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371" r:id="rId2"/>
    <p:sldId id="558" r:id="rId3"/>
    <p:sldId id="559" r:id="rId4"/>
    <p:sldId id="560" r:id="rId5"/>
    <p:sldId id="561" r:id="rId6"/>
    <p:sldId id="562" r:id="rId7"/>
    <p:sldId id="563" r:id="rId8"/>
    <p:sldId id="564" r:id="rId9"/>
    <p:sldId id="565" r:id="rId10"/>
    <p:sldId id="566" r:id="rId11"/>
    <p:sldId id="529" r:id="rId12"/>
    <p:sldId id="530" r:id="rId13"/>
    <p:sldId id="531" r:id="rId14"/>
    <p:sldId id="532" r:id="rId15"/>
    <p:sldId id="533" r:id="rId16"/>
    <p:sldId id="542" r:id="rId17"/>
    <p:sldId id="543" r:id="rId18"/>
    <p:sldId id="544" r:id="rId19"/>
    <p:sldId id="545" r:id="rId20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86817" autoAdjust="0"/>
  </p:normalViewPr>
  <p:slideViewPr>
    <p:cSldViewPr>
      <p:cViewPr varScale="1">
        <p:scale>
          <a:sx n="72" d="100"/>
          <a:sy n="72" d="100"/>
        </p:scale>
        <p:origin x="1008" y="6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2025/4/28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2025/4/28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2025/4/28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2025/4/28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2025/4/28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2025/4/28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2025/4/28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2025/4/28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2025/4/28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2025/4/28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2025/4/28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2025/4/28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2025/4/28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2025/4/28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microsoft.com/office/2007/relationships/hdphoto" Target="../media/hdphoto2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4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4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Relationship Id="rId4" Type="http://schemas.microsoft.com/office/2007/relationships/hdphoto" Target="../media/hdphoto2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Relationship Id="rId4" Type="http://schemas.microsoft.com/office/2007/relationships/hdphoto" Target="../media/hdphoto2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Relationship Id="rId4" Type="http://schemas.microsoft.com/office/2007/relationships/hdphoto" Target="../media/hdphoto2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Relationship Id="rId4" Type="http://schemas.microsoft.com/office/2007/relationships/hdphoto" Target="../media/hdphoto2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Relationship Id="rId4" Type="http://schemas.microsoft.com/office/2007/relationships/hdphoto" Target="../media/hdphoto2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Relationship Id="rId4" Type="http://schemas.microsoft.com/office/2007/relationships/hdphoto" Target="../media/hdphoto2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Relationship Id="rId4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B50D2538-FB44-9FFB-459E-327393CF6F5E}"/>
              </a:ext>
            </a:extLst>
          </p:cNvPr>
          <p:cNvSpPr txBox="1"/>
          <p:nvPr/>
        </p:nvSpPr>
        <p:spPr>
          <a:xfrm>
            <a:off x="5725874" y="1269554"/>
            <a:ext cx="738664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</a:rPr>
              <a:t>金剛般若波羅蜜</a:t>
            </a:r>
            <a:r>
              <a:rPr lang="zh-TW" altLang="en-US" sz="36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39F2326-D0C6-1CDB-4E77-2796C3A00CA2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DC8EB4B3-535C-805C-D5FC-42803A37CF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D8523569-ADAF-9FC3-BB1B-F2B670C09B8E}"/>
              </a:ext>
            </a:extLst>
          </p:cNvPr>
          <p:cNvSpPr txBox="1"/>
          <p:nvPr/>
        </p:nvSpPr>
        <p:spPr>
          <a:xfrm>
            <a:off x="8617228" y="730913"/>
            <a:ext cx="2123658" cy="51735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緣合現生，緣散即滅。當體即空，了無所得。就性言則本既不生，今亦無滅。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B091B683-9285-439D-1D93-086B0B942D11}"/>
              </a:ext>
            </a:extLst>
          </p:cNvPr>
          <p:cNvSpPr txBox="1"/>
          <p:nvPr/>
        </p:nvSpPr>
        <p:spPr>
          <a:xfrm>
            <a:off x="3141137" y="730913"/>
            <a:ext cx="5355312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這是說明九法界依正莊嚴的實相，「依」是環境，「正」是身</a:t>
            </a:r>
            <a:r>
              <a:rPr lang="zh-CN" altLang="en-US" sz="2800" dirty="0">
                <a:solidFill>
                  <a:srgbClr val="FFFF00"/>
                </a:solidFill>
              </a:rPr>
              <a:t>心。</a:t>
            </a:r>
            <a:r>
              <a:rPr lang="zh-TW" altLang="en-US" sz="2800" dirty="0">
                <a:solidFill>
                  <a:srgbClr val="FFFF00"/>
                </a:solidFill>
              </a:rPr>
              <a:t>從菩薩一直到地獄，都是因緣所生。緣，我們現在人講條件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眾緣和合，許許多多的條件合起來，這個現象生出來了。緣散即滅</a:t>
            </a:r>
            <a:r>
              <a:rPr lang="zh-CN" altLang="en-US" sz="2800" dirty="0">
                <a:solidFill>
                  <a:srgbClr val="FFFF00"/>
                </a:solidFill>
              </a:rPr>
              <a:t>；條件分散，這個現象就沒有了；</a:t>
            </a:r>
            <a:r>
              <a:rPr lang="zh-TW" altLang="en-US" sz="2800" dirty="0">
                <a:solidFill>
                  <a:srgbClr val="FFFF00"/>
                </a:solidFill>
              </a:rPr>
              <a:t>緣不可能永遠合</a:t>
            </a:r>
            <a:r>
              <a:rPr lang="zh-CN" altLang="en-US" sz="2800" dirty="0">
                <a:solidFill>
                  <a:srgbClr val="FFFF00"/>
                </a:solidFill>
              </a:rPr>
              <a:t>，終究要分散</a:t>
            </a:r>
            <a:r>
              <a:rPr lang="zh-TW" altLang="en-US" sz="2800" dirty="0">
                <a:solidFill>
                  <a:srgbClr val="FFFF00"/>
                </a:solidFill>
              </a:rPr>
              <a:t>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27F98843-CA2C-C369-9C26-5C929E33A188}"/>
              </a:ext>
            </a:extLst>
          </p:cNvPr>
          <p:cNvSpPr txBox="1"/>
          <p:nvPr/>
        </p:nvSpPr>
        <p:spPr>
          <a:xfrm>
            <a:off x="310758" y="769232"/>
            <a:ext cx="2769989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本性裡頭沒有這些妄相，十法界的相統統沒有，所以就是連成佛的相都不可以執著，這才與自性相應，你才能夠見性。</a:t>
            </a:r>
          </a:p>
        </p:txBody>
      </p:sp>
    </p:spTree>
    <p:extLst>
      <p:ext uri="{BB962C8B-B14F-4D97-AF65-F5344CB8AC3E}">
        <p14:creationId xmlns:p14="http://schemas.microsoft.com/office/powerpoint/2010/main" val="3348341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F870C43-AA1A-38C2-78B2-60C7629CAEE7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EAAB7B6E-BAD6-8854-0E45-062E753BDD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C9610087-5382-21C1-38B4-4DF57BD132BE}"/>
              </a:ext>
            </a:extLst>
          </p:cNvPr>
          <p:cNvSpPr txBox="1"/>
          <p:nvPr/>
        </p:nvSpPr>
        <p:spPr>
          <a:xfrm>
            <a:off x="8149753" y="730913"/>
            <a:ext cx="2769989" cy="51735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妄盡情空，業識既轉，生滅心滅，生死海出，而證入不生滅之圓明性海，謂之入無餘涅槃。為究竟覺果之稱。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95ABC8C6-2E14-9982-C7F9-C61E9924239E}"/>
              </a:ext>
            </a:extLst>
          </p:cNvPr>
          <p:cNvSpPr txBox="1"/>
          <p:nvPr/>
        </p:nvSpPr>
        <p:spPr>
          <a:xfrm>
            <a:off x="251191" y="730913"/>
            <a:ext cx="7940635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我們要發像佛一樣的心，不可以發的心跟佛的心不一樣。不要以為我們現在是凡夫，罪業深重，怎麼敢發跟佛一樣的心，那你就錯了，這是自卑感。佛不許我們自卑，也不許我們驕傲，真心裡面沒有自卑也沒有傲慢。佛教給我們法，我們依教奉行，就是佛的好學生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這叫發大心。發大心然後才曉得修大行，</a:t>
            </a:r>
            <a:r>
              <a:rPr lang="zh-CN" altLang="en-US" sz="2800" dirty="0">
                <a:solidFill>
                  <a:srgbClr val="FFFF00"/>
                </a:solidFill>
              </a:rPr>
              <a:t>然後</a:t>
            </a:r>
            <a:r>
              <a:rPr lang="zh-TW" altLang="en-US" sz="2800" dirty="0">
                <a:solidFill>
                  <a:srgbClr val="FFFF00"/>
                </a:solidFill>
              </a:rPr>
              <a:t>能夠很快的證大果，這是佛對我們期望</a:t>
            </a:r>
            <a:r>
              <a:rPr lang="zh-CN" altLang="en-US" sz="2800" dirty="0">
                <a:solidFill>
                  <a:srgbClr val="FFFF00"/>
                </a:solidFill>
              </a:rPr>
              <a:t>。所以</a:t>
            </a:r>
            <a:r>
              <a:rPr lang="zh-TW" altLang="en-US" sz="2800" dirty="0">
                <a:solidFill>
                  <a:srgbClr val="FFFF00"/>
                </a:solidFill>
              </a:rPr>
              <a:t>這心不大不行。</a:t>
            </a:r>
          </a:p>
        </p:txBody>
      </p:sp>
    </p:spTree>
    <p:extLst>
      <p:ext uri="{BB962C8B-B14F-4D97-AF65-F5344CB8AC3E}">
        <p14:creationId xmlns:p14="http://schemas.microsoft.com/office/powerpoint/2010/main" val="20106123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6471F9A-9B00-2FC2-4D7C-F17305C7F771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DDD9DD22-6378-3BEC-685D-819798B452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F62FC8C9-95DD-F4EA-F700-7D0D9904FAF3}"/>
              </a:ext>
            </a:extLst>
          </p:cNvPr>
          <p:cNvSpPr txBox="1"/>
          <p:nvPr/>
        </p:nvSpPr>
        <p:spPr>
          <a:xfrm>
            <a:off x="7319342" y="781192"/>
            <a:ext cx="3416320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學佛就是要「妄盡情空」，這四個字是一個意思，妄盡，情就空了。要把情轉變成智慧。情跟智是一樁事情，理性的，就是智慧；感性的，智慧就變成感情。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34496864-4353-4942-2B7B-36728B1B568C}"/>
              </a:ext>
            </a:extLst>
          </p:cNvPr>
          <p:cNvSpPr txBox="1"/>
          <p:nvPr/>
        </p:nvSpPr>
        <p:spPr>
          <a:xfrm>
            <a:off x="4293265" y="765498"/>
            <a:ext cx="2769989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「生滅心滅」，生滅是念頭、妄想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妄盡情空了，生滅心就沒有了，妄念就沒有了，生死就沒有了。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005187D-5291-EDB4-51C6-05E3851BD2D8}"/>
              </a:ext>
            </a:extLst>
          </p:cNvPr>
          <p:cNvSpPr txBox="1"/>
          <p:nvPr/>
        </p:nvSpPr>
        <p:spPr>
          <a:xfrm>
            <a:off x="1308993" y="781192"/>
            <a:ext cx="2769989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這樣證入不生滅之圓明性海，這是禪家講的明心見性、見性成佛，這才叫入無餘涅槃，這是究竟覺果之稱。</a:t>
            </a:r>
          </a:p>
        </p:txBody>
      </p:sp>
    </p:spTree>
    <p:extLst>
      <p:ext uri="{BB962C8B-B14F-4D97-AF65-F5344CB8AC3E}">
        <p14:creationId xmlns:p14="http://schemas.microsoft.com/office/powerpoint/2010/main" val="26199134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1502E90-5B46-19F5-20D5-1F356D6B141B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801A04FD-A90E-6651-9E4B-00E0EC88E9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087FFCC2-5A92-90BB-9B6D-4EBDCA7A538C}"/>
              </a:ext>
            </a:extLst>
          </p:cNvPr>
          <p:cNvSpPr txBox="1"/>
          <p:nvPr/>
        </p:nvSpPr>
        <p:spPr>
          <a:xfrm>
            <a:off x="8221761" y="730913"/>
            <a:ext cx="2769989" cy="51735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經云：</a:t>
            </a: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佛種從緣起。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r>
              <a:rPr lang="zh-TW" altLang="en-US" sz="2800" b="1" dirty="0">
                <a:solidFill>
                  <a:schemeClr val="bg1"/>
                </a:solidFill>
              </a:rPr>
              <a:t>又云：</a:t>
            </a: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凡是有心，定當作佛。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r>
              <a:rPr lang="zh-TW" altLang="en-US" sz="2800" b="1" dirty="0">
                <a:solidFill>
                  <a:schemeClr val="bg1"/>
                </a:solidFill>
              </a:rPr>
              <a:t>又云：</a:t>
            </a: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有性無性，齊成佛道。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r>
              <a:rPr lang="zh-TW" altLang="en-US" sz="2800" b="1" dirty="0">
                <a:solidFill>
                  <a:schemeClr val="bg1"/>
                </a:solidFill>
              </a:rPr>
              <a:t>佛性雖眾生本具，而佛種要待緣生。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D0B8A12-D0C8-D951-EAA6-7E3E727F1C8F}"/>
              </a:ext>
            </a:extLst>
          </p:cNvPr>
          <p:cNvSpPr txBox="1"/>
          <p:nvPr/>
        </p:nvSpPr>
        <p:spPr>
          <a:xfrm>
            <a:off x="5741744" y="730913"/>
            <a:ext cx="2441694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一切眾生本來是佛，但是他迷了，迷了之後要破迷開悟，恢復佛性</a:t>
            </a:r>
            <a:r>
              <a:rPr lang="zh-CN" altLang="en-US" sz="2800">
                <a:solidFill>
                  <a:srgbClr val="FFFF00"/>
                </a:solidFill>
              </a:rPr>
              <a:t>，</a:t>
            </a:r>
            <a:r>
              <a:rPr lang="zh-TW" altLang="en-US" sz="2800">
                <a:solidFill>
                  <a:srgbClr val="FFFF00"/>
                </a:solidFill>
              </a:rPr>
              <a:t>那</a:t>
            </a:r>
            <a:r>
              <a:rPr lang="zh-TW" altLang="en-US" sz="2800" dirty="0">
                <a:solidFill>
                  <a:srgbClr val="FFFF00"/>
                </a:solidFill>
              </a:rPr>
              <a:t>要靠緣，所以說「佛種從緣起」。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93FC1CDC-0C5F-96DA-1CAA-D5A945CB54DA}"/>
              </a:ext>
            </a:extLst>
          </p:cNvPr>
          <p:cNvSpPr txBox="1"/>
          <p:nvPr/>
        </p:nvSpPr>
        <p:spPr>
          <a:xfrm>
            <a:off x="3410381" y="730913"/>
            <a:ext cx="2441694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所以緣重要，一定要發心，為一切眾生做佛種的增上緣。這些眾生真能得度嗎？能。為什麼？因為他本來是佛，他有佛性。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75D31975-CD5E-1252-1BA9-8BF6C7195F3F}"/>
              </a:ext>
            </a:extLst>
          </p:cNvPr>
          <p:cNvSpPr txBox="1"/>
          <p:nvPr/>
        </p:nvSpPr>
        <p:spPr>
          <a:xfrm>
            <a:off x="2566814" y="677797"/>
            <a:ext cx="748923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CN" altLang="en-US" sz="2800" dirty="0">
                <a:solidFill>
                  <a:schemeClr val="accent6"/>
                </a:solidFill>
              </a:rPr>
              <a:t>三因佛性</a:t>
            </a:r>
            <a:endParaRPr lang="zh-TW" altLang="en-US" sz="2800" dirty="0">
              <a:solidFill>
                <a:schemeClr val="accent6"/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0E530CE5-F753-A586-A00D-2453BA9F4ECD}"/>
              </a:ext>
            </a:extLst>
          </p:cNvPr>
          <p:cNvSpPr txBox="1"/>
          <p:nvPr/>
        </p:nvSpPr>
        <p:spPr>
          <a:xfrm>
            <a:off x="1918742" y="709184"/>
            <a:ext cx="748923" cy="61206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CN" altLang="en-US" sz="2800" dirty="0">
                <a:solidFill>
                  <a:schemeClr val="accent6"/>
                </a:solidFill>
              </a:rPr>
              <a:t>正因佛性：</a:t>
            </a:r>
            <a:r>
              <a:rPr lang="zh-TW" altLang="en-US" sz="2800" dirty="0">
                <a:solidFill>
                  <a:schemeClr val="accent6"/>
                </a:solidFill>
              </a:rPr>
              <a:t>離一切邪非之中正真如</a:t>
            </a:r>
            <a:r>
              <a:rPr lang="zh-CN" altLang="en-US" sz="2800" dirty="0">
                <a:solidFill>
                  <a:schemeClr val="accent6"/>
                </a:solidFill>
              </a:rPr>
              <a:t>。</a:t>
            </a:r>
            <a:endParaRPr lang="zh-TW" altLang="en-US" sz="2800" dirty="0">
              <a:solidFill>
                <a:schemeClr val="accent6"/>
              </a:solidFill>
            </a:endParaRPr>
          </a:p>
        </p:txBody>
      </p:sp>
      <p:sp>
        <p:nvSpPr>
          <p:cNvPr id="12" name="右大括弧 11">
            <a:extLst>
              <a:ext uri="{FF2B5EF4-FFF2-40B4-BE49-F238E27FC236}">
                <a16:creationId xmlns:a16="http://schemas.microsoft.com/office/drawing/2014/main" id="{07F57E2A-5155-0519-E2DA-5AA672F98834}"/>
              </a:ext>
            </a:extLst>
          </p:cNvPr>
          <p:cNvSpPr/>
          <p:nvPr/>
        </p:nvSpPr>
        <p:spPr>
          <a:xfrm rot="16200000">
            <a:off x="1457430" y="-131474"/>
            <a:ext cx="305361" cy="1313180"/>
          </a:xfrm>
          <a:prstGeom prst="rightBrac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97F95345-CDA8-D0B1-3179-C395A224A792}"/>
              </a:ext>
            </a:extLst>
          </p:cNvPr>
          <p:cNvSpPr txBox="1"/>
          <p:nvPr/>
        </p:nvSpPr>
        <p:spPr>
          <a:xfrm>
            <a:off x="1313835" y="693490"/>
            <a:ext cx="748923" cy="61206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CN" altLang="en-US" sz="2800" dirty="0">
                <a:solidFill>
                  <a:schemeClr val="accent6"/>
                </a:solidFill>
              </a:rPr>
              <a:t>了因佛性：照了真如之理之智慧。</a:t>
            </a:r>
            <a:endParaRPr lang="zh-TW" altLang="en-US" sz="2800" dirty="0">
              <a:solidFill>
                <a:schemeClr val="accent6"/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273600E9-EE94-0851-328F-8100C4BB6A44}"/>
              </a:ext>
            </a:extLst>
          </p:cNvPr>
          <p:cNvSpPr txBox="1"/>
          <p:nvPr/>
        </p:nvSpPr>
        <p:spPr>
          <a:xfrm>
            <a:off x="101506" y="693490"/>
            <a:ext cx="1313180" cy="61206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CN" altLang="en-US" sz="2800" dirty="0">
                <a:solidFill>
                  <a:schemeClr val="accent6"/>
                </a:solidFill>
              </a:rPr>
              <a:t>緣因佛性：</a:t>
            </a:r>
            <a:r>
              <a:rPr lang="zh-TW" altLang="en-US" sz="2800" dirty="0">
                <a:solidFill>
                  <a:schemeClr val="accent6"/>
                </a:solidFill>
              </a:rPr>
              <a:t>緣助了因，開發正因之一切善根功德</a:t>
            </a:r>
            <a:r>
              <a:rPr lang="zh-CN" altLang="en-US" sz="2800" dirty="0">
                <a:solidFill>
                  <a:schemeClr val="accent6"/>
                </a:solidFill>
              </a:rPr>
              <a:t>。</a:t>
            </a:r>
            <a:endParaRPr lang="zh-TW" altLang="en-US" sz="2800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77798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2" grpId="0"/>
      <p:bldP spid="11" grpId="0"/>
      <p:bldP spid="12" grpId="0" animBg="1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2E75C7E-AC5B-96E9-0865-B142EB596607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770A1321-5A64-93B6-74ED-1D3609A4C1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4C2E8D46-3640-36A4-DD7F-9C9E38760561}"/>
              </a:ext>
            </a:extLst>
          </p:cNvPr>
          <p:cNvSpPr txBox="1"/>
          <p:nvPr/>
        </p:nvSpPr>
        <p:spPr>
          <a:xfrm>
            <a:off x="8940100" y="730913"/>
            <a:ext cx="2123658" cy="51735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學性宗者，往往執性而昧種，如執性廢修。學相宗者，又往往執種而昧性，皆不明經旨之過也。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90147107-1B1D-4DED-3849-BE2E829D26E1}"/>
              </a:ext>
            </a:extLst>
          </p:cNvPr>
          <p:cNvSpPr txBox="1"/>
          <p:nvPr/>
        </p:nvSpPr>
        <p:spPr>
          <a:xfrm>
            <a:off x="5487198" y="730913"/>
            <a:ext cx="3416320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這一段是說對於教義沒有能夠圓融，於是發生偏見，這是錯誤的。</a:t>
            </a:r>
            <a:r>
              <a:rPr lang="zh-CN" altLang="en-US" sz="2800" dirty="0">
                <a:solidFill>
                  <a:srgbClr val="FFFF00"/>
                </a:solidFill>
              </a:rPr>
              <a:t>所以</a:t>
            </a:r>
            <a:r>
              <a:rPr lang="zh-TW" altLang="en-US" sz="2800" dirty="0">
                <a:solidFill>
                  <a:srgbClr val="FFFF00"/>
                </a:solidFill>
              </a:rPr>
              <a:t>學佛一定要有圓滿的知見，圓知圓見，對於修行的功夫就不會產生障礙。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BAEFB8B-5C89-F25D-B83F-DC587623381C}"/>
              </a:ext>
            </a:extLst>
          </p:cNvPr>
          <p:cNvSpPr txBox="1"/>
          <p:nvPr/>
        </p:nvSpPr>
        <p:spPr>
          <a:xfrm>
            <a:off x="131886" y="719570"/>
            <a:ext cx="5355312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像這個事情，自古就有。學性宗</a:t>
            </a:r>
            <a:r>
              <a:rPr lang="zh-CN" altLang="en-US" sz="2800" dirty="0">
                <a:solidFill>
                  <a:srgbClr val="FFFF00"/>
                </a:solidFill>
              </a:rPr>
              <a:t>（</a:t>
            </a:r>
            <a:r>
              <a:rPr lang="zh-TW" altLang="en-US" sz="2800" dirty="0">
                <a:solidFill>
                  <a:srgbClr val="FFFF00"/>
                </a:solidFill>
              </a:rPr>
              <a:t>禪宗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三論宗、天台</a:t>
            </a:r>
            <a:r>
              <a:rPr lang="zh-CN" altLang="en-US" sz="2800" dirty="0">
                <a:solidFill>
                  <a:srgbClr val="FFFF00"/>
                </a:solidFill>
              </a:rPr>
              <a:t>宗）的人</a:t>
            </a:r>
            <a:r>
              <a:rPr lang="zh-TW" altLang="en-US" sz="2800" dirty="0">
                <a:solidFill>
                  <a:srgbClr val="FFFF00"/>
                </a:solidFill>
              </a:rPr>
              <a:t>，執性而昧種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執著明心見性，把「佛種從緣生」</a:t>
            </a:r>
            <a:r>
              <a:rPr lang="zh-CN" altLang="en-US" sz="2800" dirty="0">
                <a:solidFill>
                  <a:srgbClr val="FFFF00"/>
                </a:solidFill>
              </a:rPr>
              <a:t>看</a:t>
            </a:r>
            <a:r>
              <a:rPr lang="zh-TW" altLang="en-US" sz="2800" dirty="0">
                <a:solidFill>
                  <a:srgbClr val="FFFF00"/>
                </a:solidFill>
              </a:rPr>
              <a:t>輕了，認為這個很淺，不值得學習。不曉得淺乃深之淺，深乃淺之深，深淺不二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執性廢修，對於基礎的修學往往疏忽了。</a:t>
            </a:r>
          </a:p>
        </p:txBody>
      </p:sp>
    </p:spTree>
    <p:extLst>
      <p:ext uri="{BB962C8B-B14F-4D97-AF65-F5344CB8AC3E}">
        <p14:creationId xmlns:p14="http://schemas.microsoft.com/office/powerpoint/2010/main" val="2188153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E1D2DD8-6226-4832-2AAD-03B679E58C75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983598E7-5E82-C250-6E1B-3F2C3A2A85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0C3FB185-FE12-496B-2EE8-5EC137976328}"/>
              </a:ext>
            </a:extLst>
          </p:cNvPr>
          <p:cNvSpPr txBox="1"/>
          <p:nvPr/>
        </p:nvSpPr>
        <p:spPr>
          <a:xfrm>
            <a:off x="8467988" y="781192"/>
            <a:ext cx="2123658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學相宗的，往往執著在小節上，眼光不大，不知道真如本性的重要性。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7108611A-7B85-F5DC-7E5D-54C30F9082C3}"/>
              </a:ext>
            </a:extLst>
          </p:cNvPr>
          <p:cNvSpPr txBox="1"/>
          <p:nvPr/>
        </p:nvSpPr>
        <p:spPr>
          <a:xfrm>
            <a:off x="4655046" y="781192"/>
            <a:ext cx="3416320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於是相宗毀謗性宗，性宗毀謗相宗，這個在歷史上都能看到。</a:t>
            </a:r>
            <a:r>
              <a:rPr lang="zh-CN" altLang="en-US" sz="2800" dirty="0">
                <a:solidFill>
                  <a:srgbClr val="FFFF00"/>
                </a:solidFill>
              </a:rPr>
              <a:t>我們</a:t>
            </a:r>
            <a:r>
              <a:rPr lang="zh-TW" altLang="en-US" sz="2800" dirty="0">
                <a:solidFill>
                  <a:srgbClr val="FFFF00"/>
                </a:solidFill>
              </a:rPr>
              <a:t>要曉得，這不是佛法裡面有過失，是修學的人知見不圓產生的偏見。</a:t>
            </a:r>
          </a:p>
        </p:txBody>
      </p:sp>
    </p:spTree>
    <p:extLst>
      <p:ext uri="{BB962C8B-B14F-4D97-AF65-F5344CB8AC3E}">
        <p14:creationId xmlns:p14="http://schemas.microsoft.com/office/powerpoint/2010/main" val="40328901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BBA35CF-F54A-597F-4C16-F68BB236C4E4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D8BDFFB4-3E60-22D8-E440-93D2F4CB97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E17CBD2C-74EF-3010-393D-532A042225CF}"/>
              </a:ext>
            </a:extLst>
          </p:cNvPr>
          <p:cNvSpPr txBox="1"/>
          <p:nvPr/>
        </p:nvSpPr>
        <p:spPr>
          <a:xfrm>
            <a:off x="4295006" y="745974"/>
            <a:ext cx="6647974" cy="51735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實無眾生得滅度者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觀照無生無得之理，乃真實無，非假想無也。古德以五義作觀</a:t>
            </a:r>
            <a:r>
              <a:rPr lang="en-US" altLang="zh-TW" sz="2800" b="1" dirty="0">
                <a:solidFill>
                  <a:schemeClr val="bg1"/>
                </a:solidFill>
              </a:rPr>
              <a:t>..</a:t>
            </a:r>
          </a:p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(1)</a:t>
            </a:r>
            <a:r>
              <a:rPr lang="zh-TW" altLang="en-US" sz="2800" b="1" dirty="0">
                <a:solidFill>
                  <a:schemeClr val="bg1"/>
                </a:solidFill>
              </a:rPr>
              <a:t>緣生，四大五蘊之假合，當體即空。</a:t>
            </a:r>
            <a:r>
              <a:rPr lang="en-US" altLang="zh-TW" sz="2800" b="1" dirty="0">
                <a:solidFill>
                  <a:schemeClr val="bg1"/>
                </a:solidFill>
              </a:rPr>
              <a:t>(2)</a:t>
            </a:r>
            <a:r>
              <a:rPr lang="zh-TW" altLang="en-US" sz="2800" b="1" dirty="0">
                <a:solidFill>
                  <a:schemeClr val="bg1"/>
                </a:solidFill>
              </a:rPr>
              <a:t>同體，相雖別而體同，一法界也。</a:t>
            </a:r>
            <a:r>
              <a:rPr lang="en-US" altLang="zh-TW" sz="2800" b="1" dirty="0">
                <a:solidFill>
                  <a:schemeClr val="bg1"/>
                </a:solidFill>
              </a:rPr>
              <a:t>(3)</a:t>
            </a:r>
            <a:r>
              <a:rPr lang="zh-TW" altLang="en-US" sz="2800" b="1" dirty="0">
                <a:solidFill>
                  <a:schemeClr val="bg1"/>
                </a:solidFill>
              </a:rPr>
              <a:t>本寂，本無生滅，安有涅槃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r>
              <a:rPr lang="en-US" altLang="zh-TW" sz="2800" b="1" dirty="0">
                <a:solidFill>
                  <a:schemeClr val="bg1"/>
                </a:solidFill>
              </a:rPr>
              <a:t>(4)</a:t>
            </a:r>
            <a:r>
              <a:rPr lang="zh-TW" altLang="en-US" sz="2800" b="1" dirty="0">
                <a:solidFill>
                  <a:schemeClr val="bg1"/>
                </a:solidFill>
              </a:rPr>
              <a:t>無念，若無有念，則眾生無，得亦無。</a:t>
            </a:r>
            <a:r>
              <a:rPr lang="en-US" altLang="zh-TW" sz="2800" b="1" dirty="0">
                <a:solidFill>
                  <a:schemeClr val="bg1"/>
                </a:solidFill>
              </a:rPr>
              <a:t>(5)</a:t>
            </a:r>
            <a:r>
              <a:rPr lang="zh-TW" altLang="en-US" sz="2800" b="1" dirty="0">
                <a:solidFill>
                  <a:schemeClr val="bg1"/>
                </a:solidFill>
              </a:rPr>
              <a:t>平等，一切眾生，本來是佛。平等真法界，佛不度眾生。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FDC4E85B-0AD5-7D30-A875-F4337CE6F034}"/>
              </a:ext>
            </a:extLst>
          </p:cNvPr>
          <p:cNvSpPr txBox="1"/>
          <p:nvPr/>
        </p:nvSpPr>
        <p:spPr>
          <a:xfrm>
            <a:off x="716101" y="744793"/>
            <a:ext cx="3416320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這是事實</a:t>
            </a:r>
            <a:r>
              <a:rPr lang="zh-CN" altLang="en-US" sz="2800" dirty="0">
                <a:solidFill>
                  <a:srgbClr val="FFFF00"/>
                </a:solidFill>
              </a:rPr>
              <a:t>：</a:t>
            </a:r>
            <a:r>
              <a:rPr lang="zh-TW" altLang="en-US" sz="2800" dirty="0">
                <a:solidFill>
                  <a:srgbClr val="FFFF00"/>
                </a:solidFill>
              </a:rPr>
              <a:t>度眾生，實無眾生得度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佛菩薩度眾生，是給一切眾生作增上緣而已。真正修行要靠</a:t>
            </a:r>
            <a:r>
              <a:rPr lang="zh-CN" altLang="en-US" sz="2800" dirty="0">
                <a:solidFill>
                  <a:srgbClr val="FFFF00"/>
                </a:solidFill>
              </a:rPr>
              <a:t>眾生</a:t>
            </a:r>
            <a:r>
              <a:rPr lang="zh-TW" altLang="en-US" sz="2800" dirty="0">
                <a:solidFill>
                  <a:srgbClr val="FFFF00"/>
                </a:solidFill>
              </a:rPr>
              <a:t>自己，自己不肯幹，那個等於零，沒有用處。</a:t>
            </a:r>
          </a:p>
        </p:txBody>
      </p:sp>
    </p:spTree>
    <p:extLst>
      <p:ext uri="{BB962C8B-B14F-4D97-AF65-F5344CB8AC3E}">
        <p14:creationId xmlns:p14="http://schemas.microsoft.com/office/powerpoint/2010/main" val="32287577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71C7568-4C74-0108-79BE-9BC445F2D466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7D302E4B-2DE0-5BCD-5F74-1BD23037D6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3AEF9656-586C-A797-65ED-47E31958FD46}"/>
              </a:ext>
            </a:extLst>
          </p:cNvPr>
          <p:cNvSpPr txBox="1"/>
          <p:nvPr/>
        </p:nvSpPr>
        <p:spPr>
          <a:xfrm>
            <a:off x="8819322" y="745974"/>
            <a:ext cx="2123658" cy="51735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總之，性真實，相虛妄。證真實性，於一切境界，不著相而歸於自性，乃為真事</a:t>
            </a:r>
            <a:r>
              <a:rPr lang="zh-CN" altLang="en-US" sz="2800" b="1" dirty="0">
                <a:solidFill>
                  <a:schemeClr val="bg1"/>
                </a:solidFill>
              </a:rPr>
              <a:t>實。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7A9EE5F-B559-5534-A24D-E0F9B9BA0B89}"/>
              </a:ext>
            </a:extLst>
          </p:cNvPr>
          <p:cNvSpPr txBox="1"/>
          <p:nvPr/>
        </p:nvSpPr>
        <p:spPr>
          <a:xfrm>
            <a:off x="3103010" y="745974"/>
            <a:ext cx="5355312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真實性在哪裡？就在一切境界之中。離了相，哪去找性？性相一如，性相不二；你要證真實性，就在相上證。你要證平等性，在哪裡？在極不平等的境界裡面去證；你要證清淨心，在一切污染的境界裡面去證清淨心，那才是成就，那才證得。</a:t>
            </a:r>
          </a:p>
        </p:txBody>
      </p:sp>
    </p:spTree>
    <p:extLst>
      <p:ext uri="{BB962C8B-B14F-4D97-AF65-F5344CB8AC3E}">
        <p14:creationId xmlns:p14="http://schemas.microsoft.com/office/powerpoint/2010/main" val="1276235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B9EF3B8-8AEF-C205-43A2-545401E1FCA5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0A03547B-B418-90C7-594D-8F6D996074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7D7B2067-3A93-5E4E-5EA1-7DDDB2150ED0}"/>
              </a:ext>
            </a:extLst>
          </p:cNvPr>
          <p:cNvSpPr txBox="1"/>
          <p:nvPr/>
        </p:nvSpPr>
        <p:spPr>
          <a:xfrm>
            <a:off x="8819322" y="745974"/>
            <a:ext cx="2123658" cy="51735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觀照純熟，當體即空。起念則有，若無於念，一切皆無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r>
              <a:rPr lang="en-US" altLang="zh-TW" sz="2800" b="1" dirty="0">
                <a:solidFill>
                  <a:schemeClr val="bg1"/>
                </a:solidFill>
              </a:rPr>
              <a:t> </a:t>
            </a:r>
            <a:r>
              <a:rPr lang="zh-TW" altLang="en-US" sz="2800" b="1" dirty="0">
                <a:solidFill>
                  <a:schemeClr val="bg1"/>
                </a:solidFill>
              </a:rPr>
              <a:t>故知本來平等。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EF2AC735-BD30-6CD9-3F55-B903D1A4C05A}"/>
              </a:ext>
            </a:extLst>
          </p:cNvPr>
          <p:cNvSpPr txBox="1"/>
          <p:nvPr/>
        </p:nvSpPr>
        <p:spPr>
          <a:xfrm>
            <a:off x="1362426" y="745974"/>
            <a:ext cx="7294305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觀照純熟，當體即空」這是觀照功夫得力了。剛剛初學自然不得力，這個境界或有或無，有的時候提起，想起來了，再過一會兒忘掉了，這個情形初學的人總是不免，功夫或斷或續，總在這個境界裡，但是不要怕，起步都一樣，現代人如此，古人也是一樣，即使是諸佛如來，他們在因地當初也跟我們是一樣的，所以這是很正常的現象。</a:t>
            </a:r>
          </a:p>
        </p:txBody>
      </p:sp>
    </p:spTree>
    <p:extLst>
      <p:ext uri="{BB962C8B-B14F-4D97-AF65-F5344CB8AC3E}">
        <p14:creationId xmlns:p14="http://schemas.microsoft.com/office/powerpoint/2010/main" val="14102681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C6C680E-54B5-1E44-2F8A-E64506DD28CA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56A63C7C-EEF3-17B8-F820-D4D5E5EAD4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96A87D4D-79DC-8D59-5F41-07F51C49A644}"/>
              </a:ext>
            </a:extLst>
          </p:cNvPr>
          <p:cNvSpPr txBox="1"/>
          <p:nvPr/>
        </p:nvSpPr>
        <p:spPr>
          <a:xfrm>
            <a:off x="406574" y="881357"/>
            <a:ext cx="10525958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要常常提起，怎麼會提起？早晚課就很重要了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早晚課養成一個習慣，縱然有的時候忘掉了，但是到這個時候，他就會想起來。功夫得力，煩惱、妄想，也就是錯誤的想法看法少了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逐漸逐漸我們的想法、看法，跟佛經上講的趨向一致，這是功夫得力的現象。真正體會到萬法皆空，你心清淨了，這是從觀照達到一個程度的效果，叫照住，照住就是得定。你有高度的智慧，看到一切法「相有體無」，所以在相上你可以受用；因為它體無，你決定不執著它。這是有受用而沒有副作用，沒有煩惱、沒有牽掛。</a:t>
            </a:r>
          </a:p>
        </p:txBody>
      </p:sp>
    </p:spTree>
    <p:extLst>
      <p:ext uri="{BB962C8B-B14F-4D97-AF65-F5344CB8AC3E}">
        <p14:creationId xmlns:p14="http://schemas.microsoft.com/office/powerpoint/2010/main" val="41229840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9C737BC-AB9F-9246-C551-96D2AC27BE80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29C273A3-668B-D791-AA75-B733BFFAE7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AB895569-F8F6-6C88-D932-299D5E0FEDD4}"/>
              </a:ext>
            </a:extLst>
          </p:cNvPr>
          <p:cNvSpPr txBox="1"/>
          <p:nvPr/>
        </p:nvSpPr>
        <p:spPr>
          <a:xfrm>
            <a:off x="7526660" y="745974"/>
            <a:ext cx="3416320" cy="51735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真心妄心，本來同體，起心動念，則全真成妄。心開念息，則全妄即真。所謂除妄，實無可除。所謂降伏，乃善巧轉移，大而化之耳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F33CE453-F6E1-ECE2-8AC4-480C4BAD75AE}"/>
              </a:ext>
            </a:extLst>
          </p:cNvPr>
          <p:cNvSpPr txBox="1"/>
          <p:nvPr/>
        </p:nvSpPr>
        <p:spPr>
          <a:xfrm>
            <a:off x="4756740" y="745974"/>
            <a:ext cx="2769989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真心就像水，妄心就像波浪，它</a:t>
            </a:r>
            <a:r>
              <a:rPr lang="zh-CN" altLang="en-US" sz="2800" dirty="0">
                <a:solidFill>
                  <a:srgbClr val="FFFF00"/>
                </a:solidFill>
              </a:rPr>
              <a:t>們</a:t>
            </a:r>
            <a:r>
              <a:rPr lang="zh-TW" altLang="en-US" sz="2800" dirty="0">
                <a:solidFill>
                  <a:srgbClr val="FFFF00"/>
                </a:solidFill>
              </a:rPr>
              <a:t>是一不是二。</a:t>
            </a:r>
            <a:r>
              <a:rPr lang="zh-CN" altLang="en-US" sz="2800" dirty="0">
                <a:solidFill>
                  <a:srgbClr val="FFFF00"/>
                </a:solidFill>
              </a:rPr>
              <a:t>起心動念，就產生</a:t>
            </a:r>
            <a:r>
              <a:rPr lang="zh-TW" altLang="en-US" sz="2800" dirty="0">
                <a:solidFill>
                  <a:srgbClr val="FFFF00"/>
                </a:solidFill>
              </a:rPr>
              <a:t>十法界依正莊嚴，無量無邊的法界，就是你真心波動變成幻相。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DE4E30D5-A10C-A5CF-FD2A-922865F39FD8}"/>
              </a:ext>
            </a:extLst>
          </p:cNvPr>
          <p:cNvSpPr txBox="1"/>
          <p:nvPr/>
        </p:nvSpPr>
        <p:spPr>
          <a:xfrm>
            <a:off x="396891" y="756058"/>
            <a:ext cx="4062651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「心開」是開悟了，不再迷惑；「念息」是分別、執著、妄想沒有了，這時候全妄即真。那個妄在不在？在</a:t>
            </a:r>
            <a:r>
              <a:rPr lang="zh-CN" altLang="en-US" sz="2800" dirty="0">
                <a:solidFill>
                  <a:srgbClr val="FFFF00"/>
                </a:solidFill>
              </a:rPr>
              <a:t>。雖然</a:t>
            </a:r>
            <a:r>
              <a:rPr lang="zh-TW" altLang="en-US" sz="2800" dirty="0">
                <a:solidFill>
                  <a:srgbClr val="FFFF00"/>
                </a:solidFill>
              </a:rPr>
              <a:t>在</a:t>
            </a:r>
            <a:r>
              <a:rPr lang="zh-CN" altLang="en-US" sz="2800" dirty="0">
                <a:solidFill>
                  <a:srgbClr val="FFFF00"/>
                </a:solidFill>
              </a:rPr>
              <a:t>，它</a:t>
            </a:r>
            <a:r>
              <a:rPr lang="zh-TW" altLang="en-US" sz="2800" dirty="0">
                <a:solidFill>
                  <a:srgbClr val="FFFF00"/>
                </a:solidFill>
              </a:rPr>
              <a:t>是真的</a:t>
            </a:r>
            <a:r>
              <a:rPr lang="zh-CN" altLang="en-US" sz="2800" dirty="0">
                <a:solidFill>
                  <a:srgbClr val="FFFF00"/>
                </a:solidFill>
              </a:rPr>
              <a:t>。你就</a:t>
            </a:r>
            <a:r>
              <a:rPr lang="zh-TW" altLang="en-US" sz="2800" dirty="0">
                <a:solidFill>
                  <a:srgbClr val="FFFF00"/>
                </a:solidFill>
              </a:rPr>
              <a:t>曉得波就是水，不要再去找水了，波就是水。</a:t>
            </a:r>
          </a:p>
        </p:txBody>
      </p:sp>
    </p:spTree>
    <p:extLst>
      <p:ext uri="{BB962C8B-B14F-4D97-AF65-F5344CB8AC3E}">
        <p14:creationId xmlns:p14="http://schemas.microsoft.com/office/powerpoint/2010/main" val="15672868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E41E05E-C389-B4B5-3AA6-BF9A8E8E6756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D9A4C5E1-EC60-E59F-C319-59A4354314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1086B2E1-95D2-A39F-82C6-B0B23BCE8E7F}"/>
              </a:ext>
            </a:extLst>
          </p:cNvPr>
          <p:cNvSpPr txBox="1"/>
          <p:nvPr/>
        </p:nvSpPr>
        <p:spPr>
          <a:xfrm>
            <a:off x="334566" y="781192"/>
            <a:ext cx="10525958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這是大乘佛法，我們常講高度的智慧，真正是善巧達到了極處。因為心量愈小，波動就愈大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心要是拉寬，波就拉平了，再拉再拉，拉到大的時候，自然波動就沒有了，這個法子很妙！譬如，我們看波動最大的瀑布，很多地方的瀑布，很壯觀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瀑布都是很窄小，水流得很急，它才有這個現象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假如把口拉寬，它這個現象就沒有了。我們</a:t>
            </a:r>
            <a:r>
              <a:rPr lang="zh-CN" altLang="en-US" sz="2800" dirty="0">
                <a:solidFill>
                  <a:srgbClr val="FFFF00"/>
                </a:solidFill>
              </a:rPr>
              <a:t>的</a:t>
            </a:r>
            <a:r>
              <a:rPr lang="zh-TW" altLang="en-US" sz="2800" dirty="0">
                <a:solidFill>
                  <a:srgbClr val="FFFF00"/>
                </a:solidFill>
              </a:rPr>
              <a:t>心也是如此。心量愈是窄小，它的妄想、分別、執著就愈嚴重，波動就愈嚴重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心量愈來愈寬大，它波動的幅度就愈來愈減少。大乘法用這個方法，大而化之。</a:t>
            </a:r>
          </a:p>
        </p:txBody>
      </p:sp>
    </p:spTree>
    <p:extLst>
      <p:ext uri="{BB962C8B-B14F-4D97-AF65-F5344CB8AC3E}">
        <p14:creationId xmlns:p14="http://schemas.microsoft.com/office/powerpoint/2010/main" val="28759135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6E31B23-BEF9-23E0-728F-7FBE89CB7B18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DD4E03AC-BEF0-8498-F2CF-BD42A35C1E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BDAFB0A7-3161-7BB4-764A-101506163539}"/>
              </a:ext>
            </a:extLst>
          </p:cNvPr>
          <p:cNvSpPr txBox="1"/>
          <p:nvPr/>
        </p:nvSpPr>
        <p:spPr>
          <a:xfrm>
            <a:off x="8687494" y="692416"/>
            <a:ext cx="2123658" cy="51735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發大心便能化，發廣度無量無邊之心，久久觀純，不知不覺，情執消</a:t>
            </a:r>
            <a:r>
              <a:rPr lang="zh-CN" altLang="en-US" sz="2800" b="1" dirty="0">
                <a:solidFill>
                  <a:schemeClr val="bg1"/>
                </a:solidFill>
              </a:rPr>
              <a:t>泯</a:t>
            </a:r>
            <a:r>
              <a:rPr lang="zh-TW" altLang="en-US" sz="2800" b="1" dirty="0">
                <a:solidFill>
                  <a:schemeClr val="bg1"/>
                </a:solidFill>
              </a:rPr>
              <a:t>矣。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46602FE-76B3-D7B1-3F7C-13A541C5E29E}"/>
              </a:ext>
            </a:extLst>
          </p:cNvPr>
          <p:cNvSpPr txBox="1"/>
          <p:nvPr/>
        </p:nvSpPr>
        <p:spPr>
          <a:xfrm>
            <a:off x="1811015" y="724755"/>
            <a:ext cx="6647974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我們的心量要大，起心動念不要想自己，不要想家庭。起心動念要學佛，佛的心量心包太虛、量周沙界，大到無限大，這才好。所以起心動念，都想到盡虛空遍法界一切眾生。要度盡虛空遍法界一切眾生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我皆令入無餘涅槃而滅度之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這個心是大心，就把煩惱、妄想轉移掉了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所以妄想、分別、執著不要斷，自然就沒有。</a:t>
            </a:r>
          </a:p>
        </p:txBody>
      </p:sp>
    </p:spTree>
    <p:extLst>
      <p:ext uri="{BB962C8B-B14F-4D97-AF65-F5344CB8AC3E}">
        <p14:creationId xmlns:p14="http://schemas.microsoft.com/office/powerpoint/2010/main" val="25158660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214BEE3-155C-C685-7072-D892641EF523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9FD4F791-A66D-D2FE-B33C-73EE369277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F19588C7-6539-1627-92A4-BC92C4333721}"/>
              </a:ext>
            </a:extLst>
          </p:cNvPr>
          <p:cNvSpPr txBox="1"/>
          <p:nvPr/>
        </p:nvSpPr>
        <p:spPr>
          <a:xfrm>
            <a:off x="9549753" y="848570"/>
            <a:ext cx="1477328" cy="51735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發廣度心，大悲也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r>
              <a:rPr lang="en-US" altLang="zh-TW" sz="2800" b="1" dirty="0">
                <a:solidFill>
                  <a:schemeClr val="bg1"/>
                </a:solidFill>
              </a:rPr>
              <a:t> </a:t>
            </a:r>
            <a:r>
              <a:rPr lang="zh-TW" altLang="en-US" sz="2800" b="1" dirty="0">
                <a:solidFill>
                  <a:schemeClr val="bg1"/>
                </a:solidFill>
              </a:rPr>
              <a:t>觀實無理，大智也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r>
              <a:rPr lang="en-US" altLang="zh-TW" sz="2800" b="1" dirty="0">
                <a:solidFill>
                  <a:schemeClr val="bg1"/>
                </a:solidFill>
              </a:rPr>
              <a:t> </a:t>
            </a:r>
            <a:r>
              <a:rPr lang="zh-TW" altLang="en-US" sz="2800" b="1" dirty="0">
                <a:solidFill>
                  <a:schemeClr val="bg1"/>
                </a:solidFill>
              </a:rPr>
              <a:t>悲智具足，福慧雙修。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AB47817-ECD9-BEBF-0839-94258F2D0014}"/>
              </a:ext>
            </a:extLst>
          </p:cNvPr>
          <p:cNvSpPr txBox="1"/>
          <p:nvPr/>
        </p:nvSpPr>
        <p:spPr>
          <a:xfrm>
            <a:off x="6779764" y="877298"/>
            <a:ext cx="2769989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發廣大心，度一切眾生，這是大悲心。怎麼個度法？這個地方一定要知道，就是要做一個好樣子，這就是度眾生。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EF5079E1-22CC-25B8-D85A-14415830C332}"/>
              </a:ext>
            </a:extLst>
          </p:cNvPr>
          <p:cNvSpPr txBox="1"/>
          <p:nvPr/>
        </p:nvSpPr>
        <p:spPr>
          <a:xfrm>
            <a:off x="2813911" y="877298"/>
            <a:ext cx="4062651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觀照一切現象都是因緣生法，當體即空，本來無有，</a:t>
            </a:r>
            <a:r>
              <a:rPr lang="zh-CN" altLang="en-US" sz="2800" dirty="0">
                <a:solidFill>
                  <a:srgbClr val="FFFF00"/>
                </a:solidFill>
              </a:rPr>
              <a:t>所以實無眾生得滅度，</a:t>
            </a:r>
            <a:r>
              <a:rPr lang="zh-TW" altLang="en-US" sz="2800" dirty="0">
                <a:solidFill>
                  <a:srgbClr val="FFFF00"/>
                </a:solidFill>
              </a:rPr>
              <a:t>這個觀法就</a:t>
            </a:r>
            <a:r>
              <a:rPr lang="zh-CN" altLang="en-US" sz="2800" dirty="0">
                <a:solidFill>
                  <a:srgbClr val="FFFF00"/>
                </a:solidFill>
              </a:rPr>
              <a:t>能</a:t>
            </a:r>
            <a:r>
              <a:rPr lang="zh-TW" altLang="en-US" sz="2800" dirty="0">
                <a:solidFill>
                  <a:srgbClr val="FFFF00"/>
                </a:solidFill>
              </a:rPr>
              <a:t>見到真性。從相上見到性，這是大智慧，也是禪宗裡面所講的明心見性，見性成佛。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D446D5EC-1E67-6C6B-0670-267395632B56}"/>
              </a:ext>
            </a:extLst>
          </p:cNvPr>
          <p:cNvSpPr txBox="1"/>
          <p:nvPr/>
        </p:nvSpPr>
        <p:spPr>
          <a:xfrm>
            <a:off x="204266" y="877298"/>
            <a:ext cx="2769989" cy="50968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大悲大智是自性裡頭本來具足的。雖具足，可是我們久遠劫來，迷失了自性，悲智不能現前。今天要用修德，恢復性德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4481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AC94A75-E33E-02E8-1C9E-904902256AA9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BBA726BD-7C9B-F99A-B8A9-7E5E695B35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9FEDFDD8-682F-050B-09DC-A6B61ABD6DC4}"/>
              </a:ext>
            </a:extLst>
          </p:cNvPr>
          <p:cNvSpPr txBox="1"/>
          <p:nvPr/>
        </p:nvSpPr>
        <p:spPr>
          <a:xfrm>
            <a:off x="8450804" y="765425"/>
            <a:ext cx="2123658" cy="51735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「何以故？須菩提，若菩薩有我相、人相、眾生相、壽者相，即非菩薩。」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7D77BFF-2B6C-04DA-3C35-1AA91DFDF132}"/>
              </a:ext>
            </a:extLst>
          </p:cNvPr>
          <p:cNvSpPr txBox="1"/>
          <p:nvPr/>
        </p:nvSpPr>
        <p:spPr>
          <a:xfrm>
            <a:off x="5303118" y="762249"/>
            <a:ext cx="2769989" cy="511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人</a:t>
            </a:r>
            <a:r>
              <a:rPr lang="zh-TW" altLang="en-US" sz="2800" b="1" dirty="0">
                <a:solidFill>
                  <a:schemeClr val="bg1"/>
                </a:solidFill>
              </a:rPr>
              <a:t>眾壽皆自我開出。有我相，便有對待之人相。人不止一，為眾生相。執我之見繼續不斷，即壽者相。四相不外一個我相也。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34947784-9A19-8C95-4F40-9F4A659B08D4}"/>
              </a:ext>
            </a:extLst>
          </p:cNvPr>
          <p:cNvSpPr txBox="1"/>
          <p:nvPr/>
        </p:nvSpPr>
        <p:spPr>
          <a:xfrm>
            <a:off x="1494247" y="693490"/>
            <a:ext cx="3416320" cy="511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佛是教我們學他，以他做為一個好榜樣。要我們發大心，發一切眾生之類我皆令入無餘涅槃而滅度之</a:t>
            </a:r>
            <a:r>
              <a:rPr lang="zh-CN" altLang="en-US" sz="2800" dirty="0">
                <a:solidFill>
                  <a:srgbClr val="FFFF00"/>
                </a:solidFill>
              </a:rPr>
              <a:t>；</a:t>
            </a:r>
            <a:r>
              <a:rPr lang="zh-TW" altLang="en-US" sz="2800" dirty="0">
                <a:solidFill>
                  <a:srgbClr val="FFFF00"/>
                </a:solidFill>
              </a:rPr>
              <a:t>如是滅度無量無數無邊眾生，實無眾生得滅度者。</a:t>
            </a:r>
          </a:p>
        </p:txBody>
      </p:sp>
    </p:spTree>
    <p:extLst>
      <p:ext uri="{BB962C8B-B14F-4D97-AF65-F5344CB8AC3E}">
        <p14:creationId xmlns:p14="http://schemas.microsoft.com/office/powerpoint/2010/main" val="26177669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0AA3C9C-03BB-853C-AFF4-D935A5ED299B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4F26BC97-62BB-2D46-ACD9-E8B9B2C739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5CE3AC78-591D-ADF6-F53F-45E13235EE0E}"/>
              </a:ext>
            </a:extLst>
          </p:cNvPr>
          <p:cNvSpPr txBox="1"/>
          <p:nvPr/>
        </p:nvSpPr>
        <p:spPr>
          <a:xfrm>
            <a:off x="8975526" y="905327"/>
            <a:ext cx="1477328" cy="485757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執我分別，乃凡夫通病，豈是菩薩。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277C125D-6488-BE54-6505-ABD55FC7FEF5}"/>
              </a:ext>
            </a:extLst>
          </p:cNvPr>
          <p:cNvSpPr txBox="1"/>
          <p:nvPr/>
        </p:nvSpPr>
        <p:spPr>
          <a:xfrm>
            <a:off x="2638822" y="776203"/>
            <a:ext cx="6001643" cy="511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菩薩決定沒有分別心，為什麼？分別是第六意識，執著是第七識、末那識。凡夫才用心意識，佛菩薩轉識成智，不用心意識。佛菩薩所用的是大圓鏡智、平等性智、妙觀察智、成所作智，四智菩提，他用的是這個。我們用的是阿賴耶識、末那識、第六意識、前五識，搞這個。</a:t>
            </a:r>
          </a:p>
        </p:txBody>
      </p:sp>
    </p:spTree>
    <p:extLst>
      <p:ext uri="{BB962C8B-B14F-4D97-AF65-F5344CB8AC3E}">
        <p14:creationId xmlns:p14="http://schemas.microsoft.com/office/powerpoint/2010/main" val="26774392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DA965E8-06AF-19B7-500D-80F7175F1152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4764D1BD-4052-DED6-7512-004FC365A0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B762994D-8E4A-D209-3F3D-771EF87B3F1E}"/>
              </a:ext>
            </a:extLst>
          </p:cNvPr>
          <p:cNvSpPr txBox="1"/>
          <p:nvPr/>
        </p:nvSpPr>
        <p:spPr>
          <a:xfrm>
            <a:off x="7406483" y="877668"/>
            <a:ext cx="3416320" cy="51735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四相即是一個我相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r>
              <a:rPr lang="en-US" altLang="zh-TW" sz="2800" b="1" dirty="0">
                <a:solidFill>
                  <a:schemeClr val="bg1"/>
                </a:solidFill>
              </a:rPr>
              <a:t> </a:t>
            </a:r>
            <a:r>
              <a:rPr lang="zh-TW" altLang="en-US" sz="2800" b="1" dirty="0">
                <a:solidFill>
                  <a:schemeClr val="bg1"/>
                </a:solidFill>
              </a:rPr>
              <a:t>發心為一切眾生，即降伏我相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r>
              <a:rPr lang="zh-TW" altLang="en-US" sz="2800" b="1" dirty="0">
                <a:solidFill>
                  <a:schemeClr val="bg1"/>
                </a:solidFill>
              </a:rPr>
              <a:t>皆度之成佛，即降伏人相</a:t>
            </a:r>
            <a:r>
              <a:rPr lang="zh-CN" altLang="en-US" sz="2800" b="1" dirty="0">
                <a:solidFill>
                  <a:schemeClr val="bg1"/>
                </a:solidFill>
              </a:rPr>
              <a:t>。</a:t>
            </a:r>
            <a:r>
              <a:rPr lang="zh-TW" altLang="en-US" sz="2800" b="1" dirty="0">
                <a:solidFill>
                  <a:schemeClr val="bg1"/>
                </a:solidFill>
              </a:rPr>
              <a:t>心中不起如何能度盡之念，即降伏壽者相。實無眾生得滅度者，即降伏眾生相。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9ABF8EF-003F-1763-BF90-DC03F419E6BF}"/>
              </a:ext>
            </a:extLst>
          </p:cNvPr>
          <p:cNvSpPr txBox="1"/>
          <p:nvPr/>
        </p:nvSpPr>
        <p:spPr>
          <a:xfrm>
            <a:off x="2252143" y="847632"/>
            <a:ext cx="4708981" cy="511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佛叫你起心動念，不要再想「我」。不想我怎麼辦？想眾生。觀念轉變一下。我一吃飯，想到眾生有沒有飯吃；我一穿衣，想到眾生有沒有衣穿。時時刻刻、點點滴滴想眾生，這個樣子我執慢慢就淡了，這是善，是好事。</a:t>
            </a:r>
          </a:p>
        </p:txBody>
      </p:sp>
    </p:spTree>
    <p:extLst>
      <p:ext uri="{BB962C8B-B14F-4D97-AF65-F5344CB8AC3E}">
        <p14:creationId xmlns:p14="http://schemas.microsoft.com/office/powerpoint/2010/main" val="20364371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F3CA11E-1122-D26D-E9A4-8714C970F7E2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第七講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69651FC2-761B-7285-F0DE-2CF0BF928C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81912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05726D4A-6098-3BAF-39FF-46C332067A81}"/>
              </a:ext>
            </a:extLst>
          </p:cNvPr>
          <p:cNvSpPr txBox="1"/>
          <p:nvPr/>
        </p:nvSpPr>
        <p:spPr>
          <a:xfrm>
            <a:off x="8699145" y="877668"/>
            <a:ext cx="2123658" cy="517351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發無上心者，要行菩薩行，普賢行。一切佛法，說到修持上，總不外觀照。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94285E9-DEF3-B0A3-C182-261903AE1667}"/>
              </a:ext>
            </a:extLst>
          </p:cNvPr>
          <p:cNvSpPr txBox="1"/>
          <p:nvPr/>
        </p:nvSpPr>
        <p:spPr>
          <a:xfrm>
            <a:off x="2474822" y="912692"/>
            <a:ext cx="6001643" cy="51158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是提出行門的總綱領。禪宗是這樣說法，教下也是這個說法。這個觀照，可以說是大小乘十個宗派裡面，共同承認的修行的總綱領。但是那個心要是發不起來，觀照確實是有名而無實。觀照的條件是要大心、要大行，一定要發無上心；無上心，就是要度一切眾生成佛。</a:t>
            </a:r>
          </a:p>
        </p:txBody>
      </p:sp>
    </p:spTree>
    <p:extLst>
      <p:ext uri="{BB962C8B-B14F-4D97-AF65-F5344CB8AC3E}">
        <p14:creationId xmlns:p14="http://schemas.microsoft.com/office/powerpoint/2010/main" val="27642632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28393</TotalTime>
  <Words>2743</Words>
  <Application>Microsoft Office PowerPoint</Application>
  <PresentationFormat>自訂</PresentationFormat>
  <Paragraphs>120</Paragraphs>
  <Slides>19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19</vt:i4>
      </vt:variant>
    </vt:vector>
  </HeadingPairs>
  <TitlesOfParts>
    <vt:vector size="22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735</cp:revision>
  <dcterms:created xsi:type="dcterms:W3CDTF">2019-12-17T19:51:00Z</dcterms:created>
  <dcterms:modified xsi:type="dcterms:W3CDTF">2025-04-28T17:57:54Z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