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6" r:id="rId1"/>
  </p:sldMasterIdLst>
  <p:sldIdLst>
    <p:sldId id="256" r:id="rId2"/>
    <p:sldId id="257" r:id="rId3"/>
    <p:sldId id="271" r:id="rId4"/>
    <p:sldId id="258" r:id="rId5"/>
    <p:sldId id="259" r:id="rId6"/>
    <p:sldId id="273" r:id="rId7"/>
    <p:sldId id="272" r:id="rId8"/>
    <p:sldId id="260" r:id="rId9"/>
    <p:sldId id="261" r:id="rId10"/>
    <p:sldId id="262" r:id="rId11"/>
    <p:sldId id="269" r:id="rId12"/>
    <p:sldId id="266" r:id="rId13"/>
    <p:sldId id="270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9" d="100"/>
          <a:sy n="69" d="100"/>
        </p:scale>
        <p:origin x="75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B75B486-55A0-4E79-9EA5-A58791A947BF}" type="datetimeFigureOut">
              <a:rPr lang="en-GB" smtClean="0"/>
              <a:t>18/12/2019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3CDDAD95-52C8-4982-B0FF-238B3CC4AD70}" type="slidenum">
              <a:rPr lang="en-GB" smtClean="0"/>
              <a:t>‹#›</a:t>
            </a:fld>
            <a:endParaRPr lang="en-GB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26253053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5B486-55A0-4E79-9EA5-A58791A947BF}" type="datetimeFigureOut">
              <a:rPr lang="en-GB" smtClean="0"/>
              <a:t>18/12/2019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DAD95-52C8-4982-B0FF-238B3CC4AD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47438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B75B486-55A0-4E79-9EA5-A58791A947BF}" type="datetimeFigureOut">
              <a:rPr lang="en-GB" smtClean="0"/>
              <a:t>18/12/2019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CDDAD95-52C8-4982-B0FF-238B3CC4AD70}" type="slidenum">
              <a:rPr lang="en-GB" smtClean="0"/>
              <a:t>‹#›</a:t>
            </a:fld>
            <a:endParaRPr lang="en-GB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3498328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5B486-55A0-4E79-9EA5-A58791A947BF}" type="datetimeFigureOut">
              <a:rPr lang="en-GB" smtClean="0"/>
              <a:t>18/12/2019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DAD95-52C8-4982-B0FF-238B3CC4AD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94085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5B486-55A0-4E79-9EA5-A58791A947BF}" type="datetimeFigureOut">
              <a:rPr lang="en-GB" smtClean="0"/>
              <a:t>18/12/2019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DAD95-52C8-4982-B0FF-238B3CC4AD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23158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5B486-55A0-4E79-9EA5-A58791A947BF}" type="datetimeFigureOut">
              <a:rPr lang="en-GB" smtClean="0"/>
              <a:t>18/12/2019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DAD95-52C8-4982-B0FF-238B3CC4AD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09847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5B486-55A0-4E79-9EA5-A58791A947BF}" type="datetimeFigureOut">
              <a:rPr lang="en-GB" smtClean="0"/>
              <a:t>18/12/2019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DAD95-52C8-4982-B0FF-238B3CC4AD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083353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B75B486-55A0-4E79-9EA5-A58791A947BF}" type="datetimeFigureOut">
              <a:rPr lang="en-GB" smtClean="0"/>
              <a:t>18/12/2019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CDDAD95-52C8-4982-B0FF-238B3CC4AD70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92520243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B75B486-55A0-4E79-9EA5-A58791A947BF}" type="datetimeFigureOut">
              <a:rPr lang="en-GB" smtClean="0"/>
              <a:t>18/12/2019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CDDAD95-52C8-4982-B0FF-238B3CC4AD70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952137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5B486-55A0-4E79-9EA5-A58791A947BF}" type="datetimeFigureOut">
              <a:rPr lang="en-GB" smtClean="0"/>
              <a:t>18/12/2019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DAD95-52C8-4982-B0FF-238B3CC4AD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706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75B486-55A0-4E79-9EA5-A58791A947BF}" type="datetimeFigureOut">
              <a:rPr lang="en-GB" smtClean="0"/>
              <a:t>18/12/2019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DDAD95-52C8-4982-B0FF-238B3CC4AD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67031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6B75B486-55A0-4E79-9EA5-A58791A947BF}" type="datetimeFigureOut">
              <a:rPr lang="en-GB" smtClean="0"/>
              <a:t>18/12/2019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3CDDAD95-52C8-4982-B0FF-238B3CC4AD70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5381402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7" r:id="rId1"/>
    <p:sldLayoutId id="2147483858" r:id="rId2"/>
    <p:sldLayoutId id="2147483859" r:id="rId3"/>
    <p:sldLayoutId id="2147483860" r:id="rId4"/>
    <p:sldLayoutId id="2147483861" r:id="rId5"/>
    <p:sldLayoutId id="2147483862" r:id="rId6"/>
    <p:sldLayoutId id="2147483863" r:id="rId7"/>
    <p:sldLayoutId id="2147483864" r:id="rId8"/>
    <p:sldLayoutId id="2147483865" r:id="rId9"/>
    <p:sldLayoutId id="2147483866" r:id="rId10"/>
    <p:sldLayoutId id="2147483867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microsoft.com/office/2007/relationships/hdphoto" Target="../media/hdphoto2.wdp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aproot.com/what-works-better-than-reminding-people-to-be-careful-or-re-training-them/question-mark-1019993_1920/" TargetMode="External"/><Relationship Id="rId2" Type="http://schemas.openxmlformats.org/officeDocument/2006/relationships/hyperlink" Target="https://www.hofstede-insights.com/country-comparison/south-korea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1ADE2-9A93-4C76-92D0-B2973B5431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15127" y="2079812"/>
            <a:ext cx="8361229" cy="2470256"/>
          </a:xfrm>
        </p:spPr>
        <p:txBody>
          <a:bodyPr/>
          <a:lstStyle/>
          <a:p>
            <a:r>
              <a:rPr lang="en-GB" dirty="0">
                <a:solidFill>
                  <a:srgbClr val="444D26"/>
                </a:solidFill>
              </a:rPr>
              <a:t/>
            </a:r>
            <a:br>
              <a:rPr lang="en-GB" dirty="0">
                <a:solidFill>
                  <a:srgbClr val="444D26"/>
                </a:solidFill>
              </a:rPr>
            </a:br>
            <a:r>
              <a:rPr lang="en-GB" dirty="0">
                <a:solidFill>
                  <a:srgbClr val="444D26"/>
                </a:solidFill>
              </a:rPr>
              <a:t/>
            </a:r>
            <a:br>
              <a:rPr lang="en-GB" dirty="0">
                <a:solidFill>
                  <a:srgbClr val="444D26"/>
                </a:solidFill>
              </a:rPr>
            </a:br>
            <a:r>
              <a:rPr lang="en-GB" dirty="0">
                <a:solidFill>
                  <a:srgbClr val="444D26"/>
                </a:solidFill>
              </a:rPr>
              <a:t>HRM </a:t>
            </a:r>
            <a:br>
              <a:rPr lang="en-GB" dirty="0">
                <a:solidFill>
                  <a:srgbClr val="444D26"/>
                </a:solidFill>
              </a:rPr>
            </a:br>
            <a:r>
              <a:rPr lang="en-GB" sz="3200" dirty="0"/>
              <a:t>Assignment 2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39DC625-5BF0-4B88-BA23-BFEB131C76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99041" y="3561759"/>
            <a:ext cx="6831673" cy="1086237"/>
          </a:xfrm>
        </p:spPr>
        <p:txBody>
          <a:bodyPr>
            <a:normAutofit/>
          </a:bodyPr>
          <a:lstStyle/>
          <a:p>
            <a:r>
              <a:rPr lang="en-GB" sz="3200" b="1" dirty="0"/>
              <a:t>The Hanoi Hat Company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E064D1A-10EE-472E-8225-5EF7B64D98C8}"/>
              </a:ext>
            </a:extLst>
          </p:cNvPr>
          <p:cNvSpPr txBox="1"/>
          <p:nvPr/>
        </p:nvSpPr>
        <p:spPr>
          <a:xfrm>
            <a:off x="693879" y="5243213"/>
            <a:ext cx="434750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Students:</a:t>
            </a:r>
          </a:p>
          <a:p>
            <a:r>
              <a:rPr lang="en-GB" dirty="0" err="1"/>
              <a:t>Ioana</a:t>
            </a:r>
            <a:r>
              <a:rPr lang="en-GB" dirty="0"/>
              <a:t> Casandra (1905204)</a:t>
            </a:r>
          </a:p>
          <a:p>
            <a:r>
              <a:rPr lang="en-GB" dirty="0" err="1"/>
              <a:t>Laurentiu</a:t>
            </a:r>
            <a:r>
              <a:rPr lang="en-GB" dirty="0"/>
              <a:t> </a:t>
            </a:r>
            <a:r>
              <a:rPr lang="en-GB" dirty="0" err="1"/>
              <a:t>Grigoras</a:t>
            </a:r>
            <a:r>
              <a:rPr lang="en-GB" dirty="0"/>
              <a:t> (1905618)</a:t>
            </a:r>
          </a:p>
          <a:p>
            <a:r>
              <a:rPr lang="en-GB" dirty="0"/>
              <a:t>Raluca </a:t>
            </a:r>
            <a:r>
              <a:rPr lang="en-GB" dirty="0" err="1"/>
              <a:t>Nemes</a:t>
            </a:r>
            <a:r>
              <a:rPr lang="en-GB" dirty="0"/>
              <a:t> (1905163)</a:t>
            </a:r>
          </a:p>
          <a:p>
            <a:r>
              <a:rPr lang="en-GB" dirty="0"/>
              <a:t>Sahil Choudhary (1906815)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C245DAC-39AD-4F6E-ABB9-A2A71F1C36A9}"/>
              </a:ext>
            </a:extLst>
          </p:cNvPr>
          <p:cNvSpPr txBox="1"/>
          <p:nvPr/>
        </p:nvSpPr>
        <p:spPr>
          <a:xfrm>
            <a:off x="6747436" y="5553989"/>
            <a:ext cx="3460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Lecturer: </a:t>
            </a:r>
          </a:p>
          <a:p>
            <a:r>
              <a:rPr lang="en-GB" dirty="0"/>
              <a:t>Mary March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E3426E3-4394-4F64-B24D-B41173257C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740836" y="250730"/>
            <a:ext cx="3714750" cy="1228725"/>
          </a:xfrm>
          <a:prstGeom prst="rect">
            <a:avLst/>
          </a:prstGeom>
          <a:solidFill>
            <a:schemeClr val="bg2"/>
          </a:solidFill>
          <a:effectLst>
            <a:glow rad="127000">
              <a:schemeClr val="accent1">
                <a:alpha val="0"/>
              </a:schemeClr>
            </a:glow>
            <a:outerShdw dist="50800" dir="5400000" algn="ctr" rotWithShape="0">
              <a:srgbClr val="000000">
                <a:alpha val="0"/>
              </a:srgbClr>
            </a:outerShdw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DB2CB5B-3FEB-4D3D-8ED0-0184FE80C0E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112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001679" y="4104877"/>
            <a:ext cx="1938792" cy="152887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445228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3B1B6F-0982-4BEF-B736-441E968962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CF22DA-C259-47D7-9467-EE97C03C0E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9200" y="1461796"/>
            <a:ext cx="9753600" cy="5243804"/>
          </a:xfrm>
        </p:spPr>
        <p:txBody>
          <a:bodyPr>
            <a:normAutofit fontScale="92500" lnSpcReduction="10000"/>
          </a:bodyPr>
          <a:lstStyle/>
          <a:p>
            <a:r>
              <a:rPr lang="en-GB" sz="3500" dirty="0"/>
              <a:t>What is HRM?</a:t>
            </a:r>
          </a:p>
          <a:p>
            <a:r>
              <a:rPr lang="en-GB" sz="3500" dirty="0"/>
              <a:t>Brief Description of the South Korean Working Culture</a:t>
            </a:r>
          </a:p>
          <a:p>
            <a:r>
              <a:rPr lang="en-GB" sz="3500" dirty="0"/>
              <a:t>Ethical Dimensions</a:t>
            </a:r>
          </a:p>
          <a:p>
            <a:r>
              <a:rPr lang="en-GB" sz="3500" dirty="0"/>
              <a:t>Contemporary HRM Approach</a:t>
            </a:r>
          </a:p>
          <a:p>
            <a:r>
              <a:rPr lang="en-GB" sz="3500" dirty="0"/>
              <a:t>Reward strategy</a:t>
            </a:r>
          </a:p>
          <a:p>
            <a:r>
              <a:rPr lang="en-GB" sz="3500" dirty="0"/>
              <a:t>Conclusion</a:t>
            </a:r>
          </a:p>
          <a:p>
            <a:r>
              <a:rPr lang="en-GB" sz="3500" dirty="0"/>
              <a:t>Questions</a:t>
            </a:r>
          </a:p>
          <a:p>
            <a:r>
              <a:rPr lang="en-GB" sz="3500" dirty="0"/>
              <a:t>References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93008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42AE1-F212-4305-858C-A311EC2A34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Reminder – What is HRM?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B89574-5626-4DBC-B014-1DE66ACF42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3200" dirty="0"/>
          </a:p>
          <a:p>
            <a:r>
              <a:rPr lang="en-GB" sz="3200" dirty="0"/>
              <a:t>“Human resource management (HRM) is a comprehensive and coherent approach to the employment and development of people” (Armstrong, 2014, p1). </a:t>
            </a:r>
          </a:p>
        </p:txBody>
      </p:sp>
    </p:spTree>
    <p:extLst>
      <p:ext uri="{BB962C8B-B14F-4D97-AF65-F5344CB8AC3E}">
        <p14:creationId xmlns:p14="http://schemas.microsoft.com/office/powerpoint/2010/main" val="24478781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41EC90-4843-4819-A991-CB89856154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5300" dirty="0"/>
              <a:t>Brief Description of the South Korean Working Culture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D6AD35-A7C6-42D7-9D96-1741725C40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Deference for authority</a:t>
            </a:r>
          </a:p>
          <a:p>
            <a:pPr marL="0" indent="0">
              <a:buNone/>
            </a:pPr>
            <a:r>
              <a:rPr lang="en-GB" sz="3200" dirty="0"/>
              <a:t>South Korea is a slightly hierarchical society</a:t>
            </a:r>
          </a:p>
          <a:p>
            <a:endParaRPr lang="en-GB" dirty="0"/>
          </a:p>
          <a:p>
            <a:pPr marL="0" indent="0">
              <a:buNone/>
            </a:pPr>
            <a:endParaRPr lang="en-GB" sz="3200" dirty="0"/>
          </a:p>
          <a:p>
            <a:r>
              <a:rPr lang="en-GB" sz="3200" dirty="0"/>
              <a:t>Concern for the collective</a:t>
            </a:r>
          </a:p>
          <a:p>
            <a:pPr marL="0" indent="0">
              <a:buNone/>
            </a:pPr>
            <a:r>
              <a:rPr lang="en-GB" sz="3200" dirty="0"/>
              <a:t>Loyalty in collectivist culture is paramount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67144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CA55FB-B902-4566-9FF3-C0900A204B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Brief Description of the South Korean Working 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B2C72F-4DFF-4AC1-9167-7D4495E639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463282"/>
            <a:ext cx="9601200" cy="4394718"/>
          </a:xfrm>
        </p:spPr>
        <p:txBody>
          <a:bodyPr>
            <a:normAutofit fontScale="62500" lnSpcReduction="20000"/>
          </a:bodyPr>
          <a:lstStyle/>
          <a:p>
            <a:r>
              <a:rPr lang="en-GB" sz="5100" dirty="0"/>
              <a:t>Harmony in interpersonal relations</a:t>
            </a:r>
          </a:p>
          <a:p>
            <a:pPr marL="0" indent="0">
              <a:buNone/>
            </a:pPr>
            <a:r>
              <a:rPr lang="en-GB" sz="5100" dirty="0"/>
              <a:t>People value equality, solidarity and quality</a:t>
            </a:r>
          </a:p>
          <a:p>
            <a:pPr marL="0" indent="0">
              <a:buNone/>
            </a:pPr>
            <a:endParaRPr lang="en-GB" sz="5100" dirty="0"/>
          </a:p>
          <a:p>
            <a:r>
              <a:rPr lang="en-GB" sz="5100" dirty="0"/>
              <a:t>Emphasis </a:t>
            </a:r>
            <a:r>
              <a:rPr lang="en-GB" sz="5100" dirty="0" smtClean="0"/>
              <a:t>on </a:t>
            </a:r>
            <a:r>
              <a:rPr lang="en-GB" sz="5100" dirty="0"/>
              <a:t>work</a:t>
            </a:r>
          </a:p>
          <a:p>
            <a:pPr marL="0" indent="0">
              <a:buNone/>
            </a:pPr>
            <a:r>
              <a:rPr lang="en-GB" sz="5100" dirty="0"/>
              <a:t>Security–an important motivator</a:t>
            </a:r>
          </a:p>
          <a:p>
            <a:pPr marL="0" indent="0">
              <a:buNone/>
            </a:pPr>
            <a:endParaRPr lang="en-GB" sz="5100" dirty="0"/>
          </a:p>
          <a:p>
            <a:r>
              <a:rPr lang="en-GB" sz="5100" dirty="0"/>
              <a:t>Life-time employment</a:t>
            </a:r>
          </a:p>
          <a:p>
            <a:pPr marL="0" indent="0">
              <a:buNone/>
            </a:pPr>
            <a:r>
              <a:rPr lang="en-GB" sz="5100" dirty="0"/>
              <a:t> Future oriented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51462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DA9B81-A1F5-42DD-9E15-6EC84A4870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Ethical Dimensions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8BB7B4-68FE-4AFF-8CEB-6457227BBB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/>
              <a:t>Avoid treating employees as mere factors of production</a:t>
            </a:r>
          </a:p>
          <a:p>
            <a:endParaRPr lang="en-GB" sz="3200" dirty="0"/>
          </a:p>
          <a:p>
            <a:r>
              <a:rPr lang="en-GB" sz="3200" dirty="0"/>
              <a:t>Offer as much security of employment as possible</a:t>
            </a:r>
          </a:p>
          <a:p>
            <a:pPr marL="0" indent="0">
              <a:buNone/>
            </a:pPr>
            <a:endParaRPr lang="en-GB" sz="3200" dirty="0"/>
          </a:p>
          <a:p>
            <a:r>
              <a:rPr lang="en-GB" sz="3200" dirty="0"/>
              <a:t>Offer fair reward related to contribution and promise</a:t>
            </a:r>
          </a:p>
          <a:p>
            <a:endParaRPr lang="en-GB" sz="32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29865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3E186B-361C-49D3-A0C6-3988B6E719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the Soft Approach?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B97916-A81F-4867-BC92-929765B1D8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/>
              <a:t>Soft HRM – a view of HRM that recognises employees as a resource worth investing in and tends to focus on high-commitment/high involvement human resource practices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04722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3AAFFB-78C4-4C67-AFEA-7E88BD9B12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882503"/>
            <a:ext cx="9601200" cy="1485900"/>
          </a:xfrm>
        </p:spPr>
        <p:txBody>
          <a:bodyPr>
            <a:normAutofit/>
          </a:bodyPr>
          <a:lstStyle/>
          <a:p>
            <a:r>
              <a:rPr lang="en-GB" sz="4800" dirty="0"/>
              <a:t>Why Soft Approach?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32A484-DBC5-4D26-879F-996EA11B29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6320" y="2171700"/>
            <a:ext cx="9784080" cy="4206240"/>
          </a:xfrm>
        </p:spPr>
        <p:txBody>
          <a:bodyPr/>
          <a:lstStyle/>
          <a:p>
            <a:r>
              <a:rPr lang="en-GB" sz="3200" dirty="0"/>
              <a:t>Employees are seen as valuable assets</a:t>
            </a:r>
          </a:p>
          <a:p>
            <a:r>
              <a:rPr lang="en-GB" sz="3200" dirty="0"/>
              <a:t>They are committed to the organisational goals</a:t>
            </a:r>
          </a:p>
          <a:p>
            <a:r>
              <a:rPr lang="en-GB" sz="3200" dirty="0"/>
              <a:t>Hard-working</a:t>
            </a:r>
          </a:p>
          <a:p>
            <a:r>
              <a:rPr lang="en-GB" sz="3200" dirty="0"/>
              <a:t>Long-term oriented</a:t>
            </a:r>
          </a:p>
          <a:p>
            <a:r>
              <a:rPr lang="en-GB" sz="3200" dirty="0"/>
              <a:t>Appreciate high quality work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92599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822321-1764-4FF4-B65E-F1020B038B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How Soft approach is implemented?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42D13C-036A-45E4-863F-23F6B7EF96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/>
              <a:t>Through Training  and development </a:t>
            </a:r>
          </a:p>
          <a:p>
            <a:r>
              <a:rPr lang="en-GB" sz="3200" dirty="0"/>
              <a:t>By determining the types of working contracts – changing from piece-rate basis to hourly-based payment</a:t>
            </a:r>
          </a:p>
          <a:p>
            <a:r>
              <a:rPr lang="en-GB" sz="3200" dirty="0"/>
              <a:t>Employment packages </a:t>
            </a:r>
          </a:p>
          <a:p>
            <a:r>
              <a:rPr lang="en-GB" sz="3200" dirty="0"/>
              <a:t>Career progression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72398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030D70-25CE-4929-A156-966605501C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dirty="0"/>
              <a:t>Reward strategy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012C94-2AAD-4E9A-B454-F0BE5EC15E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200" dirty="0"/>
              <a:t>Team Bonus – payment by results/target</a:t>
            </a:r>
          </a:p>
          <a:p>
            <a:r>
              <a:rPr lang="en-GB" sz="3200" dirty="0"/>
              <a:t>Individual Bonus – skilled-based </a:t>
            </a:r>
          </a:p>
          <a:p>
            <a:r>
              <a:rPr lang="en-GB" sz="3200" dirty="0"/>
              <a:t>Profit Sharing</a:t>
            </a:r>
          </a:p>
          <a:p>
            <a:r>
              <a:rPr lang="en-GB" sz="3200" dirty="0"/>
              <a:t>Vouchers </a:t>
            </a:r>
          </a:p>
          <a:p>
            <a:r>
              <a:rPr lang="en-GB" sz="3200" dirty="0"/>
              <a:t>Health Insurance</a:t>
            </a:r>
          </a:p>
          <a:p>
            <a:r>
              <a:rPr lang="en-GB" sz="3200" dirty="0"/>
              <a:t>Sick pay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10094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966B6-D4B5-44EC-A283-3C5A69166F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BF17E-7B62-4A72-B6D8-B334CDC18B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3061" y="1869232"/>
            <a:ext cx="10039739" cy="4220547"/>
          </a:xfrm>
        </p:spPr>
        <p:txBody>
          <a:bodyPr>
            <a:normAutofit fontScale="77500" lnSpcReduction="20000"/>
          </a:bodyPr>
          <a:lstStyle/>
          <a:p>
            <a:r>
              <a:rPr lang="en-GB" sz="4100" dirty="0"/>
              <a:t>The introduction of a human resource department into the company is essential, because managing the workforce as well as improving  their productivity motivates the employees and, by increasing their satisfaction, leads to a successful organisation. </a:t>
            </a:r>
          </a:p>
          <a:p>
            <a:pPr marL="0" indent="0">
              <a:buNone/>
            </a:pPr>
            <a:endParaRPr lang="en-GB" sz="4100" dirty="0"/>
          </a:p>
          <a:p>
            <a:r>
              <a:rPr lang="en-GB" sz="4100" dirty="0"/>
              <a:t>Therefore, the soft approach is suitable for the South Korean company as employees are committed to the organisational goals and the reward strategy is contributing to their satisfaction.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04126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1D77B7-FCC2-47EB-B656-294D9BF9F4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10000" dirty="0"/>
              <a:t>Any Questions?</a:t>
            </a:r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3F241F79-0F01-4C9D-A6F6-BE054251B81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12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315013" y="3005137"/>
            <a:ext cx="2928750" cy="29287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815716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ABCF0F-C907-4BCC-9FB0-72B76ABC60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04A49D-26FD-4720-B819-9F59931B13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850065"/>
            <a:ext cx="9601200" cy="4853763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Armstrong M.  (2014) Armstrong’s Handbook of Human Resource Management Practice 13th Ed. </a:t>
            </a:r>
          </a:p>
          <a:p>
            <a:pPr marL="0" indent="0">
              <a:buNone/>
            </a:pPr>
            <a:r>
              <a:rPr lang="en-GB" dirty="0"/>
              <a:t>Boxall P et al (2007)  The Goals of HRM  OUP.</a:t>
            </a:r>
          </a:p>
          <a:p>
            <a:pPr marL="0" indent="0">
              <a:buNone/>
            </a:pPr>
            <a:r>
              <a:rPr lang="en-GB" dirty="0" err="1"/>
              <a:t>Eun</a:t>
            </a:r>
            <a:r>
              <a:rPr lang="en-GB" dirty="0"/>
              <a:t>-Suk, L. &amp; </a:t>
            </a:r>
            <a:r>
              <a:rPr lang="en-GB" dirty="0" err="1"/>
              <a:t>Seongsu</a:t>
            </a:r>
            <a:r>
              <a:rPr lang="en-GB" dirty="0"/>
              <a:t>, K., 2006. Best Practices and Performance-Based HR System in Korea. Seoul Journal of Business, 12(1), pp. 6-10.</a:t>
            </a:r>
          </a:p>
          <a:p>
            <a:pPr marL="0" indent="0">
              <a:buNone/>
            </a:pPr>
            <a:r>
              <a:rPr lang="en-GB" dirty="0"/>
              <a:t>Festinger, L. (1961). The psychological effects of insufficient rewards. </a:t>
            </a:r>
            <a:r>
              <a:rPr lang="en-GB" i="1" dirty="0"/>
              <a:t>American Psychologist, 16</a:t>
            </a:r>
            <a:r>
              <a:rPr lang="en-GB" dirty="0"/>
              <a:t>(1), 1–11.</a:t>
            </a:r>
          </a:p>
          <a:p>
            <a:pPr marL="0" indent="0">
              <a:buNone/>
            </a:pPr>
            <a:r>
              <a:rPr lang="en-GB" dirty="0"/>
              <a:t>Garrett, Gregory ; Cleghorn, William Contract Management, May 2013, Vol.53(5), pp.64-73</a:t>
            </a:r>
          </a:p>
          <a:p>
            <a:pPr marL="0" indent="0">
              <a:buNone/>
            </a:pPr>
            <a:r>
              <a:rPr lang="en-GB" dirty="0"/>
              <a:t>Gross, A. &amp; Connor, A., 2008. HR, Recruiting Trends in South Korea, Washington, DC: Pacific Bridge, Inc.</a:t>
            </a:r>
          </a:p>
          <a:p>
            <a:pPr marL="0" indent="0">
              <a:buNone/>
            </a:pPr>
            <a:r>
              <a:rPr lang="en-GB" dirty="0"/>
              <a:t>Hofstede Insights. What about South Korea. Available: </a:t>
            </a:r>
            <a:r>
              <a:rPr lang="en-GB" dirty="0">
                <a:hlinkClick r:id="rId2"/>
              </a:rPr>
              <a:t>https://www.hofstede-insights.com/country-comparison/south-korea/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Ledford, G. (2008). Factors Affecting the Long‐term Success of Skill‐based Pay. </a:t>
            </a:r>
            <a:r>
              <a:rPr lang="en-GB" dirty="0" err="1"/>
              <a:t>WorldatWork</a:t>
            </a:r>
            <a:r>
              <a:rPr lang="en-GB" dirty="0"/>
              <a:t> Journal, 17(1), 6‐17.</a:t>
            </a:r>
          </a:p>
          <a:p>
            <a:pPr marL="0" indent="0">
              <a:buNone/>
            </a:pPr>
            <a:r>
              <a:rPr lang="en-GB" dirty="0" err="1"/>
              <a:t>Miyataki</a:t>
            </a:r>
            <a:r>
              <a:rPr lang="en-GB" dirty="0"/>
              <a:t>, G. &amp; Whatley, A., 1989. Human Resources Development In South Korea. Asia Pacific journal of Human Resource, August, 27(3), pp. 6-13.</a:t>
            </a:r>
          </a:p>
          <a:p>
            <a:pPr marL="0" indent="0">
              <a:buNone/>
            </a:pPr>
            <a:r>
              <a:rPr lang="en-GB" dirty="0"/>
              <a:t>Mukhopadhyay, Arun ; </a:t>
            </a:r>
            <a:r>
              <a:rPr lang="en-GB" dirty="0" err="1"/>
              <a:t>Pendse</a:t>
            </a:r>
            <a:r>
              <a:rPr lang="en-GB" dirty="0"/>
              <a:t>, Shripad American Journal of Small Business, Spring 1983, Vol.7(4), p.31</a:t>
            </a:r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https://www.taproot.com/what-works-better-than-reminding-people-to-be-careful-or-re-training-them/question-mark-1019993_1920/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8906782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TM10001105[[fn=Crop]]</Template>
  <TotalTime>6690</TotalTime>
  <Words>423</Words>
  <Application>Microsoft Office PowerPoint</Application>
  <PresentationFormat>Widescreen</PresentationFormat>
  <Paragraphs>88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5" baseType="lpstr">
      <vt:lpstr>Franklin Gothic Book</vt:lpstr>
      <vt:lpstr>Crop</vt:lpstr>
      <vt:lpstr>  HRM  Assignment 2  </vt:lpstr>
      <vt:lpstr>Outline</vt:lpstr>
      <vt:lpstr>Reminder – What is HRM?</vt:lpstr>
      <vt:lpstr>Brief Description of the South Korean Working Culture </vt:lpstr>
      <vt:lpstr>Brief Description of the South Korean Working Culture</vt:lpstr>
      <vt:lpstr>Ethical Dimensions</vt:lpstr>
      <vt:lpstr>What is the Soft Approach?</vt:lpstr>
      <vt:lpstr>Why Soft Approach?</vt:lpstr>
      <vt:lpstr>How Soft approach is implemented?</vt:lpstr>
      <vt:lpstr>Reward strategy </vt:lpstr>
      <vt:lpstr>Conclusion</vt:lpstr>
      <vt:lpstr>Any Questions?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Laurentiu Grigoras</dc:creator>
  <cp:lastModifiedBy>Laurentiu Grigoras</cp:lastModifiedBy>
  <cp:revision>52</cp:revision>
  <dcterms:created xsi:type="dcterms:W3CDTF">2019-12-05T16:13:49Z</dcterms:created>
  <dcterms:modified xsi:type="dcterms:W3CDTF">2019-12-18T14:44:06Z</dcterms:modified>
</cp:coreProperties>
</file>