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396" r:id="rId3"/>
    <p:sldId id="412" r:id="rId4"/>
    <p:sldId id="410" r:id="rId5"/>
    <p:sldId id="409" r:id="rId6"/>
    <p:sldId id="408" r:id="rId7"/>
    <p:sldId id="407" r:id="rId8"/>
    <p:sldId id="406" r:id="rId9"/>
    <p:sldId id="405" r:id="rId10"/>
    <p:sldId id="404" r:id="rId11"/>
    <p:sldId id="403" r:id="rId12"/>
    <p:sldId id="398" r:id="rId13"/>
    <p:sldId id="400" r:id="rId14"/>
    <p:sldId id="401" r:id="rId15"/>
    <p:sldId id="41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94660"/>
  </p:normalViewPr>
  <p:slideViewPr>
    <p:cSldViewPr snapToGrid="0">
      <p:cViewPr varScale="1">
        <p:scale>
          <a:sx n="60" d="100"/>
          <a:sy n="60" d="100"/>
        </p:scale>
        <p:origin x="96" y="1056"/>
      </p:cViewPr>
      <p:guideLst/>
    </p:cSldViewPr>
  </p:slideViewPr>
  <p:notesTextViewPr>
    <p:cViewPr>
      <p:scale>
        <a:sx n="1" d="1"/>
        <a:sy n="1" d="1"/>
      </p:scale>
      <p:origin x="0" y="0"/>
    </p:cViewPr>
  </p:notesTextViewPr>
  <p:sorterViewPr>
    <p:cViewPr>
      <p:scale>
        <a:sx n="100" d="100"/>
        <a:sy n="100" d="100"/>
      </p:scale>
      <p:origin x="0" y="-496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DEFDE3FA-7F1E-4698-8264-C6E4C892BE8E}"/>
    <pc:docChg chg="custSel addSld delSld modSld sldOrd">
      <pc:chgData name="Julie Thomas" userId="2af13b6d24d29b42" providerId="LiveId" clId="{DEFDE3FA-7F1E-4698-8264-C6E4C892BE8E}" dt="2024-11-27T16:37:37.059" v="4212" actId="5793"/>
      <pc:docMkLst>
        <pc:docMk/>
      </pc:docMkLst>
      <pc:sldChg chg="modSp mod">
        <pc:chgData name="Julie Thomas" userId="2af13b6d24d29b42" providerId="LiveId" clId="{DEFDE3FA-7F1E-4698-8264-C6E4C892BE8E}" dt="2024-11-27T16:04:49.676" v="3458" actId="13926"/>
        <pc:sldMkLst>
          <pc:docMk/>
          <pc:sldMk cId="2704407078" sldId="396"/>
        </pc:sldMkLst>
        <pc:spChg chg="mod">
          <ac:chgData name="Julie Thomas" userId="2af13b6d24d29b42" providerId="LiveId" clId="{DEFDE3FA-7F1E-4698-8264-C6E4C892BE8E}" dt="2024-11-27T16:04:33.264" v="3457" actId="1076"/>
          <ac:spMkLst>
            <pc:docMk/>
            <pc:sldMk cId="2704407078" sldId="396"/>
            <ac:spMk id="2" creationId="{7C38F416-85D5-CD27-75FC-E25C01FBC142}"/>
          </ac:spMkLst>
        </pc:spChg>
        <pc:spChg chg="mod">
          <ac:chgData name="Julie Thomas" userId="2af13b6d24d29b42" providerId="LiveId" clId="{DEFDE3FA-7F1E-4698-8264-C6E4C892BE8E}" dt="2024-11-27T16:04:49.676" v="3458" actId="13926"/>
          <ac:spMkLst>
            <pc:docMk/>
            <pc:sldMk cId="2704407078" sldId="396"/>
            <ac:spMk id="3" creationId="{FC360163-475B-19C5-4683-BD6938870CC6}"/>
          </ac:spMkLst>
        </pc:spChg>
      </pc:sldChg>
      <pc:sldChg chg="del">
        <pc:chgData name="Julie Thomas" userId="2af13b6d24d29b42" providerId="LiveId" clId="{DEFDE3FA-7F1E-4698-8264-C6E4C892BE8E}" dt="2024-11-27T12:27:41.603" v="0" actId="2696"/>
        <pc:sldMkLst>
          <pc:docMk/>
          <pc:sldMk cId="180371004" sldId="397"/>
        </pc:sldMkLst>
      </pc:sldChg>
      <pc:sldChg chg="modSp mod">
        <pc:chgData name="Julie Thomas" userId="2af13b6d24d29b42" providerId="LiveId" clId="{DEFDE3FA-7F1E-4698-8264-C6E4C892BE8E}" dt="2024-11-27T14:49:42.975" v="1277" actId="27636"/>
        <pc:sldMkLst>
          <pc:docMk/>
          <pc:sldMk cId="3561931156" sldId="398"/>
        </pc:sldMkLst>
        <pc:spChg chg="mod">
          <ac:chgData name="Julie Thomas" userId="2af13b6d24d29b42" providerId="LiveId" clId="{DEFDE3FA-7F1E-4698-8264-C6E4C892BE8E}" dt="2024-11-27T14:49:42.974" v="1276" actId="27636"/>
          <ac:spMkLst>
            <pc:docMk/>
            <pc:sldMk cId="3561931156" sldId="398"/>
            <ac:spMk id="3" creationId="{ED7C66AB-D836-42E6-781A-3A77FCE4785C}"/>
          </ac:spMkLst>
        </pc:spChg>
        <pc:spChg chg="mod">
          <ac:chgData name="Julie Thomas" userId="2af13b6d24d29b42" providerId="LiveId" clId="{DEFDE3FA-7F1E-4698-8264-C6E4C892BE8E}" dt="2024-11-27T14:49:42.975" v="1277" actId="27636"/>
          <ac:spMkLst>
            <pc:docMk/>
            <pc:sldMk cId="3561931156" sldId="398"/>
            <ac:spMk id="4" creationId="{77A66D36-8106-F432-46BF-B157746AC595}"/>
          </ac:spMkLst>
        </pc:spChg>
      </pc:sldChg>
      <pc:sldChg chg="new del">
        <pc:chgData name="Julie Thomas" userId="2af13b6d24d29b42" providerId="LiveId" clId="{DEFDE3FA-7F1E-4698-8264-C6E4C892BE8E}" dt="2024-11-27T12:31:48.208" v="241" actId="2696"/>
        <pc:sldMkLst>
          <pc:docMk/>
          <pc:sldMk cId="3093536489" sldId="399"/>
        </pc:sldMkLst>
      </pc:sldChg>
      <pc:sldChg chg="modSp new mod">
        <pc:chgData name="Julie Thomas" userId="2af13b6d24d29b42" providerId="LiveId" clId="{DEFDE3FA-7F1E-4698-8264-C6E4C892BE8E}" dt="2024-11-27T16:37:37.059" v="4212" actId="5793"/>
        <pc:sldMkLst>
          <pc:docMk/>
          <pc:sldMk cId="3300749156" sldId="400"/>
        </pc:sldMkLst>
        <pc:spChg chg="mod">
          <ac:chgData name="Julie Thomas" userId="2af13b6d24d29b42" providerId="LiveId" clId="{DEFDE3FA-7F1E-4698-8264-C6E4C892BE8E}" dt="2024-11-27T14:47:37.464" v="1110" actId="1076"/>
          <ac:spMkLst>
            <pc:docMk/>
            <pc:sldMk cId="3300749156" sldId="400"/>
            <ac:spMk id="2" creationId="{FDB337E5-FC86-78C3-D17D-5F11245577F6}"/>
          </ac:spMkLst>
        </pc:spChg>
        <pc:spChg chg="mod">
          <ac:chgData name="Julie Thomas" userId="2af13b6d24d29b42" providerId="LiveId" clId="{DEFDE3FA-7F1E-4698-8264-C6E4C892BE8E}" dt="2024-11-27T16:37:37.059" v="4212" actId="5793"/>
          <ac:spMkLst>
            <pc:docMk/>
            <pc:sldMk cId="3300749156" sldId="400"/>
            <ac:spMk id="3" creationId="{F1C9C1B7-78A7-A219-AFE0-C85807385579}"/>
          </ac:spMkLst>
        </pc:spChg>
        <pc:spChg chg="mod">
          <ac:chgData name="Julie Thomas" userId="2af13b6d24d29b42" providerId="LiveId" clId="{DEFDE3FA-7F1E-4698-8264-C6E4C892BE8E}" dt="2024-11-27T14:48:34.886" v="1236" actId="20577"/>
          <ac:spMkLst>
            <pc:docMk/>
            <pc:sldMk cId="3300749156" sldId="400"/>
            <ac:spMk id="4" creationId="{7B3BFDC4-EA87-1D48-5CA5-31B6AF2EF1EE}"/>
          </ac:spMkLst>
        </pc:spChg>
      </pc:sldChg>
      <pc:sldChg chg="modSp new mod">
        <pc:chgData name="Julie Thomas" userId="2af13b6d24d29b42" providerId="LiveId" clId="{DEFDE3FA-7F1E-4698-8264-C6E4C892BE8E}" dt="2024-11-27T14:43:31.486" v="1103" actId="20577"/>
        <pc:sldMkLst>
          <pc:docMk/>
          <pc:sldMk cId="1374397209" sldId="401"/>
        </pc:sldMkLst>
        <pc:spChg chg="mod">
          <ac:chgData name="Julie Thomas" userId="2af13b6d24d29b42" providerId="LiveId" clId="{DEFDE3FA-7F1E-4698-8264-C6E4C892BE8E}" dt="2024-11-27T12:48:21.436" v="1028" actId="255"/>
          <ac:spMkLst>
            <pc:docMk/>
            <pc:sldMk cId="1374397209" sldId="401"/>
            <ac:spMk id="2" creationId="{4EC5928F-F5D7-E7EA-5388-5E54EFA49CFE}"/>
          </ac:spMkLst>
        </pc:spChg>
        <pc:spChg chg="mod">
          <ac:chgData name="Julie Thomas" userId="2af13b6d24d29b42" providerId="LiveId" clId="{DEFDE3FA-7F1E-4698-8264-C6E4C892BE8E}" dt="2024-11-27T12:48:37.278" v="1029" actId="208"/>
          <ac:spMkLst>
            <pc:docMk/>
            <pc:sldMk cId="1374397209" sldId="401"/>
            <ac:spMk id="3" creationId="{78501712-1D13-900B-EE03-7E6CBEE379FF}"/>
          </ac:spMkLst>
        </pc:spChg>
        <pc:spChg chg="mod">
          <ac:chgData name="Julie Thomas" userId="2af13b6d24d29b42" providerId="LiveId" clId="{DEFDE3FA-7F1E-4698-8264-C6E4C892BE8E}" dt="2024-11-27T14:43:31.486" v="1103" actId="20577"/>
          <ac:spMkLst>
            <pc:docMk/>
            <pc:sldMk cId="1374397209" sldId="401"/>
            <ac:spMk id="4" creationId="{9A4D4D58-EDEA-0693-FC76-35FB1545338F}"/>
          </ac:spMkLst>
        </pc:spChg>
      </pc:sldChg>
      <pc:sldChg chg="modSp new del mod">
        <pc:chgData name="Julie Thomas" userId="2af13b6d24d29b42" providerId="LiveId" clId="{DEFDE3FA-7F1E-4698-8264-C6E4C892BE8E}" dt="2024-11-27T14:59:03.291" v="1605" actId="2696"/>
        <pc:sldMkLst>
          <pc:docMk/>
          <pc:sldMk cId="1150251590" sldId="402"/>
        </pc:sldMkLst>
        <pc:spChg chg="mod">
          <ac:chgData name="Julie Thomas" userId="2af13b6d24d29b42" providerId="LiveId" clId="{DEFDE3FA-7F1E-4698-8264-C6E4C892BE8E}" dt="2024-11-27T14:50:45.267" v="1289" actId="27636"/>
          <ac:spMkLst>
            <pc:docMk/>
            <pc:sldMk cId="1150251590" sldId="402"/>
            <ac:spMk id="2" creationId="{C93500B2-A6DE-9BC4-A433-96392AFACF44}"/>
          </ac:spMkLst>
        </pc:spChg>
      </pc:sldChg>
      <pc:sldChg chg="modSp new mod ord">
        <pc:chgData name="Julie Thomas" userId="2af13b6d24d29b42" providerId="LiveId" clId="{DEFDE3FA-7F1E-4698-8264-C6E4C892BE8E}" dt="2024-11-27T16:08:27.838" v="3481" actId="2711"/>
        <pc:sldMkLst>
          <pc:docMk/>
          <pc:sldMk cId="210427119" sldId="403"/>
        </pc:sldMkLst>
        <pc:spChg chg="mod">
          <ac:chgData name="Julie Thomas" userId="2af13b6d24d29b42" providerId="LiveId" clId="{DEFDE3FA-7F1E-4698-8264-C6E4C892BE8E}" dt="2024-11-27T16:08:18.328" v="3480" actId="2711"/>
          <ac:spMkLst>
            <pc:docMk/>
            <pc:sldMk cId="210427119" sldId="403"/>
            <ac:spMk id="2" creationId="{AE091078-8AD7-3BEF-0950-E6792A4E818E}"/>
          </ac:spMkLst>
        </pc:spChg>
        <pc:spChg chg="mod">
          <ac:chgData name="Julie Thomas" userId="2af13b6d24d29b42" providerId="LiveId" clId="{DEFDE3FA-7F1E-4698-8264-C6E4C892BE8E}" dt="2024-11-27T16:08:27.838" v="3481" actId="2711"/>
          <ac:spMkLst>
            <pc:docMk/>
            <pc:sldMk cId="210427119" sldId="403"/>
            <ac:spMk id="3" creationId="{A21023D0-DC16-68C9-779A-E431187EBF3D}"/>
          </ac:spMkLst>
        </pc:spChg>
        <pc:spChg chg="mod">
          <ac:chgData name="Julie Thomas" userId="2af13b6d24d29b42" providerId="LiveId" clId="{DEFDE3FA-7F1E-4698-8264-C6E4C892BE8E}" dt="2024-11-27T14:59:17.651" v="1607" actId="208"/>
          <ac:spMkLst>
            <pc:docMk/>
            <pc:sldMk cId="210427119" sldId="403"/>
            <ac:spMk id="4" creationId="{A24E7394-5634-C8B7-57B2-F281DA5C0A52}"/>
          </ac:spMkLst>
        </pc:spChg>
      </pc:sldChg>
      <pc:sldChg chg="new del">
        <pc:chgData name="Julie Thomas" userId="2af13b6d24d29b42" providerId="LiveId" clId="{DEFDE3FA-7F1E-4698-8264-C6E4C892BE8E}" dt="2024-11-27T14:59:31.948" v="1609" actId="2696"/>
        <pc:sldMkLst>
          <pc:docMk/>
          <pc:sldMk cId="640108286" sldId="404"/>
        </pc:sldMkLst>
      </pc:sldChg>
      <pc:sldChg chg="modSp new mod ord">
        <pc:chgData name="Julie Thomas" userId="2af13b6d24d29b42" providerId="LiveId" clId="{DEFDE3FA-7F1E-4698-8264-C6E4C892BE8E}" dt="2024-11-27T16:33:09.430" v="4210" actId="20577"/>
        <pc:sldMkLst>
          <pc:docMk/>
          <pc:sldMk cId="1686541637" sldId="404"/>
        </pc:sldMkLst>
        <pc:spChg chg="mod">
          <ac:chgData name="Julie Thomas" userId="2af13b6d24d29b42" providerId="LiveId" clId="{DEFDE3FA-7F1E-4698-8264-C6E4C892BE8E}" dt="2024-11-27T15:00:43.202" v="1649" actId="2711"/>
          <ac:spMkLst>
            <pc:docMk/>
            <pc:sldMk cId="1686541637" sldId="404"/>
            <ac:spMk id="2" creationId="{1DA29298-F9B0-BD55-77CB-70B7B328C57C}"/>
          </ac:spMkLst>
        </pc:spChg>
        <pc:spChg chg="mod">
          <ac:chgData name="Julie Thomas" userId="2af13b6d24d29b42" providerId="LiveId" clId="{DEFDE3FA-7F1E-4698-8264-C6E4C892BE8E}" dt="2024-11-27T16:31:28.588" v="4181" actId="27636"/>
          <ac:spMkLst>
            <pc:docMk/>
            <pc:sldMk cId="1686541637" sldId="404"/>
            <ac:spMk id="3" creationId="{BD42269A-F427-9627-9AC2-E2F052DEE8DB}"/>
          </ac:spMkLst>
        </pc:spChg>
        <pc:spChg chg="mod">
          <ac:chgData name="Julie Thomas" userId="2af13b6d24d29b42" providerId="LiveId" clId="{DEFDE3FA-7F1E-4698-8264-C6E4C892BE8E}" dt="2024-11-27T16:33:09.430" v="4210" actId="20577"/>
          <ac:spMkLst>
            <pc:docMk/>
            <pc:sldMk cId="1686541637" sldId="404"/>
            <ac:spMk id="4" creationId="{CFE21B98-3312-0E2A-C183-046B90D58394}"/>
          </ac:spMkLst>
        </pc:spChg>
      </pc:sldChg>
      <pc:sldChg chg="new del">
        <pc:chgData name="Julie Thomas" userId="2af13b6d24d29b42" providerId="LiveId" clId="{DEFDE3FA-7F1E-4698-8264-C6E4C892BE8E}" dt="2024-11-27T15:31:24.070" v="1828" actId="2696"/>
        <pc:sldMkLst>
          <pc:docMk/>
          <pc:sldMk cId="643396456" sldId="405"/>
        </pc:sldMkLst>
      </pc:sldChg>
      <pc:sldChg chg="modSp new mod ord">
        <pc:chgData name="Julie Thomas" userId="2af13b6d24d29b42" providerId="LiveId" clId="{DEFDE3FA-7F1E-4698-8264-C6E4C892BE8E}" dt="2024-11-27T16:29:59.070" v="4027" actId="20577"/>
        <pc:sldMkLst>
          <pc:docMk/>
          <pc:sldMk cId="1701136925" sldId="405"/>
        </pc:sldMkLst>
        <pc:spChg chg="mod">
          <ac:chgData name="Julie Thomas" userId="2af13b6d24d29b42" providerId="LiveId" clId="{DEFDE3FA-7F1E-4698-8264-C6E4C892BE8E}" dt="2024-11-27T16:08:02.003" v="3479" actId="2711"/>
          <ac:spMkLst>
            <pc:docMk/>
            <pc:sldMk cId="1701136925" sldId="405"/>
            <ac:spMk id="2" creationId="{62693722-57A1-AFFF-3698-CE0F93153BCD}"/>
          </ac:spMkLst>
        </pc:spChg>
        <pc:spChg chg="mod">
          <ac:chgData name="Julie Thomas" userId="2af13b6d24d29b42" providerId="LiveId" clId="{DEFDE3FA-7F1E-4698-8264-C6E4C892BE8E}" dt="2024-11-27T15:35:28.973" v="2080" actId="255"/>
          <ac:spMkLst>
            <pc:docMk/>
            <pc:sldMk cId="1701136925" sldId="405"/>
            <ac:spMk id="3" creationId="{F4198765-C31B-C614-498C-7C7C1351E9E3}"/>
          </ac:spMkLst>
        </pc:spChg>
        <pc:spChg chg="mod">
          <ac:chgData name="Julie Thomas" userId="2af13b6d24d29b42" providerId="LiveId" clId="{DEFDE3FA-7F1E-4698-8264-C6E4C892BE8E}" dt="2024-11-27T16:29:59.070" v="4027" actId="20577"/>
          <ac:spMkLst>
            <pc:docMk/>
            <pc:sldMk cId="1701136925" sldId="405"/>
            <ac:spMk id="4" creationId="{EE5384C9-5937-36AF-7011-46D521D4B1F8}"/>
          </ac:spMkLst>
        </pc:spChg>
      </pc:sldChg>
      <pc:sldChg chg="modSp new mod">
        <pc:chgData name="Julie Thomas" userId="2af13b6d24d29b42" providerId="LiveId" clId="{DEFDE3FA-7F1E-4698-8264-C6E4C892BE8E}" dt="2024-11-27T16:30:12.555" v="4050" actId="20577"/>
        <pc:sldMkLst>
          <pc:docMk/>
          <pc:sldMk cId="2430841745" sldId="406"/>
        </pc:sldMkLst>
        <pc:spChg chg="mod">
          <ac:chgData name="Julie Thomas" userId="2af13b6d24d29b42" providerId="LiveId" clId="{DEFDE3FA-7F1E-4698-8264-C6E4C892BE8E}" dt="2024-11-27T15:36:36.235" v="2091" actId="1076"/>
          <ac:spMkLst>
            <pc:docMk/>
            <pc:sldMk cId="2430841745" sldId="406"/>
            <ac:spMk id="2" creationId="{AF463C31-C8DA-4DED-C811-014753386D8B}"/>
          </ac:spMkLst>
        </pc:spChg>
        <pc:spChg chg="mod">
          <ac:chgData name="Julie Thomas" userId="2af13b6d24d29b42" providerId="LiveId" clId="{DEFDE3FA-7F1E-4698-8264-C6E4C892BE8E}" dt="2024-11-27T16:30:07.989" v="4029" actId="27636"/>
          <ac:spMkLst>
            <pc:docMk/>
            <pc:sldMk cId="2430841745" sldId="406"/>
            <ac:spMk id="3" creationId="{5E36B8EC-D0F0-6BB3-8389-A2825C4B1576}"/>
          </ac:spMkLst>
        </pc:spChg>
        <pc:spChg chg="mod">
          <ac:chgData name="Julie Thomas" userId="2af13b6d24d29b42" providerId="LiveId" clId="{DEFDE3FA-7F1E-4698-8264-C6E4C892BE8E}" dt="2024-11-27T16:30:12.555" v="4050" actId="20577"/>
          <ac:spMkLst>
            <pc:docMk/>
            <pc:sldMk cId="2430841745" sldId="406"/>
            <ac:spMk id="4" creationId="{2A1C4342-F646-04DE-BEAF-C7E15495E825}"/>
          </ac:spMkLst>
        </pc:spChg>
      </pc:sldChg>
      <pc:sldChg chg="modSp new mod">
        <pc:chgData name="Julie Thomas" userId="2af13b6d24d29b42" providerId="LiveId" clId="{DEFDE3FA-7F1E-4698-8264-C6E4C892BE8E}" dt="2024-11-27T16:27:42.840" v="3953" actId="20577"/>
        <pc:sldMkLst>
          <pc:docMk/>
          <pc:sldMk cId="3800296155" sldId="407"/>
        </pc:sldMkLst>
        <pc:spChg chg="mod">
          <ac:chgData name="Julie Thomas" userId="2af13b6d24d29b42" providerId="LiveId" clId="{DEFDE3FA-7F1E-4698-8264-C6E4C892BE8E}" dt="2024-11-27T15:40:37.801" v="2320" actId="20577"/>
          <ac:spMkLst>
            <pc:docMk/>
            <pc:sldMk cId="3800296155" sldId="407"/>
            <ac:spMk id="2" creationId="{AF6413CB-B862-6BD7-1CA8-6CA360245C59}"/>
          </ac:spMkLst>
        </pc:spChg>
        <pc:spChg chg="mod">
          <ac:chgData name="Julie Thomas" userId="2af13b6d24d29b42" providerId="LiveId" clId="{DEFDE3FA-7F1E-4698-8264-C6E4C892BE8E}" dt="2024-11-27T16:27:27.848" v="3895" actId="27636"/>
          <ac:spMkLst>
            <pc:docMk/>
            <pc:sldMk cId="3800296155" sldId="407"/>
            <ac:spMk id="3" creationId="{759128B4-5061-D4A6-03C7-9760B77392FE}"/>
          </ac:spMkLst>
        </pc:spChg>
        <pc:spChg chg="mod">
          <ac:chgData name="Julie Thomas" userId="2af13b6d24d29b42" providerId="LiveId" clId="{DEFDE3FA-7F1E-4698-8264-C6E4C892BE8E}" dt="2024-11-27T16:27:42.840" v="3953" actId="20577"/>
          <ac:spMkLst>
            <pc:docMk/>
            <pc:sldMk cId="3800296155" sldId="407"/>
            <ac:spMk id="4" creationId="{897A2DF7-D0B8-B60E-54F0-61420E557BB8}"/>
          </ac:spMkLst>
        </pc:spChg>
      </pc:sldChg>
      <pc:sldChg chg="modSp new mod">
        <pc:chgData name="Julie Thomas" userId="2af13b6d24d29b42" providerId="LiveId" clId="{DEFDE3FA-7F1E-4698-8264-C6E4C892BE8E}" dt="2024-11-27T16:26:33.177" v="3893" actId="27636"/>
        <pc:sldMkLst>
          <pc:docMk/>
          <pc:sldMk cId="201343255" sldId="408"/>
        </pc:sldMkLst>
        <pc:spChg chg="mod">
          <ac:chgData name="Julie Thomas" userId="2af13b6d24d29b42" providerId="LiveId" clId="{DEFDE3FA-7F1E-4698-8264-C6E4C892BE8E}" dt="2024-11-27T15:45:49.601" v="2546" actId="1076"/>
          <ac:spMkLst>
            <pc:docMk/>
            <pc:sldMk cId="201343255" sldId="408"/>
            <ac:spMk id="2" creationId="{C709858C-AC3B-A7F2-6399-14CDC69093EA}"/>
          </ac:spMkLst>
        </pc:spChg>
        <pc:spChg chg="mod">
          <ac:chgData name="Julie Thomas" userId="2af13b6d24d29b42" providerId="LiveId" clId="{DEFDE3FA-7F1E-4698-8264-C6E4C892BE8E}" dt="2024-11-27T16:26:33.175" v="3892" actId="27636"/>
          <ac:spMkLst>
            <pc:docMk/>
            <pc:sldMk cId="201343255" sldId="408"/>
            <ac:spMk id="3" creationId="{D72B9DFF-8B48-082D-EEF7-702B2568C639}"/>
          </ac:spMkLst>
        </pc:spChg>
        <pc:spChg chg="mod">
          <ac:chgData name="Julie Thomas" userId="2af13b6d24d29b42" providerId="LiveId" clId="{DEFDE3FA-7F1E-4698-8264-C6E4C892BE8E}" dt="2024-11-27T16:26:33.177" v="3893" actId="27636"/>
          <ac:spMkLst>
            <pc:docMk/>
            <pc:sldMk cId="201343255" sldId="408"/>
            <ac:spMk id="4" creationId="{D2A4A3D5-6D85-400E-420B-4C53DD18DC17}"/>
          </ac:spMkLst>
        </pc:spChg>
      </pc:sldChg>
      <pc:sldChg chg="modSp new mod ord">
        <pc:chgData name="Julie Thomas" userId="2af13b6d24d29b42" providerId="LiveId" clId="{DEFDE3FA-7F1E-4698-8264-C6E4C892BE8E}" dt="2024-11-27T16:24:33.784" v="3830" actId="20577"/>
        <pc:sldMkLst>
          <pc:docMk/>
          <pc:sldMk cId="2913935732" sldId="409"/>
        </pc:sldMkLst>
        <pc:spChg chg="mod">
          <ac:chgData name="Julie Thomas" userId="2af13b6d24d29b42" providerId="LiveId" clId="{DEFDE3FA-7F1E-4698-8264-C6E4C892BE8E}" dt="2024-11-27T15:50:59.893" v="2852" actId="113"/>
          <ac:spMkLst>
            <pc:docMk/>
            <pc:sldMk cId="2913935732" sldId="409"/>
            <ac:spMk id="2" creationId="{A1EBE23B-F927-0F1B-68CD-5BEA8BE0A7A9}"/>
          </ac:spMkLst>
        </pc:spChg>
        <pc:spChg chg="mod">
          <ac:chgData name="Julie Thomas" userId="2af13b6d24d29b42" providerId="LiveId" clId="{DEFDE3FA-7F1E-4698-8264-C6E4C892BE8E}" dt="2024-11-27T16:24:23.422" v="3775" actId="27636"/>
          <ac:spMkLst>
            <pc:docMk/>
            <pc:sldMk cId="2913935732" sldId="409"/>
            <ac:spMk id="3" creationId="{DEFF6B3B-0F7E-8FD6-15E1-0D88C6B65B5B}"/>
          </ac:spMkLst>
        </pc:spChg>
        <pc:spChg chg="mod">
          <ac:chgData name="Julie Thomas" userId="2af13b6d24d29b42" providerId="LiveId" clId="{DEFDE3FA-7F1E-4698-8264-C6E4C892BE8E}" dt="2024-11-27T16:24:33.784" v="3830" actId="20577"/>
          <ac:spMkLst>
            <pc:docMk/>
            <pc:sldMk cId="2913935732" sldId="409"/>
            <ac:spMk id="4" creationId="{9B86265E-6716-9D7F-4923-3C74D7C0B2F3}"/>
          </ac:spMkLst>
        </pc:spChg>
      </pc:sldChg>
      <pc:sldChg chg="modSp new mod ord">
        <pc:chgData name="Julie Thomas" userId="2af13b6d24d29b42" providerId="LiveId" clId="{DEFDE3FA-7F1E-4698-8264-C6E4C892BE8E}" dt="2024-11-27T16:19:33.015" v="3617" actId="20577"/>
        <pc:sldMkLst>
          <pc:docMk/>
          <pc:sldMk cId="2599263508" sldId="410"/>
        </pc:sldMkLst>
        <pc:spChg chg="mod">
          <ac:chgData name="Julie Thomas" userId="2af13b6d24d29b42" providerId="LiveId" clId="{DEFDE3FA-7F1E-4698-8264-C6E4C892BE8E}" dt="2024-11-27T16:06:35.772" v="3476" actId="1076"/>
          <ac:spMkLst>
            <pc:docMk/>
            <pc:sldMk cId="2599263508" sldId="410"/>
            <ac:spMk id="2" creationId="{9794DD0D-52D6-6FF3-E3BF-15C5CD762568}"/>
          </ac:spMkLst>
        </pc:spChg>
        <pc:spChg chg="mod">
          <ac:chgData name="Julie Thomas" userId="2af13b6d24d29b42" providerId="LiveId" clId="{DEFDE3FA-7F1E-4698-8264-C6E4C892BE8E}" dt="2024-11-27T16:19:27.642" v="3603" actId="27636"/>
          <ac:spMkLst>
            <pc:docMk/>
            <pc:sldMk cId="2599263508" sldId="410"/>
            <ac:spMk id="3" creationId="{33EE9E09-334C-2BEC-44C2-48B57E39393F}"/>
          </ac:spMkLst>
        </pc:spChg>
        <pc:spChg chg="mod">
          <ac:chgData name="Julie Thomas" userId="2af13b6d24d29b42" providerId="LiveId" clId="{DEFDE3FA-7F1E-4698-8264-C6E4C892BE8E}" dt="2024-11-27T16:19:33.015" v="3617" actId="20577"/>
          <ac:spMkLst>
            <pc:docMk/>
            <pc:sldMk cId="2599263508" sldId="410"/>
            <ac:spMk id="4" creationId="{A11672B0-CB2B-7C11-E564-FE6A9AC684B2}"/>
          </ac:spMkLst>
        </pc:spChg>
      </pc:sldChg>
      <pc:sldChg chg="modSp new mod ord">
        <pc:chgData name="Julie Thomas" userId="2af13b6d24d29b42" providerId="LiveId" clId="{DEFDE3FA-7F1E-4698-8264-C6E4C892BE8E}" dt="2024-11-27T16:01:15.331" v="3444"/>
        <pc:sldMkLst>
          <pc:docMk/>
          <pc:sldMk cId="4007725394" sldId="411"/>
        </pc:sldMkLst>
        <pc:spChg chg="mod">
          <ac:chgData name="Julie Thomas" userId="2af13b6d24d29b42" providerId="LiveId" clId="{DEFDE3FA-7F1E-4698-8264-C6E4C892BE8E}" dt="2024-11-27T15:59:14.068" v="3422" actId="113"/>
          <ac:spMkLst>
            <pc:docMk/>
            <pc:sldMk cId="4007725394" sldId="411"/>
            <ac:spMk id="2" creationId="{3064BE42-79A8-F1A8-7454-8344F2FE2A16}"/>
          </ac:spMkLst>
        </pc:spChg>
        <pc:spChg chg="mod">
          <ac:chgData name="Julie Thomas" userId="2af13b6d24d29b42" providerId="LiveId" clId="{DEFDE3FA-7F1E-4698-8264-C6E4C892BE8E}" dt="2024-11-27T16:00:32.711" v="3436" actId="113"/>
          <ac:spMkLst>
            <pc:docMk/>
            <pc:sldMk cId="4007725394" sldId="411"/>
            <ac:spMk id="3" creationId="{E489205D-D96D-7EDE-83A8-AFFD1415350C}"/>
          </ac:spMkLst>
        </pc:spChg>
      </pc:sldChg>
      <pc:sldChg chg="modSp new mod ord">
        <pc:chgData name="Julie Thomas" userId="2af13b6d24d29b42" providerId="LiveId" clId="{DEFDE3FA-7F1E-4698-8264-C6E4C892BE8E}" dt="2024-11-27T16:06:26.931" v="3475"/>
        <pc:sldMkLst>
          <pc:docMk/>
          <pc:sldMk cId="616417716" sldId="412"/>
        </pc:sldMkLst>
        <pc:spChg chg="mod">
          <ac:chgData name="Julie Thomas" userId="2af13b6d24d29b42" providerId="LiveId" clId="{DEFDE3FA-7F1E-4698-8264-C6E4C892BE8E}" dt="2024-11-27T16:06:15.529" v="3473" actId="1076"/>
          <ac:spMkLst>
            <pc:docMk/>
            <pc:sldMk cId="616417716" sldId="412"/>
            <ac:spMk id="2" creationId="{F1AEC6F0-F58D-5598-2E91-8B3C4C4E086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E87C7D-AB89-4718-B844-FDE5140D0C16}" type="datetimeFigureOut">
              <a:rPr lang="en-GB" smtClean="0"/>
              <a:t>27/11/2024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728E14-CA95-4408-A350-54FB6E65E1DD}" type="slidenum">
              <a:rPr lang="en-GB" smtClean="0"/>
              <a:t>‹#›</a:t>
            </a:fld>
            <a:endParaRPr lang="en-GB"/>
          </a:p>
        </p:txBody>
      </p:sp>
    </p:spTree>
    <p:extLst>
      <p:ext uri="{BB962C8B-B14F-4D97-AF65-F5344CB8AC3E}">
        <p14:creationId xmlns:p14="http://schemas.microsoft.com/office/powerpoint/2010/main" val="5518253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C717A-3818-427A-BE97-A632EDFED5E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233397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27/11/2024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58707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79761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36571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06659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48782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2538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263863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5053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3394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85950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814822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496464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961755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cipd.org/uk/knowledge/reports/people-profession-survey/"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185D1-1C8E-27DF-A44A-DDB1606DD471}"/>
              </a:ext>
            </a:extLst>
          </p:cNvPr>
          <p:cNvSpPr>
            <a:spLocks noGrp="1"/>
          </p:cNvSpPr>
          <p:nvPr>
            <p:ph type="ctrTitle"/>
          </p:nvPr>
        </p:nvSpPr>
        <p:spPr/>
        <p:txBody>
          <a:bodyPr/>
          <a:lstStyle/>
          <a:p>
            <a:r>
              <a:rPr lang="en-GB" b="1" dirty="0"/>
              <a:t>Assignment Guidance</a:t>
            </a:r>
          </a:p>
        </p:txBody>
      </p:sp>
      <p:sp>
        <p:nvSpPr>
          <p:cNvPr id="3" name="Subtitle 2">
            <a:extLst>
              <a:ext uri="{FF2B5EF4-FFF2-40B4-BE49-F238E27FC236}">
                <a16:creationId xmlns:a16="http://schemas.microsoft.com/office/drawing/2014/main" id="{ACEC8535-6978-59BB-EED1-E256B7C3BB5F}"/>
              </a:ext>
            </a:extLst>
          </p:cNvPr>
          <p:cNvSpPr>
            <a:spLocks noGrp="1"/>
          </p:cNvSpPr>
          <p:nvPr>
            <p:ph type="subTitle" idx="1"/>
          </p:nvPr>
        </p:nvSpPr>
        <p:spPr/>
        <p:txBody>
          <a:bodyPr/>
          <a:lstStyle/>
          <a:p>
            <a:r>
              <a:rPr lang="en-GB" dirty="0"/>
              <a:t>5CO03 – Professional Behaviours and Valuing People</a:t>
            </a:r>
          </a:p>
        </p:txBody>
      </p:sp>
    </p:spTree>
    <p:extLst>
      <p:ext uri="{BB962C8B-B14F-4D97-AF65-F5344CB8AC3E}">
        <p14:creationId xmlns:p14="http://schemas.microsoft.com/office/powerpoint/2010/main" val="3947995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8F416-85D5-CD27-75FC-E25C01FBC142}"/>
              </a:ext>
            </a:extLst>
          </p:cNvPr>
          <p:cNvSpPr>
            <a:spLocks noGrp="1"/>
          </p:cNvSpPr>
          <p:nvPr>
            <p:ph type="title"/>
          </p:nvPr>
        </p:nvSpPr>
        <p:spPr>
          <a:xfrm>
            <a:off x="609600" y="7537"/>
            <a:ext cx="10972800" cy="594042"/>
          </a:xfrm>
        </p:spPr>
        <p:txBody>
          <a:bodyPr>
            <a:normAutofit fontScale="90000"/>
          </a:bodyPr>
          <a:lstStyle/>
          <a:p>
            <a:r>
              <a:rPr lang="en-GB" b="1" dirty="0"/>
              <a:t>Assignment</a:t>
            </a:r>
          </a:p>
        </p:txBody>
      </p:sp>
      <p:sp>
        <p:nvSpPr>
          <p:cNvPr id="3" name="Content Placeholder 2">
            <a:extLst>
              <a:ext uri="{FF2B5EF4-FFF2-40B4-BE49-F238E27FC236}">
                <a16:creationId xmlns:a16="http://schemas.microsoft.com/office/drawing/2014/main" id="{FC360163-475B-19C5-4683-BD6938870CC6}"/>
              </a:ext>
            </a:extLst>
          </p:cNvPr>
          <p:cNvSpPr>
            <a:spLocks noGrp="1"/>
          </p:cNvSpPr>
          <p:nvPr>
            <p:ph idx="1"/>
          </p:nvPr>
        </p:nvSpPr>
        <p:spPr>
          <a:xfrm>
            <a:off x="264695" y="697832"/>
            <a:ext cx="11662610" cy="5062889"/>
          </a:xfrm>
        </p:spPr>
        <p:txBody>
          <a:bodyPr>
            <a:normAutofit fontScale="77500" lnSpcReduction="20000"/>
          </a:bodyPr>
          <a:lstStyle/>
          <a:p>
            <a:pPr>
              <a:lnSpc>
                <a:spcPct val="110000"/>
              </a:lnSpc>
              <a:spcAft>
                <a:spcPts val="800"/>
              </a:spcAft>
            </a:pPr>
            <a:r>
              <a:rPr lang="en-GB" sz="3200" dirty="0">
                <a:effectLst/>
                <a:ea typeface="Arial" panose="020B0604020202020204" pitchFamily="34" charset="0"/>
              </a:rPr>
              <a:t>This assessment considers some key professional and ethical behaviours that are expected of a people practice professional. </a:t>
            </a:r>
          </a:p>
          <a:p>
            <a:pPr>
              <a:lnSpc>
                <a:spcPct val="110000"/>
              </a:lnSpc>
              <a:spcAft>
                <a:spcPts val="800"/>
              </a:spcAft>
            </a:pPr>
            <a:r>
              <a:rPr lang="en-GB" sz="3200" dirty="0">
                <a:effectLst/>
                <a:ea typeface="Arial" panose="020B0604020202020204" pitchFamily="34" charset="0"/>
              </a:rPr>
              <a:t>The assessment requires you to demonstrate, in written responses, your knowledge and abilities against each of these requirements. </a:t>
            </a:r>
          </a:p>
          <a:p>
            <a:pPr>
              <a:lnSpc>
                <a:spcPct val="110000"/>
              </a:lnSpc>
              <a:spcAft>
                <a:spcPts val="800"/>
              </a:spcAft>
            </a:pPr>
            <a:r>
              <a:rPr lang="en-GB" sz="3200" dirty="0">
                <a:effectLst/>
                <a:ea typeface="Arial" panose="020B0604020202020204" pitchFamily="34" charset="0"/>
              </a:rPr>
              <a:t>You should respond to each of the 11 questions, </a:t>
            </a:r>
            <a:r>
              <a:rPr lang="en-GB" sz="3200" dirty="0">
                <a:effectLst/>
                <a:highlight>
                  <a:srgbClr val="FFFF00"/>
                </a:highlight>
                <a:ea typeface="Arial" panose="020B0604020202020204" pitchFamily="34" charset="0"/>
              </a:rPr>
              <a:t>providing a mix of theoretical knowledge, practical examples and personal reflection </a:t>
            </a:r>
            <a:r>
              <a:rPr lang="en-GB" sz="3200" dirty="0">
                <a:effectLst/>
                <a:ea typeface="Arial" panose="020B0604020202020204" pitchFamily="34" charset="0"/>
              </a:rPr>
              <a:t>as required. </a:t>
            </a:r>
          </a:p>
          <a:p>
            <a:pPr>
              <a:lnSpc>
                <a:spcPct val="110000"/>
              </a:lnSpc>
              <a:spcAft>
                <a:spcPts val="800"/>
              </a:spcAft>
            </a:pPr>
            <a:r>
              <a:rPr lang="en-GB" sz="3200" dirty="0">
                <a:effectLst/>
                <a:ea typeface="Arial" panose="020B0604020202020204" pitchFamily="34" charset="0"/>
              </a:rPr>
              <a:t>Some of the questions ask you to include feedback from others, and so </a:t>
            </a:r>
            <a:r>
              <a:rPr lang="en-GB" sz="3200" b="1" dirty="0">
                <a:effectLst/>
                <a:ea typeface="Arial" panose="020B0604020202020204" pitchFamily="34" charset="0"/>
              </a:rPr>
              <a:t>before you commence this assessment you are advised to identify and collect relevant feedback from at least one other person who has an insight into your behaviour at work.</a:t>
            </a:r>
            <a:r>
              <a:rPr lang="en-GB" sz="3200" dirty="0">
                <a:effectLst/>
                <a:ea typeface="Arial" panose="020B0604020202020204" pitchFamily="34" charset="0"/>
              </a:rPr>
              <a:t> </a:t>
            </a:r>
          </a:p>
          <a:p>
            <a:pPr>
              <a:lnSpc>
                <a:spcPct val="110000"/>
              </a:lnSpc>
              <a:spcAft>
                <a:spcPts val="800"/>
              </a:spcAft>
            </a:pPr>
            <a:r>
              <a:rPr lang="en-GB" sz="3200" dirty="0">
                <a:effectLst/>
                <a:ea typeface="Arial" panose="020B0604020202020204" pitchFamily="34" charset="0"/>
              </a:rPr>
              <a:t>You will also need to set up some continued professional development (CPD) documentation if you do not have this already.</a:t>
            </a:r>
          </a:p>
          <a:p>
            <a:endParaRPr lang="en-GB" dirty="0"/>
          </a:p>
        </p:txBody>
      </p:sp>
    </p:spTree>
    <p:extLst>
      <p:ext uri="{BB962C8B-B14F-4D97-AF65-F5344CB8AC3E}">
        <p14:creationId xmlns:p14="http://schemas.microsoft.com/office/powerpoint/2010/main" val="2704407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EC6F0-F58D-5598-2E91-8B3C4C4E086C}"/>
              </a:ext>
            </a:extLst>
          </p:cNvPr>
          <p:cNvSpPr>
            <a:spLocks noGrp="1"/>
          </p:cNvSpPr>
          <p:nvPr>
            <p:ph type="title"/>
          </p:nvPr>
        </p:nvSpPr>
        <p:spPr>
          <a:xfrm>
            <a:off x="2197769" y="2408239"/>
            <a:ext cx="8165432" cy="1143000"/>
          </a:xfrm>
        </p:spPr>
        <p:txBody>
          <a:bodyPr>
            <a:noAutofit/>
          </a:bodyPr>
          <a:lstStyle/>
          <a:p>
            <a:r>
              <a:rPr lang="en-GB" sz="4000" b="1" dirty="0">
                <a:effectLst/>
                <a:ea typeface="Arial" panose="020B0604020202020204" pitchFamily="34" charset="0"/>
              </a:rPr>
              <a:t>An effective people practice professional will . . .</a:t>
            </a:r>
            <a:br>
              <a:rPr lang="en-GB" sz="4000" dirty="0">
                <a:effectLst/>
                <a:ea typeface="Arial" panose="020B0604020202020204" pitchFamily="34" charset="0"/>
              </a:rPr>
            </a:br>
            <a:endParaRPr lang="en-GB" sz="4000" dirty="0"/>
          </a:p>
        </p:txBody>
      </p:sp>
    </p:spTree>
    <p:extLst>
      <p:ext uri="{BB962C8B-B14F-4D97-AF65-F5344CB8AC3E}">
        <p14:creationId xmlns:p14="http://schemas.microsoft.com/office/powerpoint/2010/main" val="616417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4DD0D-52D6-6FF3-E3BF-15C5CD762568}"/>
              </a:ext>
            </a:extLst>
          </p:cNvPr>
          <p:cNvSpPr>
            <a:spLocks noGrp="1"/>
          </p:cNvSpPr>
          <p:nvPr>
            <p:ph type="title"/>
          </p:nvPr>
        </p:nvSpPr>
        <p:spPr>
          <a:xfrm>
            <a:off x="711200" y="457201"/>
            <a:ext cx="10972800" cy="1143000"/>
          </a:xfrm>
        </p:spPr>
        <p:txBody>
          <a:bodyPr>
            <a:normAutofit fontScale="90000"/>
          </a:bodyPr>
          <a:lstStyle/>
          <a:p>
            <a:pPr marL="342900" lvl="0" indent="-342900">
              <a:lnSpc>
                <a:spcPct val="110000"/>
              </a:lnSpc>
              <a:spcAft>
                <a:spcPts val="800"/>
              </a:spcAft>
            </a:pPr>
            <a:r>
              <a:rPr lang="en-GB" sz="3100" b="1" dirty="0">
                <a:effectLst/>
                <a:latin typeface="Trebuchet MS" panose="020B0603020202020204" pitchFamily="34" charset="0"/>
                <a:ea typeface="Arial" panose="020B0604020202020204" pitchFamily="34" charset="0"/>
              </a:rPr>
              <a:t>1</a:t>
            </a:r>
            <a:r>
              <a:rPr lang="en-GB" sz="3100" b="1" dirty="0">
                <a:effectLst/>
                <a:ea typeface="Arial" panose="020B0604020202020204" pitchFamily="34" charset="0"/>
              </a:rPr>
              <a:t>. Understand the purpose and value of the people profession.</a:t>
            </a:r>
            <a:r>
              <a:rPr lang="en-GB" sz="3100" dirty="0">
                <a:effectLst/>
                <a:ea typeface="Arial" panose="020B0604020202020204" pitchFamily="34" charset="0"/>
              </a:rPr>
              <a:t> </a:t>
            </a:r>
            <a:br>
              <a:rPr lang="en-GB" sz="3100" dirty="0">
                <a:effectLst/>
                <a:ea typeface="Arial" panose="020B0604020202020204" pitchFamily="34" charset="0"/>
              </a:rPr>
            </a:br>
            <a:endParaRPr lang="en-GB" sz="3100" dirty="0"/>
          </a:p>
        </p:txBody>
      </p:sp>
      <p:sp>
        <p:nvSpPr>
          <p:cNvPr id="3" name="Content Placeholder 2">
            <a:extLst>
              <a:ext uri="{FF2B5EF4-FFF2-40B4-BE49-F238E27FC236}">
                <a16:creationId xmlns:a16="http://schemas.microsoft.com/office/drawing/2014/main" id="{33EE9E09-334C-2BEC-44C2-48B57E39393F}"/>
              </a:ext>
            </a:extLst>
          </p:cNvPr>
          <p:cNvSpPr>
            <a:spLocks noGrp="1"/>
          </p:cNvSpPr>
          <p:nvPr>
            <p:ph sz="half" idx="1"/>
          </p:nvPr>
        </p:nvSpPr>
        <p:spPr>
          <a:ln>
            <a:solidFill>
              <a:schemeClr val="tx1"/>
            </a:solidFill>
          </a:ln>
        </p:spPr>
        <p:txBody>
          <a:bodyPr>
            <a:normAutofit/>
          </a:bodyPr>
          <a:lstStyle/>
          <a:p>
            <a:pPr marL="114300" indent="0">
              <a:lnSpc>
                <a:spcPct val="110000"/>
              </a:lnSpc>
              <a:spcAft>
                <a:spcPts val="800"/>
              </a:spcAft>
              <a:buNone/>
            </a:pPr>
            <a:r>
              <a:rPr lang="en-GB" sz="2800" dirty="0">
                <a:effectLst/>
                <a:ea typeface="Arial" panose="020B0604020202020204" pitchFamily="34" charset="0"/>
              </a:rPr>
              <a:t>Q: With reference to the CIPD Profession Map, appraise what it means to be a people professional. (AC 1.1)</a:t>
            </a:r>
          </a:p>
          <a:p>
            <a:endParaRPr lang="en-GB" dirty="0"/>
          </a:p>
        </p:txBody>
      </p:sp>
      <p:sp>
        <p:nvSpPr>
          <p:cNvPr id="4" name="Content Placeholder 3">
            <a:extLst>
              <a:ext uri="{FF2B5EF4-FFF2-40B4-BE49-F238E27FC236}">
                <a16:creationId xmlns:a16="http://schemas.microsoft.com/office/drawing/2014/main" id="{A11672B0-CB2B-7C11-E564-FE6A9AC684B2}"/>
              </a:ext>
            </a:extLst>
          </p:cNvPr>
          <p:cNvSpPr>
            <a:spLocks noGrp="1"/>
          </p:cNvSpPr>
          <p:nvPr>
            <p:ph sz="half" idx="2"/>
          </p:nvPr>
        </p:nvSpPr>
        <p:spPr>
          <a:ln>
            <a:solidFill>
              <a:schemeClr val="tx1"/>
            </a:solidFill>
          </a:ln>
        </p:spPr>
        <p:txBody>
          <a:bodyPr>
            <a:normAutofit/>
          </a:bodyPr>
          <a:lstStyle/>
          <a:p>
            <a:pPr marL="0" indent="0">
              <a:buNone/>
            </a:pPr>
            <a:r>
              <a:rPr lang="en-GB" i="1" dirty="0"/>
              <a:t>Appraise</a:t>
            </a:r>
            <a:r>
              <a:rPr lang="en-GB" dirty="0"/>
              <a:t> – don’t just describe the Profession Map</a:t>
            </a:r>
          </a:p>
          <a:p>
            <a:pPr marL="0" indent="0">
              <a:buNone/>
            </a:pPr>
            <a:r>
              <a:rPr lang="en-GB" dirty="0"/>
              <a:t>Definition of professional</a:t>
            </a:r>
          </a:p>
          <a:p>
            <a:pPr marL="0" indent="0">
              <a:buNone/>
            </a:pPr>
            <a:r>
              <a:rPr lang="en-GB" dirty="0"/>
              <a:t>Definition of people professional – refer to CIPD purpose, values, code of conduct</a:t>
            </a:r>
          </a:p>
          <a:p>
            <a:pPr marL="0" indent="0">
              <a:buNone/>
            </a:pPr>
            <a:r>
              <a:rPr lang="en-GB" dirty="0"/>
              <a:t>Why have people professionals?</a:t>
            </a:r>
          </a:p>
          <a:p>
            <a:pPr marL="0" indent="0">
              <a:buNone/>
            </a:pPr>
            <a:r>
              <a:rPr lang="en-GB" dirty="0"/>
              <a:t>Concept of professional integrity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99263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BE23B-F927-0F1B-68CD-5BEA8BE0A7A9}"/>
              </a:ext>
            </a:extLst>
          </p:cNvPr>
          <p:cNvSpPr>
            <a:spLocks noGrp="1"/>
          </p:cNvSpPr>
          <p:nvPr>
            <p:ph type="title"/>
          </p:nvPr>
        </p:nvSpPr>
        <p:spPr/>
        <p:txBody>
          <a:bodyPr>
            <a:normAutofit fontScale="90000"/>
          </a:bodyPr>
          <a:lstStyle/>
          <a:p>
            <a:pPr marL="457200">
              <a:lnSpc>
                <a:spcPct val="110000"/>
              </a:lnSpc>
              <a:spcAft>
                <a:spcPts val="800"/>
              </a:spcAft>
            </a:pPr>
            <a:r>
              <a:rPr lang="en-GB" sz="1800" dirty="0">
                <a:solidFill>
                  <a:srgbClr val="000000"/>
                </a:solidFill>
                <a:effectLst/>
                <a:latin typeface="Trebuchet MS" panose="020B0603020202020204" pitchFamily="34" charset="0"/>
                <a:ea typeface="Arial" panose="020B0604020202020204" pitchFamily="34" charset="0"/>
              </a:rPr>
              <a:t> </a:t>
            </a:r>
            <a:br>
              <a:rPr lang="en-GB" sz="1800" dirty="0">
                <a:effectLst/>
                <a:latin typeface="Arial" panose="020B0604020202020204" pitchFamily="34" charset="0"/>
                <a:ea typeface="Arial" panose="020B0604020202020204" pitchFamily="34" charset="0"/>
              </a:rPr>
            </a:br>
            <a:r>
              <a:rPr lang="en-GB" sz="3100" b="1" dirty="0">
                <a:effectLst/>
                <a:ea typeface="Arial" panose="020B0604020202020204" pitchFamily="34" charset="0"/>
              </a:rPr>
              <a:t>2. Know own personal and ethical values and apply these consistently in their (people practice) work.  </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EFF6B3B-0F7E-8FD6-15E1-0D88C6B65B5B}"/>
              </a:ext>
            </a:extLst>
          </p:cNvPr>
          <p:cNvSpPr>
            <a:spLocks noGrp="1"/>
          </p:cNvSpPr>
          <p:nvPr>
            <p:ph sz="half" idx="1"/>
          </p:nvPr>
        </p:nvSpPr>
        <p:spPr>
          <a:ln>
            <a:solidFill>
              <a:schemeClr val="tx1"/>
            </a:solidFill>
          </a:ln>
        </p:spPr>
        <p:txBody>
          <a:bodyPr>
            <a:normAutofit fontScale="85000" lnSpcReduction="10000"/>
          </a:bodyPr>
          <a:lstStyle/>
          <a:p>
            <a:pPr marL="0" indent="0">
              <a:buNone/>
            </a:pPr>
            <a:r>
              <a:rPr lang="en-GB" dirty="0">
                <a:effectLst/>
                <a:ea typeface="Arial" panose="020B0604020202020204" pitchFamily="34" charset="0"/>
              </a:rPr>
              <a:t>Q: Discuss your personal and ethical values (one of each), with examples of how these are evident in your work. (</a:t>
            </a:r>
            <a:r>
              <a:rPr lang="en-GB" i="1" dirty="0">
                <a:effectLst/>
                <a:ea typeface="Arial" panose="020B0604020202020204" pitchFamily="34" charset="0"/>
              </a:rPr>
              <a:t>If you have yet to work in people practice, explore how you believe your values </a:t>
            </a:r>
            <a:r>
              <a:rPr lang="en-GB" i="1" u="sng" dirty="0">
                <a:effectLst/>
                <a:ea typeface="Arial" panose="020B0604020202020204" pitchFamily="34" charset="0"/>
              </a:rPr>
              <a:t>would</a:t>
            </a:r>
            <a:r>
              <a:rPr lang="en-GB" i="1" dirty="0">
                <a:effectLst/>
                <a:ea typeface="Arial" panose="020B0604020202020204" pitchFamily="34" charset="0"/>
              </a:rPr>
              <a:t> inform your work.)</a:t>
            </a:r>
            <a:r>
              <a:rPr lang="en-GB" dirty="0">
                <a:effectLst/>
                <a:ea typeface="Arial" panose="020B0604020202020204" pitchFamily="34" charset="0"/>
              </a:rPr>
              <a:t>  (AC 1.2)   </a:t>
            </a:r>
          </a:p>
          <a:p>
            <a:endParaRPr lang="en-GB" dirty="0"/>
          </a:p>
        </p:txBody>
      </p:sp>
      <p:sp>
        <p:nvSpPr>
          <p:cNvPr id="4" name="Content Placeholder 3">
            <a:extLst>
              <a:ext uri="{FF2B5EF4-FFF2-40B4-BE49-F238E27FC236}">
                <a16:creationId xmlns:a16="http://schemas.microsoft.com/office/drawing/2014/main" id="{9B86265E-6716-9D7F-4923-3C74D7C0B2F3}"/>
              </a:ext>
            </a:extLst>
          </p:cNvPr>
          <p:cNvSpPr>
            <a:spLocks noGrp="1"/>
          </p:cNvSpPr>
          <p:nvPr>
            <p:ph sz="half" idx="2"/>
          </p:nvPr>
        </p:nvSpPr>
        <p:spPr>
          <a:ln>
            <a:solidFill>
              <a:schemeClr val="tx1"/>
            </a:solidFill>
          </a:ln>
        </p:spPr>
        <p:txBody>
          <a:bodyPr>
            <a:normAutofit fontScale="85000" lnSpcReduction="10000"/>
          </a:bodyPr>
          <a:lstStyle/>
          <a:p>
            <a:pPr marL="0" indent="0">
              <a:buNone/>
            </a:pPr>
            <a:r>
              <a:rPr lang="en-GB" dirty="0"/>
              <a:t>Define ethical values</a:t>
            </a:r>
          </a:p>
          <a:p>
            <a:pPr marL="0" indent="0">
              <a:buNone/>
            </a:pPr>
            <a:r>
              <a:rPr lang="en-GB" dirty="0"/>
              <a:t>Ethical frameworks – deontology etc</a:t>
            </a:r>
          </a:p>
          <a:p>
            <a:pPr marL="0" indent="0">
              <a:buNone/>
            </a:pPr>
            <a:r>
              <a:rPr lang="en-GB" dirty="0"/>
              <a:t>CIPD Professional values</a:t>
            </a:r>
          </a:p>
          <a:p>
            <a:pPr marL="0" indent="0">
              <a:buNone/>
            </a:pPr>
            <a:r>
              <a:rPr lang="en-GB" dirty="0"/>
              <a:t>Importance of knowing your values</a:t>
            </a:r>
          </a:p>
          <a:p>
            <a:pPr marL="0" indent="0">
              <a:buNone/>
            </a:pPr>
            <a:r>
              <a:rPr lang="en-GB" dirty="0"/>
              <a:t>Demonstrating professional courage</a:t>
            </a:r>
          </a:p>
          <a:p>
            <a:pPr marL="0" indent="0">
              <a:buNone/>
            </a:pPr>
            <a:r>
              <a:rPr lang="en-GB" dirty="0"/>
              <a:t>Discuss one personal (e.g. kindness) and one ethical value (e.g. fairness).</a:t>
            </a:r>
          </a:p>
          <a:p>
            <a:pPr marL="0" indent="0">
              <a:buNone/>
            </a:pPr>
            <a:r>
              <a:rPr lang="en-GB" dirty="0"/>
              <a:t>Give examples of how you demonstrate these in work. </a:t>
            </a:r>
          </a:p>
        </p:txBody>
      </p:sp>
    </p:spTree>
    <p:extLst>
      <p:ext uri="{BB962C8B-B14F-4D97-AF65-F5344CB8AC3E}">
        <p14:creationId xmlns:p14="http://schemas.microsoft.com/office/powerpoint/2010/main" val="2913935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858C-AC3B-A7F2-6399-14CDC69093EA}"/>
              </a:ext>
            </a:extLst>
          </p:cNvPr>
          <p:cNvSpPr>
            <a:spLocks noGrp="1"/>
          </p:cNvSpPr>
          <p:nvPr>
            <p:ph type="title"/>
          </p:nvPr>
        </p:nvSpPr>
        <p:spPr>
          <a:xfrm>
            <a:off x="609600" y="457201"/>
            <a:ext cx="10972800" cy="1143000"/>
          </a:xfrm>
        </p:spPr>
        <p:txBody>
          <a:bodyPr>
            <a:noAutofit/>
          </a:bodyPr>
          <a:lstStyle/>
          <a:p>
            <a:r>
              <a:rPr lang="en-GB" sz="2800" b="1" dirty="0">
                <a:solidFill>
                  <a:srgbClr val="000000"/>
                </a:solidFill>
                <a:effectLst/>
                <a:ea typeface="Arial" panose="020B0604020202020204" pitchFamily="34" charset="0"/>
              </a:rPr>
              <a:t>3. Know the importance of people professionals contributing to discussions in an informed, clear and confident way to influence others. </a:t>
            </a:r>
            <a:br>
              <a:rPr lang="en-GB" sz="2800" dirty="0">
                <a:effectLst/>
                <a:ea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D72B9DFF-8B48-082D-EEF7-702B2568C639}"/>
              </a:ext>
            </a:extLst>
          </p:cNvPr>
          <p:cNvSpPr>
            <a:spLocks noGrp="1"/>
          </p:cNvSpPr>
          <p:nvPr>
            <p:ph sz="half" idx="1"/>
          </p:nvPr>
        </p:nvSpPr>
        <p:spPr/>
        <p:txBody>
          <a:bodyPr>
            <a:normAutofit fontScale="92500"/>
          </a:bodyPr>
          <a:lstStyle/>
          <a:p>
            <a:pPr marL="114300" indent="0">
              <a:lnSpc>
                <a:spcPct val="110000"/>
              </a:lnSpc>
              <a:spcAft>
                <a:spcPts val="800"/>
              </a:spcAft>
              <a:buNone/>
            </a:pPr>
            <a:r>
              <a:rPr lang="en-GB" sz="2800" dirty="0">
                <a:solidFill>
                  <a:srgbClr val="000000"/>
                </a:solidFill>
                <a:effectLst/>
                <a:latin typeface="Trebuchet MS" panose="020B0603020202020204" pitchFamily="34" charset="0"/>
                <a:ea typeface="Arial" panose="020B0604020202020204" pitchFamily="34" charset="0"/>
              </a:rPr>
              <a:t>Q: Discuss reasons why this is important and the consequences of people practitioners not being willing or able to influence others. (AC 1.3)</a:t>
            </a:r>
            <a:endParaRPr lang="en-GB" sz="2800" dirty="0">
              <a:effectLst/>
              <a:latin typeface="Arial" panose="020B0604020202020204" pitchFamily="34" charset="0"/>
              <a:ea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D2A4A3D5-6D85-400E-420B-4C53DD18DC17}"/>
              </a:ext>
            </a:extLst>
          </p:cNvPr>
          <p:cNvSpPr>
            <a:spLocks noGrp="1"/>
          </p:cNvSpPr>
          <p:nvPr>
            <p:ph sz="half" idx="2"/>
          </p:nvPr>
        </p:nvSpPr>
        <p:spPr/>
        <p:txBody>
          <a:bodyPr>
            <a:normAutofit fontScale="92500"/>
          </a:bodyPr>
          <a:lstStyle/>
          <a:p>
            <a:r>
              <a:rPr lang="en-GB" dirty="0"/>
              <a:t>Core behaviour of Professional Courage and Influence</a:t>
            </a:r>
          </a:p>
          <a:p>
            <a:r>
              <a:rPr lang="en-GB" dirty="0"/>
              <a:t>Sources of Power/Cialdini’s rules</a:t>
            </a:r>
          </a:p>
          <a:p>
            <a:r>
              <a:rPr lang="en-GB" dirty="0"/>
              <a:t>Consequences of unethical behaviour in organisations (see CIPD factsheet)</a:t>
            </a:r>
          </a:p>
          <a:p>
            <a:r>
              <a:rPr lang="en-GB" dirty="0"/>
              <a:t>Key skills and techniques – assertiveness, verbal and written communication.</a:t>
            </a:r>
          </a:p>
        </p:txBody>
      </p:sp>
    </p:spTree>
    <p:extLst>
      <p:ext uri="{BB962C8B-B14F-4D97-AF65-F5344CB8AC3E}">
        <p14:creationId xmlns:p14="http://schemas.microsoft.com/office/powerpoint/2010/main" val="201343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413CB-B862-6BD7-1CA8-6CA360245C59}"/>
              </a:ext>
            </a:extLst>
          </p:cNvPr>
          <p:cNvSpPr>
            <a:spLocks noGrp="1"/>
          </p:cNvSpPr>
          <p:nvPr>
            <p:ph type="title"/>
          </p:nvPr>
        </p:nvSpPr>
        <p:spPr/>
        <p:txBody>
          <a:bodyPr>
            <a:noAutofit/>
          </a:bodyPr>
          <a:lstStyle/>
          <a:p>
            <a:pPr marL="342900" lvl="0" indent="-342900">
              <a:lnSpc>
                <a:spcPct val="110000"/>
              </a:lnSpc>
              <a:spcAft>
                <a:spcPts val="800"/>
              </a:spcAft>
            </a:pPr>
            <a:r>
              <a:rPr lang="en-GB" sz="2800" b="1" dirty="0">
                <a:solidFill>
                  <a:srgbClr val="000000"/>
                </a:solidFill>
                <a:effectLst/>
                <a:latin typeface="Trebuchet MS" panose="020B0603020202020204" pitchFamily="34" charset="0"/>
                <a:ea typeface="Arial" panose="020B0604020202020204" pitchFamily="34" charset="0"/>
              </a:rPr>
              <a:t>4. Know when and how to raise matters that might be unethical or illegal</a:t>
            </a:r>
            <a:r>
              <a:rPr lang="en-GB" sz="2800" dirty="0">
                <a:solidFill>
                  <a:srgbClr val="000000"/>
                </a:solidFill>
                <a:effectLst/>
                <a:latin typeface="Trebuchet MS" panose="020B0603020202020204" pitchFamily="34" charset="0"/>
                <a:ea typeface="Arial" panose="020B0604020202020204" pitchFamily="34" charset="0"/>
              </a:rPr>
              <a:t>.  </a:t>
            </a:r>
            <a:br>
              <a:rPr lang="en-GB" sz="2800" dirty="0">
                <a:effectLst/>
                <a:latin typeface="Arial" panose="020B0604020202020204" pitchFamily="34" charset="0"/>
                <a:ea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759128B4-5061-D4A6-03C7-9760B77392FE}"/>
              </a:ext>
            </a:extLst>
          </p:cNvPr>
          <p:cNvSpPr>
            <a:spLocks noGrp="1"/>
          </p:cNvSpPr>
          <p:nvPr>
            <p:ph sz="half" idx="1"/>
          </p:nvPr>
        </p:nvSpPr>
        <p:spPr>
          <a:ln>
            <a:solidFill>
              <a:schemeClr val="tx1"/>
            </a:solidFill>
          </a:ln>
        </p:spPr>
        <p:txBody>
          <a:bodyPr>
            <a:normAutofit lnSpcReduction="10000"/>
          </a:bodyPr>
          <a:lstStyle/>
          <a:p>
            <a:pPr marL="0" indent="0">
              <a:buNone/>
            </a:pPr>
            <a:r>
              <a:rPr lang="en-GB" dirty="0">
                <a:solidFill>
                  <a:srgbClr val="000000"/>
                </a:solidFill>
                <a:effectLst/>
                <a:latin typeface="Trebuchet MS" panose="020B0603020202020204" pitchFamily="34" charset="0"/>
                <a:ea typeface="Arial" panose="020B0604020202020204" pitchFamily="34" charset="0"/>
              </a:rPr>
              <a:t>Q: Discuss, with examples, when and how you would react to both unethical and illegal matters (</a:t>
            </a:r>
            <a:r>
              <a:rPr lang="en-GB" b="1" dirty="0">
                <a:solidFill>
                  <a:srgbClr val="000000"/>
                </a:solidFill>
                <a:effectLst/>
                <a:latin typeface="Trebuchet MS" panose="020B0603020202020204" pitchFamily="34" charset="0"/>
                <a:ea typeface="Arial" panose="020B0604020202020204" pitchFamily="34" charset="0"/>
              </a:rPr>
              <a:t>one</a:t>
            </a:r>
            <a:r>
              <a:rPr lang="en-GB" dirty="0">
                <a:solidFill>
                  <a:srgbClr val="000000"/>
                </a:solidFill>
                <a:effectLst/>
                <a:latin typeface="Trebuchet MS" panose="020B0603020202020204" pitchFamily="34" charset="0"/>
                <a:ea typeface="Arial" panose="020B0604020202020204" pitchFamily="34" charset="0"/>
              </a:rPr>
              <a:t> of each). (AC 1.4)</a:t>
            </a:r>
            <a:endParaRPr lang="en-GB" dirty="0">
              <a:effectLst/>
              <a:latin typeface="Arial" panose="020B0604020202020204" pitchFamily="34" charset="0"/>
              <a:ea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97A2DF7-D0B8-B60E-54F0-61420E557BB8}"/>
              </a:ext>
            </a:extLst>
          </p:cNvPr>
          <p:cNvSpPr>
            <a:spLocks noGrp="1"/>
          </p:cNvSpPr>
          <p:nvPr>
            <p:ph sz="half" idx="2"/>
          </p:nvPr>
        </p:nvSpPr>
        <p:spPr>
          <a:ln>
            <a:solidFill>
              <a:schemeClr val="tx1"/>
            </a:solidFill>
          </a:ln>
        </p:spPr>
        <p:txBody>
          <a:bodyPr>
            <a:normAutofit lnSpcReduction="10000"/>
          </a:bodyPr>
          <a:lstStyle/>
          <a:p>
            <a:pPr marL="0" indent="0">
              <a:buNone/>
            </a:pPr>
            <a:r>
              <a:rPr lang="en-GB" dirty="0"/>
              <a:t>Discuss one unethical (e.g. cheating) and one illegal (e.g. health and safety) matter</a:t>
            </a:r>
          </a:p>
          <a:p>
            <a:pPr marL="0" indent="0">
              <a:buNone/>
            </a:pPr>
            <a:r>
              <a:rPr lang="en-GB" dirty="0"/>
              <a:t>CIPD Code of Conduct – duties</a:t>
            </a:r>
          </a:p>
          <a:p>
            <a:pPr marL="0" indent="0">
              <a:buNone/>
            </a:pPr>
            <a:r>
              <a:rPr lang="en-GB" dirty="0"/>
              <a:t>Four forces at play</a:t>
            </a:r>
          </a:p>
          <a:p>
            <a:pPr marL="0" indent="0">
              <a:buNone/>
            </a:pPr>
            <a:r>
              <a:rPr lang="en-GB" dirty="0"/>
              <a:t>Whistle blowing</a:t>
            </a:r>
          </a:p>
          <a:p>
            <a:pPr marL="0" indent="0">
              <a:buNone/>
            </a:pPr>
            <a:r>
              <a:rPr lang="en-GB" dirty="0"/>
              <a:t>Using forums and checklists</a:t>
            </a:r>
          </a:p>
          <a:p>
            <a:pPr marL="0" indent="0">
              <a:buNone/>
            </a:pPr>
            <a:r>
              <a:rPr lang="en-GB" dirty="0"/>
              <a:t>High profile cases - where was HR?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00296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63C31-C8DA-4DED-C811-014753386D8B}"/>
              </a:ext>
            </a:extLst>
          </p:cNvPr>
          <p:cNvSpPr>
            <a:spLocks noGrp="1"/>
          </p:cNvSpPr>
          <p:nvPr>
            <p:ph type="title"/>
          </p:nvPr>
        </p:nvSpPr>
        <p:spPr>
          <a:xfrm>
            <a:off x="609600" y="697259"/>
            <a:ext cx="10972800" cy="1143000"/>
          </a:xfrm>
        </p:spPr>
        <p:txBody>
          <a:bodyPr>
            <a:normAutofit fontScale="90000"/>
          </a:bodyPr>
          <a:lstStyle/>
          <a:p>
            <a:r>
              <a:rPr lang="en-GB" sz="3100" b="1" dirty="0">
                <a:solidFill>
                  <a:srgbClr val="000000"/>
                </a:solidFill>
                <a:effectLst/>
                <a:ea typeface="Arial" panose="020B0604020202020204" pitchFamily="34" charset="0"/>
              </a:rPr>
              <a:t>5. Be able to make use of related theory and thinking, to argue the human and business benefits of people feeling included, valued, and fairly treated at work.</a:t>
            </a:r>
            <a:r>
              <a:rPr lang="en-GB" sz="3100" dirty="0">
                <a:solidFill>
                  <a:srgbClr val="000000"/>
                </a:solidFill>
                <a:effectLst/>
                <a:ea typeface="Arial" panose="020B0604020202020204" pitchFamily="34" charset="0"/>
              </a:rPr>
              <a:t> </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E36B8EC-D0F0-6BB3-8389-A2825C4B1576}"/>
              </a:ext>
            </a:extLst>
          </p:cNvPr>
          <p:cNvSpPr>
            <a:spLocks noGrp="1"/>
          </p:cNvSpPr>
          <p:nvPr>
            <p:ph sz="half" idx="1"/>
          </p:nvPr>
        </p:nvSpPr>
        <p:spPr>
          <a:xfrm>
            <a:off x="609600" y="2037347"/>
            <a:ext cx="5384800" cy="3551894"/>
          </a:xfrm>
          <a:ln>
            <a:solidFill>
              <a:schemeClr val="tx1"/>
            </a:solidFill>
          </a:ln>
        </p:spPr>
        <p:txBody>
          <a:bodyPr>
            <a:normAutofit lnSpcReduction="10000"/>
          </a:bodyPr>
          <a:lstStyle/>
          <a:p>
            <a:pPr marL="114300" indent="0">
              <a:lnSpc>
                <a:spcPct val="110000"/>
              </a:lnSpc>
              <a:spcAft>
                <a:spcPts val="800"/>
              </a:spcAft>
              <a:buNone/>
            </a:pPr>
            <a:r>
              <a:rPr lang="en-GB" sz="2800" dirty="0">
                <a:solidFill>
                  <a:srgbClr val="000000"/>
                </a:solidFill>
                <a:effectLst/>
                <a:latin typeface="Trebuchet MS" panose="020B0603020202020204" pitchFamily="34" charset="0"/>
                <a:ea typeface="Arial" panose="020B0604020202020204" pitchFamily="34" charset="0"/>
              </a:rPr>
              <a:t>Q: Demonstrate your ability to do this with a written argument, which poses different theoretical perspectives, as well as your own. (AC 2.1)</a:t>
            </a:r>
            <a:endParaRPr lang="en-GB" sz="2800" dirty="0">
              <a:effectLst/>
              <a:latin typeface="Arial" panose="020B0604020202020204" pitchFamily="34" charset="0"/>
              <a:ea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2A1C4342-F646-04DE-BEAF-C7E15495E825}"/>
              </a:ext>
            </a:extLst>
          </p:cNvPr>
          <p:cNvSpPr>
            <a:spLocks noGrp="1"/>
          </p:cNvSpPr>
          <p:nvPr>
            <p:ph sz="half" idx="2"/>
          </p:nvPr>
        </p:nvSpPr>
        <p:spPr>
          <a:xfrm>
            <a:off x="6197600" y="2037345"/>
            <a:ext cx="5384800" cy="3551895"/>
          </a:xfrm>
          <a:ln>
            <a:solidFill>
              <a:schemeClr val="tx1"/>
            </a:solidFill>
          </a:ln>
        </p:spPr>
        <p:txBody>
          <a:bodyPr>
            <a:normAutofit lnSpcReduction="10000"/>
          </a:bodyPr>
          <a:lstStyle/>
          <a:p>
            <a:r>
              <a:rPr lang="en-GB" dirty="0"/>
              <a:t>See CIPD website for business benefits of diversity and inclusion and ethical behaviour</a:t>
            </a:r>
          </a:p>
          <a:p>
            <a:r>
              <a:rPr lang="en-GB" dirty="0"/>
              <a:t>Meaning of inclusive</a:t>
            </a:r>
          </a:p>
          <a:p>
            <a:r>
              <a:rPr lang="en-GB" dirty="0"/>
              <a:t>Concepts of engagement and wellbeing – CIPD factsheets</a:t>
            </a:r>
          </a:p>
          <a:p>
            <a:r>
              <a:rPr lang="en-GB" dirty="0"/>
              <a:t>Theories of motivation</a:t>
            </a:r>
          </a:p>
          <a:p>
            <a:r>
              <a:rPr lang="en-GB" dirty="0"/>
              <a:t>CIPD’s Good Work Index</a:t>
            </a:r>
          </a:p>
        </p:txBody>
      </p:sp>
    </p:spTree>
    <p:extLst>
      <p:ext uri="{BB962C8B-B14F-4D97-AF65-F5344CB8AC3E}">
        <p14:creationId xmlns:p14="http://schemas.microsoft.com/office/powerpoint/2010/main" val="2430841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3722-57A1-AFFF-3698-CE0F93153BCD}"/>
              </a:ext>
            </a:extLst>
          </p:cNvPr>
          <p:cNvSpPr>
            <a:spLocks noGrp="1"/>
          </p:cNvSpPr>
          <p:nvPr>
            <p:ph type="title"/>
          </p:nvPr>
        </p:nvSpPr>
        <p:spPr>
          <a:xfrm>
            <a:off x="508000" y="488712"/>
            <a:ext cx="10972800" cy="1143000"/>
          </a:xfrm>
        </p:spPr>
        <p:txBody>
          <a:bodyPr>
            <a:noAutofit/>
          </a:bodyPr>
          <a:lstStyle/>
          <a:p>
            <a:r>
              <a:rPr lang="en-GB" sz="2800" b="1" dirty="0">
                <a:solidFill>
                  <a:srgbClr val="000000"/>
                </a:solidFill>
                <a:effectLst/>
                <a:ea typeface="Arial" panose="020B0604020202020204" pitchFamily="34" charset="0"/>
              </a:rPr>
              <a:t>6. Know how to design people practice initiatives to be inclusive and how to check inclusivity after an initiative has been implemented.</a:t>
            </a:r>
            <a:r>
              <a:rPr lang="en-GB" sz="2800" dirty="0">
                <a:solidFill>
                  <a:srgbClr val="000000"/>
                </a:solidFill>
                <a:effectLst/>
                <a:ea typeface="Arial" panose="020B0604020202020204" pitchFamily="34" charset="0"/>
              </a:rPr>
              <a:t> </a:t>
            </a:r>
            <a:br>
              <a:rPr lang="en-GB" sz="2800" dirty="0">
                <a:effectLst/>
                <a:ea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F4198765-C31B-C614-498C-7C7C1351E9E3}"/>
              </a:ext>
            </a:extLst>
          </p:cNvPr>
          <p:cNvSpPr>
            <a:spLocks noGrp="1"/>
          </p:cNvSpPr>
          <p:nvPr>
            <p:ph sz="half" idx="1"/>
          </p:nvPr>
        </p:nvSpPr>
        <p:spPr>
          <a:xfrm>
            <a:off x="609600" y="1808748"/>
            <a:ext cx="5384800" cy="3989040"/>
          </a:xfrm>
          <a:ln>
            <a:solidFill>
              <a:schemeClr val="tx1"/>
            </a:solidFill>
          </a:ln>
        </p:spPr>
        <p:txBody>
          <a:bodyPr/>
          <a:lstStyle/>
          <a:p>
            <a:pPr marL="0" indent="0">
              <a:buNone/>
            </a:pPr>
            <a:r>
              <a:rPr lang="en-GB" dirty="0">
                <a:solidFill>
                  <a:srgbClr val="000000"/>
                </a:solidFill>
                <a:effectLst/>
                <a:latin typeface="Trebuchet MS" panose="020B0603020202020204" pitchFamily="34" charset="0"/>
                <a:ea typeface="Arial" panose="020B0604020202020204" pitchFamily="34" charset="0"/>
              </a:rPr>
              <a:t>Q: Discuss, with examples, how you have, or would, achieve </a:t>
            </a:r>
            <a:r>
              <a:rPr lang="en-GB" b="1" dirty="0">
                <a:solidFill>
                  <a:srgbClr val="000000"/>
                </a:solidFill>
                <a:effectLst/>
                <a:latin typeface="Trebuchet MS" panose="020B0603020202020204" pitchFamily="34" charset="0"/>
                <a:ea typeface="Arial" panose="020B0604020202020204" pitchFamily="34" charset="0"/>
              </a:rPr>
              <a:t>both</a:t>
            </a:r>
            <a:r>
              <a:rPr lang="en-GB" dirty="0">
                <a:solidFill>
                  <a:srgbClr val="000000"/>
                </a:solidFill>
                <a:effectLst/>
                <a:latin typeface="Trebuchet MS" panose="020B0603020202020204" pitchFamily="34" charset="0"/>
                <a:ea typeface="Arial" panose="020B0604020202020204" pitchFamily="34" charset="0"/>
              </a:rPr>
              <a:t> of these (AC 2.2) </a:t>
            </a:r>
            <a:endParaRPr lang="en-GB" dirty="0">
              <a:effectLst/>
              <a:latin typeface="Arial" panose="020B0604020202020204" pitchFamily="34" charset="0"/>
              <a:ea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E5384C9-5937-36AF-7011-46D521D4B1F8}"/>
              </a:ext>
            </a:extLst>
          </p:cNvPr>
          <p:cNvSpPr>
            <a:spLocks noGrp="1"/>
          </p:cNvSpPr>
          <p:nvPr>
            <p:ph sz="half" idx="2"/>
          </p:nvPr>
        </p:nvSpPr>
        <p:spPr>
          <a:xfrm>
            <a:off x="6197602" y="1808748"/>
            <a:ext cx="5384800" cy="3989040"/>
          </a:xfrm>
          <a:ln>
            <a:solidFill>
              <a:schemeClr val="tx1"/>
            </a:solidFill>
          </a:ln>
        </p:spPr>
        <p:txBody>
          <a:bodyPr/>
          <a:lstStyle/>
          <a:p>
            <a:r>
              <a:rPr lang="en-GB" dirty="0"/>
              <a:t>Useful sources on CIPD website</a:t>
            </a:r>
          </a:p>
          <a:p>
            <a:r>
              <a:rPr lang="en-GB" dirty="0"/>
              <a:t>How did you involve employees and ensure their voices were heard?</a:t>
            </a:r>
          </a:p>
          <a:p>
            <a:r>
              <a:rPr lang="en-GB" dirty="0"/>
              <a:t>How did you gain feedback on their effectiveness?</a:t>
            </a:r>
          </a:p>
          <a:p>
            <a:endParaRPr lang="en-GB" dirty="0"/>
          </a:p>
        </p:txBody>
      </p:sp>
    </p:spTree>
    <p:extLst>
      <p:ext uri="{BB962C8B-B14F-4D97-AF65-F5344CB8AC3E}">
        <p14:creationId xmlns:p14="http://schemas.microsoft.com/office/powerpoint/2010/main" val="1701136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29298-F9B0-BD55-77CB-70B7B328C57C}"/>
              </a:ext>
            </a:extLst>
          </p:cNvPr>
          <p:cNvSpPr>
            <a:spLocks noGrp="1"/>
          </p:cNvSpPr>
          <p:nvPr>
            <p:ph type="title"/>
          </p:nvPr>
        </p:nvSpPr>
        <p:spPr/>
        <p:txBody>
          <a:bodyPr>
            <a:noAutofit/>
          </a:bodyPr>
          <a:lstStyle/>
          <a:p>
            <a:r>
              <a:rPr lang="en-GB" sz="2800" b="1" dirty="0">
                <a:solidFill>
                  <a:srgbClr val="000000"/>
                </a:solidFill>
                <a:effectLst/>
                <a:ea typeface="Arial" panose="020B0604020202020204" pitchFamily="34" charset="0"/>
              </a:rPr>
              <a:t>7. Be able to work inclusively with others and build positive working relationships</a:t>
            </a:r>
            <a:r>
              <a:rPr lang="en-GB" sz="2800" dirty="0">
                <a:solidFill>
                  <a:srgbClr val="000000"/>
                </a:solidFill>
                <a:effectLst/>
                <a:ea typeface="Arial" panose="020B0604020202020204" pitchFamily="34" charset="0"/>
              </a:rPr>
              <a:t>. </a:t>
            </a:r>
            <a:br>
              <a:rPr lang="en-GB" sz="2800" dirty="0">
                <a:effectLst/>
                <a:ea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BD42269A-F427-9627-9AC2-E2F052DEE8DB}"/>
              </a:ext>
            </a:extLst>
          </p:cNvPr>
          <p:cNvSpPr>
            <a:spLocks noGrp="1"/>
          </p:cNvSpPr>
          <p:nvPr>
            <p:ph sz="half" idx="1"/>
          </p:nvPr>
        </p:nvSpPr>
        <p:spPr>
          <a:ln>
            <a:solidFill>
              <a:schemeClr val="tx1"/>
            </a:solidFill>
          </a:ln>
        </p:spPr>
        <p:txBody>
          <a:bodyPr>
            <a:normAutofit fontScale="92500"/>
          </a:bodyPr>
          <a:lstStyle/>
          <a:p>
            <a:pPr marL="114300" indent="0">
              <a:lnSpc>
                <a:spcPct val="110000"/>
              </a:lnSpc>
              <a:spcAft>
                <a:spcPts val="800"/>
              </a:spcAft>
              <a:buNone/>
            </a:pPr>
            <a:r>
              <a:rPr lang="en-GB" sz="2800" dirty="0">
                <a:solidFill>
                  <a:srgbClr val="000000"/>
                </a:solidFill>
                <a:effectLst/>
                <a:latin typeface="Trebuchet MS" panose="020B0603020202020204" pitchFamily="34" charset="0"/>
                <a:ea typeface="Arial" panose="020B0604020202020204" pitchFamily="34" charset="0"/>
              </a:rPr>
              <a:t>Q: Using a combination of your own reflections </a:t>
            </a:r>
            <a:r>
              <a:rPr lang="en-GB" sz="2800" b="1" dirty="0">
                <a:solidFill>
                  <a:srgbClr val="000000"/>
                </a:solidFill>
                <a:effectLst/>
                <a:latin typeface="Trebuchet MS" panose="020B0603020202020204" pitchFamily="34" charset="0"/>
                <a:ea typeface="Arial" panose="020B0604020202020204" pitchFamily="34" charset="0"/>
              </a:rPr>
              <a:t>and</a:t>
            </a:r>
            <a:r>
              <a:rPr lang="en-GB" sz="2800" dirty="0">
                <a:solidFill>
                  <a:srgbClr val="000000"/>
                </a:solidFill>
                <a:effectLst/>
                <a:latin typeface="Trebuchet MS" panose="020B0603020202020204" pitchFamily="34" charset="0"/>
                <a:ea typeface="Arial" panose="020B0604020202020204" pitchFamily="34" charset="0"/>
              </a:rPr>
              <a:t> feedback from at least </a:t>
            </a:r>
            <a:r>
              <a:rPr lang="en-GB" sz="2800" b="1" dirty="0">
                <a:solidFill>
                  <a:srgbClr val="000000"/>
                </a:solidFill>
                <a:effectLst/>
                <a:latin typeface="Trebuchet MS" panose="020B0603020202020204" pitchFamily="34" charset="0"/>
                <a:ea typeface="Arial" panose="020B0604020202020204" pitchFamily="34" charset="0"/>
              </a:rPr>
              <a:t>one</a:t>
            </a:r>
            <a:r>
              <a:rPr lang="en-GB" sz="2800" dirty="0">
                <a:solidFill>
                  <a:srgbClr val="000000"/>
                </a:solidFill>
                <a:effectLst/>
                <a:latin typeface="Trebuchet MS" panose="020B0603020202020204" pitchFamily="34" charset="0"/>
                <a:ea typeface="Arial" panose="020B0604020202020204" pitchFamily="34" charset="0"/>
              </a:rPr>
              <a:t> other person, discuss your </a:t>
            </a:r>
            <a:r>
              <a:rPr lang="en-GB" sz="2800" dirty="0">
                <a:ln>
                  <a:solidFill>
                    <a:schemeClr val="tx1"/>
                  </a:solidFill>
                </a:ln>
                <a:solidFill>
                  <a:srgbClr val="000000"/>
                </a:solidFill>
                <a:effectLst/>
                <a:latin typeface="Trebuchet MS" panose="020B0603020202020204" pitchFamily="34" charset="0"/>
                <a:ea typeface="Arial" panose="020B0604020202020204" pitchFamily="34" charset="0"/>
              </a:rPr>
              <a:t>ability</a:t>
            </a:r>
            <a:r>
              <a:rPr lang="en-GB" sz="2800" dirty="0">
                <a:solidFill>
                  <a:srgbClr val="000000"/>
                </a:solidFill>
                <a:effectLst/>
                <a:latin typeface="Trebuchet MS" panose="020B0603020202020204" pitchFamily="34" charset="0"/>
                <a:ea typeface="Arial" panose="020B0604020202020204" pitchFamily="34" charset="0"/>
              </a:rPr>
              <a:t> to work inclusively and positively with others. (AC 2.3)</a:t>
            </a:r>
            <a:endParaRPr lang="en-GB" sz="2800" dirty="0">
              <a:effectLst/>
              <a:latin typeface="Arial" panose="020B0604020202020204" pitchFamily="34" charset="0"/>
              <a:ea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CFE21B98-3312-0E2A-C183-046B90D58394}"/>
              </a:ext>
            </a:extLst>
          </p:cNvPr>
          <p:cNvSpPr>
            <a:spLocks noGrp="1"/>
          </p:cNvSpPr>
          <p:nvPr>
            <p:ph sz="half" idx="2"/>
          </p:nvPr>
        </p:nvSpPr>
        <p:spPr>
          <a:ln>
            <a:solidFill>
              <a:schemeClr val="tx1"/>
            </a:solidFill>
          </a:ln>
        </p:spPr>
        <p:txBody>
          <a:bodyPr>
            <a:normAutofit fontScale="92500"/>
          </a:bodyPr>
          <a:lstStyle/>
          <a:p>
            <a:r>
              <a:rPr lang="en-GB" dirty="0"/>
              <a:t>No need for references</a:t>
            </a:r>
          </a:p>
          <a:p>
            <a:r>
              <a:rPr lang="en-GB" dirty="0"/>
              <a:t>Refer to Core behaviour – working inclusively, and use this as a framework for your answer</a:t>
            </a:r>
          </a:p>
          <a:p>
            <a:r>
              <a:rPr lang="en-GB" dirty="0"/>
              <a:t>Complete assessment on CIPD Learning Hub</a:t>
            </a:r>
          </a:p>
          <a:p>
            <a:r>
              <a:rPr lang="en-GB" dirty="0"/>
              <a:t>Could give list to manager and ask them to rate you from emerging to exceeding</a:t>
            </a:r>
          </a:p>
        </p:txBody>
      </p:sp>
    </p:spTree>
    <p:extLst>
      <p:ext uri="{BB962C8B-B14F-4D97-AF65-F5344CB8AC3E}">
        <p14:creationId xmlns:p14="http://schemas.microsoft.com/office/powerpoint/2010/main" val="1686541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91078-8AD7-3BEF-0950-E6792A4E818E}"/>
              </a:ext>
            </a:extLst>
          </p:cNvPr>
          <p:cNvSpPr>
            <a:spLocks noGrp="1"/>
          </p:cNvSpPr>
          <p:nvPr>
            <p:ph type="title"/>
          </p:nvPr>
        </p:nvSpPr>
        <p:spPr/>
        <p:txBody>
          <a:bodyPr>
            <a:noAutofit/>
          </a:bodyPr>
          <a:lstStyle/>
          <a:p>
            <a:r>
              <a:rPr kumimoji="0" lang="en-GB" sz="2400" b="1" i="0" u="none" strike="noStrike" kern="1200" cap="none" spc="0" normalizeH="0" baseline="0" noProof="0" dirty="0">
                <a:ln>
                  <a:noFill/>
                </a:ln>
                <a:solidFill>
                  <a:srgbClr val="000000"/>
                </a:solidFill>
                <a:effectLst/>
                <a:uLnTx/>
                <a:uFillTx/>
                <a:ea typeface="Arial" panose="020B0604020202020204" pitchFamily="34" charset="0"/>
                <a:cs typeface="+mj-cs"/>
              </a:rPr>
              <a:t>8. Understand how the people practitioner role is evolving and the implications this has for your ongoing professional development. </a:t>
            </a:r>
            <a:br>
              <a:rPr kumimoji="0" lang="en-GB" sz="2400" b="0" i="0" u="none" strike="noStrike" kern="1200" cap="none" spc="0" normalizeH="0" baseline="0" noProof="0" dirty="0">
                <a:ln>
                  <a:noFill/>
                </a:ln>
                <a:solidFill>
                  <a:prstClr val="black"/>
                </a:solidFill>
                <a:effectLst/>
                <a:uLnTx/>
                <a:uFillTx/>
                <a:ea typeface="Arial" panose="020B0604020202020204" pitchFamily="34" charset="0"/>
                <a:cs typeface="+mj-cs"/>
              </a:rPr>
            </a:br>
            <a:endParaRPr lang="en-GB" sz="2400" dirty="0"/>
          </a:p>
        </p:txBody>
      </p:sp>
      <p:sp>
        <p:nvSpPr>
          <p:cNvPr id="3" name="Content Placeholder 2">
            <a:extLst>
              <a:ext uri="{FF2B5EF4-FFF2-40B4-BE49-F238E27FC236}">
                <a16:creationId xmlns:a16="http://schemas.microsoft.com/office/drawing/2014/main" id="{A21023D0-DC16-68C9-779A-E431187EBF3D}"/>
              </a:ext>
            </a:extLst>
          </p:cNvPr>
          <p:cNvSpPr>
            <a:spLocks noGrp="1"/>
          </p:cNvSpPr>
          <p:nvPr>
            <p:ph sz="half" idx="1"/>
          </p:nvPr>
        </p:nvSpPr>
        <p:spPr>
          <a:ln>
            <a:solidFill>
              <a:schemeClr val="tx1"/>
            </a:solidFill>
          </a:ln>
        </p:spPr>
        <p:txBody>
          <a:bodyPr>
            <a:normAutofit fontScale="92500"/>
          </a:bodyPr>
          <a:lstStyle/>
          <a:p>
            <a:pPr marL="0" indent="0">
              <a:buNone/>
            </a:pPr>
            <a:r>
              <a:rPr lang="en-GB" sz="3200" dirty="0">
                <a:solidFill>
                  <a:srgbClr val="000000"/>
                </a:solidFill>
                <a:effectLst/>
                <a:ea typeface="Arial" panose="020B0604020202020204" pitchFamily="34" charset="0"/>
              </a:rPr>
              <a:t>Q: Demonstrate your understanding of this with a written response </a:t>
            </a:r>
            <a:r>
              <a:rPr lang="en-GB" sz="3200" b="1" dirty="0">
                <a:solidFill>
                  <a:srgbClr val="000000"/>
                </a:solidFill>
                <a:effectLst/>
                <a:ea typeface="Arial" panose="020B0604020202020204" pitchFamily="34" charset="0"/>
              </a:rPr>
              <a:t>and</a:t>
            </a:r>
            <a:r>
              <a:rPr lang="en-GB" sz="3200" dirty="0">
                <a:solidFill>
                  <a:srgbClr val="000000"/>
                </a:solidFill>
                <a:effectLst/>
                <a:ea typeface="Arial" panose="020B0604020202020204" pitchFamily="34" charset="0"/>
              </a:rPr>
              <a:t> </a:t>
            </a:r>
            <a:r>
              <a:rPr lang="en-GB" sz="3200" i="1" dirty="0">
                <a:solidFill>
                  <a:srgbClr val="000000"/>
                </a:solidFill>
                <a:effectLst/>
                <a:ea typeface="Arial" panose="020B0604020202020204" pitchFamily="34" charset="0"/>
              </a:rPr>
              <a:t>related entries in your CPD Plan. </a:t>
            </a:r>
            <a:r>
              <a:rPr lang="en-GB" sz="3200" dirty="0">
                <a:solidFill>
                  <a:srgbClr val="000000"/>
                </a:solidFill>
                <a:effectLst/>
                <a:ea typeface="Arial" panose="020B0604020202020204" pitchFamily="34" charset="0"/>
              </a:rPr>
              <a:t>(AC 3.1)</a:t>
            </a:r>
            <a:endParaRPr lang="en-GB" sz="3200" dirty="0">
              <a:effectLst/>
              <a:ea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A24E7394-5634-C8B7-57B2-F281DA5C0A52}"/>
              </a:ext>
            </a:extLst>
          </p:cNvPr>
          <p:cNvSpPr>
            <a:spLocks noGrp="1"/>
          </p:cNvSpPr>
          <p:nvPr>
            <p:ph sz="half" idx="2"/>
          </p:nvPr>
        </p:nvSpPr>
        <p:spPr>
          <a:ln>
            <a:solidFill>
              <a:schemeClr val="tx1"/>
            </a:solidFill>
          </a:ln>
        </p:spPr>
        <p:txBody>
          <a:bodyPr>
            <a:normAutofit fontScale="92500"/>
          </a:bodyPr>
          <a:lstStyle/>
          <a:p>
            <a:r>
              <a:rPr lang="en-GB" dirty="0"/>
              <a:t>Use good sources such as </a:t>
            </a:r>
            <a:r>
              <a:rPr lang="en-GB" dirty="0">
                <a:hlinkClick r:id="rId2"/>
              </a:rPr>
              <a:t>The People Profession survey | CIPD</a:t>
            </a:r>
            <a:endParaRPr lang="en-GB" dirty="0"/>
          </a:p>
          <a:p>
            <a:r>
              <a:rPr lang="en-GB" dirty="0"/>
              <a:t>Describe the evolving requirements of your role</a:t>
            </a:r>
          </a:p>
          <a:p>
            <a:r>
              <a:rPr lang="en-GB" dirty="0"/>
              <a:t>Explain what areas you will need to focus on in terms of your development</a:t>
            </a:r>
          </a:p>
          <a:p>
            <a:r>
              <a:rPr lang="en-GB" dirty="0"/>
              <a:t>Include relevant entries in your development plan</a:t>
            </a:r>
          </a:p>
        </p:txBody>
      </p:sp>
    </p:spTree>
    <p:extLst>
      <p:ext uri="{BB962C8B-B14F-4D97-AF65-F5344CB8AC3E}">
        <p14:creationId xmlns:p14="http://schemas.microsoft.com/office/powerpoint/2010/main" val="210427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E6301-DAAF-0523-3ACE-4BF7543C4BCB}"/>
              </a:ext>
            </a:extLst>
          </p:cNvPr>
          <p:cNvSpPr>
            <a:spLocks noGrp="1"/>
          </p:cNvSpPr>
          <p:nvPr>
            <p:ph type="title"/>
          </p:nvPr>
        </p:nvSpPr>
        <p:spPr/>
        <p:txBody>
          <a:bodyPr/>
          <a:lstStyle/>
          <a:p>
            <a:r>
              <a:rPr lang="en-GB" sz="4000" b="1" dirty="0">
                <a:solidFill>
                  <a:srgbClr val="000000"/>
                </a:solidFill>
                <a:latin typeface="Trebuchet MS" panose="020B0603020202020204" pitchFamily="34" charset="0"/>
                <a:ea typeface="Arial" panose="020B0604020202020204" pitchFamily="34" charset="0"/>
              </a:rPr>
              <a:t>9. </a:t>
            </a:r>
            <a:r>
              <a:rPr kumimoji="0" lang="en-GB" sz="2400" b="1" i="0" u="none" strike="noStrike" kern="1200" cap="none" spc="0" normalizeH="0" baseline="0" noProof="0" dirty="0">
                <a:ln>
                  <a:noFill/>
                </a:ln>
                <a:solidFill>
                  <a:srgbClr val="000000"/>
                </a:solidFill>
                <a:effectLst/>
                <a:uLnTx/>
                <a:uFillTx/>
                <a:latin typeface="Trebuchet MS" panose="020B0603020202020204" pitchFamily="34" charset="0"/>
                <a:ea typeface="Arial" panose="020B0604020202020204" pitchFamily="34" charset="0"/>
                <a:cs typeface="+mj-cs"/>
              </a:rPr>
              <a:t>Be able to assess (own) strengths, weaknesses and development areas, based on own considerations and feedback from others (AC 3.2)</a:t>
            </a:r>
            <a:r>
              <a:rPr kumimoji="0" lang="en-GB" sz="2400" b="0" i="0" u="none" strike="noStrike" kern="1200" cap="none" spc="0" normalizeH="0" baseline="0" noProof="0" dirty="0">
                <a:ln>
                  <a:noFill/>
                </a:ln>
                <a:solidFill>
                  <a:srgbClr val="000000"/>
                </a:solidFill>
                <a:effectLst/>
                <a:uLnTx/>
                <a:uFillTx/>
                <a:latin typeface="Trebuchet MS" panose="020B0603020202020204" pitchFamily="34" charset="0"/>
                <a:ea typeface="Arial" panose="020B0604020202020204" pitchFamily="34" charset="0"/>
                <a:cs typeface="+mj-cs"/>
              </a:rPr>
              <a:t>.</a:t>
            </a:r>
            <a:endParaRPr lang="en-GB" dirty="0"/>
          </a:p>
        </p:txBody>
      </p:sp>
      <p:sp>
        <p:nvSpPr>
          <p:cNvPr id="3" name="Content Placeholder 2">
            <a:extLst>
              <a:ext uri="{FF2B5EF4-FFF2-40B4-BE49-F238E27FC236}">
                <a16:creationId xmlns:a16="http://schemas.microsoft.com/office/drawing/2014/main" id="{ED7C66AB-D836-42E6-781A-3A77FCE4785C}"/>
              </a:ext>
            </a:extLst>
          </p:cNvPr>
          <p:cNvSpPr>
            <a:spLocks noGrp="1"/>
          </p:cNvSpPr>
          <p:nvPr>
            <p:ph sz="half" idx="1"/>
          </p:nvPr>
        </p:nvSpPr>
        <p:spPr>
          <a:xfrm>
            <a:off x="609600" y="1600200"/>
            <a:ext cx="5384800" cy="4207041"/>
          </a:xfrm>
          <a:ln>
            <a:solidFill>
              <a:schemeClr val="tx1"/>
            </a:solidFill>
          </a:ln>
        </p:spPr>
        <p:txBody>
          <a:bodyPr>
            <a:normAutofit fontScale="85000" lnSpcReduction="20000"/>
          </a:bodyPr>
          <a:lstStyle/>
          <a:p>
            <a:pPr marL="0" indent="0">
              <a:buNone/>
            </a:pPr>
            <a:r>
              <a:rPr lang="en-GB" sz="2800" dirty="0">
                <a:solidFill>
                  <a:srgbClr val="000000"/>
                </a:solidFill>
                <a:effectLst/>
                <a:ea typeface="Arial" panose="020B0604020202020204" pitchFamily="34" charset="0"/>
                <a:cs typeface="Arial" panose="020B0604020202020204" pitchFamily="34" charset="0"/>
              </a:rPr>
              <a:t>Using a combination of your own conclusions </a:t>
            </a:r>
            <a:r>
              <a:rPr lang="en-GB" sz="2800" b="1" dirty="0">
                <a:solidFill>
                  <a:srgbClr val="000000"/>
                </a:solidFill>
                <a:effectLst/>
                <a:ea typeface="Arial" panose="020B0604020202020204" pitchFamily="34" charset="0"/>
                <a:cs typeface="Arial" panose="020B0604020202020204" pitchFamily="34" charset="0"/>
              </a:rPr>
              <a:t>and</a:t>
            </a:r>
            <a:r>
              <a:rPr lang="en-GB" sz="2800" dirty="0">
                <a:solidFill>
                  <a:srgbClr val="000000"/>
                </a:solidFill>
                <a:effectLst/>
                <a:ea typeface="Arial" panose="020B0604020202020204" pitchFamily="34" charset="0"/>
                <a:cs typeface="Arial" panose="020B0604020202020204" pitchFamily="34" charset="0"/>
              </a:rPr>
              <a:t> feedback from at least </a:t>
            </a:r>
            <a:r>
              <a:rPr lang="en-GB" sz="2800" b="1" dirty="0">
                <a:solidFill>
                  <a:srgbClr val="000000"/>
                </a:solidFill>
                <a:effectLst/>
                <a:ea typeface="Arial" panose="020B0604020202020204" pitchFamily="34" charset="0"/>
                <a:cs typeface="Arial" panose="020B0604020202020204" pitchFamily="34" charset="0"/>
              </a:rPr>
              <a:t>one</a:t>
            </a:r>
            <a:r>
              <a:rPr lang="en-GB" sz="2800" dirty="0">
                <a:solidFill>
                  <a:srgbClr val="000000"/>
                </a:solidFill>
                <a:effectLst/>
                <a:ea typeface="Arial" panose="020B0604020202020204" pitchFamily="34" charset="0"/>
                <a:cs typeface="Arial" panose="020B0604020202020204" pitchFamily="34" charset="0"/>
              </a:rPr>
              <a:t> other person, assess yourself against a specification of your choice (such as a role/job description or any </a:t>
            </a:r>
            <a:r>
              <a:rPr lang="en-GB" sz="2800" b="1" dirty="0">
                <a:solidFill>
                  <a:srgbClr val="000000"/>
                </a:solidFill>
                <a:effectLst/>
                <a:ea typeface="Arial" panose="020B0604020202020204" pitchFamily="34" charset="0"/>
                <a:cs typeface="Arial" panose="020B0604020202020204" pitchFamily="34" charset="0"/>
              </a:rPr>
              <a:t>two</a:t>
            </a:r>
            <a:r>
              <a:rPr lang="en-GB" sz="2800" dirty="0">
                <a:solidFill>
                  <a:srgbClr val="000000"/>
                </a:solidFill>
                <a:effectLst/>
                <a:ea typeface="Arial" panose="020B0604020202020204" pitchFamily="34" charset="0"/>
                <a:cs typeface="Arial" panose="020B0604020202020204" pitchFamily="34" charset="0"/>
              </a:rPr>
              <a:t> of the core behaviour areas of the CIPD Profession Map (associate level). </a:t>
            </a:r>
          </a:p>
          <a:p>
            <a:pPr marL="0" indent="0">
              <a:buNone/>
            </a:pPr>
            <a:endParaRPr lang="en-GB" dirty="0">
              <a:solidFill>
                <a:srgbClr val="000000"/>
              </a:solidFill>
              <a:ea typeface="Arial" panose="020B0604020202020204" pitchFamily="34" charset="0"/>
              <a:cs typeface="Arial" panose="020B0604020202020204" pitchFamily="34" charset="0"/>
            </a:endParaRPr>
          </a:p>
          <a:p>
            <a:pPr marL="0" indent="0">
              <a:buNone/>
            </a:pPr>
            <a:r>
              <a:rPr lang="en-GB" sz="2800" dirty="0">
                <a:solidFill>
                  <a:srgbClr val="000000"/>
                </a:solidFill>
                <a:effectLst/>
                <a:ea typeface="Arial" panose="020B0604020202020204" pitchFamily="34" charset="0"/>
                <a:cs typeface="Arial" panose="020B0604020202020204" pitchFamily="34" charset="0"/>
              </a:rPr>
              <a:t>Briefly explain the outcome of your assessment (strengths, weaknesses and development areas) and the information that informed your conclusions.</a:t>
            </a:r>
            <a:endParaRPr lang="en-GB" dirty="0"/>
          </a:p>
        </p:txBody>
      </p:sp>
      <p:sp>
        <p:nvSpPr>
          <p:cNvPr id="4" name="Content Placeholder 3">
            <a:extLst>
              <a:ext uri="{FF2B5EF4-FFF2-40B4-BE49-F238E27FC236}">
                <a16:creationId xmlns:a16="http://schemas.microsoft.com/office/drawing/2014/main" id="{77A66D36-8106-F432-46BF-B157746AC595}"/>
              </a:ext>
            </a:extLst>
          </p:cNvPr>
          <p:cNvSpPr>
            <a:spLocks noGrp="1"/>
          </p:cNvSpPr>
          <p:nvPr>
            <p:ph sz="half" idx="2"/>
          </p:nvPr>
        </p:nvSpPr>
        <p:spPr>
          <a:xfrm>
            <a:off x="6197600" y="1600201"/>
            <a:ext cx="5384800" cy="4207040"/>
          </a:xfrm>
          <a:ln>
            <a:solidFill>
              <a:schemeClr val="tx1"/>
            </a:solidFill>
          </a:ln>
        </p:spPr>
        <p:txBody>
          <a:bodyPr>
            <a:normAutofit fontScale="85000" lnSpcReduction="20000"/>
          </a:bodyPr>
          <a:lstStyle/>
          <a:p>
            <a:r>
              <a:rPr lang="en-GB" dirty="0"/>
              <a:t>No need to use references</a:t>
            </a:r>
          </a:p>
          <a:p>
            <a:r>
              <a:rPr lang="en-GB" dirty="0"/>
              <a:t>Either job description (if HR) or two of core behaviour areas of map</a:t>
            </a:r>
          </a:p>
          <a:p>
            <a:r>
              <a:rPr lang="en-GB" dirty="0"/>
              <a:t>Explain strengths, weaknesses and development areas – state why they are strengths and how you know this </a:t>
            </a:r>
          </a:p>
          <a:p>
            <a:r>
              <a:rPr lang="en-GB" dirty="0"/>
              <a:t>If only used feedback from one person, state why this is credible – show awareness that ideally feedback should be sought from a number of sources to give a balanced view</a:t>
            </a:r>
          </a:p>
          <a:p>
            <a:endParaRPr lang="en-GB" dirty="0"/>
          </a:p>
        </p:txBody>
      </p:sp>
    </p:spTree>
    <p:extLst>
      <p:ext uri="{BB962C8B-B14F-4D97-AF65-F5344CB8AC3E}">
        <p14:creationId xmlns:p14="http://schemas.microsoft.com/office/powerpoint/2010/main" val="3561931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337E5-FC86-78C3-D17D-5F11245577F6}"/>
              </a:ext>
            </a:extLst>
          </p:cNvPr>
          <p:cNvSpPr>
            <a:spLocks noGrp="1"/>
          </p:cNvSpPr>
          <p:nvPr>
            <p:ph type="title"/>
          </p:nvPr>
        </p:nvSpPr>
        <p:spPr>
          <a:xfrm>
            <a:off x="417094" y="-206625"/>
            <a:ext cx="11774906" cy="2420436"/>
          </a:xfrm>
        </p:spPr>
        <p:txBody>
          <a:bodyPr>
            <a:noAutofit/>
          </a:bodyPr>
          <a:lstStyle/>
          <a:p>
            <a:pPr marL="342900" lvl="0" indent="-342900" algn="l">
              <a:lnSpc>
                <a:spcPct val="110000"/>
              </a:lnSpc>
              <a:spcAft>
                <a:spcPts val="800"/>
              </a:spcAft>
            </a:pPr>
            <a:r>
              <a:rPr lang="en-GB" sz="2800" b="1" dirty="0">
                <a:solidFill>
                  <a:srgbClr val="000000"/>
                </a:solidFill>
                <a:effectLst/>
                <a:ea typeface="Arial" panose="020B0604020202020204" pitchFamily="34" charset="0"/>
              </a:rPr>
              <a:t>10. Be able to formulate a range of appropriate CPD options to support ongoing learning</a:t>
            </a:r>
            <a:r>
              <a:rPr lang="en-GB" sz="2800" dirty="0">
                <a:solidFill>
                  <a:srgbClr val="000000"/>
                </a:solidFill>
                <a:effectLst/>
                <a:ea typeface="Arial" panose="020B0604020202020204" pitchFamily="34" charset="0"/>
              </a:rPr>
              <a:t>.</a:t>
            </a:r>
            <a:r>
              <a:rPr lang="en-GB" sz="2800" dirty="0">
                <a:solidFill>
                  <a:srgbClr val="000000"/>
                </a:solidFill>
                <a:ea typeface="Arial" panose="020B0604020202020204" pitchFamily="34" charset="0"/>
              </a:rPr>
              <a:t> </a:t>
            </a:r>
            <a:endParaRPr lang="en-GB" sz="2800" dirty="0"/>
          </a:p>
        </p:txBody>
      </p:sp>
      <p:sp>
        <p:nvSpPr>
          <p:cNvPr id="3" name="Content Placeholder 2">
            <a:extLst>
              <a:ext uri="{FF2B5EF4-FFF2-40B4-BE49-F238E27FC236}">
                <a16:creationId xmlns:a16="http://schemas.microsoft.com/office/drawing/2014/main" id="{F1C9C1B7-78A7-A219-AFE0-C85807385579}"/>
              </a:ext>
            </a:extLst>
          </p:cNvPr>
          <p:cNvSpPr>
            <a:spLocks noGrp="1"/>
          </p:cNvSpPr>
          <p:nvPr>
            <p:ph sz="half" idx="1"/>
          </p:nvPr>
        </p:nvSpPr>
        <p:spPr>
          <a:xfrm>
            <a:off x="411748" y="1876927"/>
            <a:ext cx="5384800" cy="3712314"/>
          </a:xfrm>
          <a:ln>
            <a:solidFill>
              <a:schemeClr val="tx1"/>
            </a:solidFill>
          </a:ln>
        </p:spPr>
        <p:txBody>
          <a:bodyPr>
            <a:normAutofit fontScale="77500" lnSpcReduction="20000"/>
          </a:bodyPr>
          <a:lstStyle/>
          <a:p>
            <a:pPr marL="114300" indent="0">
              <a:lnSpc>
                <a:spcPct val="110000"/>
              </a:lnSpc>
              <a:spcAft>
                <a:spcPts val="800"/>
              </a:spcAft>
              <a:buNone/>
            </a:pPr>
            <a:r>
              <a:rPr lang="en-GB" sz="2800" dirty="0">
                <a:solidFill>
                  <a:srgbClr val="000000"/>
                </a:solidFill>
                <a:effectLst/>
                <a:ea typeface="Arial" panose="020B0604020202020204" pitchFamily="34" charset="0"/>
              </a:rPr>
              <a:t>Following on from your self-assessment, identify a range of formal or informal development activities and add these to your CPD Plan/document. </a:t>
            </a:r>
          </a:p>
          <a:p>
            <a:pPr marL="114300" indent="0">
              <a:lnSpc>
                <a:spcPct val="110000"/>
              </a:lnSpc>
              <a:spcAft>
                <a:spcPts val="800"/>
              </a:spcAft>
              <a:buNone/>
            </a:pPr>
            <a:r>
              <a:rPr lang="en-GB" sz="2800" dirty="0">
                <a:solidFill>
                  <a:srgbClr val="000000"/>
                </a:solidFill>
                <a:effectLst/>
                <a:highlight>
                  <a:srgbClr val="FFFF00"/>
                </a:highlight>
                <a:ea typeface="Arial" panose="020B0604020202020204" pitchFamily="34" charset="0"/>
              </a:rPr>
              <a:t>Provide a brief explanation as to why you have selected these activities. </a:t>
            </a:r>
            <a:r>
              <a:rPr lang="en-GB" sz="2800" dirty="0">
                <a:solidFill>
                  <a:srgbClr val="000000"/>
                </a:solidFill>
                <a:effectLst/>
                <a:ea typeface="Arial" panose="020B0604020202020204" pitchFamily="34" charset="0"/>
              </a:rPr>
              <a:t>(AC 3.3)</a:t>
            </a:r>
            <a:endParaRPr lang="en-GB" sz="2800" dirty="0">
              <a:effectLst/>
              <a:ea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7B3BFDC4-EA87-1D48-5CA5-31B6AF2EF1EE}"/>
              </a:ext>
            </a:extLst>
          </p:cNvPr>
          <p:cNvSpPr>
            <a:spLocks noGrp="1"/>
          </p:cNvSpPr>
          <p:nvPr>
            <p:ph sz="half" idx="2"/>
          </p:nvPr>
        </p:nvSpPr>
        <p:spPr>
          <a:xfrm>
            <a:off x="6197600" y="1876927"/>
            <a:ext cx="5384800" cy="3712314"/>
          </a:xfrm>
          <a:ln>
            <a:solidFill>
              <a:schemeClr val="tx1"/>
            </a:solidFill>
          </a:ln>
        </p:spPr>
        <p:txBody>
          <a:bodyPr>
            <a:normAutofit fontScale="77500" lnSpcReduction="20000"/>
          </a:bodyPr>
          <a:lstStyle/>
          <a:p>
            <a:r>
              <a:rPr lang="en-GB" dirty="0"/>
              <a:t>No need to use references.</a:t>
            </a:r>
          </a:p>
          <a:p>
            <a:r>
              <a:rPr lang="en-GB" dirty="0"/>
              <a:t>Need to produce a development plan plus explain why you have selected those activities. </a:t>
            </a:r>
          </a:p>
          <a:p>
            <a:r>
              <a:rPr lang="en-GB" dirty="0"/>
              <a:t>Use Development Plan template.</a:t>
            </a:r>
          </a:p>
          <a:p>
            <a:r>
              <a:rPr lang="en-GB" dirty="0"/>
              <a:t>Justify your choice of activities – for example, are they a priority for your role, the organisation, new legislation etc. </a:t>
            </a:r>
          </a:p>
          <a:p>
            <a:r>
              <a:rPr lang="en-GB" dirty="0"/>
              <a:t>Why is your option (going on a course etc) the best choice to meet your needs?</a:t>
            </a:r>
          </a:p>
        </p:txBody>
      </p:sp>
    </p:spTree>
    <p:extLst>
      <p:ext uri="{BB962C8B-B14F-4D97-AF65-F5344CB8AC3E}">
        <p14:creationId xmlns:p14="http://schemas.microsoft.com/office/powerpoint/2010/main" val="3300749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928F-F5D7-E7EA-5388-5E54EFA49CFE}"/>
              </a:ext>
            </a:extLst>
          </p:cNvPr>
          <p:cNvSpPr>
            <a:spLocks noGrp="1"/>
          </p:cNvSpPr>
          <p:nvPr>
            <p:ph type="title"/>
          </p:nvPr>
        </p:nvSpPr>
        <p:spPr>
          <a:xfrm>
            <a:off x="168442" y="697259"/>
            <a:ext cx="11855116" cy="1143000"/>
          </a:xfrm>
        </p:spPr>
        <p:txBody>
          <a:bodyPr>
            <a:noAutofit/>
          </a:bodyPr>
          <a:lstStyle/>
          <a:p>
            <a:pPr marL="342900" lvl="0" indent="-342900" algn="l">
              <a:lnSpc>
                <a:spcPct val="110000"/>
              </a:lnSpc>
              <a:spcAft>
                <a:spcPts val="800"/>
              </a:spcAft>
            </a:pPr>
            <a:r>
              <a:rPr lang="en-GB" sz="2400" b="1" dirty="0">
                <a:solidFill>
                  <a:srgbClr val="000000"/>
                </a:solidFill>
                <a:effectLst/>
                <a:latin typeface="+mn-lt"/>
                <a:ea typeface="Arial" panose="020B0604020202020204" pitchFamily="34" charset="0"/>
              </a:rPr>
              <a:t>	11. </a:t>
            </a:r>
            <a:r>
              <a:rPr lang="en-GB" sz="2800" b="1" dirty="0">
                <a:solidFill>
                  <a:srgbClr val="000000"/>
                </a:solidFill>
                <a:effectLst/>
                <a:latin typeface="+mn-lt"/>
                <a:ea typeface="Arial" panose="020B0604020202020204" pitchFamily="34" charset="0"/>
              </a:rPr>
              <a:t>Be able to reflect on and draw conclusions about the effectiveness of development activities. </a:t>
            </a:r>
            <a:br>
              <a:rPr lang="en-GB" sz="2800" dirty="0">
                <a:effectLst/>
                <a:latin typeface="+mn-lt"/>
                <a:ea typeface="Arial" panose="020B0604020202020204" pitchFamily="34" charset="0"/>
              </a:rPr>
            </a:br>
            <a:br>
              <a:rPr lang="en-GB" sz="2400" dirty="0">
                <a:effectLst/>
                <a:latin typeface="+mn-lt"/>
                <a:ea typeface="Arial" panose="020B0604020202020204" pitchFamily="34" charset="0"/>
              </a:rPr>
            </a:br>
            <a:endParaRPr lang="en-GB" sz="2400" dirty="0">
              <a:latin typeface="+mn-lt"/>
            </a:endParaRPr>
          </a:p>
        </p:txBody>
      </p:sp>
      <p:sp>
        <p:nvSpPr>
          <p:cNvPr id="3" name="Content Placeholder 2">
            <a:extLst>
              <a:ext uri="{FF2B5EF4-FFF2-40B4-BE49-F238E27FC236}">
                <a16:creationId xmlns:a16="http://schemas.microsoft.com/office/drawing/2014/main" id="{78501712-1D13-900B-EE03-7E6CBEE379FF}"/>
              </a:ext>
            </a:extLst>
          </p:cNvPr>
          <p:cNvSpPr>
            <a:spLocks noGrp="1"/>
          </p:cNvSpPr>
          <p:nvPr>
            <p:ph sz="half" idx="1"/>
          </p:nvPr>
        </p:nvSpPr>
        <p:spPr>
          <a:xfrm>
            <a:off x="609600" y="1780675"/>
            <a:ext cx="5085347" cy="3808566"/>
          </a:xfrm>
          <a:ln>
            <a:solidFill>
              <a:schemeClr val="tx1"/>
            </a:solidFill>
          </a:ln>
        </p:spPr>
        <p:txBody>
          <a:bodyPr>
            <a:noAutofit/>
          </a:bodyPr>
          <a:lstStyle/>
          <a:p>
            <a:pPr marL="0" indent="0">
              <a:buNone/>
            </a:pPr>
            <a:r>
              <a:rPr kumimoji="0" lang="en-GB" b="0" i="0" u="none" strike="noStrike" kern="1200" cap="none" spc="0" normalizeH="0" baseline="0" noProof="0" dirty="0">
                <a:ln>
                  <a:noFill/>
                </a:ln>
                <a:solidFill>
                  <a:srgbClr val="000000"/>
                </a:solidFill>
                <a:effectLst/>
                <a:uLnTx/>
                <a:uFillTx/>
                <a:latin typeface="Myriad Pro"/>
                <a:ea typeface="Arial" panose="020B0604020202020204" pitchFamily="34" charset="0"/>
                <a:cs typeface="+mj-cs"/>
              </a:rPr>
              <a:t>Reflect on </a:t>
            </a:r>
            <a:r>
              <a:rPr kumimoji="0" lang="en-GB" b="1" i="0" u="none" strike="noStrike" kern="1200" cap="none" spc="0" normalizeH="0" baseline="0" noProof="0" dirty="0">
                <a:ln>
                  <a:noFill/>
                </a:ln>
                <a:solidFill>
                  <a:srgbClr val="000000"/>
                </a:solidFill>
                <a:effectLst/>
                <a:uLnTx/>
                <a:uFillTx/>
                <a:latin typeface="Myriad Pro"/>
                <a:ea typeface="Arial" panose="020B0604020202020204" pitchFamily="34" charset="0"/>
                <a:cs typeface="+mj-cs"/>
              </a:rPr>
              <a:t>three</a:t>
            </a:r>
            <a:r>
              <a:rPr kumimoji="0" lang="en-GB" b="0" i="0" u="none" strike="noStrike" kern="1200" cap="none" spc="0" normalizeH="0" baseline="0" noProof="0" dirty="0">
                <a:ln>
                  <a:noFill/>
                </a:ln>
                <a:solidFill>
                  <a:srgbClr val="000000"/>
                </a:solidFill>
                <a:effectLst/>
                <a:uLnTx/>
                <a:uFillTx/>
                <a:latin typeface="Myriad Pro"/>
                <a:ea typeface="Arial" panose="020B0604020202020204" pitchFamily="34" charset="0"/>
                <a:cs typeface="+mj-cs"/>
              </a:rPr>
              <a:t> development activities, already undertaken, that have had an impact on your work behaviour or performance, explaining how they have impacted you. (Your reflections should be presented within your CPD Record document.) (AC 3.4)</a:t>
            </a:r>
            <a:endParaRPr lang="en-GB" dirty="0"/>
          </a:p>
        </p:txBody>
      </p:sp>
      <p:sp>
        <p:nvSpPr>
          <p:cNvPr id="4" name="Content Placeholder 3">
            <a:extLst>
              <a:ext uri="{FF2B5EF4-FFF2-40B4-BE49-F238E27FC236}">
                <a16:creationId xmlns:a16="http://schemas.microsoft.com/office/drawing/2014/main" id="{9A4D4D58-EDEA-0693-FC76-35FB1545338F}"/>
              </a:ext>
            </a:extLst>
          </p:cNvPr>
          <p:cNvSpPr>
            <a:spLocks noGrp="1"/>
          </p:cNvSpPr>
          <p:nvPr>
            <p:ph sz="half" idx="2"/>
          </p:nvPr>
        </p:nvSpPr>
        <p:spPr>
          <a:xfrm>
            <a:off x="6197600" y="1780675"/>
            <a:ext cx="5384800" cy="3808566"/>
          </a:xfrm>
          <a:ln>
            <a:solidFill>
              <a:schemeClr val="tx1"/>
            </a:solidFill>
          </a:ln>
        </p:spPr>
        <p:txBody>
          <a:bodyPr>
            <a:normAutofit fontScale="92500" lnSpcReduction="20000"/>
          </a:bodyPr>
          <a:lstStyle/>
          <a:p>
            <a:r>
              <a:rPr lang="en-GB" dirty="0"/>
              <a:t>No need for references</a:t>
            </a:r>
          </a:p>
          <a:p>
            <a:r>
              <a:rPr lang="en-GB" dirty="0"/>
              <a:t>Use Development Record Template</a:t>
            </a:r>
          </a:p>
          <a:p>
            <a:r>
              <a:rPr lang="en-GB" dirty="0"/>
              <a:t>Have they improved your skills etc – how do you know? (feedback, ability to give advice etc). </a:t>
            </a:r>
          </a:p>
          <a:p>
            <a:r>
              <a:rPr lang="en-GB" dirty="0"/>
              <a:t>Consider elements of Gibbs –description, feelings, analysis (strengths/weaknesses) etc. </a:t>
            </a:r>
          </a:p>
        </p:txBody>
      </p:sp>
    </p:spTree>
    <p:extLst>
      <p:ext uri="{BB962C8B-B14F-4D97-AF65-F5344CB8AC3E}">
        <p14:creationId xmlns:p14="http://schemas.microsoft.com/office/powerpoint/2010/main" val="1374397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4BE42-79A8-F1A8-7454-8344F2FE2A16}"/>
              </a:ext>
            </a:extLst>
          </p:cNvPr>
          <p:cNvSpPr>
            <a:spLocks noGrp="1"/>
          </p:cNvSpPr>
          <p:nvPr>
            <p:ph type="title"/>
          </p:nvPr>
        </p:nvSpPr>
        <p:spPr/>
        <p:txBody>
          <a:bodyPr/>
          <a:lstStyle/>
          <a:p>
            <a:r>
              <a:rPr lang="en-GB" b="1" dirty="0"/>
              <a:t>General Guidance</a:t>
            </a:r>
          </a:p>
        </p:txBody>
      </p:sp>
      <p:sp>
        <p:nvSpPr>
          <p:cNvPr id="3" name="Content Placeholder 2">
            <a:extLst>
              <a:ext uri="{FF2B5EF4-FFF2-40B4-BE49-F238E27FC236}">
                <a16:creationId xmlns:a16="http://schemas.microsoft.com/office/drawing/2014/main" id="{E489205D-D96D-7EDE-83A8-AFFD1415350C}"/>
              </a:ext>
            </a:extLst>
          </p:cNvPr>
          <p:cNvSpPr>
            <a:spLocks noGrp="1"/>
          </p:cNvSpPr>
          <p:nvPr>
            <p:ph idx="1"/>
          </p:nvPr>
        </p:nvSpPr>
        <p:spPr/>
        <p:txBody>
          <a:bodyPr/>
          <a:lstStyle/>
          <a:p>
            <a:pPr marL="0" indent="0">
              <a:lnSpc>
                <a:spcPct val="110000"/>
              </a:lnSpc>
              <a:spcAft>
                <a:spcPts val="600"/>
              </a:spcAft>
              <a:buClr>
                <a:srgbClr val="00616A"/>
              </a:buClr>
              <a:buSzPts val="1100"/>
              <a:buNone/>
            </a:pPr>
            <a:r>
              <a:rPr lang="en-GB" sz="3200"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Written responses to questions 1-10 </a:t>
            </a:r>
            <a:endPar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indent="0">
              <a:lnSpc>
                <a:spcPct val="110000"/>
              </a:lnSpc>
              <a:spcAft>
                <a:spcPts val="600"/>
              </a:spcAft>
              <a:buClr>
                <a:srgbClr val="00616A"/>
              </a:buClr>
              <a:buSzPts val="1100"/>
              <a:buNone/>
            </a:pPr>
            <a:r>
              <a:rPr lang="en-GB" sz="3200"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Approximately 3250 words in total (refer to CIPD word count policy)</a:t>
            </a:r>
            <a:endParaRPr lang="en-GB"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10000"/>
              </a:lnSpc>
              <a:spcAft>
                <a:spcPts val="600"/>
              </a:spcAft>
              <a:buClr>
                <a:srgbClr val="00616A"/>
              </a:buClr>
              <a:buSzPts val="1100"/>
              <a:buNone/>
            </a:pPr>
            <a:r>
              <a:rPr lang="en-GB" sz="3200"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A CPD Plan/Record document, format as preferred, edited to provide just the required information for Qs 8, 10 &amp; 11. (</a:t>
            </a:r>
            <a:r>
              <a:rPr lang="en-GB" sz="3200" b="1"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Not</a:t>
            </a:r>
            <a:r>
              <a:rPr lang="en-GB" sz="3200"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 included in word count)</a:t>
            </a:r>
            <a:endParaRPr lang="en-GB"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40077253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260</TotalTime>
  <Words>1329</Words>
  <Application>Microsoft Office PowerPoint</Application>
  <PresentationFormat>Widescreen</PresentationFormat>
  <Paragraphs>90</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Myriad Pro</vt:lpstr>
      <vt:lpstr>Trebuchet MS</vt:lpstr>
      <vt:lpstr>20140311PresentationUWTSDTemplate</vt:lpstr>
      <vt:lpstr>Assignment Guidance</vt:lpstr>
      <vt:lpstr>Assignment</vt:lpstr>
      <vt:lpstr>An effective people practice professional will . . . </vt:lpstr>
      <vt:lpstr>1. Understand the purpose and value of the people profession.  </vt:lpstr>
      <vt:lpstr>  2. Know own personal and ethical values and apply these consistently in their (people practice) work.   </vt:lpstr>
      <vt:lpstr>3. Know the importance of people professionals contributing to discussions in an informed, clear and confident way to influence others.  </vt:lpstr>
      <vt:lpstr>4. Know when and how to raise matters that might be unethical or illegal.   </vt:lpstr>
      <vt:lpstr>5. Be able to make use of related theory and thinking, to argue the human and business benefits of people feeling included, valued, and fairly treated at work.  </vt:lpstr>
      <vt:lpstr>6. Know how to design people practice initiatives to be inclusive and how to check inclusivity after an initiative has been implemented.  </vt:lpstr>
      <vt:lpstr>7. Be able to work inclusively with others and build positive working relationships.  </vt:lpstr>
      <vt:lpstr>8. Understand how the people practitioner role is evolving and the implications this has for your ongoing professional development.  </vt:lpstr>
      <vt:lpstr>9. Be able to assess (own) strengths, weaknesses and development areas, based on own considerations and feedback from others (AC 3.2).</vt:lpstr>
      <vt:lpstr>10. Be able to formulate a range of appropriate CPD options to support ongoing learning. </vt:lpstr>
      <vt:lpstr> 11. Be able to reflect on and draw conclusions about the effectiveness of development activities.   </vt:lpstr>
      <vt:lpstr>General Guidance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2024-11-27T12:17:37Z</dcterms:created>
  <dcterms:modified xsi:type="dcterms:W3CDTF">2024-11-27T16:37:43Z</dcterms:modified>
</cp:coreProperties>
</file>