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6"/>
  </p:notesMasterIdLst>
  <p:sldIdLst>
    <p:sldId id="272" r:id="rId2"/>
    <p:sldId id="280" r:id="rId3"/>
    <p:sldId id="281" r:id="rId4"/>
    <p:sldId id="282" r:id="rId5"/>
    <p:sldId id="283" r:id="rId6"/>
    <p:sldId id="284" r:id="rId7"/>
    <p:sldId id="285" r:id="rId8"/>
    <p:sldId id="287" r:id="rId9"/>
    <p:sldId id="286"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05" r:id="rId28"/>
    <p:sldId id="306" r:id="rId29"/>
    <p:sldId id="307" r:id="rId30"/>
    <p:sldId id="308" r:id="rId31"/>
    <p:sldId id="309" r:id="rId32"/>
    <p:sldId id="310" r:id="rId33"/>
    <p:sldId id="311" r:id="rId34"/>
    <p:sldId id="326" r:id="rId35"/>
    <p:sldId id="327" r:id="rId36"/>
    <p:sldId id="328" r:id="rId37"/>
    <p:sldId id="329" r:id="rId38"/>
    <p:sldId id="330" r:id="rId39"/>
    <p:sldId id="331" r:id="rId40"/>
    <p:sldId id="332" r:id="rId41"/>
    <p:sldId id="333" r:id="rId42"/>
    <p:sldId id="334" r:id="rId43"/>
    <p:sldId id="335" r:id="rId44"/>
    <p:sldId id="336" r:id="rId45"/>
    <p:sldId id="337" r:id="rId46"/>
    <p:sldId id="338" r:id="rId47"/>
    <p:sldId id="339" r:id="rId48"/>
    <p:sldId id="340" r:id="rId49"/>
    <p:sldId id="341" r:id="rId50"/>
    <p:sldId id="342" r:id="rId51"/>
    <p:sldId id="343" r:id="rId52"/>
    <p:sldId id="344" r:id="rId53"/>
    <p:sldId id="345" r:id="rId54"/>
    <p:sldId id="346" r:id="rId55"/>
    <p:sldId id="347" r:id="rId56"/>
    <p:sldId id="348" r:id="rId57"/>
    <p:sldId id="349" r:id="rId58"/>
    <p:sldId id="350" r:id="rId59"/>
    <p:sldId id="351" r:id="rId60"/>
    <p:sldId id="352" r:id="rId61"/>
    <p:sldId id="353" r:id="rId62"/>
    <p:sldId id="354" r:id="rId63"/>
    <p:sldId id="355" r:id="rId64"/>
    <p:sldId id="356"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9" d="100"/>
          <a:sy n="79" d="100"/>
        </p:scale>
        <p:origin x="110" y="10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1/4/2018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9AFD3A06-F6A6-4CFE-B1D8-B7814ED0140D}" type="slidenum">
              <a:rPr kumimoji="0" lang="en-GB" altLang="en-US">
                <a:latin typeface="Times New Roman" panose="02020603050405020304" pitchFamily="18" charset="0"/>
              </a:rPr>
              <a:pPr>
                <a:spcBef>
                  <a:spcPct val="0"/>
                </a:spcBef>
              </a:pPr>
              <a:t>2</a:t>
            </a:fld>
            <a:endParaRPr kumimoji="0" lang="en-GB" altLang="en-US">
              <a:latin typeface="Times New Roman" panose="02020603050405020304" pitchFamily="18" charset="0"/>
            </a:endParaRPr>
          </a:p>
        </p:txBody>
      </p:sp>
      <p:sp>
        <p:nvSpPr>
          <p:cNvPr id="110595" name="Rectangle 2"/>
          <p:cNvSpPr>
            <a:spLocks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565681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F70F51CD-C1F0-46C9-BAA1-D383ACDD73DE}" type="slidenum">
              <a:rPr kumimoji="0" lang="en-GB" altLang="en-US">
                <a:latin typeface="Times New Roman" panose="02020603050405020304" pitchFamily="18" charset="0"/>
              </a:rPr>
              <a:pPr>
                <a:spcBef>
                  <a:spcPct val="0"/>
                </a:spcBef>
              </a:pPr>
              <a:t>3</a:t>
            </a:fld>
            <a:endParaRPr kumimoji="0" lang="en-GB" altLang="en-US">
              <a:latin typeface="Times New Roman" panose="02020603050405020304" pitchFamily="18" charset="0"/>
            </a:endParaRPr>
          </a:p>
        </p:txBody>
      </p:sp>
      <p:sp>
        <p:nvSpPr>
          <p:cNvPr id="112643" name="Rectangle 2"/>
          <p:cNvSpPr>
            <a:spLocks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8169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6EA03EE4-0BB7-4810-B6E4-2CF745E1879F}" type="slidenum">
              <a:rPr kumimoji="0" lang="en-GB" altLang="en-US">
                <a:latin typeface="Times New Roman" panose="02020603050405020304" pitchFamily="18" charset="0"/>
              </a:rPr>
              <a:pPr>
                <a:spcBef>
                  <a:spcPct val="0"/>
                </a:spcBef>
              </a:pPr>
              <a:t>4</a:t>
            </a:fld>
            <a:endParaRPr kumimoji="0" lang="en-GB" altLang="en-US">
              <a:latin typeface="Times New Roman" panose="02020603050405020304" pitchFamily="18" charset="0"/>
            </a:endParaRPr>
          </a:p>
        </p:txBody>
      </p:sp>
      <p:sp>
        <p:nvSpPr>
          <p:cNvPr id="114691" name="Rectangle 2"/>
          <p:cNvSpPr>
            <a:spLocks noChangeArrowheads="1" noTextEdit="1"/>
          </p:cNvSpPr>
          <p:nvPr>
            <p:ph type="sldImg"/>
          </p:nvPr>
        </p:nvSpPr>
        <p:spPr>
          <a:ln/>
        </p:spPr>
      </p:sp>
      <p:sp>
        <p:nvSpPr>
          <p:cNvPr id="1146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964860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3881BC38-06E1-4ED8-9647-E33047C05717}" type="slidenum">
              <a:rPr kumimoji="0" lang="en-GB" altLang="en-US">
                <a:latin typeface="Times New Roman" panose="02020603050405020304" pitchFamily="18" charset="0"/>
              </a:rPr>
              <a:pPr>
                <a:spcBef>
                  <a:spcPct val="0"/>
                </a:spcBef>
              </a:pPr>
              <a:t>5</a:t>
            </a:fld>
            <a:endParaRPr kumimoji="0" lang="en-GB" altLang="en-US">
              <a:latin typeface="Times New Roman" panose="02020603050405020304" pitchFamily="18" charset="0"/>
            </a:endParaRPr>
          </a:p>
        </p:txBody>
      </p:sp>
      <p:sp>
        <p:nvSpPr>
          <p:cNvPr id="116739" name="Rectangle 2"/>
          <p:cNvSpPr>
            <a:spLocks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000" smtClean="0">
              <a:latin typeface="Arial" panose="020B0604020202020204" pitchFamily="34" charset="0"/>
            </a:endParaRPr>
          </a:p>
        </p:txBody>
      </p:sp>
    </p:spTree>
    <p:extLst>
      <p:ext uri="{BB962C8B-B14F-4D97-AF65-F5344CB8AC3E}">
        <p14:creationId xmlns:p14="http://schemas.microsoft.com/office/powerpoint/2010/main" val="1399768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DC56C1F8-3E00-425B-B291-9654F5CFC2CE}" type="slidenum">
              <a:rPr kumimoji="0" lang="en-GB" altLang="en-US">
                <a:latin typeface="Times New Roman" panose="02020603050405020304" pitchFamily="18" charset="0"/>
              </a:rPr>
              <a:pPr>
                <a:spcBef>
                  <a:spcPct val="0"/>
                </a:spcBef>
              </a:pPr>
              <a:t>6</a:t>
            </a:fld>
            <a:endParaRPr kumimoji="0" lang="en-GB" altLang="en-US">
              <a:latin typeface="Times New Roman" panose="02020603050405020304" pitchFamily="18" charset="0"/>
            </a:endParaRPr>
          </a:p>
        </p:txBody>
      </p:sp>
      <p:sp>
        <p:nvSpPr>
          <p:cNvPr id="118787" name="Rectangle 2"/>
          <p:cNvSpPr>
            <a:spLocks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9414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DA6DBE4E-2C9A-4A4A-9FD1-0D8BD8C49E0F}" type="slidenum">
              <a:rPr kumimoji="0" lang="en-GB" altLang="en-US">
                <a:latin typeface="Times New Roman" panose="02020603050405020304" pitchFamily="18" charset="0"/>
              </a:rPr>
              <a:pPr>
                <a:spcBef>
                  <a:spcPct val="0"/>
                </a:spcBef>
              </a:pPr>
              <a:t>7</a:t>
            </a:fld>
            <a:endParaRPr kumimoji="0" lang="en-GB" altLang="en-US">
              <a:latin typeface="Times New Roman" panose="02020603050405020304" pitchFamily="18" charset="0"/>
            </a:endParaRPr>
          </a:p>
        </p:txBody>
      </p:sp>
      <p:sp>
        <p:nvSpPr>
          <p:cNvPr id="120835" name="Rectangle 2"/>
          <p:cNvSpPr>
            <a:spLocks noChangeArrowheads="1" noTextEdit="1"/>
          </p:cNvSpPr>
          <p:nvPr>
            <p:ph type="sldImg"/>
          </p:nvPr>
        </p:nvSpPr>
        <p:spPr>
          <a:ln/>
        </p:spPr>
      </p:sp>
      <p:sp>
        <p:nvSpPr>
          <p:cNvPr id="1208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17080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EA06D27B-E9F1-4724-8BB0-8416A930BFC0}" type="slidenum">
              <a:rPr kumimoji="0" lang="en-GB" altLang="en-US">
                <a:latin typeface="Times New Roman" panose="02020603050405020304" pitchFamily="18" charset="0"/>
              </a:rPr>
              <a:pPr>
                <a:spcBef>
                  <a:spcPct val="0"/>
                </a:spcBef>
              </a:pPr>
              <a:t>8</a:t>
            </a:fld>
            <a:endParaRPr kumimoji="0" lang="en-GB" altLang="en-US">
              <a:latin typeface="Times New Roman" panose="02020603050405020304" pitchFamily="18" charset="0"/>
            </a:endParaRPr>
          </a:p>
        </p:txBody>
      </p:sp>
      <p:sp>
        <p:nvSpPr>
          <p:cNvPr id="122883" name="Rectangle 2"/>
          <p:cNvSpPr>
            <a:spLocks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13467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F7D4F42E-0334-46AB-954F-CA4FF7C7090C}" type="slidenum">
              <a:rPr kumimoji="0" lang="en-GB" altLang="en-US">
                <a:latin typeface="Times New Roman" panose="02020603050405020304" pitchFamily="18" charset="0"/>
              </a:rPr>
              <a:pPr>
                <a:spcBef>
                  <a:spcPct val="0"/>
                </a:spcBef>
              </a:pPr>
              <a:t>9</a:t>
            </a:fld>
            <a:endParaRPr kumimoji="0" lang="en-GB" altLang="en-US">
              <a:latin typeface="Times New Roman" panose="02020603050405020304" pitchFamily="18" charset="0"/>
            </a:endParaRPr>
          </a:p>
        </p:txBody>
      </p:sp>
      <p:sp>
        <p:nvSpPr>
          <p:cNvPr id="124931" name="Rectangle 2"/>
          <p:cNvSpPr>
            <a:spLocks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9610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FF41917A-B3A7-4457-888F-2584266A13F4}" type="slidenum">
              <a:rPr kumimoji="0" lang="en-GB" altLang="en-US">
                <a:latin typeface="Times New Roman" panose="02020603050405020304" pitchFamily="18" charset="0"/>
              </a:rPr>
              <a:pPr>
                <a:spcBef>
                  <a:spcPct val="0"/>
                </a:spcBef>
              </a:pPr>
              <a:t>10</a:t>
            </a:fld>
            <a:endParaRPr kumimoji="0" lang="en-GB" altLang="en-US">
              <a:latin typeface="Times New Roman" panose="02020603050405020304" pitchFamily="18" charset="0"/>
            </a:endParaRPr>
          </a:p>
        </p:txBody>
      </p:sp>
      <p:sp>
        <p:nvSpPr>
          <p:cNvPr id="126979" name="Rectangle 2"/>
          <p:cNvSpPr>
            <a:spLocks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29999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7B02F8F-4ADF-4D3A-844B-CF5594B37171}" type="slidenum">
              <a:rPr kumimoji="0" lang="en-GB" altLang="en-US">
                <a:latin typeface="Times New Roman" panose="02020603050405020304" pitchFamily="18" charset="0"/>
              </a:rPr>
              <a:pPr>
                <a:spcBef>
                  <a:spcPct val="0"/>
                </a:spcBef>
              </a:pPr>
              <a:t>11</a:t>
            </a:fld>
            <a:endParaRPr kumimoji="0" lang="en-GB" altLang="en-US">
              <a:latin typeface="Times New Roman" panose="02020603050405020304" pitchFamily="18" charset="0"/>
            </a:endParaRPr>
          </a:p>
        </p:txBody>
      </p:sp>
      <p:sp>
        <p:nvSpPr>
          <p:cNvPr id="129027" name="Rectangle 2"/>
          <p:cNvSpPr>
            <a:spLocks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04456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E4843640-62F7-41EB-82F7-08153C6993B9}" type="slidenum">
              <a:rPr kumimoji="0" lang="en-GB" altLang="en-US">
                <a:latin typeface="Times New Roman" panose="02020603050405020304" pitchFamily="18" charset="0"/>
              </a:rPr>
              <a:pPr>
                <a:spcBef>
                  <a:spcPct val="0"/>
                </a:spcBef>
              </a:pPr>
              <a:t>12</a:t>
            </a:fld>
            <a:endParaRPr kumimoji="0" lang="en-GB" altLang="en-US">
              <a:latin typeface="Times New Roman" panose="02020603050405020304" pitchFamily="18" charset="0"/>
            </a:endParaRPr>
          </a:p>
        </p:txBody>
      </p:sp>
      <p:sp>
        <p:nvSpPr>
          <p:cNvPr id="131075" name="Rectangle 2"/>
          <p:cNvSpPr>
            <a:spLocks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36006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03CD182C-5B1B-4AAD-B17B-00FFCC82EB5A}" type="slidenum">
              <a:rPr kumimoji="0" lang="en-GB" altLang="en-US">
                <a:latin typeface="Times New Roman" panose="02020603050405020304" pitchFamily="18" charset="0"/>
              </a:rPr>
              <a:pPr>
                <a:spcBef>
                  <a:spcPct val="0"/>
                </a:spcBef>
              </a:pPr>
              <a:t>13</a:t>
            </a:fld>
            <a:endParaRPr kumimoji="0" lang="en-GB" altLang="en-US">
              <a:latin typeface="Times New Roman" panose="02020603050405020304" pitchFamily="18" charset="0"/>
            </a:endParaRPr>
          </a:p>
        </p:txBody>
      </p:sp>
      <p:sp>
        <p:nvSpPr>
          <p:cNvPr id="133123" name="Rectangle 2"/>
          <p:cNvSpPr>
            <a:spLocks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000" smtClean="0">
              <a:latin typeface="Arial" panose="020B0604020202020204" pitchFamily="34" charset="0"/>
            </a:endParaRPr>
          </a:p>
        </p:txBody>
      </p:sp>
    </p:spTree>
    <p:extLst>
      <p:ext uri="{BB962C8B-B14F-4D97-AF65-F5344CB8AC3E}">
        <p14:creationId xmlns:p14="http://schemas.microsoft.com/office/powerpoint/2010/main" val="815439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3B63BB3-E2CD-4905-9DD4-719E8F5B6A46}" type="slidenum">
              <a:rPr kumimoji="0" lang="en-GB" altLang="en-US">
                <a:latin typeface="Times New Roman" panose="02020603050405020304" pitchFamily="18" charset="0"/>
              </a:rPr>
              <a:pPr>
                <a:spcBef>
                  <a:spcPct val="0"/>
                </a:spcBef>
              </a:pPr>
              <a:t>14</a:t>
            </a:fld>
            <a:endParaRPr kumimoji="0" lang="en-GB" altLang="en-US">
              <a:latin typeface="Times New Roman" panose="02020603050405020304" pitchFamily="18" charset="0"/>
            </a:endParaRPr>
          </a:p>
        </p:txBody>
      </p:sp>
      <p:sp>
        <p:nvSpPr>
          <p:cNvPr id="135171" name="Rectangle 2"/>
          <p:cNvSpPr>
            <a:spLocks noChangeArrowheads="1" noTextEdit="1"/>
          </p:cNvSpPr>
          <p:nvPr>
            <p:ph type="sldImg"/>
          </p:nvPr>
        </p:nvSpPr>
        <p:spPr>
          <a:ln/>
        </p:spPr>
      </p:sp>
      <p:sp>
        <p:nvSpPr>
          <p:cNvPr id="135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1261667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8DC1EB2D-0015-45E4-BDFF-EF87CF899499}" type="slidenum">
              <a:rPr kumimoji="0" lang="en-GB" altLang="en-US">
                <a:latin typeface="Times New Roman" panose="02020603050405020304" pitchFamily="18" charset="0"/>
              </a:rPr>
              <a:pPr>
                <a:spcBef>
                  <a:spcPct val="0"/>
                </a:spcBef>
              </a:pPr>
              <a:t>15</a:t>
            </a:fld>
            <a:endParaRPr kumimoji="0" lang="en-GB" altLang="en-US">
              <a:latin typeface="Times New Roman" panose="02020603050405020304" pitchFamily="18" charset="0"/>
            </a:endParaRPr>
          </a:p>
        </p:txBody>
      </p:sp>
      <p:sp>
        <p:nvSpPr>
          <p:cNvPr id="137219" name="Rectangle 2"/>
          <p:cNvSpPr>
            <a:spLocks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987302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8BECBC3-A5D9-41DF-ABA3-64A571A3B893}" type="slidenum">
              <a:rPr kumimoji="0" lang="en-GB" altLang="en-US">
                <a:latin typeface="Times New Roman" panose="02020603050405020304" pitchFamily="18" charset="0"/>
              </a:rPr>
              <a:pPr>
                <a:spcBef>
                  <a:spcPct val="0"/>
                </a:spcBef>
              </a:pPr>
              <a:t>16</a:t>
            </a:fld>
            <a:endParaRPr kumimoji="0" lang="en-GB" altLang="en-US">
              <a:latin typeface="Times New Roman" panose="02020603050405020304" pitchFamily="18" charset="0"/>
            </a:endParaRPr>
          </a:p>
        </p:txBody>
      </p:sp>
      <p:sp>
        <p:nvSpPr>
          <p:cNvPr id="139267" name="Rectangle 2"/>
          <p:cNvSpPr>
            <a:spLocks noChangeArrowheads="1" noTextEdit="1"/>
          </p:cNvSpPr>
          <p:nvPr>
            <p:ph type="sldImg"/>
          </p:nvPr>
        </p:nvSpPr>
        <p:spPr>
          <a:ln/>
        </p:spPr>
      </p:sp>
      <p:sp>
        <p:nvSpPr>
          <p:cNvPr id="139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06441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A2B55DE0-B1CB-4CFF-93FC-2BB6D595229F}" type="slidenum">
              <a:rPr kumimoji="0" lang="en-GB" altLang="en-US">
                <a:latin typeface="Times New Roman" panose="02020603050405020304" pitchFamily="18" charset="0"/>
              </a:rPr>
              <a:pPr>
                <a:spcBef>
                  <a:spcPct val="0"/>
                </a:spcBef>
              </a:pPr>
              <a:t>17</a:t>
            </a:fld>
            <a:endParaRPr kumimoji="0" lang="en-GB" altLang="en-US">
              <a:latin typeface="Times New Roman" panose="02020603050405020304" pitchFamily="18" charset="0"/>
            </a:endParaRPr>
          </a:p>
        </p:txBody>
      </p:sp>
      <p:sp>
        <p:nvSpPr>
          <p:cNvPr id="141315" name="Rectangle 2"/>
          <p:cNvSpPr>
            <a:spLocks noChangeArrowheads="1" noTextEdit="1"/>
          </p:cNvSpPr>
          <p:nvPr>
            <p:ph type="sldImg"/>
          </p:nvPr>
        </p:nvSpPr>
        <p:spPr>
          <a:ln/>
        </p:spPr>
      </p:sp>
      <p:sp>
        <p:nvSpPr>
          <p:cNvPr id="141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90229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7E5C9F86-FAF2-4330-8522-BF7CC4032D41}" type="slidenum">
              <a:rPr kumimoji="0" lang="en-GB" altLang="en-US">
                <a:latin typeface="Times New Roman" panose="02020603050405020304" pitchFamily="18" charset="0"/>
              </a:rPr>
              <a:pPr>
                <a:spcBef>
                  <a:spcPct val="0"/>
                </a:spcBef>
              </a:pPr>
              <a:t>18</a:t>
            </a:fld>
            <a:endParaRPr kumimoji="0" lang="en-GB" altLang="en-US">
              <a:latin typeface="Times New Roman" panose="02020603050405020304" pitchFamily="18" charset="0"/>
            </a:endParaRPr>
          </a:p>
        </p:txBody>
      </p:sp>
      <p:sp>
        <p:nvSpPr>
          <p:cNvPr id="143363" name="Rectangle 2"/>
          <p:cNvSpPr>
            <a:spLocks noChangeArrowheads="1" noTextEdit="1"/>
          </p:cNvSpPr>
          <p:nvPr>
            <p:ph type="sldImg"/>
          </p:nvPr>
        </p:nvSpPr>
        <p:spPr>
          <a:ln/>
        </p:spPr>
      </p:sp>
      <p:sp>
        <p:nvSpPr>
          <p:cNvPr id="143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88725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9BBE175E-E46F-4723-BA24-78EE88892447}" type="slidenum">
              <a:rPr kumimoji="0" lang="en-GB" altLang="en-US">
                <a:latin typeface="Times New Roman" panose="02020603050405020304" pitchFamily="18" charset="0"/>
              </a:rPr>
              <a:pPr>
                <a:spcBef>
                  <a:spcPct val="0"/>
                </a:spcBef>
              </a:pPr>
              <a:t>19</a:t>
            </a:fld>
            <a:endParaRPr kumimoji="0" lang="en-GB" altLang="en-US">
              <a:latin typeface="Times New Roman" panose="02020603050405020304" pitchFamily="18" charset="0"/>
            </a:endParaRPr>
          </a:p>
        </p:txBody>
      </p:sp>
      <p:sp>
        <p:nvSpPr>
          <p:cNvPr id="145411" name="Rectangle 2"/>
          <p:cNvSpPr>
            <a:spLocks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1254217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6B9381F-1EF9-4172-A2ED-4D00287DA469}" type="slidenum">
              <a:rPr kumimoji="0" lang="en-GB" altLang="en-US">
                <a:latin typeface="Times New Roman" panose="02020603050405020304" pitchFamily="18" charset="0"/>
              </a:rPr>
              <a:pPr>
                <a:spcBef>
                  <a:spcPct val="0"/>
                </a:spcBef>
              </a:pPr>
              <a:t>20</a:t>
            </a:fld>
            <a:endParaRPr kumimoji="0" lang="en-GB" altLang="en-US">
              <a:latin typeface="Times New Roman" panose="02020603050405020304" pitchFamily="18" charset="0"/>
            </a:endParaRPr>
          </a:p>
        </p:txBody>
      </p:sp>
      <p:sp>
        <p:nvSpPr>
          <p:cNvPr id="147459" name="Rectangle 2"/>
          <p:cNvSpPr>
            <a:spLocks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545211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CA77D917-6558-4AC5-AB86-164C5975F2C3}" type="slidenum">
              <a:rPr kumimoji="0" lang="en-GB" altLang="en-US">
                <a:latin typeface="Times New Roman" panose="02020603050405020304" pitchFamily="18" charset="0"/>
              </a:rPr>
              <a:pPr>
                <a:spcBef>
                  <a:spcPct val="0"/>
                </a:spcBef>
              </a:pPr>
              <a:t>22</a:t>
            </a:fld>
            <a:endParaRPr kumimoji="0" lang="en-GB" altLang="en-US">
              <a:latin typeface="Times New Roman" panose="02020603050405020304" pitchFamily="18" charset="0"/>
            </a:endParaRPr>
          </a:p>
        </p:txBody>
      </p:sp>
      <p:sp>
        <p:nvSpPr>
          <p:cNvPr id="150531" name="Rectangle 2"/>
          <p:cNvSpPr>
            <a:spLocks noChangeArrowheads="1" noTextEdit="1"/>
          </p:cNvSpPr>
          <p:nvPr>
            <p:ph type="sldImg"/>
          </p:nvPr>
        </p:nvSpPr>
        <p:spPr>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962362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7FA3AAAE-4A9F-4774-8228-F34AE7B81378}" type="slidenum">
              <a:rPr kumimoji="0" lang="en-GB" altLang="en-US">
                <a:latin typeface="Times New Roman" panose="02020603050405020304" pitchFamily="18" charset="0"/>
              </a:rPr>
              <a:pPr>
                <a:spcBef>
                  <a:spcPct val="0"/>
                </a:spcBef>
              </a:pPr>
              <a:t>24</a:t>
            </a:fld>
            <a:endParaRPr kumimoji="0" lang="en-GB" altLang="en-US">
              <a:latin typeface="Times New Roman" panose="02020603050405020304" pitchFamily="18" charset="0"/>
            </a:endParaRPr>
          </a:p>
        </p:txBody>
      </p:sp>
      <p:sp>
        <p:nvSpPr>
          <p:cNvPr id="153603" name="Rectangle 2"/>
          <p:cNvSpPr>
            <a:spLocks noChangeArrowheads="1" noTextEdit="1"/>
          </p:cNvSpPr>
          <p:nvPr>
            <p:ph type="sldImg"/>
          </p:nvPr>
        </p:nvSpPr>
        <p:spPr>
          <a:ln/>
        </p:spPr>
      </p:sp>
      <p:sp>
        <p:nvSpPr>
          <p:cNvPr id="153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7219752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7D9B5886-65F0-48EE-8309-80245B0BB143}" type="slidenum">
              <a:rPr kumimoji="0" lang="en-GB" altLang="en-US">
                <a:latin typeface="Times New Roman" panose="02020603050405020304" pitchFamily="18" charset="0"/>
              </a:rPr>
              <a:pPr>
                <a:spcBef>
                  <a:spcPct val="0"/>
                </a:spcBef>
              </a:pPr>
              <a:t>25</a:t>
            </a:fld>
            <a:endParaRPr kumimoji="0" lang="en-GB" altLang="en-US">
              <a:latin typeface="Times New Roman" panose="02020603050405020304" pitchFamily="18" charset="0"/>
            </a:endParaRPr>
          </a:p>
        </p:txBody>
      </p:sp>
      <p:sp>
        <p:nvSpPr>
          <p:cNvPr id="155651" name="Rectangle 2"/>
          <p:cNvSpPr>
            <a:spLocks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199629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692A0BBA-0894-46EC-B1E4-C9749CE25CF2}" type="slidenum">
              <a:rPr kumimoji="0" lang="en-GB" altLang="en-US">
                <a:latin typeface="Times New Roman" panose="02020603050405020304" pitchFamily="18" charset="0"/>
              </a:rPr>
              <a:pPr>
                <a:spcBef>
                  <a:spcPct val="0"/>
                </a:spcBef>
              </a:pPr>
              <a:t>27</a:t>
            </a:fld>
            <a:endParaRPr kumimoji="0" lang="en-GB" altLang="en-US">
              <a:latin typeface="Times New Roman" panose="02020603050405020304" pitchFamily="18" charset="0"/>
            </a:endParaRPr>
          </a:p>
        </p:txBody>
      </p:sp>
      <p:sp>
        <p:nvSpPr>
          <p:cNvPr id="158723" name="Rectangle 2"/>
          <p:cNvSpPr>
            <a:spLocks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9764585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1C36B2BC-E39B-4B83-870E-64072D8CFDC7}" type="slidenum">
              <a:rPr kumimoji="0" lang="en-GB" altLang="en-US">
                <a:latin typeface="Times New Roman" panose="02020603050405020304" pitchFamily="18" charset="0"/>
              </a:rPr>
              <a:pPr>
                <a:spcBef>
                  <a:spcPct val="0"/>
                </a:spcBef>
              </a:pPr>
              <a:t>31</a:t>
            </a:fld>
            <a:endParaRPr kumimoji="0" lang="en-GB" altLang="en-US">
              <a:latin typeface="Times New Roman" panose="02020603050405020304" pitchFamily="18" charset="0"/>
            </a:endParaRPr>
          </a:p>
        </p:txBody>
      </p:sp>
      <p:sp>
        <p:nvSpPr>
          <p:cNvPr id="163843" name="Rectangle 2"/>
          <p:cNvSpPr>
            <a:spLocks noChangeArrowheads="1" noTextEdit="1"/>
          </p:cNvSpPr>
          <p:nvPr>
            <p:ph type="sldImg"/>
          </p:nvPr>
        </p:nvSpPr>
        <p:spPr>
          <a:ln/>
        </p:spPr>
      </p:sp>
      <p:sp>
        <p:nvSpPr>
          <p:cNvPr id="163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386973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B596FFF-85D0-4BD2-8437-6DE70FF3D2DF}" type="slidenum">
              <a:rPr kumimoji="0" lang="en-GB" altLang="en-US">
                <a:latin typeface="Times New Roman" panose="02020603050405020304" pitchFamily="18" charset="0"/>
              </a:rPr>
              <a:pPr>
                <a:spcBef>
                  <a:spcPct val="0"/>
                </a:spcBef>
              </a:pPr>
              <a:t>32</a:t>
            </a:fld>
            <a:endParaRPr kumimoji="0" lang="en-GB" altLang="en-US">
              <a:latin typeface="Times New Roman" panose="02020603050405020304" pitchFamily="18" charset="0"/>
            </a:endParaRPr>
          </a:p>
        </p:txBody>
      </p:sp>
      <p:sp>
        <p:nvSpPr>
          <p:cNvPr id="165891" name="Rectangle 2"/>
          <p:cNvSpPr>
            <a:spLocks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029413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BC3F1139-D65A-4530-9B4E-C5E3B61CC246}" type="slidenum">
              <a:rPr kumimoji="0" lang="en-GB" altLang="en-US">
                <a:latin typeface="Times New Roman" panose="02020603050405020304" pitchFamily="18" charset="0"/>
              </a:rPr>
              <a:pPr>
                <a:spcBef>
                  <a:spcPct val="0"/>
                </a:spcBef>
              </a:pPr>
              <a:t>33</a:t>
            </a:fld>
            <a:endParaRPr kumimoji="0" lang="en-GB" altLang="en-US">
              <a:latin typeface="Times New Roman" panose="02020603050405020304" pitchFamily="18" charset="0"/>
            </a:endParaRPr>
          </a:p>
        </p:txBody>
      </p:sp>
      <p:sp>
        <p:nvSpPr>
          <p:cNvPr id="167939" name="Rectangle 2"/>
          <p:cNvSpPr>
            <a:spLocks noChangeArrowheads="1" noTextEdit="1"/>
          </p:cNvSpPr>
          <p:nvPr>
            <p:ph type="sldImg"/>
          </p:nvPr>
        </p:nvSpPr>
        <p:spPr>
          <a:ln/>
        </p:spPr>
      </p:sp>
      <p:sp>
        <p:nvSpPr>
          <p:cNvPr id="167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237095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smtClean="0"/>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21A1D30-C0A0-4124-A783-34D9F15FA0FE}" type="datetime1">
              <a:rPr lang="en-US" smtClean="0"/>
              <a:t>1/4/2018</a:t>
            </a:fld>
            <a:endParaRPr lang="en-US"/>
          </a:p>
        </p:txBody>
      </p:sp>
      <p:sp>
        <p:nvSpPr>
          <p:cNvPr id="19" name="Footer Placeholder 18"/>
          <p:cNvSpPr>
            <a:spLocks noGrp="1"/>
          </p:cNvSpPr>
          <p:nvPr>
            <p:ph type="ftr" sz="quarter" idx="11"/>
          </p:nvPr>
        </p:nvSpPr>
        <p:spPr/>
        <p:txBody>
          <a:bodyPr/>
          <a:lstStyle/>
          <a:p>
            <a:r>
              <a:rPr lang="en-US" dirty="0" smtClean="0"/>
              <a:t>Add a footer</a:t>
            </a:r>
            <a:endParaRPr lang="en-US" dirty="0"/>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1/4/2018</a:t>
            </a:fld>
            <a:endParaRPr lang="en-US"/>
          </a:p>
        </p:txBody>
      </p:sp>
      <p:sp>
        <p:nvSpPr>
          <p:cNvPr id="5" name="Footer Placeholder 4"/>
          <p:cNvSpPr>
            <a:spLocks noGrp="1"/>
          </p:cNvSpPr>
          <p:nvPr>
            <p:ph type="ftr" sz="quarter" idx="11"/>
          </p:nvPr>
        </p:nvSpPr>
        <p:spPr/>
        <p:txBody>
          <a:bodyPr/>
          <a:lstStyle/>
          <a:p>
            <a:r>
              <a:rPr lang="en-US" dirty="0"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1/4/2018</a:t>
            </a:fld>
            <a:endParaRPr lang="en-US"/>
          </a:p>
        </p:txBody>
      </p:sp>
      <p:sp>
        <p:nvSpPr>
          <p:cNvPr id="5" name="Footer Placeholder 4"/>
          <p:cNvSpPr>
            <a:spLocks noGrp="1"/>
          </p:cNvSpPr>
          <p:nvPr>
            <p:ph type="ftr" sz="quarter" idx="11"/>
          </p:nvPr>
        </p:nvSpPr>
        <p:spPr/>
        <p:txBody>
          <a:bodyPr/>
          <a:lstStyle/>
          <a:p>
            <a:r>
              <a:rPr lang="en-US" dirty="0"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1/4/2018</a:t>
            </a:fld>
            <a:endParaRPr lang="en-US"/>
          </a:p>
        </p:txBody>
      </p:sp>
      <p:sp>
        <p:nvSpPr>
          <p:cNvPr id="6" name="Footer Placeholder 5"/>
          <p:cNvSpPr>
            <a:spLocks noGrp="1"/>
          </p:cNvSpPr>
          <p:nvPr>
            <p:ph type="ftr" sz="quarter" idx="11"/>
          </p:nvPr>
        </p:nvSpPr>
        <p:spPr/>
        <p:txBody>
          <a:bodyPr/>
          <a:lstStyle/>
          <a:p>
            <a:r>
              <a:rPr lang="en-US" dirty="0" smtClean="0"/>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1/4/2018</a:t>
            </a:fld>
            <a:endParaRPr lang="en-US"/>
          </a:p>
        </p:txBody>
      </p:sp>
      <p:sp>
        <p:nvSpPr>
          <p:cNvPr id="8" name="Footer Placeholder 7"/>
          <p:cNvSpPr>
            <a:spLocks noGrp="1"/>
          </p:cNvSpPr>
          <p:nvPr>
            <p:ph type="ftr" sz="quarter" idx="11"/>
          </p:nvPr>
        </p:nvSpPr>
        <p:spPr/>
        <p:txBody>
          <a:bodyPr/>
          <a:lstStyle/>
          <a:p>
            <a:r>
              <a:rPr lang="en-US" dirty="0" smtClean="0"/>
              <a:t>Add a footer</a:t>
            </a:r>
            <a:endParaRPr lang="en-US" dirty="0"/>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55660E0-FA77-4473-A859-74127B089143}" type="datetime1">
              <a:rPr lang="en-US" smtClean="0"/>
              <a:t>1/4/2018</a:t>
            </a:fld>
            <a:endParaRPr lang="en-US"/>
          </a:p>
        </p:txBody>
      </p:sp>
      <p:sp>
        <p:nvSpPr>
          <p:cNvPr id="4" name="Footer Placeholder 3"/>
          <p:cNvSpPr>
            <a:spLocks noGrp="1"/>
          </p:cNvSpPr>
          <p:nvPr>
            <p:ph type="ftr" sz="quarter" idx="11"/>
          </p:nvPr>
        </p:nvSpPr>
        <p:spPr/>
        <p:txBody>
          <a:bodyPr/>
          <a:lstStyle/>
          <a:p>
            <a:r>
              <a:rPr lang="en-US" dirty="0" smtClean="0"/>
              <a:t>Add a footer</a:t>
            </a:r>
            <a:endParaRPr lang="en-US" dirty="0"/>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1/4/2018</a:t>
            </a:fld>
            <a:endParaRPr lang="en-US"/>
          </a:p>
        </p:txBody>
      </p:sp>
      <p:sp>
        <p:nvSpPr>
          <p:cNvPr id="3" name="Footer Placeholder 2"/>
          <p:cNvSpPr>
            <a:spLocks noGrp="1"/>
          </p:cNvSpPr>
          <p:nvPr>
            <p:ph type="ftr" sz="quarter" idx="11"/>
          </p:nvPr>
        </p:nvSpPr>
        <p:spPr/>
        <p:txBody>
          <a:bodyPr/>
          <a:lstStyle/>
          <a:p>
            <a:r>
              <a:rPr lang="en-US" dirty="0" smtClean="0"/>
              <a:t>Add a footer</a:t>
            </a:r>
            <a:endParaRPr lang="en-US" dirty="0"/>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1/4/2018</a:t>
            </a:fld>
            <a:endParaRPr lang="en-US"/>
          </a:p>
        </p:txBody>
      </p:sp>
      <p:sp>
        <p:nvSpPr>
          <p:cNvPr id="6" name="Footer Placeholder 5"/>
          <p:cNvSpPr>
            <a:spLocks noGrp="1"/>
          </p:cNvSpPr>
          <p:nvPr>
            <p:ph type="ftr" sz="quarter" idx="11"/>
          </p:nvPr>
        </p:nvSpPr>
        <p:spPr/>
        <p:txBody>
          <a:bodyPr/>
          <a:lstStyle/>
          <a:p>
            <a:r>
              <a:rPr lang="en-US" dirty="0" smtClean="0"/>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1/4/2018</a:t>
            </a:fld>
            <a:endParaRPr lang="en-US"/>
          </a:p>
        </p:txBody>
      </p:sp>
      <p:sp>
        <p:nvSpPr>
          <p:cNvPr id="6" name="Footer Placeholder 5"/>
          <p:cNvSpPr>
            <a:spLocks noGrp="1"/>
          </p:cNvSpPr>
          <p:nvPr>
            <p:ph type="ftr" sz="quarter" idx="11"/>
          </p:nvPr>
        </p:nvSpPr>
        <p:spPr/>
        <p:txBody>
          <a:bodyPr/>
          <a:lstStyle/>
          <a:p>
            <a:r>
              <a:rPr lang="en-US" dirty="0" smtClean="0"/>
              <a:t>Add a footer</a:t>
            </a:r>
            <a:endParaRPr lang="en-US" dirty="0"/>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1/4/2018</a:t>
            </a:fld>
            <a:endParaRPr lang="en-US"/>
          </a:p>
        </p:txBody>
      </p:sp>
      <p:sp>
        <p:nvSpPr>
          <p:cNvPr id="5" name="Footer Placeholder 4"/>
          <p:cNvSpPr>
            <a:spLocks noGrp="1"/>
          </p:cNvSpPr>
          <p:nvPr>
            <p:ph type="ftr" sz="quarter" idx="11"/>
          </p:nvPr>
        </p:nvSpPr>
        <p:spPr/>
        <p:txBody>
          <a:bodyPr/>
          <a:lstStyle/>
          <a:p>
            <a:r>
              <a:rPr lang="en-US" dirty="0"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1/4/2018</a:t>
            </a:fld>
            <a:endParaRPr lang="en-US"/>
          </a:p>
        </p:txBody>
      </p:sp>
      <p:sp>
        <p:nvSpPr>
          <p:cNvPr id="5" name="Footer Placeholder 4"/>
          <p:cNvSpPr>
            <a:spLocks noGrp="1"/>
          </p:cNvSpPr>
          <p:nvPr>
            <p:ph type="ftr" sz="quarter" idx="11"/>
          </p:nvPr>
        </p:nvSpPr>
        <p:spPr/>
        <p:txBody>
          <a:bodyPr/>
          <a:lstStyle/>
          <a:p>
            <a:r>
              <a:rPr lang="en-US" dirty="0" smtClean="0"/>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smtClean="0"/>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smtClean="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1/4/2018</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smtClean="0"/>
              <a:t>Add a footer</a:t>
            </a:r>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p6cqNhHrMJA"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Self-concept, identity </a:t>
            </a:r>
            <a:r>
              <a:rPr lang="en-US" smtClean="0"/>
              <a:t>and gender.</a:t>
            </a:r>
            <a:endParaRPr lang="en-US" dirty="0"/>
          </a:p>
        </p:txBody>
      </p:sp>
      <p:sp>
        <p:nvSpPr>
          <p:cNvPr id="5" name="Subtitle 4"/>
          <p:cNvSpPr>
            <a:spLocks noGrp="1"/>
          </p:cNvSpPr>
          <p:nvPr>
            <p:ph type="subTitle" idx="1"/>
          </p:nvPr>
        </p:nvSpPr>
        <p:spPr/>
        <p:txBody>
          <a:bodyPr/>
          <a:lstStyle/>
          <a:p>
            <a:endParaRPr lang="en-US" dirty="0"/>
          </a:p>
          <a:p>
            <a:endParaRPr lang="en-US" dirty="0"/>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3"/>
          <p:cNvSpPr>
            <a:spLocks noGrp="1" noChangeArrowheads="1"/>
          </p:cNvSpPr>
          <p:nvPr>
            <p:ph idx="1"/>
          </p:nvPr>
        </p:nvSpPr>
        <p:spPr>
          <a:xfrm>
            <a:off x="2395538" y="2674939"/>
            <a:ext cx="7408862" cy="1978025"/>
          </a:xfrm>
          <a:solidFill>
            <a:srgbClr val="FFFFCC"/>
          </a:solidFill>
          <a:ln>
            <a:solidFill>
              <a:schemeClr val="accent1"/>
            </a:solidFill>
            <a:miter lim="800000"/>
            <a:headEnd/>
            <a:tailEnd/>
          </a:ln>
        </p:spPr>
        <p:txBody>
          <a:bodyPr/>
          <a:lstStyle/>
          <a:p>
            <a:pPr eaLnBrk="1" hangingPunct="1"/>
            <a:r>
              <a:rPr lang="en-GB" altLang="en-US" b="1" smtClean="0"/>
              <a:t>Contemporary research also suggests that new-born babies can perform certain facial expressions that are usually regarded as species specific and universal.</a:t>
            </a:r>
          </a:p>
        </p:txBody>
      </p:sp>
      <p:sp>
        <p:nvSpPr>
          <p:cNvPr id="5122" name="Rectangle 2"/>
          <p:cNvSpPr>
            <a:spLocks noGrp="1" noChangeArrowheads="1"/>
          </p:cNvSpPr>
          <p:nvPr>
            <p:ph type="title"/>
          </p:nvPr>
        </p:nvSpPr>
        <p:spPr/>
        <p:txBody>
          <a:bodyPr rtlCol="0">
            <a:normAutofit fontScale="90000"/>
          </a:bodyPr>
          <a:lstStyle/>
          <a:p>
            <a:pPr>
              <a:defRPr/>
            </a:pPr>
            <a:r>
              <a:rPr lang="en-GB" altLang="en-US" dirty="0" smtClean="0"/>
              <a:t>Part two:</a:t>
            </a:r>
            <a:br>
              <a:rPr lang="en-GB" altLang="en-US" dirty="0" smtClean="0"/>
            </a:br>
            <a:r>
              <a:rPr lang="en-GB" altLang="en-US" dirty="0" smtClean="0"/>
              <a:t>The Emergence of Emotion in Infancy</a:t>
            </a:r>
          </a:p>
        </p:txBody>
      </p:sp>
    </p:spTree>
    <p:extLst>
      <p:ext uri="{BB962C8B-B14F-4D97-AF65-F5344CB8AC3E}">
        <p14:creationId xmlns:p14="http://schemas.microsoft.com/office/powerpoint/2010/main" val="3136001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3"/>
          <p:cNvSpPr>
            <a:spLocks noGrp="1" noChangeArrowheads="1"/>
          </p:cNvSpPr>
          <p:nvPr>
            <p:ph idx="1"/>
          </p:nvPr>
        </p:nvSpPr>
        <p:spPr>
          <a:xfrm>
            <a:off x="2395538" y="2349500"/>
            <a:ext cx="7408862" cy="4032250"/>
          </a:xfrm>
          <a:solidFill>
            <a:srgbClr val="FFFFCC"/>
          </a:solidFill>
          <a:ln>
            <a:solidFill>
              <a:schemeClr val="accent1"/>
            </a:solidFill>
            <a:miter lim="800000"/>
            <a:headEnd/>
            <a:tailEnd/>
          </a:ln>
        </p:spPr>
        <p:txBody>
          <a:bodyPr>
            <a:normAutofit lnSpcReduction="10000"/>
          </a:bodyPr>
          <a:lstStyle/>
          <a:p>
            <a:pPr eaLnBrk="1" hangingPunct="1"/>
            <a:r>
              <a:rPr lang="en-GB" altLang="en-US" b="1" smtClean="0"/>
              <a:t>First expressed in smiles, and later through laughter.</a:t>
            </a:r>
          </a:p>
          <a:p>
            <a:pPr eaLnBrk="1" hangingPunct="1"/>
            <a:r>
              <a:rPr lang="en-GB" altLang="en-US" b="1" smtClean="0"/>
              <a:t>The </a:t>
            </a:r>
            <a:r>
              <a:rPr lang="en-GB" altLang="en-US" b="1" i="1" smtClean="0"/>
              <a:t>social smile</a:t>
            </a:r>
            <a:r>
              <a:rPr lang="en-GB" altLang="en-US" b="1" smtClean="0"/>
              <a:t> usually appears between 6 and 10 weeks</a:t>
            </a:r>
          </a:p>
          <a:p>
            <a:pPr eaLnBrk="1" hangingPunct="1"/>
            <a:r>
              <a:rPr lang="en-GB" altLang="en-US" b="1" smtClean="0"/>
              <a:t>By 3 months, infants smile most often when interacting with familiar people</a:t>
            </a:r>
          </a:p>
          <a:p>
            <a:pPr eaLnBrk="1" hangingPunct="1"/>
            <a:r>
              <a:rPr lang="en-GB" altLang="en-US" b="1" smtClean="0"/>
              <a:t>Laughter appears at around 3-4 months at the same time as curiosity</a:t>
            </a:r>
          </a:p>
          <a:p>
            <a:pPr eaLnBrk="1" hangingPunct="1"/>
            <a:r>
              <a:rPr lang="en-GB" altLang="en-US" b="1" smtClean="0"/>
              <a:t>Infants’ smiles and laugher strengthen the parent-child bond</a:t>
            </a:r>
          </a:p>
          <a:p>
            <a:pPr eaLnBrk="1" hangingPunct="1"/>
            <a:endParaRPr lang="en-GB" altLang="en-US" smtClean="0"/>
          </a:p>
        </p:txBody>
      </p:sp>
      <p:sp>
        <p:nvSpPr>
          <p:cNvPr id="111619" name="Rectangle 2"/>
          <p:cNvSpPr>
            <a:spLocks noGrp="1" noChangeArrowheads="1"/>
          </p:cNvSpPr>
          <p:nvPr>
            <p:ph type="title"/>
          </p:nvPr>
        </p:nvSpPr>
        <p:spPr/>
        <p:txBody>
          <a:bodyPr/>
          <a:lstStyle/>
          <a:p>
            <a:pPr eaLnBrk="1" hangingPunct="1"/>
            <a:r>
              <a:rPr lang="en-GB" altLang="en-US" smtClean="0"/>
              <a:t>Happiness</a:t>
            </a:r>
          </a:p>
        </p:txBody>
      </p:sp>
      <p:pic>
        <p:nvPicPr>
          <p:cNvPr id="1116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525" y="704088"/>
            <a:ext cx="3028950" cy="1514475"/>
          </a:xfrm>
          <a:prstGeom prst="rect">
            <a:avLst/>
          </a:prstGeom>
          <a:noFill/>
          <a:ln w="9525">
            <a:solidFill>
              <a:schemeClr val="accent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36111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3"/>
          <p:cNvSpPr>
            <a:spLocks noGrp="1" noChangeArrowheads="1"/>
          </p:cNvSpPr>
          <p:nvPr>
            <p:ph idx="1"/>
          </p:nvPr>
        </p:nvSpPr>
        <p:spPr>
          <a:xfrm>
            <a:off x="2395538" y="2276476"/>
            <a:ext cx="7408862" cy="4176713"/>
          </a:xfrm>
          <a:solidFill>
            <a:srgbClr val="FFFFCC"/>
          </a:solidFill>
          <a:ln>
            <a:solidFill>
              <a:schemeClr val="accent1"/>
            </a:solidFill>
            <a:miter lim="800000"/>
            <a:headEnd/>
            <a:tailEnd/>
          </a:ln>
        </p:spPr>
        <p:txBody>
          <a:bodyPr>
            <a:normAutofit fontScale="92500" lnSpcReduction="20000"/>
          </a:bodyPr>
          <a:lstStyle/>
          <a:p>
            <a:pPr eaLnBrk="1" hangingPunct="1"/>
            <a:r>
              <a:rPr lang="en-GB" altLang="en-US" b="1" smtClean="0"/>
              <a:t>New-born babies respond with distress to a variety of unpleasant experiences (e.g. hunger, painful medical procedures, too much/little stimulation).</a:t>
            </a:r>
          </a:p>
          <a:p>
            <a:pPr eaLnBrk="1" hangingPunct="1"/>
            <a:r>
              <a:rPr lang="en-GB" altLang="en-US" b="1" smtClean="0"/>
              <a:t>Comes from maturing cortex (Konner 2007)</a:t>
            </a:r>
          </a:p>
          <a:p>
            <a:pPr eaLnBrk="1" hangingPunct="1"/>
            <a:r>
              <a:rPr lang="en-GB" altLang="en-US" b="1" smtClean="0"/>
              <a:t>Angry reactions increase with age, a natural response</a:t>
            </a:r>
          </a:p>
          <a:p>
            <a:pPr eaLnBrk="1" hangingPunct="1"/>
            <a:r>
              <a:rPr lang="en-GB" altLang="en-US" b="1" smtClean="0"/>
              <a:t>Expressions of sadness also occur in response to e.g. pain, removal of an object, brief separation (but are less frequent than anger) this is associated with increased cortisol in the brain which in turn shapes it</a:t>
            </a:r>
          </a:p>
        </p:txBody>
      </p:sp>
      <p:sp>
        <p:nvSpPr>
          <p:cNvPr id="113667" name="Rectangle 2"/>
          <p:cNvSpPr>
            <a:spLocks noGrp="1" noChangeArrowheads="1"/>
          </p:cNvSpPr>
          <p:nvPr>
            <p:ph type="title"/>
          </p:nvPr>
        </p:nvSpPr>
        <p:spPr/>
        <p:txBody>
          <a:bodyPr/>
          <a:lstStyle/>
          <a:p>
            <a:pPr eaLnBrk="1" hangingPunct="1"/>
            <a:r>
              <a:rPr lang="en-GB" altLang="en-US" smtClean="0"/>
              <a:t>Anger and Sadness</a:t>
            </a:r>
          </a:p>
        </p:txBody>
      </p:sp>
    </p:spTree>
    <p:extLst>
      <p:ext uri="{BB962C8B-B14F-4D97-AF65-F5344CB8AC3E}">
        <p14:creationId xmlns:p14="http://schemas.microsoft.com/office/powerpoint/2010/main" val="342314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3"/>
          <p:cNvSpPr>
            <a:spLocks noGrp="1" noChangeArrowheads="1"/>
          </p:cNvSpPr>
          <p:nvPr>
            <p:ph idx="1"/>
          </p:nvPr>
        </p:nvSpPr>
        <p:spPr>
          <a:xfrm>
            <a:off x="2395538" y="2060575"/>
            <a:ext cx="7408862" cy="4464050"/>
          </a:xfrm>
          <a:solidFill>
            <a:srgbClr val="FFFFCC"/>
          </a:solidFill>
          <a:ln>
            <a:solidFill>
              <a:schemeClr val="accent1"/>
            </a:solidFill>
            <a:miter lim="800000"/>
            <a:headEnd/>
            <a:tailEnd/>
          </a:ln>
        </p:spPr>
        <p:txBody>
          <a:bodyPr>
            <a:normAutofit lnSpcReduction="10000"/>
          </a:bodyPr>
          <a:lstStyle/>
          <a:p>
            <a:pPr eaLnBrk="1" hangingPunct="1">
              <a:lnSpc>
                <a:spcPct val="80000"/>
              </a:lnSpc>
            </a:pPr>
            <a:r>
              <a:rPr lang="en-GB" altLang="en-US" b="1" smtClean="0"/>
              <a:t>Fear begins to rise during the second half of the first year.</a:t>
            </a:r>
          </a:p>
          <a:p>
            <a:pPr eaLnBrk="1" hangingPunct="1">
              <a:lnSpc>
                <a:spcPct val="80000"/>
              </a:lnSpc>
            </a:pPr>
            <a:r>
              <a:rPr lang="en-GB" altLang="en-US" b="1" smtClean="0"/>
              <a:t>The most frequent expression of fear is to unfamiliar adults – </a:t>
            </a:r>
            <a:r>
              <a:rPr lang="en-GB" altLang="en-US" b="1" i="1" smtClean="0"/>
              <a:t>stranger anxiety.</a:t>
            </a:r>
          </a:p>
          <a:p>
            <a:pPr eaLnBrk="1" hangingPunct="1">
              <a:lnSpc>
                <a:spcPct val="80000"/>
              </a:lnSpc>
            </a:pPr>
            <a:r>
              <a:rPr lang="en-GB" altLang="en-US" b="1" smtClean="0"/>
              <a:t>Cross-cultural research reveals that the extent of</a:t>
            </a:r>
            <a:r>
              <a:rPr lang="en-GB" altLang="en-US" b="1" i="1" smtClean="0"/>
              <a:t> stranger anxiety </a:t>
            </a:r>
            <a:r>
              <a:rPr lang="en-GB" altLang="en-US" b="1" smtClean="0"/>
              <a:t>differs with different infant-rearing practices.</a:t>
            </a:r>
          </a:p>
          <a:p>
            <a:pPr eaLnBrk="1" hangingPunct="1">
              <a:lnSpc>
                <a:spcPct val="80000"/>
              </a:lnSpc>
            </a:pPr>
            <a:r>
              <a:rPr lang="en-GB" altLang="en-US" b="1" smtClean="0"/>
              <a:t>As </a:t>
            </a:r>
            <a:r>
              <a:rPr lang="en-GB" altLang="en-US" b="1" i="1" smtClean="0"/>
              <a:t>stranger anxiety </a:t>
            </a:r>
            <a:r>
              <a:rPr lang="en-GB" altLang="en-US" b="1" smtClean="0"/>
              <a:t>develops, babies use the familiar caregiver as a </a:t>
            </a:r>
            <a:r>
              <a:rPr lang="en-GB" altLang="en-US" b="1" i="1" smtClean="0"/>
              <a:t>secure base</a:t>
            </a:r>
            <a:r>
              <a:rPr lang="en-GB" altLang="en-US" b="1" smtClean="0"/>
              <a:t> from which to explore.</a:t>
            </a:r>
          </a:p>
          <a:p>
            <a:pPr eaLnBrk="1" hangingPunct="1">
              <a:lnSpc>
                <a:spcPct val="80000"/>
              </a:lnSpc>
            </a:pPr>
            <a:r>
              <a:rPr lang="en-GB" altLang="en-US" b="1" i="1" smtClean="0"/>
              <a:t>Stranger anxiety </a:t>
            </a:r>
            <a:r>
              <a:rPr lang="en-GB" altLang="en-US" b="1" smtClean="0"/>
              <a:t>and other fears decline as cognitive development proceeds. </a:t>
            </a:r>
          </a:p>
          <a:p>
            <a:pPr eaLnBrk="1" hangingPunct="1">
              <a:lnSpc>
                <a:spcPct val="80000"/>
              </a:lnSpc>
            </a:pPr>
            <a:r>
              <a:rPr lang="en-GB" altLang="en-US" b="1" smtClean="0"/>
              <a:t>Also remember </a:t>
            </a:r>
            <a:r>
              <a:rPr lang="en-GB" altLang="en-US" b="1" i="1" smtClean="0"/>
              <a:t>separation anxiety</a:t>
            </a:r>
          </a:p>
        </p:txBody>
      </p:sp>
      <p:sp>
        <p:nvSpPr>
          <p:cNvPr id="115715" name="Rectangle 2"/>
          <p:cNvSpPr>
            <a:spLocks noGrp="1" noChangeArrowheads="1"/>
          </p:cNvSpPr>
          <p:nvPr>
            <p:ph type="title"/>
          </p:nvPr>
        </p:nvSpPr>
        <p:spPr/>
        <p:txBody>
          <a:bodyPr/>
          <a:lstStyle/>
          <a:p>
            <a:pPr eaLnBrk="1" hangingPunct="1"/>
            <a:r>
              <a:rPr lang="en-GB" altLang="en-US" smtClean="0"/>
              <a:t>Fear</a:t>
            </a:r>
          </a:p>
        </p:txBody>
      </p:sp>
    </p:spTree>
    <p:extLst>
      <p:ext uri="{BB962C8B-B14F-4D97-AF65-F5344CB8AC3E}">
        <p14:creationId xmlns:p14="http://schemas.microsoft.com/office/powerpoint/2010/main" val="554256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3"/>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r>
              <a:rPr lang="en-GB" altLang="en-US" b="1" smtClean="0"/>
              <a:t>10-12 month old infants show evidence of happiness, surprise and fear (Hiatt, Campos and Emde, 1979).</a:t>
            </a:r>
          </a:p>
          <a:p>
            <a:pPr eaLnBrk="1" hangingPunct="1"/>
            <a:r>
              <a:rPr lang="en-GB" altLang="en-US" b="1" smtClean="0"/>
              <a:t>Fear, self awareness and anger comes from the development of the anterior cingulate gyrus (Posner 2007)</a:t>
            </a:r>
          </a:p>
          <a:p>
            <a:pPr eaLnBrk="1" hangingPunct="1"/>
            <a:r>
              <a:rPr lang="en-GB" altLang="en-US" b="1" smtClean="0"/>
              <a:t>Stress impairs the brain, particularly the emotional areas. For example, the hypothalamus grows slowly if infants experience prolonged stress.</a:t>
            </a:r>
          </a:p>
        </p:txBody>
      </p:sp>
      <p:sp>
        <p:nvSpPr>
          <p:cNvPr id="117763" name="Rectangle 2"/>
          <p:cNvSpPr>
            <a:spLocks noGrp="1" noChangeArrowheads="1"/>
          </p:cNvSpPr>
          <p:nvPr>
            <p:ph type="title"/>
          </p:nvPr>
        </p:nvSpPr>
        <p:spPr/>
        <p:txBody>
          <a:bodyPr>
            <a:normAutofit fontScale="90000"/>
          </a:bodyPr>
          <a:lstStyle/>
          <a:p>
            <a:pPr eaLnBrk="1" hangingPunct="1"/>
            <a:r>
              <a:rPr lang="en-GB" altLang="en-US" smtClean="0"/>
              <a:t>Facial Expressions of Emotion During Infancy</a:t>
            </a:r>
          </a:p>
        </p:txBody>
      </p:sp>
    </p:spTree>
    <p:extLst>
      <p:ext uri="{BB962C8B-B14F-4D97-AF65-F5344CB8AC3E}">
        <p14:creationId xmlns:p14="http://schemas.microsoft.com/office/powerpoint/2010/main" val="467454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3"/>
          <p:cNvSpPr>
            <a:spLocks noGrp="1" noChangeArrowheads="1"/>
          </p:cNvSpPr>
          <p:nvPr>
            <p:ph idx="1"/>
          </p:nvPr>
        </p:nvSpPr>
        <p:spPr>
          <a:xfrm>
            <a:off x="2395538" y="2924175"/>
            <a:ext cx="7408862" cy="3201988"/>
          </a:xfrm>
          <a:solidFill>
            <a:srgbClr val="FFFFCC"/>
          </a:solidFill>
          <a:ln>
            <a:solidFill>
              <a:schemeClr val="accent1"/>
            </a:solidFill>
            <a:miter lim="800000"/>
            <a:headEnd/>
            <a:tailEnd/>
          </a:ln>
        </p:spPr>
        <p:txBody>
          <a:bodyPr/>
          <a:lstStyle/>
          <a:p>
            <a:pPr eaLnBrk="1" hangingPunct="1"/>
            <a:endParaRPr lang="en-GB" altLang="en-US" b="1" smtClean="0"/>
          </a:p>
          <a:p>
            <a:pPr eaLnBrk="1" hangingPunct="1"/>
            <a:r>
              <a:rPr lang="en-GB" altLang="en-US" b="1" smtClean="0"/>
              <a:t>Infants aged 2,4,8,and 19 months are found to show reactions of distress and anger (Izard, Hembree, Dougherty and Spizzirri, 1983).</a:t>
            </a:r>
          </a:p>
          <a:p>
            <a:pPr eaLnBrk="1" hangingPunct="1"/>
            <a:r>
              <a:rPr lang="en-GB" altLang="en-US" b="1" smtClean="0"/>
              <a:t>Usually have full compliment of emotions by 18months old</a:t>
            </a:r>
          </a:p>
        </p:txBody>
      </p:sp>
      <p:sp>
        <p:nvSpPr>
          <p:cNvPr id="119811" name="Rectangle 2"/>
          <p:cNvSpPr>
            <a:spLocks noGrp="1" noChangeArrowheads="1"/>
          </p:cNvSpPr>
          <p:nvPr>
            <p:ph type="title"/>
          </p:nvPr>
        </p:nvSpPr>
        <p:spPr/>
        <p:txBody>
          <a:bodyPr>
            <a:normAutofit fontScale="90000"/>
          </a:bodyPr>
          <a:lstStyle/>
          <a:p>
            <a:pPr eaLnBrk="1" hangingPunct="1"/>
            <a:r>
              <a:rPr lang="en-GB" altLang="en-US" smtClean="0"/>
              <a:t>Facial Expressions of Emotion During Infancy</a:t>
            </a:r>
          </a:p>
        </p:txBody>
      </p:sp>
      <p:pic>
        <p:nvPicPr>
          <p:cNvPr id="1198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764" y="1628776"/>
            <a:ext cx="267652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39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idx="1"/>
          </p:nvPr>
        </p:nvSpPr>
        <p:spPr>
          <a:xfrm>
            <a:off x="2395538" y="2674939"/>
            <a:ext cx="7408862" cy="2193925"/>
          </a:xfrm>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Infants who are only 2 hours old show differential facial responses to sweet, sour and bitter tastes (Rosenstein and Oster, 1988).</a:t>
            </a:r>
          </a:p>
        </p:txBody>
      </p:sp>
      <p:sp>
        <p:nvSpPr>
          <p:cNvPr id="121859" name="Rectangle 2"/>
          <p:cNvSpPr>
            <a:spLocks noGrp="1" noChangeArrowheads="1"/>
          </p:cNvSpPr>
          <p:nvPr>
            <p:ph type="title"/>
          </p:nvPr>
        </p:nvSpPr>
        <p:spPr/>
        <p:txBody>
          <a:bodyPr>
            <a:normAutofit fontScale="90000"/>
          </a:bodyPr>
          <a:lstStyle/>
          <a:p>
            <a:pPr eaLnBrk="1" hangingPunct="1"/>
            <a:r>
              <a:rPr lang="en-GB" altLang="en-US" smtClean="0"/>
              <a:t>Facial Expressions of Emotion During Infancy</a:t>
            </a:r>
          </a:p>
        </p:txBody>
      </p:sp>
      <p:pic>
        <p:nvPicPr>
          <p:cNvPr id="1218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163" y="4508501"/>
            <a:ext cx="2571750"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1284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3"/>
          <p:cNvSpPr>
            <a:spLocks noGrp="1" noChangeArrowheads="1"/>
          </p:cNvSpPr>
          <p:nvPr>
            <p:ph idx="1"/>
          </p:nvPr>
        </p:nvSpPr>
        <p:spPr>
          <a:xfrm>
            <a:off x="2395538" y="3284539"/>
            <a:ext cx="7408862" cy="2016125"/>
          </a:xfrm>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10 week old babies behave differently depending on the emotion being presented to them (Haviland &amp; Lelwica, 1987).</a:t>
            </a:r>
          </a:p>
          <a:p>
            <a:pPr eaLnBrk="1" hangingPunct="1"/>
            <a:endParaRPr lang="en-GB" altLang="en-US" smtClean="0"/>
          </a:p>
        </p:txBody>
      </p:sp>
      <p:sp>
        <p:nvSpPr>
          <p:cNvPr id="123907" name="Rectangle 2"/>
          <p:cNvSpPr>
            <a:spLocks noGrp="1" noChangeArrowheads="1"/>
          </p:cNvSpPr>
          <p:nvPr>
            <p:ph type="title"/>
          </p:nvPr>
        </p:nvSpPr>
        <p:spPr/>
        <p:txBody>
          <a:bodyPr>
            <a:normAutofit fontScale="90000"/>
          </a:bodyPr>
          <a:lstStyle/>
          <a:p>
            <a:pPr eaLnBrk="1" hangingPunct="1"/>
            <a:r>
              <a:rPr lang="en-GB" altLang="en-US" smtClean="0"/>
              <a:t>Infants’ Recognition of Emotional Expression</a:t>
            </a:r>
          </a:p>
        </p:txBody>
      </p:sp>
    </p:spTree>
    <p:extLst>
      <p:ext uri="{BB962C8B-B14F-4D97-AF65-F5344CB8AC3E}">
        <p14:creationId xmlns:p14="http://schemas.microsoft.com/office/powerpoint/2010/main" val="2873627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4"/>
          <p:cNvSpPr>
            <a:spLocks noGrp="1" noChangeArrowheads="1"/>
          </p:cNvSpPr>
          <p:nvPr>
            <p:ph type="ctrTitle"/>
          </p:nvPr>
        </p:nvSpPr>
        <p:spPr>
          <a:xfrm>
            <a:off x="2209800" y="1600200"/>
            <a:ext cx="7772400" cy="1779588"/>
          </a:xfrm>
        </p:spPr>
        <p:txBody>
          <a:bodyPr>
            <a:normAutofit fontScale="90000"/>
          </a:bodyPr>
          <a:lstStyle/>
          <a:p>
            <a:pPr eaLnBrk="1" hangingPunct="1"/>
            <a:r>
              <a:rPr lang="en-GB" altLang="en-US" smtClean="0"/>
              <a:t>Understanding and Responding to the Emotions of Others</a:t>
            </a:r>
          </a:p>
        </p:txBody>
      </p:sp>
      <p:sp>
        <p:nvSpPr>
          <p:cNvPr id="125955" name="Rectangle 5"/>
          <p:cNvSpPr>
            <a:spLocks noGrp="1" noChangeArrowheads="1"/>
          </p:cNvSpPr>
          <p:nvPr>
            <p:ph type="subTitle" idx="1"/>
          </p:nvPr>
        </p:nvSpPr>
        <p:spPr>
          <a:xfrm>
            <a:off x="2895600" y="3556000"/>
            <a:ext cx="6400800" cy="1473200"/>
          </a:xfrm>
        </p:spPr>
        <p:txBody>
          <a:bodyPr/>
          <a:lstStyle/>
          <a:p>
            <a:pPr eaLnBrk="1" hangingPunct="1"/>
            <a:endParaRPr lang="en-US" altLang="en-US" smtClean="0"/>
          </a:p>
        </p:txBody>
      </p:sp>
    </p:spTree>
    <p:extLst>
      <p:ext uri="{BB962C8B-B14F-4D97-AF65-F5344CB8AC3E}">
        <p14:creationId xmlns:p14="http://schemas.microsoft.com/office/powerpoint/2010/main" val="2338665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3"/>
          <p:cNvSpPr>
            <a:spLocks noGrp="1" noChangeArrowheads="1"/>
          </p:cNvSpPr>
          <p:nvPr>
            <p:ph idx="1"/>
          </p:nvPr>
        </p:nvSpPr>
        <p:spPr>
          <a:solidFill>
            <a:srgbClr val="FFFFCC"/>
          </a:solidFill>
          <a:ln>
            <a:solidFill>
              <a:schemeClr val="accent1"/>
            </a:solidFill>
          </a:ln>
        </p:spPr>
        <p:txBody>
          <a:bodyPr/>
          <a:lstStyle/>
          <a:p>
            <a:pPr eaLnBrk="1" hangingPunct="1">
              <a:lnSpc>
                <a:spcPct val="90000"/>
              </a:lnSpc>
              <a:defRPr/>
            </a:pPr>
            <a:r>
              <a:rPr lang="en-GB" altLang="en-US" b="1" u="sng" dirty="0" smtClean="0"/>
              <a:t>Social referencing </a:t>
            </a:r>
            <a:r>
              <a:rPr lang="en-GB" altLang="en-US" b="1" dirty="0" smtClean="0"/>
              <a:t>refers to the tendency to look to social partners for guidance about how to respond to unfamiliar or threatening events.</a:t>
            </a:r>
          </a:p>
          <a:p>
            <a:pPr marL="0" indent="0">
              <a:lnSpc>
                <a:spcPct val="90000"/>
              </a:lnSpc>
              <a:buNone/>
              <a:defRPr/>
            </a:pPr>
            <a:endParaRPr lang="en-GB" altLang="en-US" b="1" dirty="0" smtClean="0"/>
          </a:p>
          <a:p>
            <a:pPr eaLnBrk="1" hangingPunct="1">
              <a:lnSpc>
                <a:spcPct val="90000"/>
              </a:lnSpc>
              <a:defRPr/>
            </a:pPr>
            <a:r>
              <a:rPr lang="en-GB" altLang="en-US" b="1" dirty="0" smtClean="0"/>
              <a:t>Two well studied examples are: (1) reactions to strangers or strange toys (Feiring, Lewis &amp; Starr,1984; Klinnert, 1984; Klinnert et al. 1986); (2) behaviour on the ‘visual cliff’ (Sorce et al. 1985).  </a:t>
            </a:r>
            <a:endParaRPr lang="en-GB" altLang="en-US" b="1" u="sng" dirty="0" smtClean="0"/>
          </a:p>
        </p:txBody>
      </p:sp>
      <p:sp>
        <p:nvSpPr>
          <p:cNvPr id="128003" name="Rectangle 2"/>
          <p:cNvSpPr>
            <a:spLocks noGrp="1" noChangeArrowheads="1"/>
          </p:cNvSpPr>
          <p:nvPr>
            <p:ph type="title"/>
          </p:nvPr>
        </p:nvSpPr>
        <p:spPr/>
        <p:txBody>
          <a:bodyPr/>
          <a:lstStyle/>
          <a:p>
            <a:pPr eaLnBrk="1" hangingPunct="1"/>
            <a:r>
              <a:rPr lang="en-GB" altLang="en-US" smtClean="0"/>
              <a:t>Social Referencing in Infancy</a:t>
            </a:r>
          </a:p>
        </p:txBody>
      </p:sp>
    </p:spTree>
    <p:extLst>
      <p:ext uri="{BB962C8B-B14F-4D97-AF65-F5344CB8AC3E}">
        <p14:creationId xmlns:p14="http://schemas.microsoft.com/office/powerpoint/2010/main" val="7515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6"/>
          <p:cNvSpPr>
            <a:spLocks noGrp="1" noChangeArrowheads="1"/>
          </p:cNvSpPr>
          <p:nvPr>
            <p:ph idx="1"/>
          </p:nvPr>
        </p:nvSpPr>
        <p:spPr/>
        <p:txBody>
          <a:bodyPr/>
          <a:lstStyle/>
          <a:p>
            <a:pPr eaLnBrk="1" hangingPunct="1"/>
            <a:endParaRPr lang="en-US" altLang="en-US" smtClean="0"/>
          </a:p>
        </p:txBody>
      </p:sp>
      <p:sp>
        <p:nvSpPr>
          <p:cNvPr id="130051" name="Rectangle 5"/>
          <p:cNvSpPr>
            <a:spLocks noGrp="1" noChangeArrowheads="1"/>
          </p:cNvSpPr>
          <p:nvPr>
            <p:ph type="title"/>
          </p:nvPr>
        </p:nvSpPr>
        <p:spPr/>
        <p:txBody>
          <a:bodyPr/>
          <a:lstStyle/>
          <a:p>
            <a:pPr eaLnBrk="1" hangingPunct="1"/>
            <a:r>
              <a:rPr lang="en-GB" altLang="en-US" smtClean="0"/>
              <a:t>The ‘visual cliff’ experiment</a:t>
            </a:r>
          </a:p>
        </p:txBody>
      </p:sp>
      <p:pic>
        <p:nvPicPr>
          <p:cNvPr id="130052" name="Picture 8" descr="visualcliff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594" y="3468925"/>
            <a:ext cx="3168650" cy="302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3" name="Rectangle 1"/>
          <p:cNvSpPr>
            <a:spLocks noChangeArrowheads="1"/>
          </p:cNvSpPr>
          <p:nvPr/>
        </p:nvSpPr>
        <p:spPr bwMode="auto">
          <a:xfrm>
            <a:off x="3973919" y="2287072"/>
            <a:ext cx="4572000" cy="830262"/>
          </a:xfrm>
          <a:prstGeom prst="rect">
            <a:avLst/>
          </a:prstGeom>
          <a:solidFill>
            <a:srgbClr val="FFFFCC"/>
          </a:solidFill>
          <a:ln w="9525">
            <a:solidFill>
              <a:schemeClr val="accent1"/>
            </a:solidFill>
            <a:miter lim="800000"/>
            <a:headEnd/>
            <a:tailEnd/>
          </a:ln>
        </p:spPr>
        <p:txBody>
          <a:bodyPr>
            <a:spAutoFit/>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742950" indent="-2857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1143000"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6002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2057400"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spcBef>
                <a:spcPct val="0"/>
              </a:spcBef>
              <a:buClrTx/>
              <a:buSzTx/>
              <a:buFontTx/>
              <a:buNone/>
            </a:pPr>
            <a:r>
              <a:rPr lang="en-GB" altLang="en-US" dirty="0">
                <a:solidFill>
                  <a:schemeClr val="tx1"/>
                </a:solidFill>
                <a:latin typeface="Times New Roman" panose="02020603050405020304" pitchFamily="18" charset="0"/>
                <a:hlinkClick r:id="rId4"/>
              </a:rPr>
              <a:t>The visual cliff</a:t>
            </a:r>
            <a:endParaRPr lang="en-GB" altLang="en-US" dirty="0">
              <a:solidFill>
                <a:schemeClr val="tx1"/>
              </a:solidFill>
              <a:latin typeface="Times New Roman" panose="02020603050405020304" pitchFamily="18" charset="0"/>
            </a:endParaRPr>
          </a:p>
          <a:p>
            <a:pPr eaLnBrk="1" hangingPunct="1">
              <a:spcBef>
                <a:spcPct val="0"/>
              </a:spcBef>
              <a:buClrTx/>
              <a:buSzTx/>
              <a:buFontTx/>
              <a:buNone/>
            </a:pPr>
            <a:endParaRPr lang="en-GB" altLang="en-US" dirty="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830705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3"/>
          <p:cNvSpPr>
            <a:spLocks noGrp="1" noChangeArrowheads="1"/>
          </p:cNvSpPr>
          <p:nvPr>
            <p:ph idx="1"/>
          </p:nvPr>
        </p:nvSpPr>
        <p:spPr>
          <a:xfrm>
            <a:off x="2395538" y="2674938"/>
            <a:ext cx="7408862" cy="3778250"/>
          </a:xfrm>
          <a:solidFill>
            <a:srgbClr val="FFFFCC"/>
          </a:solidFill>
          <a:ln>
            <a:solidFill>
              <a:schemeClr val="accent1"/>
            </a:solidFill>
            <a:miter lim="800000"/>
            <a:headEnd/>
            <a:tailEnd/>
          </a:ln>
        </p:spPr>
        <p:txBody>
          <a:bodyPr>
            <a:normAutofit fontScale="92500"/>
          </a:bodyPr>
          <a:lstStyle/>
          <a:p>
            <a:pPr eaLnBrk="1" hangingPunct="1"/>
            <a:r>
              <a:rPr lang="en-GB" altLang="en-US" b="1" smtClean="0"/>
              <a:t>Self-conscious emotions (e.g. shame, embarrassment, guilt, envy, pride) involve injury to, or enhancement of, our sense of self. </a:t>
            </a:r>
          </a:p>
          <a:p>
            <a:pPr eaLnBrk="1" hangingPunct="1"/>
            <a:r>
              <a:rPr lang="en-GB" altLang="en-US" b="1" smtClean="0"/>
              <a:t>Self-conscious emotions appear at the end of the second year.</a:t>
            </a:r>
          </a:p>
          <a:p>
            <a:pPr eaLnBrk="1" hangingPunct="1"/>
            <a:r>
              <a:rPr lang="en-GB" altLang="en-US" b="1" smtClean="0"/>
              <a:t>Self-conscious emotions require adult instruction in when to feel proud, ashamed or guilty.</a:t>
            </a:r>
          </a:p>
          <a:p>
            <a:pPr eaLnBrk="1" hangingPunct="1"/>
            <a:r>
              <a:rPr lang="en-GB" altLang="en-US" b="1" smtClean="0"/>
              <a:t>Children become increasingly sensitive to praise or blame. </a:t>
            </a:r>
          </a:p>
        </p:txBody>
      </p:sp>
      <p:sp>
        <p:nvSpPr>
          <p:cNvPr id="132099" name="Rectangle 2"/>
          <p:cNvSpPr>
            <a:spLocks noGrp="1" noChangeArrowheads="1"/>
          </p:cNvSpPr>
          <p:nvPr>
            <p:ph type="title"/>
          </p:nvPr>
        </p:nvSpPr>
        <p:spPr/>
        <p:txBody>
          <a:bodyPr/>
          <a:lstStyle/>
          <a:p>
            <a:pPr eaLnBrk="1" hangingPunct="1"/>
            <a:r>
              <a:rPr lang="en-GB" altLang="en-US" smtClean="0"/>
              <a:t>Self-conscious emotions</a:t>
            </a:r>
          </a:p>
        </p:txBody>
      </p:sp>
    </p:spTree>
    <p:extLst>
      <p:ext uri="{BB962C8B-B14F-4D97-AF65-F5344CB8AC3E}">
        <p14:creationId xmlns:p14="http://schemas.microsoft.com/office/powerpoint/2010/main" val="1788577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3"/>
          <p:cNvSpPr>
            <a:spLocks noGrp="1" noChangeArrowheads="1"/>
          </p:cNvSpPr>
          <p:nvPr>
            <p:ph idx="1"/>
          </p:nvPr>
        </p:nvSpPr>
        <p:spPr>
          <a:xfrm>
            <a:off x="2208214" y="2349500"/>
            <a:ext cx="7775575" cy="4065588"/>
          </a:xfrm>
          <a:solidFill>
            <a:srgbClr val="FFFFCC"/>
          </a:solidFill>
          <a:ln>
            <a:solidFill>
              <a:schemeClr val="accent1"/>
            </a:solidFill>
            <a:miter lim="800000"/>
            <a:headEnd/>
            <a:tailEnd/>
          </a:ln>
        </p:spPr>
        <p:txBody>
          <a:bodyPr>
            <a:normAutofit lnSpcReduction="10000"/>
          </a:bodyPr>
          <a:lstStyle/>
          <a:p>
            <a:pPr eaLnBrk="1" hangingPunct="1"/>
            <a:endParaRPr lang="en-GB" altLang="en-US" smtClean="0"/>
          </a:p>
          <a:p>
            <a:pPr eaLnBrk="1" hangingPunct="1"/>
            <a:r>
              <a:rPr lang="en-GB" altLang="en-US" b="1" smtClean="0"/>
              <a:t>Children’s understanding of the kinds of situations that typically evoke different emotions in others rapidly develops over the preschool period (Bretherton &amp; Beeghly, 1982;Michalson &amp; Lewis, 1985). </a:t>
            </a:r>
          </a:p>
          <a:p>
            <a:pPr eaLnBrk="1" hangingPunct="1"/>
            <a:endParaRPr lang="en-GB" altLang="en-US" b="1" smtClean="0"/>
          </a:p>
          <a:p>
            <a:pPr eaLnBrk="1" hangingPunct="1"/>
            <a:r>
              <a:rPr lang="en-GB" altLang="en-US" b="1" smtClean="0"/>
              <a:t>Children’s ability to understand the circumstances that evoke complex social emotions emerges after age 7 (Harris et al. 1987). </a:t>
            </a:r>
          </a:p>
        </p:txBody>
      </p:sp>
      <p:sp>
        <p:nvSpPr>
          <p:cNvPr id="134147" name="Rectangle 2"/>
          <p:cNvSpPr>
            <a:spLocks noGrp="1" noChangeArrowheads="1"/>
          </p:cNvSpPr>
          <p:nvPr>
            <p:ph type="title"/>
          </p:nvPr>
        </p:nvSpPr>
        <p:spPr/>
        <p:txBody>
          <a:bodyPr/>
          <a:lstStyle/>
          <a:p>
            <a:pPr eaLnBrk="1" hangingPunct="1"/>
            <a:r>
              <a:rPr lang="en-GB" altLang="en-US" smtClean="0"/>
              <a:t>Understanding of Social Emotions</a:t>
            </a:r>
          </a:p>
        </p:txBody>
      </p:sp>
    </p:spTree>
    <p:extLst>
      <p:ext uri="{BB962C8B-B14F-4D97-AF65-F5344CB8AC3E}">
        <p14:creationId xmlns:p14="http://schemas.microsoft.com/office/powerpoint/2010/main" val="587213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3"/>
          <p:cNvSpPr>
            <a:spLocks noGrp="1" noChangeArrowheads="1"/>
          </p:cNvSpPr>
          <p:nvPr>
            <p:ph idx="1"/>
          </p:nvPr>
        </p:nvSpPr>
        <p:spPr>
          <a:xfrm>
            <a:off x="2395538" y="2674939"/>
            <a:ext cx="7408862" cy="2554287"/>
          </a:xfrm>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With age, children also come to understand that people can feel emotions based on reminders of past events (Lagattuta, Wellman &amp; Flavell, 1997).</a:t>
            </a:r>
          </a:p>
        </p:txBody>
      </p:sp>
      <p:sp>
        <p:nvSpPr>
          <p:cNvPr id="136195" name="Rectangle 2"/>
          <p:cNvSpPr>
            <a:spLocks noGrp="1" noChangeArrowheads="1"/>
          </p:cNvSpPr>
          <p:nvPr>
            <p:ph type="title"/>
          </p:nvPr>
        </p:nvSpPr>
        <p:spPr/>
        <p:txBody>
          <a:bodyPr/>
          <a:lstStyle/>
          <a:p>
            <a:pPr eaLnBrk="1" hangingPunct="1"/>
            <a:r>
              <a:rPr lang="en-GB" altLang="en-US" smtClean="0"/>
              <a:t>Understanding of Social Emotions</a:t>
            </a:r>
          </a:p>
        </p:txBody>
      </p:sp>
      <p:pic>
        <p:nvPicPr>
          <p:cNvPr id="136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5975" y="4133614"/>
            <a:ext cx="1876425" cy="24384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95408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3"/>
          <p:cNvSpPr>
            <a:spLocks noGrp="1" noChangeArrowheads="1"/>
          </p:cNvSpPr>
          <p:nvPr>
            <p:ph idx="1"/>
          </p:nvPr>
        </p:nvSpPr>
        <p:spPr>
          <a:xfrm>
            <a:off x="2395538" y="2674939"/>
            <a:ext cx="7408862" cy="2338387"/>
          </a:xfrm>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Children only gradually learn that it is possible to experience mixed emotions (Harter, 1998,1999; Harter &amp; Buddin, 1987).</a:t>
            </a:r>
          </a:p>
        </p:txBody>
      </p:sp>
      <p:sp>
        <p:nvSpPr>
          <p:cNvPr id="138243" name="Rectangle 2"/>
          <p:cNvSpPr>
            <a:spLocks noGrp="1" noChangeArrowheads="1"/>
          </p:cNvSpPr>
          <p:nvPr>
            <p:ph type="title"/>
          </p:nvPr>
        </p:nvSpPr>
        <p:spPr/>
        <p:txBody>
          <a:bodyPr/>
          <a:lstStyle/>
          <a:p>
            <a:pPr eaLnBrk="1" hangingPunct="1"/>
            <a:r>
              <a:rPr lang="en-GB" altLang="en-US" smtClean="0"/>
              <a:t>Experiencing Mixed Emotions </a:t>
            </a:r>
          </a:p>
        </p:txBody>
      </p:sp>
    </p:spTree>
    <p:extLst>
      <p:ext uri="{BB962C8B-B14F-4D97-AF65-F5344CB8AC3E}">
        <p14:creationId xmlns:p14="http://schemas.microsoft.com/office/powerpoint/2010/main" val="1063083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3"/>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Infants have only a limited capacity to regulate their emotional states.</a:t>
            </a:r>
          </a:p>
          <a:p>
            <a:pPr eaLnBrk="1" hangingPunct="1"/>
            <a:r>
              <a:rPr lang="en-GB" altLang="en-US" b="1" smtClean="0"/>
              <a:t>By age 2, gains in language and representation lead to new ways of emotional self-regulation.</a:t>
            </a:r>
          </a:p>
          <a:p>
            <a:pPr eaLnBrk="1" hangingPunct="1"/>
            <a:r>
              <a:rPr lang="en-GB" altLang="en-US" b="1" smtClean="0"/>
              <a:t>Rapid gains in emotional self-regulation occur after entry into school.</a:t>
            </a:r>
          </a:p>
          <a:p>
            <a:pPr eaLnBrk="1" hangingPunct="1"/>
            <a:endParaRPr lang="en-GB" altLang="en-US" smtClean="0"/>
          </a:p>
        </p:txBody>
      </p:sp>
      <p:sp>
        <p:nvSpPr>
          <p:cNvPr id="140291" name="Rectangle 2"/>
          <p:cNvSpPr>
            <a:spLocks noGrp="1" noChangeArrowheads="1"/>
          </p:cNvSpPr>
          <p:nvPr>
            <p:ph type="title"/>
          </p:nvPr>
        </p:nvSpPr>
        <p:spPr/>
        <p:txBody>
          <a:bodyPr/>
          <a:lstStyle/>
          <a:p>
            <a:pPr eaLnBrk="1" hangingPunct="1"/>
            <a:r>
              <a:rPr lang="en-GB" altLang="en-US" smtClean="0"/>
              <a:t>Emotional Self-Regulation</a:t>
            </a:r>
          </a:p>
        </p:txBody>
      </p:sp>
    </p:spTree>
    <p:extLst>
      <p:ext uri="{BB962C8B-B14F-4D97-AF65-F5344CB8AC3E}">
        <p14:creationId xmlns:p14="http://schemas.microsoft.com/office/powerpoint/2010/main" val="2972486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3"/>
          <p:cNvSpPr>
            <a:spLocks noGrp="1" noChangeArrowheads="1"/>
          </p:cNvSpPr>
          <p:nvPr>
            <p:ph idx="1"/>
          </p:nvPr>
        </p:nvSpPr>
        <p:spPr>
          <a:xfrm>
            <a:off x="2395538" y="3068638"/>
            <a:ext cx="7408862" cy="2520950"/>
          </a:xfrm>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Emotional display rules are underwritten rules that encourage the expression of certain emotions and the suppression of others ( e.g. Saarni, 1984; Cole, 1986).</a:t>
            </a:r>
          </a:p>
          <a:p>
            <a:pPr eaLnBrk="1" hangingPunct="1"/>
            <a:endParaRPr lang="en-GB" altLang="en-US" smtClean="0"/>
          </a:p>
        </p:txBody>
      </p:sp>
      <p:sp>
        <p:nvSpPr>
          <p:cNvPr id="142339" name="Rectangle 2"/>
          <p:cNvSpPr>
            <a:spLocks noGrp="1" noChangeArrowheads="1"/>
          </p:cNvSpPr>
          <p:nvPr>
            <p:ph type="title"/>
          </p:nvPr>
        </p:nvSpPr>
        <p:spPr/>
        <p:txBody>
          <a:bodyPr/>
          <a:lstStyle/>
          <a:p>
            <a:pPr eaLnBrk="1" hangingPunct="1"/>
            <a:r>
              <a:rPr lang="en-GB" altLang="en-US" smtClean="0"/>
              <a:t>Emotional Display Rules</a:t>
            </a:r>
          </a:p>
        </p:txBody>
      </p:sp>
    </p:spTree>
    <p:extLst>
      <p:ext uri="{BB962C8B-B14F-4D97-AF65-F5344CB8AC3E}">
        <p14:creationId xmlns:p14="http://schemas.microsoft.com/office/powerpoint/2010/main" val="1254069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3"/>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r>
              <a:rPr lang="en-GB" altLang="en-US" b="1" smtClean="0"/>
              <a:t>Girls more emotional than boys</a:t>
            </a:r>
          </a:p>
          <a:p>
            <a:pPr eaLnBrk="1" hangingPunct="1"/>
            <a:endParaRPr lang="en-GB" altLang="en-US" b="1" smtClean="0"/>
          </a:p>
          <a:p>
            <a:pPr eaLnBrk="1" hangingPunct="1"/>
            <a:r>
              <a:rPr lang="en-GB" altLang="en-US" b="1" smtClean="0"/>
              <a:t>By the toddler/preschool years boys tend to display more anger than girls</a:t>
            </a:r>
          </a:p>
          <a:p>
            <a:pPr eaLnBrk="1" hangingPunct="1"/>
            <a:endParaRPr lang="en-GB" altLang="en-US" b="1" smtClean="0"/>
          </a:p>
          <a:p>
            <a:pPr eaLnBrk="1" hangingPunct="1"/>
            <a:r>
              <a:rPr lang="en-GB" altLang="en-US" b="1" smtClean="0"/>
              <a:t>Girls exhibit more fear, distress and embarrassment than boys</a:t>
            </a:r>
          </a:p>
        </p:txBody>
      </p:sp>
      <p:sp>
        <p:nvSpPr>
          <p:cNvPr id="144387" name="Rectangle 2"/>
          <p:cNvSpPr>
            <a:spLocks noGrp="1" noChangeArrowheads="1"/>
          </p:cNvSpPr>
          <p:nvPr>
            <p:ph type="title"/>
          </p:nvPr>
        </p:nvSpPr>
        <p:spPr/>
        <p:txBody>
          <a:bodyPr>
            <a:normAutofit fontScale="90000"/>
          </a:bodyPr>
          <a:lstStyle/>
          <a:p>
            <a:pPr eaLnBrk="1" hangingPunct="1"/>
            <a:r>
              <a:rPr lang="en-GB" altLang="en-US" smtClean="0"/>
              <a:t>Gender Differences in the Expression of Emotion</a:t>
            </a:r>
          </a:p>
        </p:txBody>
      </p:sp>
    </p:spTree>
    <p:extLst>
      <p:ext uri="{BB962C8B-B14F-4D97-AF65-F5344CB8AC3E}">
        <p14:creationId xmlns:p14="http://schemas.microsoft.com/office/powerpoint/2010/main" val="355026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3"/>
          <p:cNvSpPr>
            <a:spLocks noGrp="1" noChangeArrowheads="1"/>
          </p:cNvSpPr>
          <p:nvPr>
            <p:ph idx="1"/>
          </p:nvPr>
        </p:nvSpPr>
        <p:spPr>
          <a:xfrm>
            <a:off x="2395538" y="2674939"/>
            <a:ext cx="7408862" cy="2770187"/>
          </a:xfrm>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Biological differences</a:t>
            </a:r>
          </a:p>
          <a:p>
            <a:pPr eaLnBrk="1" hangingPunct="1"/>
            <a:endParaRPr lang="en-GB" altLang="en-US" b="1" smtClean="0"/>
          </a:p>
          <a:p>
            <a:pPr eaLnBrk="1" hangingPunct="1"/>
            <a:r>
              <a:rPr lang="en-GB" altLang="en-US" b="1" smtClean="0"/>
              <a:t>Socialization differences</a:t>
            </a:r>
          </a:p>
        </p:txBody>
      </p:sp>
      <p:sp>
        <p:nvSpPr>
          <p:cNvPr id="146435" name="Rectangle 2"/>
          <p:cNvSpPr>
            <a:spLocks noGrp="1" noChangeArrowheads="1"/>
          </p:cNvSpPr>
          <p:nvPr>
            <p:ph type="title"/>
          </p:nvPr>
        </p:nvSpPr>
        <p:spPr/>
        <p:txBody>
          <a:bodyPr>
            <a:normAutofit fontScale="90000"/>
          </a:bodyPr>
          <a:lstStyle/>
          <a:p>
            <a:pPr eaLnBrk="1" hangingPunct="1"/>
            <a:r>
              <a:rPr lang="en-GB" altLang="en-US" smtClean="0"/>
              <a:t>How do we explain such gender differences?</a:t>
            </a:r>
          </a:p>
        </p:txBody>
      </p:sp>
    </p:spTree>
    <p:extLst>
      <p:ext uri="{BB962C8B-B14F-4D97-AF65-F5344CB8AC3E}">
        <p14:creationId xmlns:p14="http://schemas.microsoft.com/office/powerpoint/2010/main" val="2505872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1027"/>
          <p:cNvSpPr>
            <a:spLocks noGrp="1" noChangeArrowheads="1"/>
          </p:cNvSpPr>
          <p:nvPr>
            <p:ph idx="1"/>
          </p:nvPr>
        </p:nvSpPr>
        <p:spPr>
          <a:xfrm>
            <a:off x="2135188" y="2276476"/>
            <a:ext cx="7848600" cy="4283075"/>
          </a:xfrm>
          <a:solidFill>
            <a:srgbClr val="FFFFCC"/>
          </a:solidFill>
          <a:ln>
            <a:solidFill>
              <a:schemeClr val="accent1"/>
            </a:solidFill>
            <a:miter lim="800000"/>
            <a:headEnd/>
            <a:tailEnd/>
          </a:ln>
        </p:spPr>
        <p:txBody>
          <a:bodyPr>
            <a:normAutofit fontScale="92500" lnSpcReduction="10000"/>
          </a:bodyPr>
          <a:lstStyle/>
          <a:p>
            <a:pPr eaLnBrk="1" hangingPunct="1"/>
            <a:endParaRPr lang="en-GB" altLang="en-US" b="1" smtClean="0"/>
          </a:p>
          <a:p>
            <a:pPr eaLnBrk="1" hangingPunct="1"/>
            <a:r>
              <a:rPr lang="en-GB" altLang="en-US" b="1" smtClean="0"/>
              <a:t>Infants’ displays of emotions serve a communicative function that affect the behaviour of parents/caregivers.</a:t>
            </a:r>
          </a:p>
          <a:p>
            <a:pPr eaLnBrk="1" hangingPunct="1"/>
            <a:r>
              <a:rPr lang="en-GB" altLang="en-US" b="1" smtClean="0"/>
              <a:t>Emotions undergo changes in the early months and years of life.</a:t>
            </a:r>
          </a:p>
          <a:p>
            <a:pPr eaLnBrk="1" hangingPunct="1"/>
            <a:r>
              <a:rPr lang="en-GB" altLang="en-US" b="1" smtClean="0"/>
              <a:t>Children’s understanding and self-regulation of emotion improve as a function of age.</a:t>
            </a:r>
          </a:p>
          <a:p>
            <a:pPr eaLnBrk="1" hangingPunct="1"/>
            <a:r>
              <a:rPr lang="en-GB" altLang="en-US" b="1" smtClean="0"/>
              <a:t>Girls and boys differ in their expression of emotion, thought to be due to socialization in the family and culture. </a:t>
            </a:r>
          </a:p>
          <a:p>
            <a:pPr eaLnBrk="1" hangingPunct="1"/>
            <a:endParaRPr lang="en-GB" altLang="en-US" smtClean="0"/>
          </a:p>
        </p:txBody>
      </p:sp>
      <p:sp>
        <p:nvSpPr>
          <p:cNvPr id="148483" name="Rectangle 1026"/>
          <p:cNvSpPr>
            <a:spLocks noGrp="1" noChangeArrowheads="1"/>
          </p:cNvSpPr>
          <p:nvPr>
            <p:ph type="title"/>
          </p:nvPr>
        </p:nvSpPr>
        <p:spPr/>
        <p:txBody>
          <a:bodyPr/>
          <a:lstStyle/>
          <a:p>
            <a:pPr eaLnBrk="1" hangingPunct="1"/>
            <a:r>
              <a:rPr lang="en-GB" altLang="en-US" smtClean="0"/>
              <a:t>Overview </a:t>
            </a:r>
          </a:p>
        </p:txBody>
      </p:sp>
    </p:spTree>
    <p:extLst>
      <p:ext uri="{BB962C8B-B14F-4D97-AF65-F5344CB8AC3E}">
        <p14:creationId xmlns:p14="http://schemas.microsoft.com/office/powerpoint/2010/main" val="969870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1027"/>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endParaRPr lang="en-GB" altLang="en-US" b="1" i="1" smtClean="0"/>
          </a:p>
          <a:p>
            <a:pPr eaLnBrk="1" hangingPunct="1"/>
            <a:r>
              <a:rPr lang="en-GB" altLang="en-US" b="1" i="1" smtClean="0"/>
              <a:t>“Temperament refers to an individual’s consistent pattern or style of reacting to a broad range of environmental events and situations”.</a:t>
            </a:r>
          </a:p>
          <a:p>
            <a:pPr eaLnBrk="1" hangingPunct="1"/>
            <a:endParaRPr lang="en-GB" altLang="en-US" b="1" i="1" smtClean="0"/>
          </a:p>
          <a:p>
            <a:pPr eaLnBrk="1" hangingPunct="1">
              <a:buFont typeface="Wingdings" panose="05000000000000000000" pitchFamily="2" charset="2"/>
              <a:buNone/>
            </a:pPr>
            <a:r>
              <a:rPr lang="en-GB" altLang="en-US" b="1" smtClean="0"/>
              <a:t>(Seifert, Hoffnung &amp; Hoffnung, 2000, p.160).</a:t>
            </a:r>
          </a:p>
        </p:txBody>
      </p:sp>
      <p:sp>
        <p:nvSpPr>
          <p:cNvPr id="149507" name="Rectangle 1026"/>
          <p:cNvSpPr>
            <a:spLocks noGrp="1" noChangeArrowheads="1"/>
          </p:cNvSpPr>
          <p:nvPr>
            <p:ph type="title"/>
          </p:nvPr>
        </p:nvSpPr>
        <p:spPr/>
        <p:txBody>
          <a:bodyPr/>
          <a:lstStyle/>
          <a:p>
            <a:pPr eaLnBrk="1" hangingPunct="1"/>
            <a:r>
              <a:rPr lang="en-GB" altLang="en-US" smtClean="0"/>
              <a:t>Temperament</a:t>
            </a:r>
          </a:p>
        </p:txBody>
      </p:sp>
    </p:spTree>
    <p:extLst>
      <p:ext uri="{BB962C8B-B14F-4D97-AF65-F5344CB8AC3E}">
        <p14:creationId xmlns:p14="http://schemas.microsoft.com/office/powerpoint/2010/main" val="153588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Content Placeholder 1"/>
          <p:cNvSpPr>
            <a:spLocks noGrp="1"/>
          </p:cNvSpPr>
          <p:nvPr>
            <p:ph idx="1"/>
          </p:nvPr>
        </p:nvSpPr>
        <p:spPr>
          <a:xfrm>
            <a:off x="2395538" y="2349500"/>
            <a:ext cx="7408862" cy="4032250"/>
          </a:xfrm>
          <a:solidFill>
            <a:srgbClr val="FFFFCC"/>
          </a:solidFill>
          <a:ln>
            <a:solidFill>
              <a:schemeClr val="accent1"/>
            </a:solidFill>
            <a:miter lim="800000"/>
            <a:headEnd/>
            <a:tailEnd/>
          </a:ln>
        </p:spPr>
        <p:txBody>
          <a:bodyPr>
            <a:normAutofit fontScale="92500"/>
          </a:bodyPr>
          <a:lstStyle/>
          <a:p>
            <a:r>
              <a:rPr lang="en-GB" altLang="en-US" b="1" smtClean="0"/>
              <a:t>Strong consistency exists with parental reports</a:t>
            </a:r>
          </a:p>
          <a:p>
            <a:r>
              <a:rPr lang="en-GB" altLang="en-US" b="1" smtClean="0"/>
              <a:t>Gender differences do exist too, but not as much as we believe:</a:t>
            </a:r>
          </a:p>
          <a:p>
            <a:r>
              <a:rPr lang="en-GB" altLang="en-US" b="1" smtClean="0"/>
              <a:t>Girls are more sociable</a:t>
            </a:r>
          </a:p>
          <a:p>
            <a:r>
              <a:rPr lang="en-GB" altLang="en-US" b="1" smtClean="0"/>
              <a:t>Boys more emotionally intense and less fearful</a:t>
            </a:r>
          </a:p>
          <a:p>
            <a:endParaRPr lang="en-GB" altLang="en-US" b="1" smtClean="0"/>
          </a:p>
          <a:p>
            <a:r>
              <a:rPr lang="en-GB" altLang="en-US" b="1" smtClean="0"/>
              <a:t>But study by Condry &amp; Condry (1976) pp told child was boy or girl, which affected interpretation of behaviour as fearful or angry.</a:t>
            </a:r>
          </a:p>
        </p:txBody>
      </p:sp>
      <p:sp>
        <p:nvSpPr>
          <p:cNvPr id="151555" name="Title 2"/>
          <p:cNvSpPr>
            <a:spLocks noGrp="1"/>
          </p:cNvSpPr>
          <p:nvPr>
            <p:ph type="title"/>
          </p:nvPr>
        </p:nvSpPr>
        <p:spPr/>
        <p:txBody>
          <a:bodyPr/>
          <a:lstStyle/>
          <a:p>
            <a:r>
              <a:rPr lang="en-GB" altLang="en-US" smtClean="0"/>
              <a:t>Is temperament stable over time</a:t>
            </a:r>
          </a:p>
        </p:txBody>
      </p:sp>
    </p:spTree>
    <p:extLst>
      <p:ext uri="{BB962C8B-B14F-4D97-AF65-F5344CB8AC3E}">
        <p14:creationId xmlns:p14="http://schemas.microsoft.com/office/powerpoint/2010/main" val="309142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1027"/>
          <p:cNvSpPr>
            <a:spLocks noGrp="1" noChangeArrowheads="1"/>
          </p:cNvSpPr>
          <p:nvPr>
            <p:ph idx="1"/>
          </p:nvPr>
        </p:nvSpPr>
        <p:spPr>
          <a:xfrm>
            <a:off x="2395538" y="2060575"/>
            <a:ext cx="7408862" cy="4065588"/>
          </a:xfrm>
          <a:solidFill>
            <a:srgbClr val="FFFFCC"/>
          </a:solidFill>
          <a:ln>
            <a:solidFill>
              <a:schemeClr val="accent1"/>
            </a:solidFill>
            <a:miter lim="800000"/>
            <a:headEnd/>
            <a:tailEnd/>
          </a:ln>
        </p:spPr>
        <p:txBody>
          <a:bodyPr/>
          <a:lstStyle/>
          <a:p>
            <a:pPr marL="533400" indent="-533400">
              <a:lnSpc>
                <a:spcPct val="90000"/>
              </a:lnSpc>
            </a:pPr>
            <a:r>
              <a:rPr lang="en-GB" altLang="en-US" smtClean="0"/>
              <a:t>Thomas and Chess (1977) identified 9 main dimensions of temperament:</a:t>
            </a:r>
          </a:p>
          <a:p>
            <a:pPr marL="533400" indent="-533400">
              <a:lnSpc>
                <a:spcPct val="90000"/>
              </a:lnSpc>
              <a:buFont typeface="Wingdings" panose="05000000000000000000" pitchFamily="2" charset="2"/>
              <a:buAutoNum type="arabicPeriod"/>
            </a:pPr>
            <a:r>
              <a:rPr lang="en-GB" altLang="en-US" sz="2000" b="1"/>
              <a:t>Activity level</a:t>
            </a:r>
          </a:p>
          <a:p>
            <a:pPr marL="533400" indent="-533400">
              <a:lnSpc>
                <a:spcPct val="90000"/>
              </a:lnSpc>
              <a:buFont typeface="Wingdings" panose="05000000000000000000" pitchFamily="2" charset="2"/>
              <a:buAutoNum type="arabicPeriod"/>
            </a:pPr>
            <a:r>
              <a:rPr lang="en-GB" altLang="en-US" sz="2000" b="1"/>
              <a:t>Rhythmicity/regularity </a:t>
            </a:r>
          </a:p>
          <a:p>
            <a:pPr marL="533400" indent="-533400">
              <a:lnSpc>
                <a:spcPct val="90000"/>
              </a:lnSpc>
              <a:buFont typeface="Wingdings" panose="05000000000000000000" pitchFamily="2" charset="2"/>
              <a:buAutoNum type="arabicPeriod"/>
            </a:pPr>
            <a:r>
              <a:rPr lang="en-GB" altLang="en-US" sz="2000" b="1"/>
              <a:t>Approach/withdrawal</a:t>
            </a:r>
          </a:p>
          <a:p>
            <a:pPr marL="533400" indent="-533400">
              <a:lnSpc>
                <a:spcPct val="90000"/>
              </a:lnSpc>
              <a:buFont typeface="Wingdings" panose="05000000000000000000" pitchFamily="2" charset="2"/>
              <a:buAutoNum type="arabicPeriod"/>
            </a:pPr>
            <a:r>
              <a:rPr lang="en-GB" altLang="en-US" sz="2000" b="1"/>
              <a:t>Adaptability</a:t>
            </a:r>
          </a:p>
          <a:p>
            <a:pPr marL="533400" indent="-533400">
              <a:lnSpc>
                <a:spcPct val="90000"/>
              </a:lnSpc>
              <a:buFont typeface="Wingdings" panose="05000000000000000000" pitchFamily="2" charset="2"/>
              <a:buAutoNum type="arabicPeriod"/>
            </a:pPr>
            <a:r>
              <a:rPr lang="en-GB" altLang="en-US" sz="2000" b="1"/>
              <a:t>Intensity of reaction</a:t>
            </a:r>
          </a:p>
          <a:p>
            <a:pPr marL="533400" indent="-533400">
              <a:lnSpc>
                <a:spcPct val="90000"/>
              </a:lnSpc>
              <a:buFont typeface="Wingdings" panose="05000000000000000000" pitchFamily="2" charset="2"/>
              <a:buAutoNum type="arabicPeriod"/>
            </a:pPr>
            <a:r>
              <a:rPr lang="en-GB" altLang="en-US" sz="2000" b="1"/>
              <a:t>Threshold of responsiveness/alertness</a:t>
            </a:r>
          </a:p>
          <a:p>
            <a:pPr marL="533400" indent="-533400">
              <a:lnSpc>
                <a:spcPct val="90000"/>
              </a:lnSpc>
              <a:buFont typeface="Wingdings" panose="05000000000000000000" pitchFamily="2" charset="2"/>
              <a:buAutoNum type="arabicPeriod"/>
            </a:pPr>
            <a:r>
              <a:rPr lang="en-GB" altLang="en-US" sz="2000" b="1"/>
              <a:t>Quality of mood</a:t>
            </a:r>
          </a:p>
          <a:p>
            <a:pPr marL="533400" indent="-533400">
              <a:lnSpc>
                <a:spcPct val="90000"/>
              </a:lnSpc>
              <a:buFont typeface="Wingdings" panose="05000000000000000000" pitchFamily="2" charset="2"/>
              <a:buAutoNum type="arabicPeriod"/>
            </a:pPr>
            <a:r>
              <a:rPr lang="en-GB" altLang="en-US" sz="2000" b="1"/>
              <a:t>Distractibility</a:t>
            </a:r>
          </a:p>
          <a:p>
            <a:pPr marL="533400" indent="-533400">
              <a:lnSpc>
                <a:spcPct val="90000"/>
              </a:lnSpc>
              <a:buFont typeface="Wingdings" panose="05000000000000000000" pitchFamily="2" charset="2"/>
              <a:buAutoNum type="arabicPeriod"/>
            </a:pPr>
            <a:r>
              <a:rPr lang="en-GB" altLang="en-US" sz="2000" b="1"/>
              <a:t>Attention span</a:t>
            </a:r>
            <a:r>
              <a:rPr lang="en-GB" altLang="en-US" sz="2000"/>
              <a:t> </a:t>
            </a:r>
          </a:p>
          <a:p>
            <a:pPr marL="533400" indent="-533400">
              <a:lnSpc>
                <a:spcPct val="90000"/>
              </a:lnSpc>
              <a:buFont typeface="Wingdings" panose="05000000000000000000" pitchFamily="2" charset="2"/>
              <a:buAutoNum type="arabicPeriod"/>
            </a:pPr>
            <a:endParaRPr lang="en-GB" altLang="en-US" sz="2000"/>
          </a:p>
        </p:txBody>
      </p:sp>
      <p:sp>
        <p:nvSpPr>
          <p:cNvPr id="152579" name="Rectangle 1026"/>
          <p:cNvSpPr>
            <a:spLocks noGrp="1" noChangeArrowheads="1"/>
          </p:cNvSpPr>
          <p:nvPr>
            <p:ph type="title"/>
          </p:nvPr>
        </p:nvSpPr>
        <p:spPr/>
        <p:txBody>
          <a:bodyPr>
            <a:normAutofit fontScale="90000"/>
          </a:bodyPr>
          <a:lstStyle/>
          <a:p>
            <a:pPr eaLnBrk="1" hangingPunct="1"/>
            <a:r>
              <a:rPr lang="en-GB" altLang="en-US" smtClean="0"/>
              <a:t>Thomas and Chess’(1977) model of temperament</a:t>
            </a:r>
          </a:p>
        </p:txBody>
      </p:sp>
    </p:spTree>
    <p:extLst>
      <p:ext uri="{BB962C8B-B14F-4D97-AF65-F5344CB8AC3E}">
        <p14:creationId xmlns:p14="http://schemas.microsoft.com/office/powerpoint/2010/main" val="1867505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3"/>
          <p:cNvSpPr>
            <a:spLocks noGrp="1" noChangeArrowheads="1"/>
          </p:cNvSpPr>
          <p:nvPr>
            <p:ph idx="1"/>
          </p:nvPr>
        </p:nvSpPr>
        <p:spPr>
          <a:solidFill>
            <a:srgbClr val="FFFFCC"/>
          </a:solidFill>
          <a:ln>
            <a:solidFill>
              <a:schemeClr val="accent1"/>
            </a:solidFill>
            <a:miter lim="800000"/>
            <a:headEnd/>
            <a:tailEnd/>
          </a:ln>
        </p:spPr>
        <p:txBody>
          <a:bodyPr/>
          <a:lstStyle/>
          <a:p>
            <a:pPr marL="533400" indent="-533400"/>
            <a:r>
              <a:rPr lang="en-GB" altLang="en-US" b="1" smtClean="0"/>
              <a:t>On the basis of these 9 dimensions, Thomas and Chess distinguished 3 distinct types of temperament:</a:t>
            </a:r>
          </a:p>
          <a:p>
            <a:pPr marL="533400" indent="-533400">
              <a:buFont typeface="Wingdings" panose="05000000000000000000" pitchFamily="2" charset="2"/>
              <a:buAutoNum type="arabicPeriod"/>
            </a:pPr>
            <a:r>
              <a:rPr lang="en-GB" altLang="en-US" b="1" smtClean="0"/>
              <a:t>The easy child (40%)</a:t>
            </a:r>
          </a:p>
          <a:p>
            <a:pPr marL="533400" indent="-533400">
              <a:buFont typeface="Wingdings" panose="05000000000000000000" pitchFamily="2" charset="2"/>
              <a:buAutoNum type="arabicPeriod"/>
            </a:pPr>
            <a:r>
              <a:rPr lang="en-GB" altLang="en-US" b="1" smtClean="0"/>
              <a:t>The difficult child(10%)</a:t>
            </a:r>
          </a:p>
          <a:p>
            <a:pPr marL="533400" indent="-533400">
              <a:buFont typeface="Wingdings" panose="05000000000000000000" pitchFamily="2" charset="2"/>
              <a:buAutoNum type="arabicPeriod"/>
            </a:pPr>
            <a:r>
              <a:rPr lang="en-GB" altLang="en-US" b="1" smtClean="0"/>
              <a:t>The slow-to-warm-up child (15%)</a:t>
            </a:r>
          </a:p>
          <a:p>
            <a:pPr marL="533400" indent="-533400">
              <a:buFont typeface="Wingdings" panose="05000000000000000000" pitchFamily="2" charset="2"/>
              <a:buAutoNum type="arabicPeriod"/>
            </a:pPr>
            <a:r>
              <a:rPr lang="en-GB" altLang="en-US" b="1" smtClean="0"/>
              <a:t>The hard to classify (35%) later added.</a:t>
            </a:r>
          </a:p>
        </p:txBody>
      </p:sp>
      <p:sp>
        <p:nvSpPr>
          <p:cNvPr id="154627" name="Rectangle 2"/>
          <p:cNvSpPr>
            <a:spLocks noGrp="1" noChangeArrowheads="1"/>
          </p:cNvSpPr>
          <p:nvPr>
            <p:ph type="title"/>
          </p:nvPr>
        </p:nvSpPr>
        <p:spPr/>
        <p:txBody>
          <a:bodyPr/>
          <a:lstStyle/>
          <a:p>
            <a:pPr eaLnBrk="1" hangingPunct="1"/>
            <a:r>
              <a:rPr lang="en-GB" altLang="en-US" smtClean="0"/>
              <a:t>The Structure of Temperament</a:t>
            </a:r>
          </a:p>
        </p:txBody>
      </p:sp>
    </p:spTree>
    <p:extLst>
      <p:ext uri="{BB962C8B-B14F-4D97-AF65-F5344CB8AC3E}">
        <p14:creationId xmlns:p14="http://schemas.microsoft.com/office/powerpoint/2010/main" val="2420128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Content Placeholder 1"/>
          <p:cNvSpPr>
            <a:spLocks noGrp="1"/>
          </p:cNvSpPr>
          <p:nvPr>
            <p:ph idx="1"/>
          </p:nvPr>
        </p:nvSpPr>
        <p:spPr>
          <a:xfrm>
            <a:off x="2395538" y="2674939"/>
            <a:ext cx="7408862" cy="2986087"/>
          </a:xfrm>
          <a:solidFill>
            <a:srgbClr val="FFFFCC"/>
          </a:solidFill>
          <a:ln>
            <a:solidFill>
              <a:schemeClr val="accent1"/>
            </a:solidFill>
            <a:miter lim="800000"/>
            <a:headEnd/>
            <a:tailEnd/>
          </a:ln>
        </p:spPr>
        <p:txBody>
          <a:bodyPr/>
          <a:lstStyle/>
          <a:p>
            <a:endParaRPr lang="en-GB" altLang="en-US" smtClean="0"/>
          </a:p>
          <a:p>
            <a:r>
              <a:rPr lang="en-GB" altLang="en-US" b="1" smtClean="0"/>
              <a:t>Buss, Plomin (1989,1986,1984) argue for a different dimension based on:</a:t>
            </a:r>
          </a:p>
          <a:p>
            <a:r>
              <a:rPr lang="en-GB" altLang="en-US" b="1" smtClean="0"/>
              <a:t>Activity level, emotionality, sociability.</a:t>
            </a:r>
          </a:p>
          <a:p>
            <a:r>
              <a:rPr lang="en-GB" altLang="en-US" b="1" smtClean="0"/>
              <a:t>Whereas others look at `traits` and their levels.</a:t>
            </a:r>
          </a:p>
        </p:txBody>
      </p:sp>
      <p:sp>
        <p:nvSpPr>
          <p:cNvPr id="156675" name="Title 2"/>
          <p:cNvSpPr>
            <a:spLocks noGrp="1"/>
          </p:cNvSpPr>
          <p:nvPr>
            <p:ph type="title"/>
          </p:nvPr>
        </p:nvSpPr>
        <p:spPr/>
        <p:txBody>
          <a:bodyPr/>
          <a:lstStyle/>
          <a:p>
            <a:r>
              <a:rPr lang="en-GB" altLang="en-US" smtClean="0"/>
              <a:t>However…</a:t>
            </a:r>
          </a:p>
        </p:txBody>
      </p:sp>
    </p:spTree>
    <p:extLst>
      <p:ext uri="{BB962C8B-B14F-4D97-AF65-F5344CB8AC3E}">
        <p14:creationId xmlns:p14="http://schemas.microsoft.com/office/powerpoint/2010/main" val="3478860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3"/>
          <p:cNvSpPr>
            <a:spLocks noGrp="1" noChangeArrowheads="1"/>
          </p:cNvSpPr>
          <p:nvPr>
            <p:ph idx="1"/>
          </p:nvPr>
        </p:nvSpPr>
        <p:spPr>
          <a:xfrm>
            <a:off x="2395538" y="2565400"/>
            <a:ext cx="7408862" cy="3887788"/>
          </a:xfrm>
          <a:solidFill>
            <a:srgbClr val="FFFFCC"/>
          </a:solidFill>
          <a:ln>
            <a:solidFill>
              <a:schemeClr val="accent1"/>
            </a:solidFill>
            <a:miter lim="800000"/>
            <a:headEnd/>
            <a:tailEnd/>
          </a:ln>
        </p:spPr>
        <p:txBody>
          <a:bodyPr>
            <a:normAutofit lnSpcReduction="10000"/>
          </a:bodyPr>
          <a:lstStyle/>
          <a:p>
            <a:pPr eaLnBrk="1" hangingPunct="1"/>
            <a:r>
              <a:rPr lang="en-GB" altLang="en-US" b="1" smtClean="0"/>
              <a:t>Many studies show that temperament tends to be fairly stable over time and predicts general later development in such areas as behavioural problems, anxiety disorders, and social competence (e.g. Kagan, 1997; Kagan, Snidman &amp; Arcus, 1998; Caspi et al. 1995; 2003).</a:t>
            </a:r>
          </a:p>
          <a:p>
            <a:pPr eaLnBrk="1" hangingPunct="1"/>
            <a:endParaRPr lang="en-GB" altLang="en-US" b="1" smtClean="0"/>
          </a:p>
          <a:p>
            <a:pPr eaLnBrk="1" hangingPunct="1"/>
            <a:r>
              <a:rPr lang="en-GB" altLang="en-US" b="1" smtClean="0"/>
              <a:t>However, experience can modify biologically based temperamental traits.</a:t>
            </a:r>
          </a:p>
          <a:p>
            <a:pPr eaLnBrk="1" hangingPunct="1"/>
            <a:endParaRPr lang="en-GB" altLang="en-US" smtClean="0"/>
          </a:p>
        </p:txBody>
      </p:sp>
      <p:sp>
        <p:nvSpPr>
          <p:cNvPr id="157699" name="Rectangle 2"/>
          <p:cNvSpPr>
            <a:spLocks noGrp="1" noChangeArrowheads="1"/>
          </p:cNvSpPr>
          <p:nvPr>
            <p:ph type="title"/>
          </p:nvPr>
        </p:nvSpPr>
        <p:spPr/>
        <p:txBody>
          <a:bodyPr/>
          <a:lstStyle/>
          <a:p>
            <a:pPr eaLnBrk="1" hangingPunct="1"/>
            <a:r>
              <a:rPr lang="en-GB" altLang="en-US" smtClean="0"/>
              <a:t>Stability of Temperament </a:t>
            </a:r>
          </a:p>
        </p:txBody>
      </p:sp>
    </p:spTree>
    <p:extLst>
      <p:ext uri="{BB962C8B-B14F-4D97-AF65-F5344CB8AC3E}">
        <p14:creationId xmlns:p14="http://schemas.microsoft.com/office/powerpoint/2010/main" val="1707685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Content Placeholder 1"/>
          <p:cNvSpPr>
            <a:spLocks noGrp="1"/>
          </p:cNvSpPr>
          <p:nvPr>
            <p:ph idx="1"/>
          </p:nvPr>
        </p:nvSpPr>
        <p:spPr>
          <a:xfrm>
            <a:off x="1011676" y="980636"/>
            <a:ext cx="10029217" cy="5505450"/>
          </a:xfrm>
          <a:solidFill>
            <a:srgbClr val="FFFFCC"/>
          </a:solidFill>
          <a:ln>
            <a:solidFill>
              <a:schemeClr val="accent1"/>
            </a:solidFill>
            <a:miter lim="800000"/>
            <a:headEnd/>
            <a:tailEnd/>
          </a:ln>
        </p:spPr>
        <p:txBody>
          <a:bodyPr>
            <a:normAutofit/>
          </a:bodyPr>
          <a:lstStyle/>
          <a:p>
            <a:r>
              <a:rPr lang="en-GB" altLang="en-US" b="1" dirty="0" smtClean="0"/>
              <a:t>Goldsmith et al (1995) twin studies suggest that temperament is heritable, and neurological evidence from </a:t>
            </a:r>
            <a:r>
              <a:rPr lang="en-GB" altLang="en-US" b="1" dirty="0" err="1" smtClean="0"/>
              <a:t>Kagan</a:t>
            </a:r>
            <a:r>
              <a:rPr lang="en-GB" altLang="en-US" b="1" dirty="0" smtClean="0"/>
              <a:t> (1994) supports this:</a:t>
            </a:r>
          </a:p>
          <a:p>
            <a:r>
              <a:rPr lang="en-GB" altLang="en-US" b="1" dirty="0" smtClean="0"/>
              <a:t>The differences in temperament, e.g. shyness comes from different thresholds of arousal in brain activity in regions responding to uncertainty, such as the amygdala and hypothalamus.</a:t>
            </a:r>
          </a:p>
          <a:p>
            <a:r>
              <a:rPr lang="en-GB" altLang="en-US" b="1" dirty="0" smtClean="0"/>
              <a:t>Therefore we do not inherit shyness, rather a `brain reaction`.</a:t>
            </a:r>
          </a:p>
          <a:p>
            <a:r>
              <a:rPr lang="en-GB" altLang="en-US" b="1" dirty="0" smtClean="0"/>
              <a:t>There is much support for this.</a:t>
            </a:r>
          </a:p>
          <a:p>
            <a:r>
              <a:rPr lang="en-GB" altLang="en-US" b="1" dirty="0" smtClean="0"/>
              <a:t>Frontal lobe asymmetry:  in shy people the two hemispheres respond differently with more activity in the right hemisphere than the left. (Fox 2001)</a:t>
            </a:r>
          </a:p>
        </p:txBody>
      </p:sp>
      <p:sp>
        <p:nvSpPr>
          <p:cNvPr id="159747" name="Title 2"/>
          <p:cNvSpPr>
            <a:spLocks noGrp="1"/>
          </p:cNvSpPr>
          <p:nvPr>
            <p:ph type="title"/>
          </p:nvPr>
        </p:nvSpPr>
        <p:spPr>
          <a:xfrm>
            <a:off x="1981200" y="338139"/>
            <a:ext cx="8229600" cy="282575"/>
          </a:xfrm>
        </p:spPr>
        <p:txBody>
          <a:bodyPr>
            <a:normAutofit fontScale="90000"/>
          </a:bodyPr>
          <a:lstStyle/>
          <a:p>
            <a:endParaRPr lang="en-US" altLang="en-US" smtClean="0"/>
          </a:p>
        </p:txBody>
      </p:sp>
    </p:spTree>
    <p:extLst>
      <p:ext uri="{BB962C8B-B14F-4D97-AF65-F5344CB8AC3E}">
        <p14:creationId xmlns:p14="http://schemas.microsoft.com/office/powerpoint/2010/main" val="3502845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Content Placeholder 1"/>
          <p:cNvSpPr>
            <a:spLocks noGrp="1"/>
          </p:cNvSpPr>
          <p:nvPr>
            <p:ph idx="1"/>
          </p:nvPr>
        </p:nvSpPr>
        <p:spPr>
          <a:xfrm>
            <a:off x="972766" y="1628775"/>
            <a:ext cx="10609634" cy="4497388"/>
          </a:xfrm>
          <a:solidFill>
            <a:srgbClr val="FFFFCC"/>
          </a:solidFill>
          <a:ln>
            <a:solidFill>
              <a:schemeClr val="accent1"/>
            </a:solidFill>
            <a:miter lim="800000"/>
            <a:headEnd/>
            <a:tailEnd/>
          </a:ln>
        </p:spPr>
        <p:txBody>
          <a:bodyPr/>
          <a:lstStyle/>
          <a:p>
            <a:r>
              <a:rPr lang="en-GB" altLang="en-US" b="1" dirty="0" smtClean="0"/>
              <a:t>Famous for temperament studies, and found that one in five children are inhibited as shown by the following pattern;</a:t>
            </a:r>
          </a:p>
          <a:p>
            <a:r>
              <a:rPr lang="en-GB" altLang="en-US" b="1" dirty="0" smtClean="0"/>
              <a:t>4 months- fretful behaviour and crying</a:t>
            </a:r>
          </a:p>
          <a:p>
            <a:r>
              <a:rPr lang="en-GB" altLang="en-US" b="1" dirty="0" smtClean="0"/>
              <a:t>9 months- cannot ignore distracting stimuli</a:t>
            </a:r>
          </a:p>
          <a:p>
            <a:r>
              <a:rPr lang="en-GB" altLang="en-US" b="1" dirty="0" smtClean="0"/>
              <a:t>Childhood presence of fear</a:t>
            </a:r>
          </a:p>
          <a:p>
            <a:endParaRPr lang="en-GB" altLang="en-US" b="1" dirty="0" smtClean="0"/>
          </a:p>
          <a:p>
            <a:r>
              <a:rPr lang="en-GB" altLang="en-US" b="1" dirty="0" smtClean="0"/>
              <a:t>Using scans, young adults have more activity in the brain regions responsible for coding negative emotions of strange faces.</a:t>
            </a:r>
          </a:p>
        </p:txBody>
      </p:sp>
      <p:sp>
        <p:nvSpPr>
          <p:cNvPr id="160771" name="Title 2"/>
          <p:cNvSpPr>
            <a:spLocks noGrp="1"/>
          </p:cNvSpPr>
          <p:nvPr>
            <p:ph type="title"/>
          </p:nvPr>
        </p:nvSpPr>
        <p:spPr>
          <a:xfrm>
            <a:off x="1138136" y="704088"/>
            <a:ext cx="10444264" cy="657784"/>
          </a:xfrm>
        </p:spPr>
        <p:txBody>
          <a:bodyPr>
            <a:normAutofit fontScale="90000"/>
          </a:bodyPr>
          <a:lstStyle/>
          <a:p>
            <a:r>
              <a:rPr lang="en-GB" altLang="en-US" dirty="0" err="1" smtClean="0"/>
              <a:t>Kagan</a:t>
            </a:r>
            <a:r>
              <a:rPr lang="en-GB" altLang="en-US" dirty="0" smtClean="0"/>
              <a:t> </a:t>
            </a:r>
          </a:p>
        </p:txBody>
      </p:sp>
    </p:spTree>
    <p:extLst>
      <p:ext uri="{BB962C8B-B14F-4D97-AF65-F5344CB8AC3E}">
        <p14:creationId xmlns:p14="http://schemas.microsoft.com/office/powerpoint/2010/main" val="57526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Content Placeholder 1"/>
          <p:cNvSpPr>
            <a:spLocks noGrp="1"/>
          </p:cNvSpPr>
          <p:nvPr>
            <p:ph idx="1"/>
          </p:nvPr>
        </p:nvSpPr>
        <p:spPr>
          <a:xfrm>
            <a:off x="2395538" y="1916113"/>
            <a:ext cx="7408862" cy="4210050"/>
          </a:xfrm>
          <a:solidFill>
            <a:srgbClr val="FFFFCC"/>
          </a:solidFill>
          <a:ln>
            <a:solidFill>
              <a:schemeClr val="accent1"/>
            </a:solidFill>
            <a:miter lim="800000"/>
            <a:headEnd/>
            <a:tailEnd/>
          </a:ln>
        </p:spPr>
        <p:txBody>
          <a:bodyPr>
            <a:normAutofit lnSpcReduction="10000"/>
          </a:bodyPr>
          <a:lstStyle/>
          <a:p>
            <a:r>
              <a:rPr lang="en-GB" altLang="en-US" b="1" smtClean="0"/>
              <a:t>Hepatitis B injections were given to new born`s and their cry variations were matched with later temperament patterns.</a:t>
            </a:r>
          </a:p>
          <a:p>
            <a:r>
              <a:rPr lang="en-GB" altLang="en-US" b="1" smtClean="0"/>
              <a:t>Temperament may overlap with personality but whilst temperament is genetic, some aspects of personality are learned, such as honesty and humility, but what these studies tell us is that…</a:t>
            </a:r>
          </a:p>
          <a:p>
            <a:r>
              <a:rPr lang="en-GB" altLang="en-US" b="1" smtClean="0"/>
              <a:t>Experience is the way in which we express the biological traits.</a:t>
            </a:r>
          </a:p>
        </p:txBody>
      </p:sp>
      <p:sp>
        <p:nvSpPr>
          <p:cNvPr id="161795" name="Title 2"/>
          <p:cNvSpPr>
            <a:spLocks noGrp="1"/>
          </p:cNvSpPr>
          <p:nvPr>
            <p:ph type="title"/>
          </p:nvPr>
        </p:nvSpPr>
        <p:spPr/>
        <p:txBody>
          <a:bodyPr/>
          <a:lstStyle/>
          <a:p>
            <a:r>
              <a:rPr lang="en-GB" altLang="en-US" sz="3600"/>
              <a:t>How do we know that temperament is stable?</a:t>
            </a:r>
          </a:p>
        </p:txBody>
      </p:sp>
    </p:spTree>
    <p:extLst>
      <p:ext uri="{BB962C8B-B14F-4D97-AF65-F5344CB8AC3E}">
        <p14:creationId xmlns:p14="http://schemas.microsoft.com/office/powerpoint/2010/main" val="1402532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3"/>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r>
              <a:rPr lang="en-GB" altLang="en-US" b="1" smtClean="0"/>
              <a:t>The word </a:t>
            </a:r>
            <a:r>
              <a:rPr lang="en-GB" altLang="en-US" b="1" i="1" smtClean="0"/>
              <a:t>temperament</a:t>
            </a:r>
            <a:r>
              <a:rPr lang="en-GB" altLang="en-US" b="1" smtClean="0"/>
              <a:t> implies a genetic basis for individual differences in personality</a:t>
            </a:r>
          </a:p>
          <a:p>
            <a:pPr eaLnBrk="1" hangingPunct="1"/>
            <a:endParaRPr lang="en-GB" altLang="en-US" b="1" smtClean="0"/>
          </a:p>
          <a:p>
            <a:pPr eaLnBrk="1" hangingPunct="1"/>
            <a:r>
              <a:rPr lang="en-GB" altLang="en-US" b="1" smtClean="0"/>
              <a:t>Environmental influences however, are also powerful and cannot be ignored.</a:t>
            </a:r>
          </a:p>
          <a:p>
            <a:pPr eaLnBrk="1" hangingPunct="1"/>
            <a:r>
              <a:rPr lang="en-GB" altLang="en-US" b="1" smtClean="0"/>
              <a:t>Scarr &amp; McCartney (1983) niche picking… our choices reflect our temperament which in turn alter our behaviour.</a:t>
            </a:r>
          </a:p>
        </p:txBody>
      </p:sp>
      <p:sp>
        <p:nvSpPr>
          <p:cNvPr id="162819" name="Rectangle 2"/>
          <p:cNvSpPr>
            <a:spLocks noGrp="1" noChangeArrowheads="1"/>
          </p:cNvSpPr>
          <p:nvPr>
            <p:ph type="title"/>
          </p:nvPr>
        </p:nvSpPr>
        <p:spPr/>
        <p:txBody>
          <a:bodyPr>
            <a:normAutofit fontScale="90000"/>
          </a:bodyPr>
          <a:lstStyle/>
          <a:p>
            <a:pPr eaLnBrk="1" hangingPunct="1"/>
            <a:r>
              <a:rPr lang="en-GB" altLang="en-US" smtClean="0"/>
              <a:t>Genetic and Environmental Influences </a:t>
            </a:r>
          </a:p>
        </p:txBody>
      </p:sp>
    </p:spTree>
    <p:extLst>
      <p:ext uri="{BB962C8B-B14F-4D97-AF65-F5344CB8AC3E}">
        <p14:creationId xmlns:p14="http://schemas.microsoft.com/office/powerpoint/2010/main" val="3550344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3"/>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endParaRPr lang="en-GB" altLang="en-US" smtClean="0"/>
          </a:p>
          <a:p>
            <a:pPr eaLnBrk="1" hangingPunct="1"/>
            <a:r>
              <a:rPr lang="en-GB" altLang="en-US" b="1" smtClean="0"/>
              <a:t>The degree to which an infant’s early temperament contributes to personality development is likely to be influenced by </a:t>
            </a:r>
            <a:r>
              <a:rPr lang="en-GB" altLang="en-US" b="1" i="1" smtClean="0"/>
              <a:t>goodness of fit</a:t>
            </a:r>
            <a:r>
              <a:rPr lang="en-GB" altLang="en-US" b="1" smtClean="0"/>
              <a:t> between his/her temperament and the attitudes, expectations and responses of parents and other caregivers.</a:t>
            </a:r>
          </a:p>
        </p:txBody>
      </p:sp>
      <p:sp>
        <p:nvSpPr>
          <p:cNvPr id="164867" name="Rectangle 2"/>
          <p:cNvSpPr>
            <a:spLocks noGrp="1" noChangeArrowheads="1"/>
          </p:cNvSpPr>
          <p:nvPr>
            <p:ph type="title"/>
          </p:nvPr>
        </p:nvSpPr>
        <p:spPr/>
        <p:txBody>
          <a:bodyPr/>
          <a:lstStyle/>
          <a:p>
            <a:pPr eaLnBrk="1" hangingPunct="1"/>
            <a:r>
              <a:rPr lang="en-GB" altLang="en-US" sz="3200"/>
              <a:t>The role of temperament in children’s social skills and adjustment</a:t>
            </a:r>
          </a:p>
        </p:txBody>
      </p:sp>
    </p:spTree>
    <p:extLst>
      <p:ext uri="{BB962C8B-B14F-4D97-AF65-F5344CB8AC3E}">
        <p14:creationId xmlns:p14="http://schemas.microsoft.com/office/powerpoint/2010/main" val="1478310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3"/>
          <p:cNvSpPr>
            <a:spLocks noGrp="1" noChangeArrowheads="1"/>
          </p:cNvSpPr>
          <p:nvPr>
            <p:ph idx="1"/>
          </p:nvPr>
        </p:nvSpPr>
        <p:spPr>
          <a:solidFill>
            <a:srgbClr val="FFFFCC"/>
          </a:solidFill>
          <a:ln>
            <a:solidFill>
              <a:schemeClr val="accent1"/>
            </a:solidFill>
            <a:miter lim="800000"/>
            <a:headEnd/>
            <a:tailEnd/>
          </a:ln>
        </p:spPr>
        <p:txBody>
          <a:bodyPr/>
          <a:lstStyle/>
          <a:p>
            <a:pPr eaLnBrk="1" hangingPunct="1">
              <a:buFont typeface="Wingdings" panose="05000000000000000000" pitchFamily="2" charset="2"/>
              <a:buNone/>
            </a:pPr>
            <a:r>
              <a:rPr lang="en-GB" altLang="en-US" b="1" smtClean="0"/>
              <a:t>Temperament:</a:t>
            </a:r>
          </a:p>
          <a:p>
            <a:pPr eaLnBrk="1" hangingPunct="1">
              <a:buFontTx/>
              <a:buChar char="•"/>
            </a:pPr>
            <a:r>
              <a:rPr lang="en-GB" altLang="en-US" b="1" smtClean="0"/>
              <a:t>Refers to individual differences in emotional and behavioural responding to environmental events; </a:t>
            </a:r>
          </a:p>
          <a:p>
            <a:pPr eaLnBrk="1" hangingPunct="1">
              <a:buFontTx/>
              <a:buChar char="•"/>
            </a:pPr>
            <a:r>
              <a:rPr lang="en-GB" altLang="en-US" b="1" smtClean="0"/>
              <a:t>Is believed to have a biological basis but is also affected by experiences in the environment, including social interactions;</a:t>
            </a:r>
          </a:p>
          <a:p>
            <a:pPr eaLnBrk="1" hangingPunct="1">
              <a:buFontTx/>
              <a:buChar char="•"/>
            </a:pPr>
            <a:r>
              <a:rPr lang="en-GB" altLang="en-US" b="1" smtClean="0"/>
              <a:t>Tends to be somewhat stable over time;</a:t>
            </a:r>
          </a:p>
          <a:p>
            <a:pPr eaLnBrk="1" hangingPunct="1">
              <a:buFontTx/>
              <a:buChar char="•"/>
            </a:pPr>
            <a:r>
              <a:rPr lang="en-GB" altLang="en-US" b="1" smtClean="0"/>
              <a:t>Plays an important role in adjustment.</a:t>
            </a:r>
          </a:p>
        </p:txBody>
      </p:sp>
      <p:sp>
        <p:nvSpPr>
          <p:cNvPr id="166915" name="Rectangle 2"/>
          <p:cNvSpPr>
            <a:spLocks noGrp="1" noChangeArrowheads="1"/>
          </p:cNvSpPr>
          <p:nvPr>
            <p:ph type="title"/>
          </p:nvPr>
        </p:nvSpPr>
        <p:spPr/>
        <p:txBody>
          <a:bodyPr/>
          <a:lstStyle/>
          <a:p>
            <a:pPr eaLnBrk="1" hangingPunct="1"/>
            <a:r>
              <a:rPr lang="en-GB" altLang="en-US" smtClean="0"/>
              <a:t>Overview</a:t>
            </a:r>
          </a:p>
        </p:txBody>
      </p:sp>
    </p:spTree>
    <p:extLst>
      <p:ext uri="{BB962C8B-B14F-4D97-AF65-F5344CB8AC3E}">
        <p14:creationId xmlns:p14="http://schemas.microsoft.com/office/powerpoint/2010/main" val="304186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73451"/>
          </a:xfrm>
        </p:spPr>
        <p:txBody>
          <a:bodyPr>
            <a:normAutofit fontScale="90000"/>
          </a:bodyPr>
          <a:lstStyle/>
          <a:p>
            <a:pPr algn="ctr"/>
            <a:r>
              <a:rPr lang="en-GB" dirty="0" smtClean="0">
                <a:solidFill>
                  <a:schemeClr val="accent1">
                    <a:lumMod val="50000"/>
                  </a:schemeClr>
                </a:solidFill>
              </a:rPr>
              <a:t>The self in pre-schoolers</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normAutofit/>
          </a:bodyPr>
          <a:lstStyle/>
          <a:p>
            <a:endParaRPr lang="en-GB" dirty="0" smtClean="0"/>
          </a:p>
          <a:p>
            <a:r>
              <a:rPr lang="en-GB" dirty="0" smtClean="0">
                <a:solidFill>
                  <a:schemeClr val="accent1">
                    <a:lumMod val="50000"/>
                  </a:schemeClr>
                </a:solidFill>
              </a:rPr>
              <a:t>Self-concept </a:t>
            </a:r>
            <a:r>
              <a:rPr lang="en-GB" dirty="0">
                <a:solidFill>
                  <a:schemeClr val="accent1">
                    <a:lumMod val="50000"/>
                  </a:schemeClr>
                </a:solidFill>
              </a:rPr>
              <a:t>– How we think about or describe ourselves.</a:t>
            </a:r>
          </a:p>
          <a:p>
            <a:r>
              <a:rPr lang="en-GB" dirty="0">
                <a:solidFill>
                  <a:schemeClr val="accent1">
                    <a:lumMod val="50000"/>
                  </a:schemeClr>
                </a:solidFill>
              </a:rPr>
              <a:t>Initiative vs. </a:t>
            </a:r>
            <a:r>
              <a:rPr lang="en-GB" dirty="0" smtClean="0">
                <a:solidFill>
                  <a:schemeClr val="accent1">
                    <a:lumMod val="50000"/>
                  </a:schemeClr>
                </a:solidFill>
              </a:rPr>
              <a:t>guilt.</a:t>
            </a:r>
            <a:endParaRPr lang="en-GB" dirty="0">
              <a:solidFill>
                <a:schemeClr val="accent1">
                  <a:lumMod val="50000"/>
                </a:schemeClr>
              </a:solidFill>
            </a:endParaRPr>
          </a:p>
          <a:p>
            <a:r>
              <a:rPr lang="en-GB" dirty="0">
                <a:solidFill>
                  <a:schemeClr val="accent1">
                    <a:lumMod val="50000"/>
                  </a:schemeClr>
                </a:solidFill>
              </a:rPr>
              <a:t>Erikson’s 3rd stage of psychosocial development.</a:t>
            </a:r>
          </a:p>
          <a:p>
            <a:r>
              <a:rPr lang="en-GB" dirty="0">
                <a:solidFill>
                  <a:schemeClr val="accent1">
                    <a:lumMod val="50000"/>
                  </a:schemeClr>
                </a:solidFill>
              </a:rPr>
              <a:t>Beginning of autobiographical memory.</a:t>
            </a:r>
          </a:p>
          <a:p>
            <a:r>
              <a:rPr lang="en-GB" dirty="0">
                <a:solidFill>
                  <a:schemeClr val="accent1">
                    <a:lumMod val="50000"/>
                  </a:schemeClr>
                </a:solidFill>
              </a:rPr>
              <a:t>Young children have very high </a:t>
            </a:r>
            <a:br>
              <a:rPr lang="en-GB" dirty="0">
                <a:solidFill>
                  <a:schemeClr val="accent1">
                    <a:lumMod val="50000"/>
                  </a:schemeClr>
                </a:solidFill>
              </a:rPr>
            </a:br>
            <a:r>
              <a:rPr lang="en-GB" dirty="0">
                <a:solidFill>
                  <a:schemeClr val="accent1">
                    <a:lumMod val="50000"/>
                  </a:schemeClr>
                </a:solidFill>
              </a:rPr>
              <a:t>self-esteem.</a:t>
            </a:r>
          </a:p>
          <a:p>
            <a:r>
              <a:rPr lang="en-GB" dirty="0">
                <a:solidFill>
                  <a:schemeClr val="accent1">
                    <a:lumMod val="50000"/>
                  </a:schemeClr>
                </a:solidFill>
              </a:rPr>
              <a:t>Inability to use social comparison.</a:t>
            </a:r>
          </a:p>
          <a:p>
            <a:endParaRPr lang="en-GB" dirty="0"/>
          </a:p>
        </p:txBody>
      </p:sp>
      <p:pic>
        <p:nvPicPr>
          <p:cNvPr id="4" name="Picture 3"/>
          <p:cNvPicPr>
            <a:picLocks noChangeAspect="1"/>
          </p:cNvPicPr>
          <p:nvPr/>
        </p:nvPicPr>
        <p:blipFill>
          <a:blip r:embed="rId2"/>
          <a:stretch>
            <a:fillRect/>
          </a:stretch>
        </p:blipFill>
        <p:spPr>
          <a:xfrm>
            <a:off x="7173798" y="3487189"/>
            <a:ext cx="3337972" cy="2241558"/>
          </a:xfrm>
          <a:prstGeom prst="rect">
            <a:avLst/>
          </a:prstGeom>
          <a:ln>
            <a:solidFill>
              <a:schemeClr val="accent1"/>
            </a:solidFill>
          </a:ln>
        </p:spPr>
      </p:pic>
    </p:spTree>
    <p:extLst>
      <p:ext uri="{BB962C8B-B14F-4D97-AF65-F5344CB8AC3E}">
        <p14:creationId xmlns:p14="http://schemas.microsoft.com/office/powerpoint/2010/main" val="700611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73451"/>
          </a:xfrm>
        </p:spPr>
        <p:txBody>
          <a:bodyPr>
            <a:normAutofit fontScale="90000"/>
          </a:bodyPr>
          <a:lstStyle/>
          <a:p>
            <a:pPr algn="ctr"/>
            <a:r>
              <a:rPr lang="en-GB" dirty="0" smtClean="0">
                <a:solidFill>
                  <a:schemeClr val="accent1">
                    <a:lumMod val="50000"/>
                  </a:schemeClr>
                </a:solidFill>
              </a:rPr>
              <a:t>Emotional Development</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Effortful </a:t>
            </a:r>
            <a:r>
              <a:rPr lang="en-GB" dirty="0">
                <a:solidFill>
                  <a:schemeClr val="accent1">
                    <a:lumMod val="50000"/>
                  </a:schemeClr>
                </a:solidFill>
              </a:rPr>
              <a:t>control requires executive function.</a:t>
            </a:r>
          </a:p>
          <a:p>
            <a:r>
              <a:rPr lang="en-GB" dirty="0">
                <a:solidFill>
                  <a:schemeClr val="accent1">
                    <a:lumMod val="50000"/>
                  </a:schemeClr>
                </a:solidFill>
              </a:rPr>
              <a:t>Walter </a:t>
            </a:r>
            <a:r>
              <a:rPr lang="en-GB" dirty="0" err="1">
                <a:solidFill>
                  <a:schemeClr val="accent1">
                    <a:lumMod val="50000"/>
                  </a:schemeClr>
                </a:solidFill>
              </a:rPr>
              <a:t>Mischel’s</a:t>
            </a:r>
            <a:r>
              <a:rPr lang="en-GB" dirty="0">
                <a:solidFill>
                  <a:schemeClr val="accent1">
                    <a:lumMod val="50000"/>
                  </a:schemeClr>
                </a:solidFill>
              </a:rPr>
              <a:t> Marshmallow </a:t>
            </a:r>
            <a:r>
              <a:rPr lang="en-GB" dirty="0" smtClean="0">
                <a:solidFill>
                  <a:schemeClr val="accent1">
                    <a:lumMod val="50000"/>
                  </a:schemeClr>
                </a:solidFill>
              </a:rPr>
              <a:t>Experiment.</a:t>
            </a:r>
            <a:endParaRPr lang="en-GB" dirty="0">
              <a:solidFill>
                <a:schemeClr val="accent1">
                  <a:lumMod val="50000"/>
                </a:schemeClr>
              </a:solidFill>
            </a:endParaRPr>
          </a:p>
          <a:p>
            <a:r>
              <a:rPr lang="en-GB" dirty="0">
                <a:solidFill>
                  <a:schemeClr val="accent1">
                    <a:lumMod val="50000"/>
                  </a:schemeClr>
                </a:solidFill>
              </a:rPr>
              <a:t>Effortful control helps in delay of </a:t>
            </a:r>
            <a:r>
              <a:rPr lang="en-GB" dirty="0" smtClean="0">
                <a:solidFill>
                  <a:schemeClr val="accent1">
                    <a:lumMod val="50000"/>
                  </a:schemeClr>
                </a:solidFill>
              </a:rPr>
              <a:t>gratification.</a:t>
            </a:r>
            <a:endParaRPr lang="en-GB" dirty="0">
              <a:solidFill>
                <a:schemeClr val="accent1">
                  <a:lumMod val="50000"/>
                </a:schemeClr>
              </a:solidFill>
            </a:endParaRPr>
          </a:p>
          <a:p>
            <a:r>
              <a:rPr lang="en-GB" dirty="0" smtClean="0">
                <a:solidFill>
                  <a:schemeClr val="accent1">
                    <a:lumMod val="50000"/>
                  </a:schemeClr>
                </a:solidFill>
              </a:rPr>
              <a:t>Pre-schoolers </a:t>
            </a:r>
            <a:r>
              <a:rPr lang="en-GB" dirty="0">
                <a:solidFill>
                  <a:schemeClr val="accent1">
                    <a:lumMod val="50000"/>
                  </a:schemeClr>
                </a:solidFill>
              </a:rPr>
              <a:t>with more ability to regulate their emotions had higher academic ability in third grade and higher social competence in adolescence and adulthood</a:t>
            </a:r>
            <a:r>
              <a:rPr lang="en-GB" dirty="0"/>
              <a:t>.</a:t>
            </a:r>
          </a:p>
          <a:p>
            <a:endParaRPr lang="en-GB" dirty="0"/>
          </a:p>
        </p:txBody>
      </p:sp>
    </p:spTree>
    <p:extLst>
      <p:ext uri="{BB962C8B-B14F-4D97-AF65-F5344CB8AC3E}">
        <p14:creationId xmlns:p14="http://schemas.microsoft.com/office/powerpoint/2010/main" val="2953309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701731"/>
          </a:xfrm>
        </p:spPr>
        <p:txBody>
          <a:bodyPr>
            <a:normAutofit fontScale="90000"/>
          </a:bodyPr>
          <a:lstStyle/>
          <a:p>
            <a:pPr algn="ctr"/>
            <a:r>
              <a:rPr lang="en-GB" dirty="0" smtClean="0">
                <a:solidFill>
                  <a:schemeClr val="accent1">
                    <a:lumMod val="50000"/>
                  </a:schemeClr>
                </a:solidFill>
              </a:rPr>
              <a:t>Development of Gender Identity</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solidFill>
                <a:schemeClr val="accent1">
                  <a:lumMod val="50000"/>
                </a:schemeClr>
              </a:solidFill>
            </a:endParaRPr>
          </a:p>
          <a:p>
            <a:r>
              <a:rPr lang="en-GB" dirty="0" smtClean="0">
                <a:solidFill>
                  <a:schemeClr val="accent1">
                    <a:lumMod val="50000"/>
                  </a:schemeClr>
                </a:solidFill>
              </a:rPr>
              <a:t>Gender </a:t>
            </a:r>
            <a:r>
              <a:rPr lang="en-GB" dirty="0">
                <a:solidFill>
                  <a:schemeClr val="accent1">
                    <a:lumMod val="50000"/>
                  </a:schemeClr>
                </a:solidFill>
              </a:rPr>
              <a:t>includes all the roles and stereotypes society connects with being a boy or a girl.</a:t>
            </a:r>
          </a:p>
          <a:p>
            <a:r>
              <a:rPr lang="en-GB" dirty="0">
                <a:solidFill>
                  <a:schemeClr val="accent1">
                    <a:lumMod val="50000"/>
                  </a:schemeClr>
                </a:solidFill>
              </a:rPr>
              <a:t>Theories on Gender Identity development:</a:t>
            </a:r>
          </a:p>
          <a:p>
            <a:r>
              <a:rPr lang="en-GB" dirty="0" smtClean="0">
                <a:solidFill>
                  <a:schemeClr val="accent1">
                    <a:lumMod val="50000"/>
                  </a:schemeClr>
                </a:solidFill>
              </a:rPr>
              <a:t>Behaviour </a:t>
            </a:r>
            <a:r>
              <a:rPr lang="en-GB" dirty="0">
                <a:solidFill>
                  <a:schemeClr val="accent1">
                    <a:lumMod val="50000"/>
                  </a:schemeClr>
                </a:solidFill>
              </a:rPr>
              <a:t>&amp; Social </a:t>
            </a:r>
            <a:r>
              <a:rPr lang="en-GB" dirty="0" smtClean="0">
                <a:solidFill>
                  <a:schemeClr val="accent1">
                    <a:lumMod val="50000"/>
                  </a:schemeClr>
                </a:solidFill>
              </a:rPr>
              <a:t>Learning.</a:t>
            </a:r>
            <a:endParaRPr lang="en-GB" dirty="0">
              <a:solidFill>
                <a:schemeClr val="accent1">
                  <a:lumMod val="50000"/>
                </a:schemeClr>
              </a:solidFill>
            </a:endParaRPr>
          </a:p>
          <a:p>
            <a:r>
              <a:rPr lang="en-GB" dirty="0">
                <a:solidFill>
                  <a:schemeClr val="accent1">
                    <a:lumMod val="50000"/>
                  </a:schemeClr>
                </a:solidFill>
              </a:rPr>
              <a:t>Cognitive </a:t>
            </a:r>
            <a:r>
              <a:rPr lang="en-GB" dirty="0" smtClean="0">
                <a:solidFill>
                  <a:schemeClr val="accent1">
                    <a:lumMod val="50000"/>
                  </a:schemeClr>
                </a:solidFill>
              </a:rPr>
              <a:t>Development.</a:t>
            </a:r>
            <a:endParaRPr lang="en-GB" dirty="0">
              <a:solidFill>
                <a:schemeClr val="accent1">
                  <a:lumMod val="50000"/>
                </a:schemeClr>
              </a:solidFill>
            </a:endParaRPr>
          </a:p>
          <a:p>
            <a:r>
              <a:rPr lang="en-GB" dirty="0">
                <a:solidFill>
                  <a:schemeClr val="accent1">
                    <a:lumMod val="50000"/>
                  </a:schemeClr>
                </a:solidFill>
              </a:rPr>
              <a:t>Gender </a:t>
            </a:r>
            <a:r>
              <a:rPr lang="en-GB" dirty="0" smtClean="0">
                <a:solidFill>
                  <a:schemeClr val="accent1">
                    <a:lumMod val="50000"/>
                  </a:schemeClr>
                </a:solidFill>
              </a:rPr>
              <a:t>Schema.</a:t>
            </a:r>
            <a:endParaRPr lang="en-GB" dirty="0">
              <a:solidFill>
                <a:schemeClr val="accent1">
                  <a:lumMod val="50000"/>
                </a:schemeClr>
              </a:solidFill>
            </a:endParaRPr>
          </a:p>
          <a:p>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7786541" y="2960803"/>
            <a:ext cx="2689830" cy="2689830"/>
          </a:xfrm>
          <a:prstGeom prst="rect">
            <a:avLst/>
          </a:prstGeom>
        </p:spPr>
      </p:pic>
    </p:spTree>
    <p:extLst>
      <p:ext uri="{BB962C8B-B14F-4D97-AF65-F5344CB8AC3E}">
        <p14:creationId xmlns:p14="http://schemas.microsoft.com/office/powerpoint/2010/main" val="3923873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927975"/>
          </a:xfrm>
        </p:spPr>
        <p:txBody>
          <a:bodyPr>
            <a:normAutofit fontScale="90000"/>
          </a:bodyPr>
          <a:lstStyle/>
          <a:p>
            <a:pPr algn="ctr"/>
            <a:r>
              <a:rPr lang="en-GB" dirty="0" smtClean="0">
                <a:solidFill>
                  <a:schemeClr val="accent1">
                    <a:lumMod val="50000"/>
                  </a:schemeClr>
                </a:solidFill>
              </a:rPr>
              <a:t>Gender Identity- </a:t>
            </a:r>
            <a:br>
              <a:rPr lang="en-GB" dirty="0" smtClean="0">
                <a:solidFill>
                  <a:schemeClr val="accent1">
                    <a:lumMod val="50000"/>
                  </a:schemeClr>
                </a:solidFill>
              </a:rPr>
            </a:br>
            <a:r>
              <a:rPr lang="en-GB" dirty="0" smtClean="0">
                <a:solidFill>
                  <a:schemeClr val="accent1">
                    <a:lumMod val="50000"/>
                  </a:schemeClr>
                </a:solidFill>
              </a:rPr>
              <a:t>Behavioural and Social Learning Theory</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normAutofit fontScale="92500" lnSpcReduction="10000"/>
          </a:bodyPr>
          <a:lstStyle/>
          <a:p>
            <a:r>
              <a:rPr lang="en-GB" dirty="0" smtClean="0">
                <a:solidFill>
                  <a:schemeClr val="accent1">
                    <a:lumMod val="50000"/>
                  </a:schemeClr>
                </a:solidFill>
              </a:rPr>
              <a:t>Behaviourism’s </a:t>
            </a:r>
            <a:r>
              <a:rPr lang="en-GB" dirty="0">
                <a:solidFill>
                  <a:schemeClr val="accent1">
                    <a:lumMod val="50000"/>
                  </a:schemeClr>
                </a:solidFill>
              </a:rPr>
              <a:t>central concept – reinforcement of proper </a:t>
            </a:r>
            <a:r>
              <a:rPr lang="en-GB" dirty="0" smtClean="0">
                <a:solidFill>
                  <a:schemeClr val="accent1">
                    <a:lumMod val="50000"/>
                  </a:schemeClr>
                </a:solidFill>
              </a:rPr>
              <a:t>behaviours</a:t>
            </a:r>
            <a:r>
              <a:rPr lang="en-GB" dirty="0">
                <a:solidFill>
                  <a:schemeClr val="accent1">
                    <a:lumMod val="50000"/>
                  </a:schemeClr>
                </a:solidFill>
              </a:rPr>
              <a:t>, punishment of improper ones.</a:t>
            </a:r>
          </a:p>
          <a:p>
            <a:r>
              <a:rPr lang="en-GB" dirty="0">
                <a:solidFill>
                  <a:schemeClr val="accent1">
                    <a:lumMod val="50000"/>
                  </a:schemeClr>
                </a:solidFill>
              </a:rPr>
              <a:t>Most parents reinforce sex-typed play and chores.</a:t>
            </a:r>
          </a:p>
          <a:p>
            <a:r>
              <a:rPr lang="en-GB" dirty="0">
                <a:solidFill>
                  <a:schemeClr val="accent1">
                    <a:lumMod val="50000"/>
                  </a:schemeClr>
                </a:solidFill>
              </a:rPr>
              <a:t>How would this boy’s </a:t>
            </a:r>
            <a:br>
              <a:rPr lang="en-GB" dirty="0">
                <a:solidFill>
                  <a:schemeClr val="accent1">
                    <a:lumMod val="50000"/>
                  </a:schemeClr>
                </a:solidFill>
              </a:rPr>
            </a:br>
            <a:r>
              <a:rPr lang="en-GB" dirty="0">
                <a:solidFill>
                  <a:schemeClr val="accent1">
                    <a:lumMod val="50000"/>
                  </a:schemeClr>
                </a:solidFill>
              </a:rPr>
              <a:t>parents and peers react to his</a:t>
            </a:r>
            <a:br>
              <a:rPr lang="en-GB" dirty="0">
                <a:solidFill>
                  <a:schemeClr val="accent1">
                    <a:lumMod val="50000"/>
                  </a:schemeClr>
                </a:solidFill>
              </a:rPr>
            </a:br>
            <a:r>
              <a:rPr lang="en-GB" dirty="0">
                <a:solidFill>
                  <a:schemeClr val="accent1">
                    <a:lumMod val="50000"/>
                  </a:schemeClr>
                </a:solidFill>
              </a:rPr>
              <a:t>playing with dolls?</a:t>
            </a:r>
          </a:p>
          <a:p>
            <a:r>
              <a:rPr lang="en-GB" dirty="0">
                <a:solidFill>
                  <a:schemeClr val="accent1">
                    <a:lumMod val="50000"/>
                  </a:schemeClr>
                </a:solidFill>
              </a:rPr>
              <a:t>Social Learning Theory</a:t>
            </a:r>
          </a:p>
          <a:p>
            <a:r>
              <a:rPr lang="en-GB" dirty="0">
                <a:solidFill>
                  <a:schemeClr val="accent1">
                    <a:lumMod val="50000"/>
                  </a:schemeClr>
                </a:solidFill>
              </a:rPr>
              <a:t>Children learn gender-appropriate</a:t>
            </a:r>
            <a:br>
              <a:rPr lang="en-GB" dirty="0">
                <a:solidFill>
                  <a:schemeClr val="accent1">
                    <a:lumMod val="50000"/>
                  </a:schemeClr>
                </a:solidFill>
              </a:rPr>
            </a:br>
            <a:r>
              <a:rPr lang="en-GB" dirty="0" smtClean="0">
                <a:solidFill>
                  <a:schemeClr val="accent1">
                    <a:lumMod val="50000"/>
                  </a:schemeClr>
                </a:solidFill>
              </a:rPr>
              <a:t>behaviours </a:t>
            </a:r>
            <a:r>
              <a:rPr lang="en-GB" dirty="0">
                <a:solidFill>
                  <a:schemeClr val="accent1">
                    <a:lumMod val="50000"/>
                  </a:schemeClr>
                </a:solidFill>
              </a:rPr>
              <a:t>by observing those </a:t>
            </a:r>
            <a:br>
              <a:rPr lang="en-GB" dirty="0">
                <a:solidFill>
                  <a:schemeClr val="accent1">
                    <a:lumMod val="50000"/>
                  </a:schemeClr>
                </a:solidFill>
              </a:rPr>
            </a:br>
            <a:r>
              <a:rPr lang="en-GB" dirty="0">
                <a:solidFill>
                  <a:schemeClr val="accent1">
                    <a:lumMod val="50000"/>
                  </a:schemeClr>
                </a:solidFill>
              </a:rPr>
              <a:t>around them.</a:t>
            </a:r>
          </a:p>
          <a:p>
            <a:r>
              <a:rPr lang="en-GB" dirty="0">
                <a:solidFill>
                  <a:schemeClr val="accent1">
                    <a:lumMod val="50000"/>
                  </a:schemeClr>
                </a:solidFill>
              </a:rPr>
              <a:t>Examples in media? </a:t>
            </a:r>
          </a:p>
          <a:p>
            <a:endParaRPr lang="en-GB" dirty="0"/>
          </a:p>
        </p:txBody>
      </p:sp>
      <p:pic>
        <p:nvPicPr>
          <p:cNvPr id="4" name="Picture 3"/>
          <p:cNvPicPr>
            <a:picLocks noChangeAspect="1"/>
          </p:cNvPicPr>
          <p:nvPr/>
        </p:nvPicPr>
        <p:blipFill>
          <a:blip r:embed="rId2"/>
          <a:stretch>
            <a:fillRect/>
          </a:stretch>
        </p:blipFill>
        <p:spPr>
          <a:xfrm>
            <a:off x="6839367" y="2949408"/>
            <a:ext cx="3600965" cy="2697248"/>
          </a:xfrm>
          <a:prstGeom prst="rect">
            <a:avLst/>
          </a:prstGeom>
          <a:ln>
            <a:solidFill>
              <a:schemeClr val="accent1"/>
            </a:solidFill>
          </a:ln>
        </p:spPr>
      </p:pic>
    </p:spTree>
    <p:extLst>
      <p:ext uri="{BB962C8B-B14F-4D97-AF65-F5344CB8AC3E}">
        <p14:creationId xmlns:p14="http://schemas.microsoft.com/office/powerpoint/2010/main" val="2468235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965682"/>
          </a:xfrm>
        </p:spPr>
        <p:txBody>
          <a:bodyPr>
            <a:normAutofit fontScale="90000"/>
          </a:bodyPr>
          <a:lstStyle/>
          <a:p>
            <a:pPr algn="ctr"/>
            <a:r>
              <a:rPr lang="en-GB" dirty="0" smtClean="0">
                <a:solidFill>
                  <a:schemeClr val="accent1">
                    <a:lumMod val="50000"/>
                  </a:schemeClr>
                </a:solidFill>
              </a:rPr>
              <a:t>Gender Identity-</a:t>
            </a:r>
            <a:br>
              <a:rPr lang="en-GB" dirty="0" smtClean="0">
                <a:solidFill>
                  <a:schemeClr val="accent1">
                    <a:lumMod val="50000"/>
                  </a:schemeClr>
                </a:solidFill>
              </a:rPr>
            </a:br>
            <a:r>
              <a:rPr lang="en-GB" dirty="0" smtClean="0">
                <a:solidFill>
                  <a:schemeClr val="accent1">
                    <a:lumMod val="50000"/>
                  </a:schemeClr>
                </a:solidFill>
              </a:rPr>
              <a:t>Cognitive Developmental Theory</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Kohlberg </a:t>
            </a:r>
            <a:r>
              <a:rPr lang="en-GB" dirty="0">
                <a:solidFill>
                  <a:schemeClr val="accent1">
                    <a:lumMod val="50000"/>
                  </a:schemeClr>
                </a:solidFill>
              </a:rPr>
              <a:t>(1966) – a child’s understanding of gender goes through stages based on cognitive development.</a:t>
            </a:r>
          </a:p>
          <a:p>
            <a:r>
              <a:rPr lang="en-GB" dirty="0">
                <a:solidFill>
                  <a:schemeClr val="accent1">
                    <a:lumMod val="50000"/>
                  </a:schemeClr>
                </a:solidFill>
              </a:rPr>
              <a:t>Gender Identity (2 </a:t>
            </a:r>
            <a:r>
              <a:rPr lang="en-GB" dirty="0" err="1">
                <a:solidFill>
                  <a:schemeClr val="accent1">
                    <a:lumMod val="50000"/>
                  </a:schemeClr>
                </a:solidFill>
              </a:rPr>
              <a:t>yrs</a:t>
            </a:r>
            <a:r>
              <a:rPr lang="en-GB" dirty="0">
                <a:solidFill>
                  <a:schemeClr val="accent1">
                    <a:lumMod val="50000"/>
                  </a:schemeClr>
                </a:solidFill>
              </a:rPr>
              <a:t>) – “I am a girl, you are a boy.”</a:t>
            </a:r>
          </a:p>
          <a:p>
            <a:r>
              <a:rPr lang="en-GB" dirty="0">
                <a:solidFill>
                  <a:schemeClr val="accent1">
                    <a:lumMod val="50000"/>
                  </a:schemeClr>
                </a:solidFill>
              </a:rPr>
              <a:t>Still relies on external appearance</a:t>
            </a:r>
          </a:p>
          <a:p>
            <a:r>
              <a:rPr lang="en-GB" dirty="0">
                <a:solidFill>
                  <a:schemeClr val="accent1">
                    <a:lumMod val="50000"/>
                  </a:schemeClr>
                </a:solidFill>
              </a:rPr>
              <a:t>Gender Stability (3 </a:t>
            </a:r>
            <a:r>
              <a:rPr lang="en-GB" dirty="0" err="1">
                <a:solidFill>
                  <a:schemeClr val="accent1">
                    <a:lumMod val="50000"/>
                  </a:schemeClr>
                </a:solidFill>
              </a:rPr>
              <a:t>yrs</a:t>
            </a:r>
            <a:r>
              <a:rPr lang="en-GB" dirty="0">
                <a:solidFill>
                  <a:schemeClr val="accent1">
                    <a:lumMod val="50000"/>
                  </a:schemeClr>
                </a:solidFill>
              </a:rPr>
              <a:t>) – “I am a boy and will always be a boy.”</a:t>
            </a:r>
          </a:p>
          <a:p>
            <a:r>
              <a:rPr lang="en-GB" dirty="0">
                <a:solidFill>
                  <a:schemeClr val="accent1">
                    <a:lumMod val="50000"/>
                  </a:schemeClr>
                </a:solidFill>
              </a:rPr>
              <a:t>Still confused by non-gender-typical </a:t>
            </a:r>
            <a:r>
              <a:rPr lang="en-GB" dirty="0" smtClean="0">
                <a:solidFill>
                  <a:schemeClr val="accent1">
                    <a:lumMod val="50000"/>
                  </a:schemeClr>
                </a:solidFill>
              </a:rPr>
              <a:t>behaviour</a:t>
            </a:r>
            <a:r>
              <a:rPr lang="en-GB" dirty="0">
                <a:solidFill>
                  <a:schemeClr val="accent1">
                    <a:lumMod val="50000"/>
                  </a:schemeClr>
                </a:solidFill>
              </a:rPr>
              <a:t>.</a:t>
            </a:r>
          </a:p>
          <a:p>
            <a:r>
              <a:rPr lang="en-GB" dirty="0">
                <a:solidFill>
                  <a:schemeClr val="accent1">
                    <a:lumMod val="50000"/>
                  </a:schemeClr>
                </a:solidFill>
              </a:rPr>
              <a:t>Gender Constancy (5 </a:t>
            </a:r>
            <a:r>
              <a:rPr lang="en-GB" dirty="0" err="1">
                <a:solidFill>
                  <a:schemeClr val="accent1">
                    <a:lumMod val="50000"/>
                  </a:schemeClr>
                </a:solidFill>
              </a:rPr>
              <a:t>yrs</a:t>
            </a:r>
            <a:r>
              <a:rPr lang="en-GB" dirty="0">
                <a:solidFill>
                  <a:schemeClr val="accent1">
                    <a:lumMod val="50000"/>
                  </a:schemeClr>
                </a:solidFill>
              </a:rPr>
              <a:t>) – “A boy will always be a boy, no matter how they act.”</a:t>
            </a:r>
          </a:p>
          <a:p>
            <a:endParaRPr lang="en-GB" dirty="0"/>
          </a:p>
        </p:txBody>
      </p:sp>
    </p:spTree>
    <p:extLst>
      <p:ext uri="{BB962C8B-B14F-4D97-AF65-F5344CB8AC3E}">
        <p14:creationId xmlns:p14="http://schemas.microsoft.com/office/powerpoint/2010/main" val="4090070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946828"/>
          </a:xfrm>
        </p:spPr>
        <p:txBody>
          <a:bodyPr>
            <a:normAutofit fontScale="90000"/>
          </a:bodyPr>
          <a:lstStyle/>
          <a:p>
            <a:pPr algn="ctr"/>
            <a:r>
              <a:rPr lang="en-GB" dirty="0" smtClean="0">
                <a:solidFill>
                  <a:schemeClr val="accent1">
                    <a:lumMod val="50000"/>
                  </a:schemeClr>
                </a:solidFill>
              </a:rPr>
              <a:t>Gender Identity-</a:t>
            </a:r>
            <a:br>
              <a:rPr lang="en-GB" dirty="0" smtClean="0">
                <a:solidFill>
                  <a:schemeClr val="accent1">
                    <a:lumMod val="50000"/>
                  </a:schemeClr>
                </a:solidFill>
              </a:rPr>
            </a:br>
            <a:r>
              <a:rPr lang="en-GB" dirty="0" smtClean="0">
                <a:solidFill>
                  <a:schemeClr val="accent1">
                    <a:lumMod val="50000"/>
                  </a:schemeClr>
                </a:solidFill>
              </a:rPr>
              <a:t>Gender Schema Theory</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It’s </a:t>
            </a:r>
            <a:r>
              <a:rPr lang="en-GB" dirty="0">
                <a:solidFill>
                  <a:schemeClr val="accent1">
                    <a:lumMod val="50000"/>
                  </a:schemeClr>
                </a:solidFill>
              </a:rPr>
              <a:t>easier to navigate social relationships by categorizing people as “boy” or “girl.”</a:t>
            </a:r>
          </a:p>
          <a:p>
            <a:r>
              <a:rPr lang="en-GB" dirty="0">
                <a:solidFill>
                  <a:schemeClr val="accent1">
                    <a:lumMod val="50000"/>
                  </a:schemeClr>
                </a:solidFill>
              </a:rPr>
              <a:t>Sandra </a:t>
            </a:r>
            <a:r>
              <a:rPr lang="en-GB" dirty="0" err="1">
                <a:solidFill>
                  <a:schemeClr val="accent1">
                    <a:lumMod val="50000"/>
                  </a:schemeClr>
                </a:solidFill>
              </a:rPr>
              <a:t>Bem</a:t>
            </a:r>
            <a:r>
              <a:rPr lang="en-GB" dirty="0">
                <a:solidFill>
                  <a:schemeClr val="accent1">
                    <a:lumMod val="50000"/>
                  </a:schemeClr>
                </a:solidFill>
              </a:rPr>
              <a:t> – Gender development doesn’t follow stages.</a:t>
            </a:r>
          </a:p>
          <a:p>
            <a:r>
              <a:rPr lang="en-GB" dirty="0">
                <a:solidFill>
                  <a:schemeClr val="accent1">
                    <a:lumMod val="50000"/>
                  </a:schemeClr>
                </a:solidFill>
              </a:rPr>
              <a:t>It comes from within our particular society.</a:t>
            </a:r>
          </a:p>
          <a:p>
            <a:r>
              <a:rPr lang="en-GB" dirty="0">
                <a:solidFill>
                  <a:schemeClr val="accent1">
                    <a:lumMod val="50000"/>
                  </a:schemeClr>
                </a:solidFill>
              </a:rPr>
              <a:t>How would you describe this </a:t>
            </a:r>
            <a:r>
              <a:rPr lang="en-GB" dirty="0" smtClean="0">
                <a:solidFill>
                  <a:schemeClr val="accent1">
                    <a:lumMod val="50000"/>
                  </a:schemeClr>
                </a:solidFill>
              </a:rPr>
              <a:t>child-</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Strong, or nurturing?</a:t>
            </a:r>
          </a:p>
          <a:p>
            <a:endParaRPr lang="en-GB" dirty="0"/>
          </a:p>
        </p:txBody>
      </p:sp>
      <p:pic>
        <p:nvPicPr>
          <p:cNvPr id="4" name="Picture 3"/>
          <p:cNvPicPr>
            <a:picLocks noChangeAspect="1"/>
          </p:cNvPicPr>
          <p:nvPr/>
        </p:nvPicPr>
        <p:blipFill>
          <a:blip r:embed="rId2"/>
          <a:stretch>
            <a:fillRect/>
          </a:stretch>
        </p:blipFill>
        <p:spPr>
          <a:xfrm>
            <a:off x="8323819" y="3535787"/>
            <a:ext cx="2143125" cy="2143125"/>
          </a:xfrm>
          <a:prstGeom prst="rect">
            <a:avLst/>
          </a:prstGeom>
          <a:ln>
            <a:solidFill>
              <a:schemeClr val="accent1"/>
            </a:solidFill>
          </a:ln>
        </p:spPr>
      </p:pic>
    </p:spTree>
    <p:extLst>
      <p:ext uri="{BB962C8B-B14F-4D97-AF65-F5344CB8AC3E}">
        <p14:creationId xmlns:p14="http://schemas.microsoft.com/office/powerpoint/2010/main" val="2461679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805426"/>
          </a:xfrm>
        </p:spPr>
        <p:txBody>
          <a:bodyPr>
            <a:normAutofit fontScale="90000"/>
          </a:bodyPr>
          <a:lstStyle/>
          <a:p>
            <a:pPr algn="ctr"/>
            <a:r>
              <a:rPr lang="en-GB" dirty="0" smtClean="0">
                <a:solidFill>
                  <a:schemeClr val="accent1">
                    <a:lumMod val="50000"/>
                  </a:schemeClr>
                </a:solidFill>
              </a:rPr>
              <a:t>Family relationships</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Socialization</a:t>
            </a:r>
            <a:r>
              <a:rPr lang="en-GB" dirty="0">
                <a:solidFill>
                  <a:schemeClr val="accent1">
                    <a:lumMod val="50000"/>
                  </a:schemeClr>
                </a:solidFill>
              </a:rPr>
              <a:t>: the process by which parents and others teach children how to interact and </a:t>
            </a:r>
            <a:r>
              <a:rPr lang="en-GB" dirty="0" smtClean="0">
                <a:solidFill>
                  <a:schemeClr val="accent1">
                    <a:lumMod val="50000"/>
                  </a:schemeClr>
                </a:solidFill>
              </a:rPr>
              <a:t>behaviour </a:t>
            </a:r>
            <a:r>
              <a:rPr lang="en-GB" dirty="0">
                <a:solidFill>
                  <a:schemeClr val="accent1">
                    <a:lumMod val="50000"/>
                  </a:schemeClr>
                </a:solidFill>
              </a:rPr>
              <a:t>in appropriate ways according to the rules and norms of their society.</a:t>
            </a:r>
          </a:p>
          <a:p>
            <a:r>
              <a:rPr lang="en-GB" dirty="0">
                <a:solidFill>
                  <a:schemeClr val="accent1">
                    <a:lumMod val="50000"/>
                  </a:schemeClr>
                </a:solidFill>
              </a:rPr>
              <a:t>Internalization: the process by which individuals adopt the attitudes, beliefs, and values held by their society.</a:t>
            </a:r>
          </a:p>
          <a:p>
            <a:endParaRPr lang="en-GB" dirty="0"/>
          </a:p>
          <a:p>
            <a:endParaRPr lang="en-GB" dirty="0"/>
          </a:p>
        </p:txBody>
      </p:sp>
      <p:pic>
        <p:nvPicPr>
          <p:cNvPr id="4" name="Picture 3"/>
          <p:cNvPicPr>
            <a:picLocks noChangeAspect="1"/>
          </p:cNvPicPr>
          <p:nvPr/>
        </p:nvPicPr>
        <p:blipFill>
          <a:blip r:embed="rId2"/>
          <a:stretch>
            <a:fillRect/>
          </a:stretch>
        </p:blipFill>
        <p:spPr>
          <a:xfrm>
            <a:off x="4795837" y="4690931"/>
            <a:ext cx="2600325" cy="1762125"/>
          </a:xfrm>
          <a:prstGeom prst="rect">
            <a:avLst/>
          </a:prstGeom>
          <a:ln>
            <a:solidFill>
              <a:schemeClr val="accent1"/>
            </a:solidFill>
          </a:ln>
        </p:spPr>
      </p:pic>
    </p:spTree>
    <p:extLst>
      <p:ext uri="{BB962C8B-B14F-4D97-AF65-F5344CB8AC3E}">
        <p14:creationId xmlns:p14="http://schemas.microsoft.com/office/powerpoint/2010/main" val="4291423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45170"/>
          </a:xfrm>
        </p:spPr>
        <p:txBody>
          <a:bodyPr>
            <a:normAutofit fontScale="90000"/>
          </a:bodyPr>
          <a:lstStyle/>
          <a:p>
            <a:pPr algn="ctr"/>
            <a:r>
              <a:rPr lang="en-GB" dirty="0" smtClean="0">
                <a:solidFill>
                  <a:schemeClr val="accent1">
                    <a:lumMod val="50000"/>
                  </a:schemeClr>
                </a:solidFill>
              </a:rPr>
              <a:t>Parenting strategies</a:t>
            </a:r>
            <a:endParaRPr lang="en-GB" dirty="0">
              <a:solidFill>
                <a:schemeClr val="accent1">
                  <a:lumMod val="50000"/>
                </a:schemeClr>
              </a:solidFill>
            </a:endParaRPr>
          </a:p>
        </p:txBody>
      </p:sp>
      <p:sp>
        <p:nvSpPr>
          <p:cNvPr id="3" name="Content Placeholder 2"/>
          <p:cNvSpPr>
            <a:spLocks noGrp="1"/>
          </p:cNvSpPr>
          <p:nvPr>
            <p:ph idx="1"/>
          </p:nvPr>
        </p:nvSpPr>
        <p:spPr>
          <a:xfrm>
            <a:off x="631595" y="1310326"/>
            <a:ext cx="11199043" cy="4706426"/>
          </a:xfrm>
          <a:solidFill>
            <a:srgbClr val="FFFFE5"/>
          </a:solidFill>
          <a:ln>
            <a:solidFill>
              <a:schemeClr val="accent1">
                <a:lumMod val="50000"/>
              </a:schemeClr>
            </a:solidFill>
          </a:ln>
        </p:spPr>
        <p:txBody>
          <a:bodyPr>
            <a:normAutofit fontScale="92500" lnSpcReduction="20000"/>
          </a:bodyPr>
          <a:lstStyle/>
          <a:p>
            <a:endParaRPr lang="en-GB" dirty="0" smtClean="0">
              <a:solidFill>
                <a:schemeClr val="accent1">
                  <a:lumMod val="50000"/>
                </a:schemeClr>
              </a:solidFill>
            </a:endParaRPr>
          </a:p>
          <a:p>
            <a:r>
              <a:rPr lang="en-GB" dirty="0" smtClean="0">
                <a:solidFill>
                  <a:schemeClr val="accent1">
                    <a:lumMod val="50000"/>
                  </a:schemeClr>
                </a:solidFill>
              </a:rPr>
              <a:t>Positive </a:t>
            </a:r>
            <a:r>
              <a:rPr lang="en-GB" dirty="0">
                <a:solidFill>
                  <a:schemeClr val="accent1">
                    <a:lumMod val="50000"/>
                  </a:schemeClr>
                </a:solidFill>
              </a:rPr>
              <a:t>discipline:</a:t>
            </a:r>
          </a:p>
          <a:p>
            <a:r>
              <a:rPr lang="en-GB" dirty="0">
                <a:solidFill>
                  <a:schemeClr val="accent1">
                    <a:lumMod val="50000"/>
                  </a:schemeClr>
                </a:solidFill>
              </a:rPr>
              <a:t>Inductive discipline: Inductive discipline: setting clear limits for children and explaining the consequences for negative </a:t>
            </a:r>
            <a:r>
              <a:rPr lang="en-GB" dirty="0" smtClean="0">
                <a:solidFill>
                  <a:schemeClr val="accent1">
                    <a:lumMod val="50000"/>
                  </a:schemeClr>
                </a:solidFill>
              </a:rPr>
              <a:t>behaviour</a:t>
            </a:r>
            <a:r>
              <a:rPr lang="en-GB" dirty="0">
                <a:solidFill>
                  <a:schemeClr val="accent1">
                    <a:lumMod val="50000"/>
                  </a:schemeClr>
                </a:solidFill>
              </a:rPr>
              <a:t>, either for the child or for others as a result of the child’s </a:t>
            </a:r>
            <a:r>
              <a:rPr lang="en-GB" dirty="0" smtClean="0">
                <a:solidFill>
                  <a:schemeClr val="accent1">
                    <a:lumMod val="50000"/>
                  </a:schemeClr>
                </a:solidFill>
              </a:rPr>
              <a:t>behaviour.</a:t>
            </a:r>
            <a:endParaRPr lang="en-GB" dirty="0">
              <a:solidFill>
                <a:schemeClr val="accent1">
                  <a:lumMod val="50000"/>
                </a:schemeClr>
              </a:solidFill>
            </a:endParaRPr>
          </a:p>
          <a:p>
            <a:r>
              <a:rPr lang="en-GB" dirty="0">
                <a:solidFill>
                  <a:schemeClr val="accent1">
                    <a:lumMod val="50000"/>
                  </a:schemeClr>
                </a:solidFill>
              </a:rPr>
              <a:t>Self-oriented induction: Self-oriented induction – asks the child to think about the consequences of their </a:t>
            </a:r>
            <a:r>
              <a:rPr lang="en-GB" dirty="0" smtClean="0">
                <a:solidFill>
                  <a:schemeClr val="accent1">
                    <a:lumMod val="50000"/>
                  </a:schemeClr>
                </a:solidFill>
              </a:rPr>
              <a:t>behaviour </a:t>
            </a:r>
            <a:r>
              <a:rPr lang="en-GB" dirty="0">
                <a:solidFill>
                  <a:schemeClr val="accent1">
                    <a:lumMod val="50000"/>
                  </a:schemeClr>
                </a:solidFill>
              </a:rPr>
              <a:t>on themselves</a:t>
            </a:r>
            <a:r>
              <a:rPr lang="en-GB" dirty="0" smtClean="0">
                <a:solidFill>
                  <a:schemeClr val="accent1">
                    <a:lumMod val="50000"/>
                  </a:schemeClr>
                </a:solidFill>
              </a:rPr>
              <a:t>.</a:t>
            </a:r>
            <a:endParaRPr lang="en-GB" dirty="0">
              <a:solidFill>
                <a:schemeClr val="accent1">
                  <a:lumMod val="50000"/>
                </a:schemeClr>
              </a:solidFill>
            </a:endParaRPr>
          </a:p>
          <a:p>
            <a:r>
              <a:rPr lang="en-GB" dirty="0">
                <a:solidFill>
                  <a:schemeClr val="accent1">
                    <a:lumMod val="50000"/>
                  </a:schemeClr>
                </a:solidFill>
              </a:rPr>
              <a:t>Other-oriented induction: Other-oriented induction – asks the child to think about the consequences of their </a:t>
            </a:r>
            <a:r>
              <a:rPr lang="en-GB" dirty="0" smtClean="0">
                <a:solidFill>
                  <a:schemeClr val="accent1">
                    <a:lumMod val="50000"/>
                  </a:schemeClr>
                </a:solidFill>
              </a:rPr>
              <a:t>behaviour </a:t>
            </a:r>
            <a:r>
              <a:rPr lang="en-GB" dirty="0">
                <a:solidFill>
                  <a:schemeClr val="accent1">
                    <a:lumMod val="50000"/>
                  </a:schemeClr>
                </a:solidFill>
              </a:rPr>
              <a:t>on others</a:t>
            </a:r>
            <a:r>
              <a:rPr lang="en-GB" dirty="0" smtClean="0">
                <a:solidFill>
                  <a:schemeClr val="accent1">
                    <a:lumMod val="50000"/>
                  </a:schemeClr>
                </a:solidFill>
              </a:rPr>
              <a:t>.</a:t>
            </a:r>
            <a:endParaRPr lang="en-GB" dirty="0">
              <a:solidFill>
                <a:schemeClr val="accent1">
                  <a:lumMod val="50000"/>
                </a:schemeClr>
              </a:solidFill>
            </a:endParaRPr>
          </a:p>
          <a:p>
            <a:r>
              <a:rPr lang="en-GB" dirty="0">
                <a:solidFill>
                  <a:schemeClr val="accent1">
                    <a:lumMod val="50000"/>
                  </a:schemeClr>
                </a:solidFill>
              </a:rPr>
              <a:t>Command strategy: Command strategy: child responds to the legitimate authority that the parent has to make a request of the child</a:t>
            </a:r>
            <a:r>
              <a:rPr lang="en-GB" dirty="0" smtClean="0">
                <a:solidFill>
                  <a:schemeClr val="accent1">
                    <a:lumMod val="50000"/>
                  </a:schemeClr>
                </a:solidFill>
              </a:rPr>
              <a:t>.</a:t>
            </a:r>
            <a:endParaRPr lang="en-GB" dirty="0">
              <a:solidFill>
                <a:schemeClr val="accent1">
                  <a:lumMod val="50000"/>
                </a:schemeClr>
              </a:solidFill>
            </a:endParaRPr>
          </a:p>
          <a:p>
            <a:r>
              <a:rPr lang="en-GB" dirty="0">
                <a:solidFill>
                  <a:schemeClr val="accent1">
                    <a:lumMod val="50000"/>
                  </a:schemeClr>
                </a:solidFill>
              </a:rPr>
              <a:t>Relationship </a:t>
            </a:r>
            <a:r>
              <a:rPr lang="en-GB" dirty="0" smtClean="0">
                <a:solidFill>
                  <a:schemeClr val="accent1">
                    <a:lumMod val="50000"/>
                  </a:schemeClr>
                </a:solidFill>
              </a:rPr>
              <a:t>maintenance:  parents </a:t>
            </a:r>
            <a:r>
              <a:rPr lang="en-GB" dirty="0">
                <a:solidFill>
                  <a:schemeClr val="accent1">
                    <a:lumMod val="50000"/>
                  </a:schemeClr>
                </a:solidFill>
              </a:rPr>
              <a:t>create a positive relationship with their child so they will have a greater influence on the child</a:t>
            </a:r>
            <a:r>
              <a:rPr lang="en-GB" dirty="0" smtClean="0">
                <a:solidFill>
                  <a:schemeClr val="accent1">
                    <a:lumMod val="50000"/>
                  </a:schemeClr>
                </a:solidFill>
              </a:rPr>
              <a:t>.</a:t>
            </a:r>
          </a:p>
          <a:p>
            <a:endParaRPr lang="en-GB" dirty="0"/>
          </a:p>
        </p:txBody>
      </p:sp>
    </p:spTree>
    <p:extLst>
      <p:ext uri="{BB962C8B-B14F-4D97-AF65-F5344CB8AC3E}">
        <p14:creationId xmlns:p14="http://schemas.microsoft.com/office/powerpoint/2010/main" val="504314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92304"/>
          </a:xfrm>
        </p:spPr>
        <p:txBody>
          <a:bodyPr>
            <a:normAutofit fontScale="90000"/>
          </a:bodyPr>
          <a:lstStyle/>
          <a:p>
            <a:pPr algn="ctr"/>
            <a:r>
              <a:rPr lang="en-GB" dirty="0" smtClean="0">
                <a:solidFill>
                  <a:schemeClr val="accent1">
                    <a:lumMod val="50000"/>
                  </a:schemeClr>
                </a:solidFill>
              </a:rPr>
              <a:t>Parenting strategies</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pPr marL="45720" indent="0">
              <a:buNone/>
            </a:pPr>
            <a:endParaRPr lang="en-GB" dirty="0"/>
          </a:p>
          <a:p>
            <a:r>
              <a:rPr lang="en-GB" dirty="0">
                <a:solidFill>
                  <a:schemeClr val="accent1">
                    <a:lumMod val="50000"/>
                  </a:schemeClr>
                </a:solidFill>
              </a:rPr>
              <a:t>Negative discipline:</a:t>
            </a:r>
          </a:p>
          <a:p>
            <a:r>
              <a:rPr lang="en-GB" dirty="0">
                <a:solidFill>
                  <a:schemeClr val="accent1">
                    <a:lumMod val="50000"/>
                  </a:schemeClr>
                </a:solidFill>
              </a:rPr>
              <a:t>Power assertion: emphasizes control of the child’s behaviour through physical and nonphysical punishment.</a:t>
            </a:r>
          </a:p>
          <a:p>
            <a:r>
              <a:rPr lang="en-GB" dirty="0">
                <a:solidFill>
                  <a:schemeClr val="accent1">
                    <a:lumMod val="50000"/>
                  </a:schemeClr>
                </a:solidFill>
              </a:rPr>
              <a:t>Love withdrawal – parents withhold their love until a child conforms to the parents’ expectations for behaviour.</a:t>
            </a:r>
          </a:p>
          <a:p>
            <a:pPr marL="45720" indent="0">
              <a:buNone/>
            </a:pPr>
            <a:endParaRPr lang="en-GB" dirty="0"/>
          </a:p>
        </p:txBody>
      </p:sp>
    </p:spTree>
    <p:extLst>
      <p:ext uri="{BB962C8B-B14F-4D97-AF65-F5344CB8AC3E}">
        <p14:creationId xmlns:p14="http://schemas.microsoft.com/office/powerpoint/2010/main" val="2349919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73451"/>
          </a:xfrm>
        </p:spPr>
        <p:txBody>
          <a:bodyPr>
            <a:normAutofit fontScale="90000"/>
          </a:bodyPr>
          <a:lstStyle/>
          <a:p>
            <a:pPr algn="ctr"/>
            <a:r>
              <a:rPr lang="en-GB" dirty="0" err="1" smtClean="0">
                <a:solidFill>
                  <a:schemeClr val="accent1">
                    <a:lumMod val="50000"/>
                  </a:schemeClr>
                </a:solidFill>
              </a:rPr>
              <a:t>Baumrind`s</a:t>
            </a:r>
            <a:r>
              <a:rPr lang="en-GB" dirty="0" smtClean="0">
                <a:solidFill>
                  <a:schemeClr val="accent1">
                    <a:lumMod val="50000"/>
                  </a:schemeClr>
                </a:solidFill>
              </a:rPr>
              <a:t> parenting styles</a:t>
            </a:r>
            <a:endParaRPr lang="en-GB" dirty="0">
              <a:solidFill>
                <a:schemeClr val="accent1">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1630195" y="1960775"/>
            <a:ext cx="8572106" cy="3110845"/>
          </a:xfrm>
          <a:prstGeom prst="rect">
            <a:avLst/>
          </a:prstGeom>
        </p:spPr>
      </p:pic>
    </p:spTree>
    <p:extLst>
      <p:ext uri="{BB962C8B-B14F-4D97-AF65-F5344CB8AC3E}">
        <p14:creationId xmlns:p14="http://schemas.microsoft.com/office/powerpoint/2010/main" val="2842745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730012"/>
          </a:xfrm>
        </p:spPr>
        <p:txBody>
          <a:bodyPr>
            <a:normAutofit fontScale="90000"/>
          </a:bodyPr>
          <a:lstStyle/>
          <a:p>
            <a:pPr algn="ctr"/>
            <a:r>
              <a:rPr lang="en-GB" dirty="0" smtClean="0">
                <a:solidFill>
                  <a:schemeClr val="accent1">
                    <a:lumMod val="50000"/>
                  </a:schemeClr>
                </a:solidFill>
              </a:rPr>
              <a:t>Parenting styles - Authoritative</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High </a:t>
            </a:r>
            <a:r>
              <a:rPr lang="en-GB" dirty="0">
                <a:solidFill>
                  <a:schemeClr val="accent1">
                    <a:lumMod val="50000"/>
                  </a:schemeClr>
                </a:solidFill>
              </a:rPr>
              <a:t>demandingness/control, high acceptance/responsiveness.</a:t>
            </a:r>
          </a:p>
          <a:p>
            <a:r>
              <a:rPr lang="en-GB" dirty="0">
                <a:solidFill>
                  <a:schemeClr val="accent1">
                    <a:lumMod val="50000"/>
                  </a:schemeClr>
                </a:solidFill>
              </a:rPr>
              <a:t>Use of high levels of control with a good deal of warmth and encouragement.</a:t>
            </a:r>
          </a:p>
          <a:p>
            <a:r>
              <a:rPr lang="en-GB" dirty="0">
                <a:solidFill>
                  <a:schemeClr val="accent1">
                    <a:lumMod val="50000"/>
                  </a:schemeClr>
                </a:solidFill>
              </a:rPr>
              <a:t>Parents provide rationales for rules </a:t>
            </a:r>
            <a:r>
              <a:rPr lang="en-GB" dirty="0" smtClean="0">
                <a:solidFill>
                  <a:schemeClr val="accent1">
                    <a:lumMod val="50000"/>
                  </a:schemeClr>
                </a:solidFill>
              </a:rPr>
              <a:t>and expectations.</a:t>
            </a:r>
            <a:endParaRPr lang="en-GB" dirty="0">
              <a:solidFill>
                <a:schemeClr val="accent1">
                  <a:lumMod val="50000"/>
                </a:schemeClr>
              </a:solidFill>
            </a:endParaRPr>
          </a:p>
          <a:p>
            <a:r>
              <a:rPr lang="en-GB" dirty="0">
                <a:solidFill>
                  <a:schemeClr val="accent1">
                    <a:lumMod val="50000"/>
                  </a:schemeClr>
                </a:solidFill>
              </a:rPr>
              <a:t>Children: “the most self-reliant, </a:t>
            </a:r>
            <a:r>
              <a:rPr lang="en-GB" dirty="0" smtClean="0">
                <a:solidFill>
                  <a:schemeClr val="accent1">
                    <a:lumMod val="50000"/>
                  </a:schemeClr>
                </a:solidFill>
              </a:rPr>
              <a:t>self-controlled</a:t>
            </a:r>
            <a:r>
              <a:rPr lang="en-GB" dirty="0">
                <a:solidFill>
                  <a:schemeClr val="accent1">
                    <a:lumMod val="50000"/>
                  </a:schemeClr>
                </a:solidFill>
              </a:rPr>
              <a:t>, explorative and </a:t>
            </a:r>
            <a:r>
              <a:rPr lang="en-GB" dirty="0" smtClean="0">
                <a:solidFill>
                  <a:schemeClr val="accent1">
                    <a:lumMod val="50000"/>
                  </a:schemeClr>
                </a:solidFill>
              </a:rPr>
              <a:t>content</a:t>
            </a:r>
            <a:r>
              <a:rPr lang="en-GB" dirty="0">
                <a:solidFill>
                  <a:schemeClr val="accent1">
                    <a:lumMod val="50000"/>
                  </a:schemeClr>
                </a:solidFill>
              </a:rPr>
              <a:t>.” (</a:t>
            </a:r>
            <a:r>
              <a:rPr lang="en-GB" dirty="0" err="1">
                <a:solidFill>
                  <a:schemeClr val="accent1">
                    <a:lumMod val="50000"/>
                  </a:schemeClr>
                </a:solidFill>
              </a:rPr>
              <a:t>Baumrind</a:t>
            </a:r>
            <a:r>
              <a:rPr lang="en-GB" dirty="0">
                <a:solidFill>
                  <a:schemeClr val="accent1">
                    <a:lumMod val="50000"/>
                  </a:schemeClr>
                </a:solidFill>
              </a:rPr>
              <a:t>, 1971</a:t>
            </a:r>
            <a:r>
              <a:rPr lang="en-GB" dirty="0" smtClean="0">
                <a:solidFill>
                  <a:schemeClr val="accent1">
                    <a:lumMod val="50000"/>
                  </a:schemeClr>
                </a:solidFill>
              </a:rPr>
              <a:t>).</a:t>
            </a:r>
            <a:endParaRPr lang="en-GB" dirty="0">
              <a:solidFill>
                <a:schemeClr val="accent1">
                  <a:lumMod val="50000"/>
                </a:schemeClr>
              </a:solidFill>
            </a:endParaRPr>
          </a:p>
          <a:p>
            <a:endParaRPr lang="en-GB" dirty="0"/>
          </a:p>
        </p:txBody>
      </p:sp>
    </p:spTree>
    <p:extLst>
      <p:ext uri="{BB962C8B-B14F-4D97-AF65-F5344CB8AC3E}">
        <p14:creationId xmlns:p14="http://schemas.microsoft.com/office/powerpoint/2010/main" val="1483447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82878"/>
          </a:xfrm>
        </p:spPr>
        <p:txBody>
          <a:bodyPr>
            <a:normAutofit fontScale="90000"/>
          </a:bodyPr>
          <a:lstStyle/>
          <a:p>
            <a:pPr algn="ctr"/>
            <a:r>
              <a:rPr lang="en-GB" dirty="0" smtClean="0">
                <a:solidFill>
                  <a:schemeClr val="accent1">
                    <a:lumMod val="50000"/>
                  </a:schemeClr>
                </a:solidFill>
              </a:rPr>
              <a:t>Parenting styles - </a:t>
            </a:r>
            <a:r>
              <a:rPr lang="en-GB" dirty="0" err="1" smtClean="0">
                <a:solidFill>
                  <a:schemeClr val="accent1">
                    <a:lumMod val="50000"/>
                  </a:schemeClr>
                </a:solidFill>
              </a:rPr>
              <a:t>Authoritatrian</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High </a:t>
            </a:r>
            <a:r>
              <a:rPr lang="en-GB" dirty="0">
                <a:solidFill>
                  <a:schemeClr val="accent1">
                    <a:lumMod val="50000"/>
                  </a:schemeClr>
                </a:solidFill>
              </a:rPr>
              <a:t>demandingness/control, low acceptance/responsiveness.</a:t>
            </a:r>
          </a:p>
          <a:p>
            <a:r>
              <a:rPr lang="en-GB" dirty="0">
                <a:solidFill>
                  <a:schemeClr val="accent1">
                    <a:lumMod val="50000"/>
                  </a:schemeClr>
                </a:solidFill>
              </a:rPr>
              <a:t>“Because I said so: That’s why.”</a:t>
            </a:r>
          </a:p>
          <a:p>
            <a:r>
              <a:rPr lang="en-GB" dirty="0">
                <a:solidFill>
                  <a:schemeClr val="accent1">
                    <a:lumMod val="50000"/>
                  </a:schemeClr>
                </a:solidFill>
              </a:rPr>
              <a:t>Parents expect children to fall in line with authority.</a:t>
            </a:r>
          </a:p>
          <a:p>
            <a:r>
              <a:rPr lang="en-GB" dirty="0">
                <a:solidFill>
                  <a:schemeClr val="accent1">
                    <a:lumMod val="50000"/>
                  </a:schemeClr>
                </a:solidFill>
              </a:rPr>
              <a:t>Outcomes: “Discontent, withdrawn and distrustful.” (</a:t>
            </a:r>
            <a:r>
              <a:rPr lang="en-GB" dirty="0" err="1">
                <a:solidFill>
                  <a:schemeClr val="accent1">
                    <a:lumMod val="50000"/>
                  </a:schemeClr>
                </a:solidFill>
              </a:rPr>
              <a:t>Baumrind</a:t>
            </a:r>
            <a:r>
              <a:rPr lang="en-GB" dirty="0">
                <a:solidFill>
                  <a:schemeClr val="accent1">
                    <a:lumMod val="50000"/>
                  </a:schemeClr>
                </a:solidFill>
              </a:rPr>
              <a:t>, 1971)</a:t>
            </a:r>
          </a:p>
          <a:p>
            <a:endParaRPr lang="en-GB" dirty="0">
              <a:solidFill>
                <a:schemeClr val="accent1">
                  <a:lumMod val="50000"/>
                </a:schemeClr>
              </a:solidFill>
            </a:endParaRPr>
          </a:p>
        </p:txBody>
      </p:sp>
    </p:spTree>
    <p:extLst>
      <p:ext uri="{BB962C8B-B14F-4D97-AF65-F5344CB8AC3E}">
        <p14:creationId xmlns:p14="http://schemas.microsoft.com/office/powerpoint/2010/main" val="3070579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64024"/>
          </a:xfrm>
        </p:spPr>
        <p:txBody>
          <a:bodyPr>
            <a:normAutofit fontScale="90000"/>
          </a:bodyPr>
          <a:lstStyle/>
          <a:p>
            <a:pPr algn="ctr"/>
            <a:r>
              <a:rPr lang="en-GB" dirty="0" smtClean="0">
                <a:solidFill>
                  <a:schemeClr val="accent1">
                    <a:lumMod val="50000"/>
                  </a:schemeClr>
                </a:solidFill>
              </a:rPr>
              <a:t>Parenting styles - Permissive</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Low </a:t>
            </a:r>
            <a:r>
              <a:rPr lang="en-GB" dirty="0">
                <a:solidFill>
                  <a:schemeClr val="accent1">
                    <a:lumMod val="50000"/>
                  </a:schemeClr>
                </a:solidFill>
              </a:rPr>
              <a:t>demandingness/control, high acceptance/responsiveness.</a:t>
            </a:r>
          </a:p>
          <a:p>
            <a:r>
              <a:rPr lang="en-GB" dirty="0">
                <a:solidFill>
                  <a:schemeClr val="accent1">
                    <a:lumMod val="50000"/>
                  </a:schemeClr>
                </a:solidFill>
              </a:rPr>
              <a:t>Great deal of warmth, but few, if any, rules or restrictions.</a:t>
            </a:r>
          </a:p>
          <a:p>
            <a:r>
              <a:rPr lang="en-GB" dirty="0">
                <a:solidFill>
                  <a:schemeClr val="accent1">
                    <a:lumMod val="50000"/>
                  </a:schemeClr>
                </a:solidFill>
              </a:rPr>
              <a:t>Children: “the least self-reliant, explorative and self-controlled.” (</a:t>
            </a:r>
            <a:r>
              <a:rPr lang="en-GB" dirty="0" err="1">
                <a:solidFill>
                  <a:schemeClr val="accent1">
                    <a:lumMod val="50000"/>
                  </a:schemeClr>
                </a:solidFill>
              </a:rPr>
              <a:t>Baumrind</a:t>
            </a:r>
            <a:r>
              <a:rPr lang="en-GB" dirty="0">
                <a:solidFill>
                  <a:schemeClr val="accent1">
                    <a:lumMod val="50000"/>
                  </a:schemeClr>
                </a:solidFill>
              </a:rPr>
              <a:t>, 1971)</a:t>
            </a:r>
          </a:p>
          <a:p>
            <a:r>
              <a:rPr lang="en-GB" dirty="0">
                <a:solidFill>
                  <a:schemeClr val="accent1">
                    <a:lumMod val="50000"/>
                  </a:schemeClr>
                </a:solidFill>
              </a:rPr>
              <a:t>Poor social skills, feel unworthy of </a:t>
            </a:r>
            <a:r>
              <a:rPr lang="en-GB" dirty="0" smtClean="0">
                <a:solidFill>
                  <a:schemeClr val="accent1">
                    <a:lumMod val="50000"/>
                  </a:schemeClr>
                </a:solidFill>
              </a:rPr>
              <a:t>the </a:t>
            </a:r>
            <a:r>
              <a:rPr lang="en-GB" dirty="0">
                <a:solidFill>
                  <a:schemeClr val="accent1">
                    <a:lumMod val="50000"/>
                  </a:schemeClr>
                </a:solidFill>
              </a:rPr>
              <a:t>love of others.</a:t>
            </a:r>
          </a:p>
          <a:p>
            <a:endParaRPr lang="en-GB" dirty="0"/>
          </a:p>
        </p:txBody>
      </p:sp>
    </p:spTree>
    <p:extLst>
      <p:ext uri="{BB962C8B-B14F-4D97-AF65-F5344CB8AC3E}">
        <p14:creationId xmlns:p14="http://schemas.microsoft.com/office/powerpoint/2010/main" val="1321910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82878"/>
          </a:xfrm>
        </p:spPr>
        <p:txBody>
          <a:bodyPr>
            <a:normAutofit fontScale="90000"/>
          </a:bodyPr>
          <a:lstStyle/>
          <a:p>
            <a:pPr algn="ctr"/>
            <a:r>
              <a:rPr lang="en-GB" dirty="0" smtClean="0">
                <a:solidFill>
                  <a:schemeClr val="accent1">
                    <a:lumMod val="50000"/>
                  </a:schemeClr>
                </a:solidFill>
              </a:rPr>
              <a:t>Parenting styles - Disengaged</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Low </a:t>
            </a:r>
            <a:r>
              <a:rPr lang="en-GB" dirty="0">
                <a:solidFill>
                  <a:schemeClr val="accent1">
                    <a:lumMod val="50000"/>
                  </a:schemeClr>
                </a:solidFill>
              </a:rPr>
              <a:t>demandingness/control, low acceptance/responsiveness.</a:t>
            </a:r>
          </a:p>
          <a:p>
            <a:r>
              <a:rPr lang="en-GB" dirty="0">
                <a:solidFill>
                  <a:schemeClr val="accent1">
                    <a:lumMod val="50000"/>
                  </a:schemeClr>
                </a:solidFill>
              </a:rPr>
              <a:t>Parents are essentially disengaged or disinterested, or actively reject the child.</a:t>
            </a:r>
          </a:p>
          <a:p>
            <a:r>
              <a:rPr lang="en-GB" dirty="0">
                <a:solidFill>
                  <a:schemeClr val="accent1">
                    <a:lumMod val="50000"/>
                  </a:schemeClr>
                </a:solidFill>
              </a:rPr>
              <a:t>Children: Worst possible outcomes.</a:t>
            </a:r>
          </a:p>
          <a:p>
            <a:r>
              <a:rPr lang="en-GB" dirty="0">
                <a:solidFill>
                  <a:schemeClr val="accent1">
                    <a:lumMod val="50000"/>
                  </a:schemeClr>
                </a:solidFill>
              </a:rPr>
              <a:t>More angry and defiant.</a:t>
            </a:r>
          </a:p>
          <a:p>
            <a:r>
              <a:rPr lang="en-GB" dirty="0">
                <a:solidFill>
                  <a:schemeClr val="accent1">
                    <a:lumMod val="50000"/>
                  </a:schemeClr>
                </a:solidFill>
              </a:rPr>
              <a:t>Lack in social competence, </a:t>
            </a:r>
            <a:br>
              <a:rPr lang="en-GB" dirty="0">
                <a:solidFill>
                  <a:schemeClr val="accent1">
                    <a:lumMod val="50000"/>
                  </a:schemeClr>
                </a:solidFill>
              </a:rPr>
            </a:br>
            <a:r>
              <a:rPr lang="en-GB" dirty="0">
                <a:solidFill>
                  <a:schemeClr val="accent1">
                    <a:lumMod val="50000"/>
                  </a:schemeClr>
                </a:solidFill>
              </a:rPr>
              <a:t>academic achievement.</a:t>
            </a:r>
          </a:p>
          <a:p>
            <a:r>
              <a:rPr lang="en-GB" dirty="0">
                <a:solidFill>
                  <a:schemeClr val="accent1">
                    <a:lumMod val="50000"/>
                  </a:schemeClr>
                </a:solidFill>
              </a:rPr>
              <a:t>Engage in more problem </a:t>
            </a:r>
            <a:r>
              <a:rPr lang="en-GB" dirty="0" smtClean="0">
                <a:solidFill>
                  <a:schemeClr val="accent1">
                    <a:lumMod val="50000"/>
                  </a:schemeClr>
                </a:solidFill>
              </a:rPr>
              <a:t>behaviour</a:t>
            </a:r>
            <a:r>
              <a:rPr lang="en-GB" dirty="0">
                <a:solidFill>
                  <a:schemeClr val="accent1">
                    <a:lumMod val="50000"/>
                  </a:schemeClr>
                </a:solidFill>
              </a:rPr>
              <a:t>.</a:t>
            </a:r>
          </a:p>
          <a:p>
            <a:endParaRPr lang="en-GB" dirty="0"/>
          </a:p>
        </p:txBody>
      </p:sp>
    </p:spTree>
    <p:extLst>
      <p:ext uri="{BB962C8B-B14F-4D97-AF65-F5344CB8AC3E}">
        <p14:creationId xmlns:p14="http://schemas.microsoft.com/office/powerpoint/2010/main" val="2515311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54597"/>
          </a:xfrm>
        </p:spPr>
        <p:txBody>
          <a:bodyPr>
            <a:normAutofit fontScale="90000"/>
          </a:bodyPr>
          <a:lstStyle/>
          <a:p>
            <a:pPr algn="ctr"/>
            <a:r>
              <a:rPr lang="en-GB" dirty="0" smtClean="0">
                <a:solidFill>
                  <a:schemeClr val="accent1">
                    <a:lumMod val="50000"/>
                  </a:schemeClr>
                </a:solidFill>
              </a:rPr>
              <a:t>Peer relationships and play</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solidFill>
                <a:schemeClr val="accent1">
                  <a:lumMod val="50000"/>
                </a:schemeClr>
              </a:solidFill>
            </a:endParaRPr>
          </a:p>
          <a:p>
            <a:r>
              <a:rPr lang="en-GB" dirty="0" smtClean="0">
                <a:solidFill>
                  <a:schemeClr val="accent1">
                    <a:lumMod val="50000"/>
                  </a:schemeClr>
                </a:solidFill>
              </a:rPr>
              <a:t>Play </a:t>
            </a:r>
            <a:r>
              <a:rPr lang="en-GB" dirty="0">
                <a:solidFill>
                  <a:schemeClr val="accent1">
                    <a:lumMod val="50000"/>
                  </a:schemeClr>
                </a:solidFill>
              </a:rPr>
              <a:t>is the hallmark of preschool peer interaction.</a:t>
            </a:r>
          </a:p>
          <a:p>
            <a:r>
              <a:rPr lang="en-GB" dirty="0">
                <a:solidFill>
                  <a:schemeClr val="accent1">
                    <a:lumMod val="50000"/>
                  </a:schemeClr>
                </a:solidFill>
              </a:rPr>
              <a:t>Make-believe play requires social skills:</a:t>
            </a:r>
          </a:p>
          <a:p>
            <a:r>
              <a:rPr lang="en-GB" dirty="0">
                <a:solidFill>
                  <a:schemeClr val="accent1">
                    <a:lumMod val="50000"/>
                  </a:schemeClr>
                </a:solidFill>
              </a:rPr>
              <a:t>Impulse </a:t>
            </a:r>
            <a:r>
              <a:rPr lang="en-GB" dirty="0" smtClean="0">
                <a:solidFill>
                  <a:schemeClr val="accent1">
                    <a:lumMod val="50000"/>
                  </a:schemeClr>
                </a:solidFill>
              </a:rPr>
              <a:t>control.</a:t>
            </a:r>
            <a:endParaRPr lang="en-GB" dirty="0">
              <a:solidFill>
                <a:schemeClr val="accent1">
                  <a:lumMod val="50000"/>
                </a:schemeClr>
              </a:solidFill>
            </a:endParaRPr>
          </a:p>
          <a:p>
            <a:r>
              <a:rPr lang="en-GB" dirty="0">
                <a:solidFill>
                  <a:schemeClr val="accent1">
                    <a:lumMod val="50000"/>
                  </a:schemeClr>
                </a:solidFill>
              </a:rPr>
              <a:t>Moving beyond </a:t>
            </a:r>
            <a:r>
              <a:rPr lang="en-GB" dirty="0" smtClean="0">
                <a:solidFill>
                  <a:schemeClr val="accent1">
                    <a:lumMod val="50000"/>
                  </a:schemeClr>
                </a:solidFill>
              </a:rPr>
              <a:t>imitation.</a:t>
            </a:r>
            <a:endParaRPr lang="en-GB" dirty="0">
              <a:solidFill>
                <a:schemeClr val="accent1">
                  <a:lumMod val="50000"/>
                </a:schemeClr>
              </a:solidFill>
            </a:endParaRPr>
          </a:p>
          <a:p>
            <a:r>
              <a:rPr lang="en-GB" dirty="0">
                <a:solidFill>
                  <a:schemeClr val="accent1">
                    <a:lumMod val="50000"/>
                  </a:schemeClr>
                </a:solidFill>
              </a:rPr>
              <a:t>Play becomes a basis for development of trust and closeness in relationships.</a:t>
            </a:r>
          </a:p>
          <a:p>
            <a:r>
              <a:rPr lang="en-GB" dirty="0">
                <a:solidFill>
                  <a:schemeClr val="accent1">
                    <a:lumMod val="50000"/>
                  </a:schemeClr>
                </a:solidFill>
              </a:rPr>
              <a:t>Play disruption – an inability to play because the child’s emotions </a:t>
            </a:r>
            <a:br>
              <a:rPr lang="en-GB" dirty="0">
                <a:solidFill>
                  <a:schemeClr val="accent1">
                    <a:lumMod val="50000"/>
                  </a:schemeClr>
                </a:solidFill>
              </a:rPr>
            </a:br>
            <a:r>
              <a:rPr lang="en-GB" dirty="0">
                <a:solidFill>
                  <a:schemeClr val="accent1">
                    <a:lumMod val="50000"/>
                  </a:schemeClr>
                </a:solidFill>
              </a:rPr>
              <a:t>prevent the kind of free expression linked with the fun of play.</a:t>
            </a:r>
          </a:p>
          <a:p>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9064553" y="1327600"/>
            <a:ext cx="2857500" cy="1600200"/>
          </a:xfrm>
          <a:prstGeom prst="rect">
            <a:avLst/>
          </a:prstGeom>
          <a:ln>
            <a:solidFill>
              <a:schemeClr val="accent1"/>
            </a:solidFill>
          </a:ln>
        </p:spPr>
      </p:pic>
    </p:spTree>
    <p:extLst>
      <p:ext uri="{BB962C8B-B14F-4D97-AF65-F5344CB8AC3E}">
        <p14:creationId xmlns:p14="http://schemas.microsoft.com/office/powerpoint/2010/main" val="3842021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1">
                    <a:lumMod val="50000"/>
                  </a:schemeClr>
                </a:solidFill>
              </a:rPr>
              <a:t>Peer relationships and play</a:t>
            </a:r>
            <a:endParaRPr lang="en-GB" dirty="0">
              <a:solidFill>
                <a:schemeClr val="accent1">
                  <a:lumMod val="50000"/>
                </a:schemeClr>
              </a:solidFill>
            </a:endParaRPr>
          </a:p>
        </p:txBody>
      </p:sp>
      <p:sp>
        <p:nvSpPr>
          <p:cNvPr id="3" name="Content Placeholder 2"/>
          <p:cNvSpPr>
            <a:spLocks noGrp="1"/>
          </p:cNvSpPr>
          <p:nvPr>
            <p:ph sz="half" idx="1"/>
          </p:nvPr>
        </p:nvSpPr>
        <p:spPr>
          <a:solidFill>
            <a:srgbClr val="FFFFE5"/>
          </a:solidFill>
          <a:ln>
            <a:solidFill>
              <a:schemeClr val="accent1">
                <a:lumMod val="50000"/>
              </a:schemeClr>
            </a:solidFill>
          </a:ln>
        </p:spPr>
        <p:txBody>
          <a:bodyPr>
            <a:normAutofit lnSpcReduction="10000"/>
          </a:bodyPr>
          <a:lstStyle/>
          <a:p>
            <a:endParaRPr lang="en-GB" dirty="0" smtClean="0">
              <a:solidFill>
                <a:schemeClr val="accent1">
                  <a:lumMod val="50000"/>
                </a:schemeClr>
              </a:solidFill>
            </a:endParaRPr>
          </a:p>
          <a:p>
            <a:r>
              <a:rPr lang="en-GB" dirty="0" smtClean="0">
                <a:solidFill>
                  <a:schemeClr val="accent1">
                    <a:lumMod val="50000"/>
                  </a:schemeClr>
                </a:solidFill>
              </a:rPr>
              <a:t>Emotional </a:t>
            </a:r>
            <a:r>
              <a:rPr lang="en-GB" dirty="0">
                <a:solidFill>
                  <a:schemeClr val="accent1">
                    <a:lumMod val="50000"/>
                  </a:schemeClr>
                </a:solidFill>
              </a:rPr>
              <a:t>Development – Children express inner emotional conflicts in play.</a:t>
            </a:r>
          </a:p>
          <a:p>
            <a:r>
              <a:rPr lang="en-GB" dirty="0">
                <a:solidFill>
                  <a:schemeClr val="accent1">
                    <a:lumMod val="50000"/>
                  </a:schemeClr>
                </a:solidFill>
              </a:rPr>
              <a:t>Play therapy helps children work through difficult feelings. </a:t>
            </a:r>
          </a:p>
          <a:p>
            <a:r>
              <a:rPr lang="en-GB" dirty="0">
                <a:solidFill>
                  <a:schemeClr val="accent1">
                    <a:lumMod val="50000"/>
                  </a:schemeClr>
                </a:solidFill>
              </a:rPr>
              <a:t>Therapist recognizes play as a form of </a:t>
            </a:r>
            <a:r>
              <a:rPr lang="en-GB" dirty="0" smtClean="0">
                <a:solidFill>
                  <a:schemeClr val="accent1">
                    <a:lumMod val="50000"/>
                  </a:schemeClr>
                </a:solidFill>
              </a:rPr>
              <a:t>communication</a:t>
            </a:r>
          </a:p>
          <a:p>
            <a:r>
              <a:rPr lang="en-GB" dirty="0" err="1">
                <a:solidFill>
                  <a:schemeClr val="accent1">
                    <a:lumMod val="50000"/>
                  </a:schemeClr>
                </a:solidFill>
              </a:rPr>
              <a:t>Parten’s</a:t>
            </a:r>
            <a:r>
              <a:rPr lang="en-GB" dirty="0">
                <a:solidFill>
                  <a:schemeClr val="accent1">
                    <a:lumMod val="50000"/>
                  </a:schemeClr>
                </a:solidFill>
              </a:rPr>
              <a:t> Stages of Social Play</a:t>
            </a:r>
          </a:p>
          <a:p>
            <a:r>
              <a:rPr lang="en-GB" dirty="0">
                <a:solidFill>
                  <a:schemeClr val="accent1">
                    <a:lumMod val="50000"/>
                  </a:schemeClr>
                </a:solidFill>
              </a:rPr>
              <a:t>Unoccupied </a:t>
            </a:r>
            <a:r>
              <a:rPr lang="en-GB" dirty="0" smtClean="0">
                <a:solidFill>
                  <a:schemeClr val="accent1">
                    <a:lumMod val="50000"/>
                  </a:schemeClr>
                </a:solidFill>
              </a:rPr>
              <a:t>behaviour</a:t>
            </a:r>
            <a:endParaRPr lang="en-GB" dirty="0">
              <a:solidFill>
                <a:schemeClr val="accent1">
                  <a:lumMod val="50000"/>
                </a:schemeClr>
              </a:solidFill>
            </a:endParaRPr>
          </a:p>
          <a:p>
            <a:endParaRPr lang="en-GB" dirty="0"/>
          </a:p>
        </p:txBody>
      </p:sp>
      <p:sp>
        <p:nvSpPr>
          <p:cNvPr id="4" name="Content Placeholder 3"/>
          <p:cNvSpPr>
            <a:spLocks noGrp="1"/>
          </p:cNvSpPr>
          <p:nvPr>
            <p:ph sz="half" idx="2"/>
          </p:nvPr>
        </p:nvSpPr>
        <p:spPr>
          <a:solidFill>
            <a:srgbClr val="FFFFE5"/>
          </a:solidFill>
          <a:ln>
            <a:solidFill>
              <a:schemeClr val="accent1">
                <a:lumMod val="50000"/>
              </a:schemeClr>
            </a:solidFill>
          </a:ln>
        </p:spPr>
        <p:txBody>
          <a:bodyPr>
            <a:normAutofit lnSpcReduction="10000"/>
          </a:bodyPr>
          <a:lstStyle/>
          <a:p>
            <a:endParaRPr lang="en-GB" dirty="0" smtClean="0">
              <a:solidFill>
                <a:schemeClr val="accent1">
                  <a:lumMod val="50000"/>
                </a:schemeClr>
              </a:solidFill>
            </a:endParaRPr>
          </a:p>
          <a:p>
            <a:r>
              <a:rPr lang="en-GB" dirty="0" smtClean="0">
                <a:solidFill>
                  <a:schemeClr val="accent1">
                    <a:lumMod val="50000"/>
                  </a:schemeClr>
                </a:solidFill>
              </a:rPr>
              <a:t>Onlooker behaviour </a:t>
            </a:r>
            <a:endParaRPr lang="en-GB" dirty="0">
              <a:solidFill>
                <a:schemeClr val="accent1">
                  <a:lumMod val="50000"/>
                </a:schemeClr>
              </a:solidFill>
            </a:endParaRPr>
          </a:p>
          <a:p>
            <a:r>
              <a:rPr lang="en-GB" dirty="0">
                <a:solidFill>
                  <a:schemeClr val="accent1">
                    <a:lumMod val="50000"/>
                  </a:schemeClr>
                </a:solidFill>
              </a:rPr>
              <a:t>Solitary independent play</a:t>
            </a:r>
          </a:p>
          <a:p>
            <a:r>
              <a:rPr lang="en-GB" dirty="0">
                <a:solidFill>
                  <a:schemeClr val="accent1">
                    <a:lumMod val="50000"/>
                  </a:schemeClr>
                </a:solidFill>
              </a:rPr>
              <a:t>Parallel play </a:t>
            </a:r>
          </a:p>
          <a:p>
            <a:r>
              <a:rPr lang="en-GB" dirty="0">
                <a:solidFill>
                  <a:schemeClr val="accent1">
                    <a:lumMod val="50000"/>
                  </a:schemeClr>
                </a:solidFill>
              </a:rPr>
              <a:t>Associative play</a:t>
            </a:r>
          </a:p>
          <a:p>
            <a:r>
              <a:rPr lang="en-GB" dirty="0">
                <a:solidFill>
                  <a:schemeClr val="accent1">
                    <a:lumMod val="50000"/>
                  </a:schemeClr>
                </a:solidFill>
              </a:rPr>
              <a:t>Cooperative play </a:t>
            </a:r>
          </a:p>
          <a:p>
            <a:r>
              <a:rPr lang="en-GB" dirty="0">
                <a:solidFill>
                  <a:schemeClr val="accent1">
                    <a:lumMod val="50000"/>
                  </a:schemeClr>
                </a:solidFill>
              </a:rPr>
              <a:t>Play is linked with development </a:t>
            </a:r>
            <a:br>
              <a:rPr lang="en-GB" dirty="0">
                <a:solidFill>
                  <a:schemeClr val="accent1">
                    <a:lumMod val="50000"/>
                  </a:schemeClr>
                </a:solidFill>
              </a:rPr>
            </a:br>
            <a:r>
              <a:rPr lang="en-GB" dirty="0">
                <a:solidFill>
                  <a:schemeClr val="accent1">
                    <a:lumMod val="50000"/>
                  </a:schemeClr>
                </a:solidFill>
              </a:rPr>
              <a:t>of friendships.</a:t>
            </a:r>
          </a:p>
          <a:p>
            <a:pPr marL="4572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331307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739439"/>
          </a:xfrm>
        </p:spPr>
        <p:txBody>
          <a:bodyPr>
            <a:normAutofit fontScale="90000"/>
          </a:bodyPr>
          <a:lstStyle/>
          <a:p>
            <a:pPr algn="ctr"/>
            <a:r>
              <a:rPr lang="en-GB" dirty="0" smtClean="0">
                <a:solidFill>
                  <a:schemeClr val="accent1">
                    <a:lumMod val="50000"/>
                  </a:schemeClr>
                </a:solidFill>
              </a:rPr>
              <a:t> </a:t>
            </a:r>
            <a:br>
              <a:rPr lang="en-GB" dirty="0" smtClean="0">
                <a:solidFill>
                  <a:schemeClr val="accent1">
                    <a:lumMod val="50000"/>
                  </a:schemeClr>
                </a:solidFill>
              </a:rPr>
            </a:br>
            <a:r>
              <a:rPr lang="en-GB" dirty="0" smtClean="0">
                <a:solidFill>
                  <a:schemeClr val="accent1">
                    <a:lumMod val="50000"/>
                  </a:schemeClr>
                </a:solidFill>
              </a:rPr>
              <a:t>Middle </a:t>
            </a:r>
            <a:r>
              <a:rPr lang="en-GB" dirty="0" smtClean="0">
                <a:solidFill>
                  <a:schemeClr val="accent1">
                    <a:lumMod val="50000"/>
                  </a:schemeClr>
                </a:solidFill>
              </a:rPr>
              <a:t>Childhood</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How </a:t>
            </a:r>
            <a:r>
              <a:rPr lang="en-GB" dirty="0">
                <a:solidFill>
                  <a:schemeClr val="accent1">
                    <a:lumMod val="50000"/>
                  </a:schemeClr>
                </a:solidFill>
              </a:rPr>
              <a:t>does the sense of self develop in middle childhood?</a:t>
            </a:r>
          </a:p>
          <a:p>
            <a:r>
              <a:rPr lang="en-GB" dirty="0">
                <a:solidFill>
                  <a:schemeClr val="accent1">
                    <a:lumMod val="50000"/>
                  </a:schemeClr>
                </a:solidFill>
              </a:rPr>
              <a:t>How does typical emotional development proceed during middle childhood and what problems do children have when they cannot manage or control their emotions?</a:t>
            </a:r>
          </a:p>
          <a:p>
            <a:r>
              <a:rPr lang="en-GB" dirty="0">
                <a:solidFill>
                  <a:schemeClr val="accent1">
                    <a:lumMod val="50000"/>
                  </a:schemeClr>
                </a:solidFill>
              </a:rPr>
              <a:t>What do we know about family relationships during middle childhood</a:t>
            </a:r>
          </a:p>
          <a:p>
            <a:r>
              <a:rPr lang="en-GB" dirty="0">
                <a:solidFill>
                  <a:schemeClr val="accent1">
                    <a:lumMod val="50000"/>
                  </a:schemeClr>
                </a:solidFill>
              </a:rPr>
              <a:t>What affects the quality of a child’s peer relationships?</a:t>
            </a:r>
          </a:p>
          <a:p>
            <a:r>
              <a:rPr lang="en-GB" dirty="0">
                <a:solidFill>
                  <a:schemeClr val="accent1">
                    <a:lumMod val="50000"/>
                  </a:schemeClr>
                </a:solidFill>
              </a:rPr>
              <a:t>How does media affect children’s social relationships?</a:t>
            </a:r>
          </a:p>
          <a:p>
            <a:pPr marL="45720" indent="0">
              <a:buNone/>
            </a:pPr>
            <a:endParaRPr lang="en-GB" dirty="0"/>
          </a:p>
        </p:txBody>
      </p:sp>
    </p:spTree>
    <p:extLst>
      <p:ext uri="{BB962C8B-B14F-4D97-AF65-F5344CB8AC3E}">
        <p14:creationId xmlns:p14="http://schemas.microsoft.com/office/powerpoint/2010/main" val="177396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82878"/>
          </a:xfrm>
        </p:spPr>
        <p:txBody>
          <a:bodyPr>
            <a:normAutofit fontScale="90000"/>
          </a:bodyPr>
          <a:lstStyle/>
          <a:p>
            <a:pPr algn="ctr"/>
            <a:r>
              <a:rPr lang="en-GB" dirty="0" smtClean="0">
                <a:solidFill>
                  <a:schemeClr val="accent1">
                    <a:lumMod val="50000"/>
                  </a:schemeClr>
                </a:solidFill>
              </a:rPr>
              <a:t>The self and identity in school age children </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Self-Concept </a:t>
            </a:r>
            <a:r>
              <a:rPr lang="en-GB" dirty="0">
                <a:solidFill>
                  <a:schemeClr val="accent1">
                    <a:lumMod val="50000"/>
                  </a:schemeClr>
                </a:solidFill>
              </a:rPr>
              <a:t>in Middle Childhood</a:t>
            </a:r>
          </a:p>
          <a:p>
            <a:r>
              <a:rPr lang="en-GB" dirty="0">
                <a:solidFill>
                  <a:schemeClr val="accent1">
                    <a:lumMod val="50000"/>
                  </a:schemeClr>
                </a:solidFill>
              </a:rPr>
              <a:t>Self-Concept and Culture</a:t>
            </a:r>
          </a:p>
          <a:p>
            <a:r>
              <a:rPr lang="en-GB" dirty="0">
                <a:solidFill>
                  <a:schemeClr val="accent1">
                    <a:lumMod val="50000"/>
                  </a:schemeClr>
                </a:solidFill>
              </a:rPr>
              <a:t>Self-Esteem During Childhood</a:t>
            </a:r>
          </a:p>
          <a:p>
            <a:r>
              <a:rPr lang="en-GB" dirty="0">
                <a:solidFill>
                  <a:schemeClr val="accent1">
                    <a:lumMod val="50000"/>
                  </a:schemeClr>
                </a:solidFill>
              </a:rPr>
              <a:t>Media, Self-Concept and Self-Esteem</a:t>
            </a:r>
          </a:p>
          <a:p>
            <a:r>
              <a:rPr lang="en-GB" dirty="0">
                <a:solidFill>
                  <a:schemeClr val="accent1">
                    <a:lumMod val="50000"/>
                  </a:schemeClr>
                </a:solidFill>
              </a:rPr>
              <a:t>Gender Identity</a:t>
            </a:r>
          </a:p>
          <a:p>
            <a:r>
              <a:rPr lang="en-GB" dirty="0">
                <a:solidFill>
                  <a:schemeClr val="accent1">
                    <a:lumMod val="50000"/>
                  </a:schemeClr>
                </a:solidFill>
              </a:rPr>
              <a:t>Ethnic Identity</a:t>
            </a:r>
          </a:p>
          <a:p>
            <a:endParaRPr lang="en-GB" dirty="0"/>
          </a:p>
        </p:txBody>
      </p:sp>
      <p:pic>
        <p:nvPicPr>
          <p:cNvPr id="4" name="Picture 3"/>
          <p:cNvPicPr>
            <a:picLocks noChangeAspect="1"/>
          </p:cNvPicPr>
          <p:nvPr/>
        </p:nvPicPr>
        <p:blipFill>
          <a:blip r:embed="rId2"/>
          <a:stretch>
            <a:fillRect/>
          </a:stretch>
        </p:blipFill>
        <p:spPr>
          <a:xfrm>
            <a:off x="6799744" y="2004178"/>
            <a:ext cx="3752238" cy="3604770"/>
          </a:xfrm>
          <a:prstGeom prst="rect">
            <a:avLst/>
          </a:prstGeom>
          <a:ln>
            <a:solidFill>
              <a:schemeClr val="accent1"/>
            </a:solidFill>
          </a:ln>
        </p:spPr>
      </p:pic>
    </p:spTree>
    <p:extLst>
      <p:ext uri="{BB962C8B-B14F-4D97-AF65-F5344CB8AC3E}">
        <p14:creationId xmlns:p14="http://schemas.microsoft.com/office/powerpoint/2010/main" val="675547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82878"/>
          </a:xfrm>
        </p:spPr>
        <p:txBody>
          <a:bodyPr>
            <a:normAutofit fontScale="90000"/>
          </a:bodyPr>
          <a:lstStyle/>
          <a:p>
            <a:pPr algn="ctr"/>
            <a:r>
              <a:rPr lang="en-GB" dirty="0" smtClean="0">
                <a:solidFill>
                  <a:schemeClr val="accent1">
                    <a:lumMod val="50000"/>
                  </a:schemeClr>
                </a:solidFill>
              </a:rPr>
              <a:t>The self concept in middle childhood</a:t>
            </a:r>
            <a:endParaRPr lang="en-GB" dirty="0">
              <a:solidFill>
                <a:schemeClr val="accent1">
                  <a:lumMod val="50000"/>
                </a:schemeClr>
              </a:solidFill>
            </a:endParaRPr>
          </a:p>
        </p:txBody>
      </p:sp>
      <p:sp>
        <p:nvSpPr>
          <p:cNvPr id="3" name="Content Placeholder 2"/>
          <p:cNvSpPr>
            <a:spLocks noGrp="1"/>
          </p:cNvSpPr>
          <p:nvPr>
            <p:ph idx="1"/>
          </p:nvPr>
        </p:nvSpPr>
        <p:spPr>
          <a:xfrm>
            <a:off x="1341120" y="1366887"/>
            <a:ext cx="9509760" cy="4649865"/>
          </a:xfrm>
          <a:solidFill>
            <a:srgbClr val="FFFFE5"/>
          </a:solidFill>
          <a:ln>
            <a:solidFill>
              <a:schemeClr val="accent1">
                <a:lumMod val="50000"/>
              </a:schemeClr>
            </a:solidFill>
          </a:ln>
        </p:spPr>
        <p:txBody>
          <a:bodyPr>
            <a:normAutofit lnSpcReduction="10000"/>
          </a:bodyPr>
          <a:lstStyle/>
          <a:p>
            <a:r>
              <a:rPr lang="en-GB" dirty="0">
                <a:solidFill>
                  <a:schemeClr val="accent1">
                    <a:lumMod val="50000"/>
                  </a:schemeClr>
                </a:solidFill>
              </a:rPr>
              <a:t>The self-concept now includes:</a:t>
            </a:r>
          </a:p>
          <a:p>
            <a:r>
              <a:rPr lang="en-GB" dirty="0">
                <a:solidFill>
                  <a:schemeClr val="accent1">
                    <a:lumMod val="50000"/>
                  </a:schemeClr>
                </a:solidFill>
              </a:rPr>
              <a:t>Psychological terms, emotions and attitudes.</a:t>
            </a:r>
          </a:p>
          <a:p>
            <a:r>
              <a:rPr lang="en-GB" dirty="0">
                <a:solidFill>
                  <a:schemeClr val="accent1">
                    <a:lumMod val="50000"/>
                  </a:schemeClr>
                </a:solidFill>
              </a:rPr>
              <a:t>“I am a good friend. I like new things.”</a:t>
            </a:r>
          </a:p>
          <a:p>
            <a:r>
              <a:rPr lang="en-GB" dirty="0">
                <a:solidFill>
                  <a:schemeClr val="accent1">
                    <a:lumMod val="50000"/>
                  </a:schemeClr>
                </a:solidFill>
              </a:rPr>
              <a:t>Less all-or-nothing, more shades of </a:t>
            </a:r>
            <a:r>
              <a:rPr lang="en-GB" dirty="0" smtClean="0">
                <a:solidFill>
                  <a:schemeClr val="accent1">
                    <a:lumMod val="50000"/>
                  </a:schemeClr>
                </a:solidFill>
              </a:rPr>
              <a:t>grey</a:t>
            </a:r>
            <a:endParaRPr lang="en-GB" dirty="0">
              <a:solidFill>
                <a:schemeClr val="accent1">
                  <a:lumMod val="50000"/>
                </a:schemeClr>
              </a:solidFill>
            </a:endParaRPr>
          </a:p>
          <a:p>
            <a:r>
              <a:rPr lang="en-GB" dirty="0">
                <a:solidFill>
                  <a:schemeClr val="accent1">
                    <a:lumMod val="50000"/>
                  </a:schemeClr>
                </a:solidFill>
              </a:rPr>
              <a:t>“I get sad if there is no one to do things with.”</a:t>
            </a:r>
          </a:p>
          <a:p>
            <a:r>
              <a:rPr lang="en-GB" dirty="0">
                <a:solidFill>
                  <a:schemeClr val="accent1">
                    <a:lumMod val="50000"/>
                  </a:schemeClr>
                </a:solidFill>
              </a:rPr>
              <a:t>Industry vs. Inferiority</a:t>
            </a:r>
          </a:p>
          <a:p>
            <a:r>
              <a:rPr lang="en-GB" dirty="0">
                <a:solidFill>
                  <a:schemeClr val="accent1">
                    <a:lumMod val="50000"/>
                  </a:schemeClr>
                </a:solidFill>
              </a:rPr>
              <a:t>Erikson’s 4th stage of psychosocial development</a:t>
            </a:r>
          </a:p>
          <a:p>
            <a:r>
              <a:rPr lang="en-GB" dirty="0">
                <a:solidFill>
                  <a:schemeClr val="accent1">
                    <a:lumMod val="50000"/>
                  </a:schemeClr>
                </a:solidFill>
              </a:rPr>
              <a:t>More use of social comparison</a:t>
            </a:r>
          </a:p>
          <a:p>
            <a:r>
              <a:rPr lang="en-GB" dirty="0">
                <a:solidFill>
                  <a:schemeClr val="accent1">
                    <a:lumMod val="50000"/>
                  </a:schemeClr>
                </a:solidFill>
              </a:rPr>
              <a:t>“I am better than Joe at arithmetic but not as good as </a:t>
            </a:r>
            <a:r>
              <a:rPr lang="en-GB" dirty="0" err="1">
                <a:solidFill>
                  <a:schemeClr val="accent1">
                    <a:lumMod val="50000"/>
                  </a:schemeClr>
                </a:solidFill>
              </a:rPr>
              <a:t>Arina</a:t>
            </a:r>
            <a:r>
              <a:rPr lang="en-GB" dirty="0">
                <a:solidFill>
                  <a:schemeClr val="accent1">
                    <a:lumMod val="50000"/>
                  </a:schemeClr>
                </a:solidFill>
              </a:rPr>
              <a:t> at reading.”</a:t>
            </a:r>
          </a:p>
          <a:p>
            <a:endParaRPr lang="en-GB" dirty="0"/>
          </a:p>
        </p:txBody>
      </p:sp>
    </p:spTree>
    <p:extLst>
      <p:ext uri="{BB962C8B-B14F-4D97-AF65-F5344CB8AC3E}">
        <p14:creationId xmlns:p14="http://schemas.microsoft.com/office/powerpoint/2010/main" val="4019325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54597"/>
          </a:xfrm>
        </p:spPr>
        <p:txBody>
          <a:bodyPr>
            <a:normAutofit fontScale="90000"/>
          </a:bodyPr>
          <a:lstStyle/>
          <a:p>
            <a:pPr algn="ctr"/>
            <a:r>
              <a:rPr lang="en-GB" dirty="0" smtClean="0">
                <a:solidFill>
                  <a:schemeClr val="accent1">
                    <a:lumMod val="50000"/>
                  </a:schemeClr>
                </a:solidFill>
              </a:rPr>
              <a:t>Self concept and culture</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normAutofit fontScale="92500" lnSpcReduction="10000"/>
          </a:bodyPr>
          <a:lstStyle/>
          <a:p>
            <a:endParaRPr lang="en-GB" dirty="0" smtClean="0">
              <a:solidFill>
                <a:schemeClr val="accent1">
                  <a:lumMod val="50000"/>
                </a:schemeClr>
              </a:solidFill>
            </a:endParaRPr>
          </a:p>
          <a:p>
            <a:r>
              <a:rPr lang="en-GB" dirty="0" smtClean="0">
                <a:solidFill>
                  <a:schemeClr val="accent1">
                    <a:lumMod val="50000"/>
                  </a:schemeClr>
                </a:solidFill>
              </a:rPr>
              <a:t>Which </a:t>
            </a:r>
            <a:r>
              <a:rPr lang="en-GB" dirty="0">
                <a:solidFill>
                  <a:schemeClr val="accent1">
                    <a:lumMod val="50000"/>
                  </a:schemeClr>
                </a:solidFill>
              </a:rPr>
              <a:t>child comes from an individualistic culture, and which comes from a collectivist culture</a:t>
            </a:r>
            <a:r>
              <a:rPr lang="en-GB" dirty="0" smtClean="0">
                <a:solidFill>
                  <a:schemeClr val="accent1">
                    <a:lumMod val="50000"/>
                  </a:schemeClr>
                </a:solidFill>
              </a:rPr>
              <a:t>?</a:t>
            </a:r>
          </a:p>
          <a:p>
            <a:pPr marL="45720" indent="0">
              <a:buNone/>
            </a:pPr>
            <a:endParaRPr lang="en-GB" dirty="0">
              <a:solidFill>
                <a:schemeClr val="accent1">
                  <a:lumMod val="50000"/>
                </a:schemeClr>
              </a:solidFill>
            </a:endParaRPr>
          </a:p>
          <a:p>
            <a:r>
              <a:rPr lang="en-GB" dirty="0">
                <a:solidFill>
                  <a:schemeClr val="accent1">
                    <a:lumMod val="75000"/>
                  </a:schemeClr>
                </a:solidFill>
              </a:rPr>
              <a:t>“I’m a human being. I’m a child. I like to </a:t>
            </a:r>
            <a:r>
              <a:rPr lang="en-GB" dirty="0" smtClean="0">
                <a:solidFill>
                  <a:schemeClr val="accent1">
                    <a:lumMod val="75000"/>
                  </a:schemeClr>
                </a:solidFill>
              </a:rPr>
              <a:t>play </a:t>
            </a:r>
            <a:r>
              <a:rPr lang="en-GB" dirty="0">
                <a:solidFill>
                  <a:schemeClr val="accent1">
                    <a:lumMod val="75000"/>
                  </a:schemeClr>
                </a:solidFill>
              </a:rPr>
              <a:t>cards. I’m my mom and </a:t>
            </a:r>
            <a:r>
              <a:rPr lang="en-GB" dirty="0" smtClean="0">
                <a:solidFill>
                  <a:schemeClr val="accent1">
                    <a:lumMod val="75000"/>
                  </a:schemeClr>
                </a:solidFill>
              </a:rPr>
              <a:t>dad’s </a:t>
            </a:r>
            <a:r>
              <a:rPr lang="en-GB" dirty="0">
                <a:solidFill>
                  <a:schemeClr val="accent1">
                    <a:lumMod val="75000"/>
                  </a:schemeClr>
                </a:solidFill>
              </a:rPr>
              <a:t>child, </a:t>
            </a:r>
            <a:br>
              <a:rPr lang="en-GB" dirty="0">
                <a:solidFill>
                  <a:schemeClr val="accent1">
                    <a:lumMod val="75000"/>
                  </a:schemeClr>
                </a:solidFill>
              </a:rPr>
            </a:br>
            <a:r>
              <a:rPr lang="en-GB" dirty="0">
                <a:solidFill>
                  <a:schemeClr val="accent1">
                    <a:lumMod val="75000"/>
                  </a:schemeClr>
                </a:solidFill>
              </a:rPr>
              <a:t>my grandma and grandpa’s grandson. </a:t>
            </a:r>
            <a:r>
              <a:rPr lang="en-GB" dirty="0" smtClean="0">
                <a:solidFill>
                  <a:schemeClr val="accent1">
                    <a:lumMod val="75000"/>
                  </a:schemeClr>
                </a:solidFill>
              </a:rPr>
              <a:t>I’m </a:t>
            </a:r>
            <a:r>
              <a:rPr lang="en-GB" dirty="0">
                <a:solidFill>
                  <a:schemeClr val="accent1">
                    <a:lumMod val="75000"/>
                  </a:schemeClr>
                </a:solidFill>
              </a:rPr>
              <a:t>a hard-working good child.”</a:t>
            </a:r>
            <a:br>
              <a:rPr lang="en-GB" dirty="0">
                <a:solidFill>
                  <a:schemeClr val="accent1">
                    <a:lumMod val="75000"/>
                  </a:schemeClr>
                </a:solidFill>
              </a:rPr>
            </a:br>
            <a:endParaRPr lang="en-GB" dirty="0">
              <a:solidFill>
                <a:schemeClr val="accent1">
                  <a:lumMod val="75000"/>
                </a:schemeClr>
              </a:solidFill>
            </a:endParaRPr>
          </a:p>
          <a:p>
            <a:r>
              <a:rPr lang="en-GB" dirty="0">
                <a:solidFill>
                  <a:schemeClr val="accent6">
                    <a:lumMod val="50000"/>
                  </a:schemeClr>
                </a:solidFill>
              </a:rPr>
              <a:t>“I am a wonderful and very smart person. </a:t>
            </a:r>
            <a:r>
              <a:rPr lang="en-GB" dirty="0" smtClean="0">
                <a:solidFill>
                  <a:schemeClr val="accent6">
                    <a:lumMod val="50000"/>
                  </a:schemeClr>
                </a:solidFill>
              </a:rPr>
              <a:t>A </a:t>
            </a:r>
            <a:r>
              <a:rPr lang="en-GB" dirty="0">
                <a:solidFill>
                  <a:schemeClr val="accent6">
                    <a:lumMod val="50000"/>
                  </a:schemeClr>
                </a:solidFill>
              </a:rPr>
              <a:t>funny and hilarious person. A kind and </a:t>
            </a:r>
            <a:br>
              <a:rPr lang="en-GB" dirty="0">
                <a:solidFill>
                  <a:schemeClr val="accent6">
                    <a:lumMod val="50000"/>
                  </a:schemeClr>
                </a:solidFill>
              </a:rPr>
            </a:br>
            <a:r>
              <a:rPr lang="en-GB" dirty="0">
                <a:solidFill>
                  <a:schemeClr val="accent6">
                    <a:lumMod val="50000"/>
                  </a:schemeClr>
                </a:solidFill>
              </a:rPr>
              <a:t>caring person. A good-grade person who is </a:t>
            </a:r>
            <a:r>
              <a:rPr lang="en-GB" dirty="0" smtClean="0">
                <a:solidFill>
                  <a:schemeClr val="accent6">
                    <a:lumMod val="50000"/>
                  </a:schemeClr>
                </a:solidFill>
              </a:rPr>
              <a:t>going </a:t>
            </a:r>
            <a:r>
              <a:rPr lang="en-GB" dirty="0">
                <a:solidFill>
                  <a:schemeClr val="accent6">
                    <a:lumMod val="50000"/>
                  </a:schemeClr>
                </a:solidFill>
              </a:rPr>
              <a:t>to go to [a prestigious university].</a:t>
            </a:r>
          </a:p>
          <a:p>
            <a:endParaRPr lang="en-GB" dirty="0">
              <a:solidFill>
                <a:schemeClr val="accent2">
                  <a:lumMod val="50000"/>
                </a:schemeClr>
              </a:solidFill>
            </a:endParaRPr>
          </a:p>
        </p:txBody>
      </p:sp>
    </p:spTree>
    <p:extLst>
      <p:ext uri="{BB962C8B-B14F-4D97-AF65-F5344CB8AC3E}">
        <p14:creationId xmlns:p14="http://schemas.microsoft.com/office/powerpoint/2010/main" val="3189951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579183"/>
          </a:xfrm>
        </p:spPr>
        <p:txBody>
          <a:bodyPr>
            <a:normAutofit fontScale="90000"/>
          </a:bodyPr>
          <a:lstStyle/>
          <a:p>
            <a:pPr algn="ctr"/>
            <a:r>
              <a:rPr lang="en-GB" dirty="0" smtClean="0">
                <a:solidFill>
                  <a:schemeClr val="accent1">
                    <a:lumMod val="50000"/>
                  </a:schemeClr>
                </a:solidFill>
              </a:rPr>
              <a:t>Self esteem</a:t>
            </a:r>
            <a:endParaRPr lang="en-GB" dirty="0">
              <a:solidFill>
                <a:schemeClr val="accent1">
                  <a:lumMod val="50000"/>
                </a:schemeClr>
              </a:solidFill>
            </a:endParaRPr>
          </a:p>
        </p:txBody>
      </p:sp>
      <p:sp>
        <p:nvSpPr>
          <p:cNvPr id="3" name="Content Placeholder 2"/>
          <p:cNvSpPr>
            <a:spLocks noGrp="1"/>
          </p:cNvSpPr>
          <p:nvPr>
            <p:ph idx="1"/>
          </p:nvPr>
        </p:nvSpPr>
        <p:spPr>
          <a:xfrm>
            <a:off x="1341120" y="1300899"/>
            <a:ext cx="9509760" cy="4715853"/>
          </a:xfrm>
          <a:solidFill>
            <a:srgbClr val="FFFFE5"/>
          </a:solidFill>
          <a:ln>
            <a:solidFill>
              <a:schemeClr val="accent1">
                <a:lumMod val="50000"/>
              </a:schemeClr>
            </a:solidFill>
          </a:ln>
        </p:spPr>
        <p:txBody>
          <a:bodyPr>
            <a:normAutofit lnSpcReduction="10000"/>
          </a:bodyPr>
          <a:lstStyle/>
          <a:p>
            <a:r>
              <a:rPr lang="en-GB" dirty="0">
                <a:solidFill>
                  <a:schemeClr val="accent1">
                    <a:lumMod val="50000"/>
                  </a:schemeClr>
                </a:solidFill>
              </a:rPr>
              <a:t>Overall decline in confidence in abilities.</a:t>
            </a:r>
          </a:p>
          <a:p>
            <a:r>
              <a:rPr lang="en-GB" dirty="0">
                <a:solidFill>
                  <a:schemeClr val="accent1">
                    <a:lumMod val="50000"/>
                  </a:schemeClr>
                </a:solidFill>
              </a:rPr>
              <a:t>More social comparison</a:t>
            </a:r>
          </a:p>
          <a:p>
            <a:r>
              <a:rPr lang="en-GB" dirty="0">
                <a:solidFill>
                  <a:schemeClr val="accent1">
                    <a:lumMod val="50000"/>
                  </a:schemeClr>
                </a:solidFill>
              </a:rPr>
              <a:t>More feedback in school</a:t>
            </a:r>
          </a:p>
          <a:p>
            <a:r>
              <a:rPr lang="en-GB" dirty="0">
                <a:solidFill>
                  <a:schemeClr val="accent1">
                    <a:lumMod val="50000"/>
                  </a:schemeClr>
                </a:solidFill>
              </a:rPr>
              <a:t>More participation in organized activities</a:t>
            </a:r>
          </a:p>
          <a:p>
            <a:r>
              <a:rPr lang="en-GB" dirty="0">
                <a:solidFill>
                  <a:schemeClr val="accent1">
                    <a:lumMod val="50000"/>
                  </a:schemeClr>
                </a:solidFill>
              </a:rPr>
              <a:t>Susan Harter’s (2012) dimensions of global self-esteem:</a:t>
            </a:r>
          </a:p>
          <a:p>
            <a:r>
              <a:rPr lang="en-GB" dirty="0">
                <a:solidFill>
                  <a:schemeClr val="accent1">
                    <a:lumMod val="50000"/>
                  </a:schemeClr>
                </a:solidFill>
              </a:rPr>
              <a:t>Scholastic competence</a:t>
            </a:r>
          </a:p>
          <a:p>
            <a:r>
              <a:rPr lang="en-GB" dirty="0">
                <a:solidFill>
                  <a:schemeClr val="accent1">
                    <a:lumMod val="50000"/>
                  </a:schemeClr>
                </a:solidFill>
              </a:rPr>
              <a:t>Social competence</a:t>
            </a:r>
          </a:p>
          <a:p>
            <a:r>
              <a:rPr lang="en-GB" dirty="0" smtClean="0">
                <a:solidFill>
                  <a:schemeClr val="accent1">
                    <a:lumMod val="50000"/>
                  </a:schemeClr>
                </a:solidFill>
              </a:rPr>
              <a:t>Behavioural </a:t>
            </a:r>
            <a:r>
              <a:rPr lang="en-GB" dirty="0">
                <a:solidFill>
                  <a:schemeClr val="accent1">
                    <a:lumMod val="50000"/>
                  </a:schemeClr>
                </a:solidFill>
              </a:rPr>
              <a:t>conduct</a:t>
            </a:r>
          </a:p>
          <a:p>
            <a:r>
              <a:rPr lang="en-GB" dirty="0">
                <a:solidFill>
                  <a:schemeClr val="accent1">
                    <a:lumMod val="50000"/>
                  </a:schemeClr>
                </a:solidFill>
              </a:rPr>
              <a:t>Athletic competence</a:t>
            </a:r>
          </a:p>
          <a:p>
            <a:r>
              <a:rPr lang="en-GB" dirty="0">
                <a:solidFill>
                  <a:schemeClr val="accent1">
                    <a:lumMod val="50000"/>
                  </a:schemeClr>
                </a:solidFill>
              </a:rPr>
              <a:t>Physical appearance</a:t>
            </a:r>
          </a:p>
          <a:p>
            <a:endParaRPr lang="en-GB" dirty="0"/>
          </a:p>
        </p:txBody>
      </p:sp>
      <p:pic>
        <p:nvPicPr>
          <p:cNvPr id="4" name="Picture 3"/>
          <p:cNvPicPr>
            <a:picLocks noChangeAspect="1"/>
          </p:cNvPicPr>
          <p:nvPr/>
        </p:nvPicPr>
        <p:blipFill>
          <a:blip r:embed="rId2"/>
          <a:stretch>
            <a:fillRect/>
          </a:stretch>
        </p:blipFill>
        <p:spPr>
          <a:xfrm>
            <a:off x="7679850" y="2272695"/>
            <a:ext cx="3018099" cy="2978036"/>
          </a:xfrm>
          <a:prstGeom prst="rect">
            <a:avLst/>
          </a:prstGeom>
          <a:ln>
            <a:solidFill>
              <a:schemeClr val="accent1"/>
            </a:solidFill>
          </a:ln>
        </p:spPr>
      </p:pic>
    </p:spTree>
    <p:extLst>
      <p:ext uri="{BB962C8B-B14F-4D97-AF65-F5344CB8AC3E}">
        <p14:creationId xmlns:p14="http://schemas.microsoft.com/office/powerpoint/2010/main" val="917484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64024"/>
          </a:xfrm>
        </p:spPr>
        <p:txBody>
          <a:bodyPr>
            <a:normAutofit fontScale="90000"/>
          </a:bodyPr>
          <a:lstStyle/>
          <a:p>
            <a:pPr algn="ctr"/>
            <a:r>
              <a:rPr lang="en-GB" dirty="0" smtClean="0">
                <a:solidFill>
                  <a:schemeClr val="accent1">
                    <a:lumMod val="50000"/>
                  </a:schemeClr>
                </a:solidFill>
              </a:rPr>
              <a:t>Media self concept and self esteem</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solidFill>
                <a:schemeClr val="accent1">
                  <a:lumMod val="50000"/>
                </a:schemeClr>
              </a:solidFill>
            </a:endParaRPr>
          </a:p>
          <a:p>
            <a:r>
              <a:rPr lang="en-GB" dirty="0" smtClean="0">
                <a:solidFill>
                  <a:schemeClr val="accent1">
                    <a:lumMod val="50000"/>
                  </a:schemeClr>
                </a:solidFill>
              </a:rPr>
              <a:t>Unrealistic </a:t>
            </a:r>
            <a:r>
              <a:rPr lang="en-GB" dirty="0">
                <a:solidFill>
                  <a:schemeClr val="accent1">
                    <a:lumMod val="50000"/>
                  </a:schemeClr>
                </a:solidFill>
              </a:rPr>
              <a:t>images can lead to both girls and boys feeling dissatisfied.</a:t>
            </a:r>
          </a:p>
          <a:p>
            <a:r>
              <a:rPr lang="en-GB" dirty="0">
                <a:solidFill>
                  <a:schemeClr val="accent1">
                    <a:lumMod val="50000"/>
                  </a:schemeClr>
                </a:solidFill>
              </a:rPr>
              <a:t>The Thin Ideal.</a:t>
            </a:r>
          </a:p>
          <a:p>
            <a:r>
              <a:rPr lang="en-GB" dirty="0">
                <a:solidFill>
                  <a:schemeClr val="accent1">
                    <a:lumMod val="50000"/>
                  </a:schemeClr>
                </a:solidFill>
              </a:rPr>
              <a:t>Minorities frequently given poor portrayals in media.</a:t>
            </a:r>
          </a:p>
          <a:p>
            <a:r>
              <a:rPr lang="en-GB" dirty="0">
                <a:solidFill>
                  <a:schemeClr val="accent1">
                    <a:lumMod val="50000"/>
                  </a:schemeClr>
                </a:solidFill>
              </a:rPr>
              <a:t>The average U.S. child between ages 8 to 18 spends 7 hours a day with entertainment media.</a:t>
            </a:r>
          </a:p>
          <a:p>
            <a:r>
              <a:rPr lang="en-GB" dirty="0">
                <a:solidFill>
                  <a:schemeClr val="accent1">
                    <a:lumMod val="50000"/>
                  </a:schemeClr>
                </a:solidFill>
              </a:rPr>
              <a:t>Encourage children to instead take part in activities they enjoy.</a:t>
            </a:r>
          </a:p>
          <a:p>
            <a:endParaRPr lang="en-GB" dirty="0"/>
          </a:p>
        </p:txBody>
      </p:sp>
      <p:pic>
        <p:nvPicPr>
          <p:cNvPr id="4" name="Picture 3"/>
          <p:cNvPicPr>
            <a:picLocks noChangeAspect="1"/>
          </p:cNvPicPr>
          <p:nvPr/>
        </p:nvPicPr>
        <p:blipFill>
          <a:blip r:embed="rId2"/>
          <a:stretch>
            <a:fillRect/>
          </a:stretch>
        </p:blipFill>
        <p:spPr>
          <a:xfrm>
            <a:off x="9555932" y="2035302"/>
            <a:ext cx="1771650" cy="3619500"/>
          </a:xfrm>
          <a:prstGeom prst="rect">
            <a:avLst/>
          </a:prstGeom>
          <a:ln>
            <a:solidFill>
              <a:schemeClr val="accent1"/>
            </a:solidFill>
          </a:ln>
        </p:spPr>
      </p:pic>
    </p:spTree>
    <p:extLst>
      <p:ext uri="{BB962C8B-B14F-4D97-AF65-F5344CB8AC3E}">
        <p14:creationId xmlns:p14="http://schemas.microsoft.com/office/powerpoint/2010/main" val="1603689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250376"/>
            <a:ext cx="9509760" cy="777146"/>
          </a:xfrm>
        </p:spPr>
        <p:txBody>
          <a:bodyPr>
            <a:normAutofit fontScale="90000"/>
          </a:bodyPr>
          <a:lstStyle/>
          <a:p>
            <a:pPr algn="ctr"/>
            <a:r>
              <a:rPr lang="en-GB" dirty="0" smtClean="0">
                <a:solidFill>
                  <a:schemeClr val="accent1">
                    <a:lumMod val="50000"/>
                  </a:schemeClr>
                </a:solidFill>
              </a:rPr>
              <a:t>Gender Identity and Ethnic Identity</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normAutofit/>
          </a:bodyPr>
          <a:lstStyle/>
          <a:p>
            <a:endParaRPr lang="en-GB" dirty="0" smtClean="0"/>
          </a:p>
          <a:p>
            <a:r>
              <a:rPr lang="en-GB" dirty="0" smtClean="0">
                <a:solidFill>
                  <a:schemeClr val="accent1">
                    <a:lumMod val="50000"/>
                  </a:schemeClr>
                </a:solidFill>
              </a:rPr>
              <a:t>Gender </a:t>
            </a:r>
            <a:r>
              <a:rPr lang="en-GB" dirty="0">
                <a:solidFill>
                  <a:schemeClr val="accent1">
                    <a:lumMod val="50000"/>
                  </a:schemeClr>
                </a:solidFill>
              </a:rPr>
              <a:t>identity is well-developed by middle childhood.</a:t>
            </a:r>
          </a:p>
          <a:p>
            <a:r>
              <a:rPr lang="en-GB" dirty="0">
                <a:solidFill>
                  <a:schemeClr val="accent1">
                    <a:lumMod val="50000"/>
                  </a:schemeClr>
                </a:solidFill>
              </a:rPr>
              <a:t>Rigidity in gender roles lessens.</a:t>
            </a:r>
          </a:p>
          <a:p>
            <a:r>
              <a:rPr lang="en-GB" dirty="0">
                <a:solidFill>
                  <a:schemeClr val="accent1">
                    <a:lumMod val="50000"/>
                  </a:schemeClr>
                </a:solidFill>
              </a:rPr>
              <a:t>Boys take on more masculine roles, girls tend to be more androgynous</a:t>
            </a:r>
            <a:r>
              <a:rPr lang="en-GB" dirty="0" smtClean="0">
                <a:solidFill>
                  <a:schemeClr val="accent1">
                    <a:lumMod val="50000"/>
                  </a:schemeClr>
                </a:solidFill>
              </a:rPr>
              <a:t>.</a:t>
            </a:r>
          </a:p>
          <a:p>
            <a:r>
              <a:rPr lang="en-GB" dirty="0" smtClean="0">
                <a:solidFill>
                  <a:schemeClr val="accent1">
                    <a:lumMod val="50000"/>
                  </a:schemeClr>
                </a:solidFill>
              </a:rPr>
              <a:t>Ethnic </a:t>
            </a:r>
            <a:r>
              <a:rPr lang="en-GB" dirty="0">
                <a:solidFill>
                  <a:schemeClr val="accent1">
                    <a:lumMod val="50000"/>
                  </a:schemeClr>
                </a:solidFill>
              </a:rPr>
              <a:t>identity – A person’s attitudes toward the ethnic group to which they feel they belong.</a:t>
            </a:r>
          </a:p>
          <a:p>
            <a:r>
              <a:rPr lang="en-GB" dirty="0">
                <a:solidFill>
                  <a:schemeClr val="accent1">
                    <a:lumMod val="50000"/>
                  </a:schemeClr>
                </a:solidFill>
              </a:rPr>
              <a:t>Ethnic constancy – The understanding that race or ethnicity remains the same across time and in different settings</a:t>
            </a:r>
            <a:r>
              <a:rPr lang="en-GB" dirty="0" smtClean="0">
                <a:solidFill>
                  <a:schemeClr val="accent1">
                    <a:lumMod val="50000"/>
                  </a:schemeClr>
                </a:solidFill>
              </a:rPr>
              <a:t>.</a:t>
            </a:r>
          </a:p>
          <a:p>
            <a:endParaRPr lang="en-GB" dirty="0"/>
          </a:p>
          <a:p>
            <a:endParaRPr lang="en-GB" dirty="0"/>
          </a:p>
        </p:txBody>
      </p:sp>
    </p:spTree>
    <p:extLst>
      <p:ext uri="{BB962C8B-B14F-4D97-AF65-F5344CB8AC3E}">
        <p14:creationId xmlns:p14="http://schemas.microsoft.com/office/powerpoint/2010/main" val="1890923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16890"/>
          </a:xfrm>
        </p:spPr>
        <p:txBody>
          <a:bodyPr>
            <a:normAutofit fontScale="90000"/>
          </a:bodyPr>
          <a:lstStyle/>
          <a:p>
            <a:pPr algn="ctr"/>
            <a:r>
              <a:rPr lang="en-GB" dirty="0" smtClean="0">
                <a:solidFill>
                  <a:schemeClr val="accent1">
                    <a:lumMod val="50000"/>
                  </a:schemeClr>
                </a:solidFill>
              </a:rPr>
              <a:t>Emotional development and problems</a:t>
            </a:r>
            <a:endParaRPr lang="en-GB" dirty="0">
              <a:solidFill>
                <a:schemeClr val="accent1">
                  <a:lumMod val="50000"/>
                </a:schemeClr>
              </a:solidFill>
            </a:endParaRPr>
          </a:p>
        </p:txBody>
      </p:sp>
      <p:sp>
        <p:nvSpPr>
          <p:cNvPr id="3" name="Content Placeholder 2"/>
          <p:cNvSpPr>
            <a:spLocks noGrp="1"/>
          </p:cNvSpPr>
          <p:nvPr>
            <p:ph idx="1"/>
          </p:nvPr>
        </p:nvSpPr>
        <p:spPr>
          <a:xfrm>
            <a:off x="1341120" y="1234911"/>
            <a:ext cx="9509760" cy="4781841"/>
          </a:xfrm>
          <a:solidFill>
            <a:srgbClr val="FFFFE5"/>
          </a:solidFill>
          <a:ln>
            <a:solidFill>
              <a:schemeClr val="accent1">
                <a:lumMod val="50000"/>
              </a:schemeClr>
            </a:solidFill>
          </a:ln>
        </p:spPr>
        <p:txBody>
          <a:bodyPr>
            <a:normAutofit fontScale="92500" lnSpcReduction="10000"/>
          </a:bodyPr>
          <a:lstStyle/>
          <a:p>
            <a:endParaRPr lang="en-GB" dirty="0" smtClean="0"/>
          </a:p>
          <a:p>
            <a:r>
              <a:rPr lang="en-GB" dirty="0" smtClean="0">
                <a:solidFill>
                  <a:schemeClr val="accent1">
                    <a:lumMod val="50000"/>
                  </a:schemeClr>
                </a:solidFill>
              </a:rPr>
              <a:t>Emotional </a:t>
            </a:r>
            <a:r>
              <a:rPr lang="en-GB" dirty="0">
                <a:solidFill>
                  <a:schemeClr val="accent1">
                    <a:lumMod val="50000"/>
                  </a:schemeClr>
                </a:solidFill>
              </a:rPr>
              <a:t>Development in Middle Childhood</a:t>
            </a:r>
          </a:p>
          <a:p>
            <a:r>
              <a:rPr lang="en-GB" dirty="0">
                <a:solidFill>
                  <a:schemeClr val="accent1">
                    <a:lumMod val="50000"/>
                  </a:schemeClr>
                </a:solidFill>
              </a:rPr>
              <a:t>Fear and Anxiety</a:t>
            </a:r>
          </a:p>
          <a:p>
            <a:r>
              <a:rPr lang="en-GB" dirty="0">
                <a:solidFill>
                  <a:schemeClr val="accent1">
                    <a:lumMod val="50000"/>
                  </a:schemeClr>
                </a:solidFill>
              </a:rPr>
              <a:t>Sadness and Depression</a:t>
            </a:r>
          </a:p>
          <a:p>
            <a:r>
              <a:rPr lang="en-GB" dirty="0">
                <a:solidFill>
                  <a:schemeClr val="accent1">
                    <a:lumMod val="50000"/>
                  </a:schemeClr>
                </a:solidFill>
              </a:rPr>
              <a:t>Anger and </a:t>
            </a:r>
            <a:r>
              <a:rPr lang="en-GB" dirty="0" smtClean="0">
                <a:solidFill>
                  <a:schemeClr val="accent1">
                    <a:lumMod val="50000"/>
                  </a:schemeClr>
                </a:solidFill>
              </a:rPr>
              <a:t>Aggression</a:t>
            </a:r>
          </a:p>
          <a:p>
            <a:r>
              <a:rPr lang="en-GB" dirty="0">
                <a:solidFill>
                  <a:schemeClr val="accent6">
                    <a:lumMod val="50000"/>
                  </a:schemeClr>
                </a:solidFill>
              </a:rPr>
              <a:t>Cultural expectations for emotional expression:</a:t>
            </a:r>
          </a:p>
          <a:p>
            <a:r>
              <a:rPr lang="en-GB" dirty="0">
                <a:solidFill>
                  <a:schemeClr val="accent1">
                    <a:lumMod val="50000"/>
                  </a:schemeClr>
                </a:solidFill>
              </a:rPr>
              <a:t>Girls – More expressive than boys.</a:t>
            </a:r>
          </a:p>
          <a:p>
            <a:r>
              <a:rPr lang="en-GB" dirty="0">
                <a:solidFill>
                  <a:schemeClr val="accent1">
                    <a:lumMod val="50000"/>
                  </a:schemeClr>
                </a:solidFill>
              </a:rPr>
              <a:t>Boys – More likely to show anger and aggression.</a:t>
            </a:r>
          </a:p>
          <a:p>
            <a:r>
              <a:rPr lang="en-GB" dirty="0">
                <a:solidFill>
                  <a:schemeClr val="accent6">
                    <a:lumMod val="50000"/>
                  </a:schemeClr>
                </a:solidFill>
              </a:rPr>
              <a:t>Difficulties with managing emotions:</a:t>
            </a:r>
          </a:p>
          <a:p>
            <a:r>
              <a:rPr lang="en-GB" dirty="0">
                <a:solidFill>
                  <a:schemeClr val="accent1">
                    <a:lumMod val="50000"/>
                  </a:schemeClr>
                </a:solidFill>
              </a:rPr>
              <a:t>Externalizing </a:t>
            </a:r>
            <a:r>
              <a:rPr lang="en-GB" dirty="0" smtClean="0">
                <a:solidFill>
                  <a:schemeClr val="accent1">
                    <a:lumMod val="50000"/>
                  </a:schemeClr>
                </a:solidFill>
              </a:rPr>
              <a:t>behaviours </a:t>
            </a:r>
            <a:r>
              <a:rPr lang="en-GB" dirty="0">
                <a:solidFill>
                  <a:schemeClr val="accent1">
                    <a:lumMod val="50000"/>
                  </a:schemeClr>
                </a:solidFill>
              </a:rPr>
              <a:t>– “acting out” on the environment.</a:t>
            </a:r>
          </a:p>
          <a:p>
            <a:r>
              <a:rPr lang="en-GB" dirty="0">
                <a:solidFill>
                  <a:schemeClr val="accent1">
                    <a:lumMod val="50000"/>
                  </a:schemeClr>
                </a:solidFill>
              </a:rPr>
              <a:t>Internalizing </a:t>
            </a:r>
            <a:r>
              <a:rPr lang="en-GB" dirty="0" smtClean="0">
                <a:solidFill>
                  <a:schemeClr val="accent1">
                    <a:lumMod val="50000"/>
                  </a:schemeClr>
                </a:solidFill>
              </a:rPr>
              <a:t>behaviours </a:t>
            </a:r>
            <a:r>
              <a:rPr lang="en-GB" dirty="0">
                <a:solidFill>
                  <a:schemeClr val="accent1">
                    <a:lumMod val="50000"/>
                  </a:schemeClr>
                </a:solidFill>
              </a:rPr>
              <a:t>– may act hurtful towards themselves.</a:t>
            </a:r>
          </a:p>
          <a:p>
            <a:endParaRPr lang="en-GB" dirty="0">
              <a:solidFill>
                <a:schemeClr val="accent1">
                  <a:lumMod val="50000"/>
                </a:schemeClr>
              </a:solidFill>
            </a:endParaRPr>
          </a:p>
        </p:txBody>
      </p:sp>
    </p:spTree>
    <p:extLst>
      <p:ext uri="{BB962C8B-B14F-4D97-AF65-F5344CB8AC3E}">
        <p14:creationId xmlns:p14="http://schemas.microsoft.com/office/powerpoint/2010/main" val="224915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701731"/>
          </a:xfrm>
        </p:spPr>
        <p:txBody>
          <a:bodyPr>
            <a:normAutofit fontScale="90000"/>
          </a:bodyPr>
          <a:lstStyle/>
          <a:p>
            <a:pPr algn="ctr"/>
            <a:r>
              <a:rPr lang="en-GB" dirty="0" smtClean="0">
                <a:solidFill>
                  <a:schemeClr val="accent1">
                    <a:lumMod val="50000"/>
                  </a:schemeClr>
                </a:solidFill>
              </a:rPr>
              <a:t>Family relationships - parenting</a:t>
            </a:r>
            <a:endParaRPr lang="en-GB" dirty="0">
              <a:solidFill>
                <a:schemeClr val="accent1">
                  <a:lumMod val="50000"/>
                </a:schemeClr>
              </a:solidFill>
            </a:endParaRPr>
          </a:p>
        </p:txBody>
      </p:sp>
      <p:sp>
        <p:nvSpPr>
          <p:cNvPr id="3" name="Content Placeholder 2"/>
          <p:cNvSpPr>
            <a:spLocks noGrp="1"/>
          </p:cNvSpPr>
          <p:nvPr>
            <p:ph idx="1"/>
          </p:nvPr>
        </p:nvSpPr>
        <p:spPr>
          <a:xfrm>
            <a:off x="1341120" y="1357460"/>
            <a:ext cx="9509760" cy="4659292"/>
          </a:xfrm>
          <a:solidFill>
            <a:srgbClr val="FFFFE5"/>
          </a:solidFill>
          <a:ln>
            <a:solidFill>
              <a:schemeClr val="accent1">
                <a:lumMod val="50000"/>
              </a:schemeClr>
            </a:solidFill>
          </a:ln>
        </p:spPr>
        <p:txBody>
          <a:bodyPr>
            <a:normAutofit/>
          </a:bodyPr>
          <a:lstStyle/>
          <a:p>
            <a:endParaRPr lang="en-GB" dirty="0" smtClean="0"/>
          </a:p>
          <a:p>
            <a:r>
              <a:rPr lang="en-GB" dirty="0" smtClean="0">
                <a:solidFill>
                  <a:schemeClr val="accent1">
                    <a:lumMod val="50000"/>
                  </a:schemeClr>
                </a:solidFill>
              </a:rPr>
              <a:t>Parenting </a:t>
            </a:r>
            <a:r>
              <a:rPr lang="en-GB" dirty="0">
                <a:solidFill>
                  <a:schemeClr val="accent1">
                    <a:lumMod val="50000"/>
                  </a:schemeClr>
                </a:solidFill>
              </a:rPr>
              <a:t>reflects the attitudes and values of a society, as well as its beliefs about how development occurs.</a:t>
            </a:r>
          </a:p>
          <a:p>
            <a:r>
              <a:rPr lang="en-GB" dirty="0">
                <a:solidFill>
                  <a:schemeClr val="accent1">
                    <a:lumMod val="50000"/>
                  </a:schemeClr>
                </a:solidFill>
              </a:rPr>
              <a:t>Authoritative parenting reflects individualistic values.</a:t>
            </a:r>
          </a:p>
          <a:p>
            <a:r>
              <a:rPr lang="en-GB" dirty="0">
                <a:solidFill>
                  <a:schemeClr val="accent1">
                    <a:lumMod val="50000"/>
                  </a:schemeClr>
                </a:solidFill>
              </a:rPr>
              <a:t>Authoritarian parenting reflects values of respect for authority, obligation to family.</a:t>
            </a:r>
          </a:p>
          <a:p>
            <a:r>
              <a:rPr lang="en-GB" dirty="0">
                <a:solidFill>
                  <a:schemeClr val="accent1">
                    <a:lumMod val="50000"/>
                  </a:schemeClr>
                </a:solidFill>
              </a:rPr>
              <a:t>Frequently seen in African American parents.</a:t>
            </a:r>
          </a:p>
          <a:p>
            <a:r>
              <a:rPr lang="en-GB" dirty="0">
                <a:solidFill>
                  <a:schemeClr val="accent1">
                    <a:lumMod val="50000"/>
                  </a:schemeClr>
                </a:solidFill>
              </a:rPr>
              <a:t>Some cultures may not have a </a:t>
            </a:r>
            <a:r>
              <a:rPr lang="en-GB" dirty="0" smtClean="0">
                <a:solidFill>
                  <a:schemeClr val="accent1">
                    <a:lumMod val="50000"/>
                  </a:schemeClr>
                </a:solidFill>
              </a:rPr>
              <a:t>distinct parenting </a:t>
            </a:r>
            <a:r>
              <a:rPr lang="en-GB" dirty="0">
                <a:solidFill>
                  <a:schemeClr val="accent1">
                    <a:lumMod val="50000"/>
                  </a:schemeClr>
                </a:solidFill>
              </a:rPr>
              <a:t>style.</a:t>
            </a:r>
          </a:p>
          <a:p>
            <a:r>
              <a:rPr lang="en-GB" dirty="0">
                <a:solidFill>
                  <a:schemeClr val="accent1">
                    <a:lumMod val="50000"/>
                  </a:schemeClr>
                </a:solidFill>
              </a:rPr>
              <a:t>Latino parents show warmth and </a:t>
            </a:r>
            <a:r>
              <a:rPr lang="en-GB" dirty="0" smtClean="0">
                <a:solidFill>
                  <a:schemeClr val="accent1">
                    <a:lumMod val="50000"/>
                  </a:schemeClr>
                </a:solidFill>
              </a:rPr>
              <a:t>control</a:t>
            </a:r>
            <a:r>
              <a:rPr lang="en-GB" dirty="0">
                <a:solidFill>
                  <a:schemeClr val="accent1">
                    <a:lumMod val="50000"/>
                  </a:schemeClr>
                </a:solidFill>
              </a:rPr>
              <a:t>, low on granting </a:t>
            </a:r>
            <a:r>
              <a:rPr lang="en-GB" dirty="0" smtClean="0">
                <a:solidFill>
                  <a:schemeClr val="accent1">
                    <a:lumMod val="50000"/>
                  </a:schemeClr>
                </a:solidFill>
              </a:rPr>
              <a:t>autonomy (protective </a:t>
            </a:r>
            <a:r>
              <a:rPr lang="en-GB" dirty="0">
                <a:solidFill>
                  <a:schemeClr val="accent1">
                    <a:lumMod val="50000"/>
                  </a:schemeClr>
                </a:solidFill>
              </a:rPr>
              <a:t>parenting).</a:t>
            </a:r>
          </a:p>
          <a:p>
            <a:endParaRPr lang="en-GB" dirty="0"/>
          </a:p>
        </p:txBody>
      </p:sp>
    </p:spTree>
    <p:extLst>
      <p:ext uri="{BB962C8B-B14F-4D97-AF65-F5344CB8AC3E}">
        <p14:creationId xmlns:p14="http://schemas.microsoft.com/office/powerpoint/2010/main" val="1005268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54597"/>
          </a:xfrm>
        </p:spPr>
        <p:txBody>
          <a:bodyPr>
            <a:normAutofit fontScale="90000"/>
          </a:bodyPr>
          <a:lstStyle/>
          <a:p>
            <a:pPr algn="ctr"/>
            <a:r>
              <a:rPr lang="en-GB" dirty="0" smtClean="0">
                <a:solidFill>
                  <a:schemeClr val="accent1">
                    <a:lumMod val="50000"/>
                  </a:schemeClr>
                </a:solidFill>
              </a:rPr>
              <a:t>Sibling relationships</a:t>
            </a:r>
            <a:endParaRPr lang="en-GB" dirty="0">
              <a:solidFill>
                <a:schemeClr val="accent1">
                  <a:lumMod val="50000"/>
                </a:schemeClr>
              </a:solidFill>
            </a:endParaRPr>
          </a:p>
        </p:txBody>
      </p:sp>
      <p:sp>
        <p:nvSpPr>
          <p:cNvPr id="3" name="Content Placeholder 2"/>
          <p:cNvSpPr>
            <a:spLocks noGrp="1"/>
          </p:cNvSpPr>
          <p:nvPr>
            <p:ph idx="1"/>
          </p:nvPr>
        </p:nvSpPr>
        <p:spPr>
          <a:xfrm>
            <a:off x="1341120" y="1338606"/>
            <a:ext cx="9509760" cy="4678146"/>
          </a:xfrm>
          <a:solidFill>
            <a:srgbClr val="FFFFE5"/>
          </a:solidFill>
          <a:ln>
            <a:solidFill>
              <a:schemeClr val="accent1">
                <a:lumMod val="50000"/>
              </a:schemeClr>
            </a:solidFill>
          </a:ln>
        </p:spPr>
        <p:txBody>
          <a:bodyPr>
            <a:normAutofit fontScale="92500" lnSpcReduction="10000"/>
          </a:bodyPr>
          <a:lstStyle/>
          <a:p>
            <a:endParaRPr lang="en-GB" dirty="0" smtClean="0"/>
          </a:p>
          <a:p>
            <a:r>
              <a:rPr lang="en-GB" dirty="0" smtClean="0">
                <a:solidFill>
                  <a:schemeClr val="accent1">
                    <a:lumMod val="50000"/>
                  </a:schemeClr>
                </a:solidFill>
              </a:rPr>
              <a:t>Shared </a:t>
            </a:r>
            <a:r>
              <a:rPr lang="en-GB" dirty="0">
                <a:solidFill>
                  <a:schemeClr val="accent1">
                    <a:lumMod val="50000"/>
                  </a:schemeClr>
                </a:solidFill>
              </a:rPr>
              <a:t>and </a:t>
            </a:r>
            <a:r>
              <a:rPr lang="en-GB" dirty="0" smtClean="0">
                <a:solidFill>
                  <a:schemeClr val="accent1">
                    <a:lumMod val="50000"/>
                  </a:schemeClr>
                </a:solidFill>
              </a:rPr>
              <a:t>Non-shared </a:t>
            </a:r>
            <a:r>
              <a:rPr lang="en-GB" dirty="0">
                <a:solidFill>
                  <a:schemeClr val="accent1">
                    <a:lumMod val="50000"/>
                  </a:schemeClr>
                </a:solidFill>
              </a:rPr>
              <a:t>environments</a:t>
            </a:r>
          </a:p>
          <a:p>
            <a:r>
              <a:rPr lang="en-GB" dirty="0">
                <a:solidFill>
                  <a:schemeClr val="accent1">
                    <a:lumMod val="50000"/>
                  </a:schemeClr>
                </a:solidFill>
              </a:rPr>
              <a:t>Children growing up in the same environment are not very similar to each other.</a:t>
            </a:r>
          </a:p>
          <a:p>
            <a:r>
              <a:rPr lang="en-GB" dirty="0">
                <a:solidFill>
                  <a:schemeClr val="accent1">
                    <a:lumMod val="50000"/>
                  </a:schemeClr>
                </a:solidFill>
              </a:rPr>
              <a:t>Birth Order</a:t>
            </a:r>
          </a:p>
          <a:p>
            <a:r>
              <a:rPr lang="en-GB" dirty="0">
                <a:solidFill>
                  <a:schemeClr val="accent1">
                    <a:lumMod val="50000"/>
                  </a:schemeClr>
                </a:solidFill>
              </a:rPr>
              <a:t>First-borns tend to be leaders and high-achievers.</a:t>
            </a:r>
          </a:p>
          <a:p>
            <a:r>
              <a:rPr lang="en-GB" dirty="0">
                <a:solidFill>
                  <a:schemeClr val="accent1">
                    <a:lumMod val="50000"/>
                  </a:schemeClr>
                </a:solidFill>
              </a:rPr>
              <a:t>Research may be confounded by family size.</a:t>
            </a:r>
          </a:p>
          <a:p>
            <a:r>
              <a:rPr lang="en-GB" dirty="0">
                <a:solidFill>
                  <a:schemeClr val="accent1">
                    <a:lumMod val="50000"/>
                  </a:schemeClr>
                </a:solidFill>
              </a:rPr>
              <a:t>Therefore, birth order likely has a small effect.</a:t>
            </a:r>
          </a:p>
          <a:p>
            <a:r>
              <a:rPr lang="en-GB" dirty="0">
                <a:solidFill>
                  <a:schemeClr val="accent1">
                    <a:lumMod val="50000"/>
                  </a:schemeClr>
                </a:solidFill>
              </a:rPr>
              <a:t>Differential Parental Treatment</a:t>
            </a:r>
          </a:p>
          <a:p>
            <a:r>
              <a:rPr lang="en-GB" dirty="0">
                <a:solidFill>
                  <a:schemeClr val="accent1">
                    <a:lumMod val="50000"/>
                  </a:schemeClr>
                </a:solidFill>
              </a:rPr>
              <a:t>Do parents really treat all of their </a:t>
            </a:r>
            <a:r>
              <a:rPr lang="en-GB" dirty="0" smtClean="0">
                <a:solidFill>
                  <a:schemeClr val="accent1">
                    <a:lumMod val="50000"/>
                  </a:schemeClr>
                </a:solidFill>
              </a:rPr>
              <a:t>children </a:t>
            </a:r>
            <a:r>
              <a:rPr lang="en-GB" dirty="0">
                <a:solidFill>
                  <a:schemeClr val="accent1">
                    <a:lumMod val="50000"/>
                  </a:schemeClr>
                </a:solidFill>
              </a:rPr>
              <a:t>the same?</a:t>
            </a:r>
          </a:p>
          <a:p>
            <a:r>
              <a:rPr lang="en-GB" dirty="0">
                <a:solidFill>
                  <a:schemeClr val="accent1">
                    <a:lumMod val="50000"/>
                  </a:schemeClr>
                </a:solidFill>
              </a:rPr>
              <a:t>Usually not.</a:t>
            </a:r>
          </a:p>
          <a:p>
            <a:endParaRPr lang="en-GB" dirty="0"/>
          </a:p>
        </p:txBody>
      </p:sp>
      <p:pic>
        <p:nvPicPr>
          <p:cNvPr id="4" name="Picture 3"/>
          <p:cNvPicPr>
            <a:picLocks noChangeAspect="1"/>
          </p:cNvPicPr>
          <p:nvPr/>
        </p:nvPicPr>
        <p:blipFill>
          <a:blip r:embed="rId2"/>
          <a:stretch>
            <a:fillRect/>
          </a:stretch>
        </p:blipFill>
        <p:spPr>
          <a:xfrm>
            <a:off x="7425220" y="3657600"/>
            <a:ext cx="3232715" cy="2151225"/>
          </a:xfrm>
          <a:prstGeom prst="rect">
            <a:avLst/>
          </a:prstGeom>
          <a:ln>
            <a:solidFill>
              <a:schemeClr val="accent1"/>
            </a:solidFill>
          </a:ln>
        </p:spPr>
      </p:pic>
    </p:spTree>
    <p:extLst>
      <p:ext uri="{BB962C8B-B14F-4D97-AF65-F5344CB8AC3E}">
        <p14:creationId xmlns:p14="http://schemas.microsoft.com/office/powerpoint/2010/main" val="537594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16890"/>
          </a:xfrm>
        </p:spPr>
        <p:txBody>
          <a:bodyPr>
            <a:normAutofit fontScale="90000"/>
          </a:bodyPr>
          <a:lstStyle/>
          <a:p>
            <a:pPr algn="ctr"/>
            <a:r>
              <a:rPr lang="en-GB" dirty="0" smtClean="0">
                <a:solidFill>
                  <a:schemeClr val="accent1">
                    <a:lumMod val="50000"/>
                  </a:schemeClr>
                </a:solidFill>
              </a:rPr>
              <a:t>Only children</a:t>
            </a:r>
            <a:endParaRPr lang="en-GB" dirty="0">
              <a:solidFill>
                <a:schemeClr val="accent1">
                  <a:lumMod val="50000"/>
                </a:schemeClr>
              </a:solidFill>
            </a:endParaRPr>
          </a:p>
        </p:txBody>
      </p:sp>
      <p:sp>
        <p:nvSpPr>
          <p:cNvPr id="3" name="Content Placeholder 2"/>
          <p:cNvSpPr>
            <a:spLocks noGrp="1"/>
          </p:cNvSpPr>
          <p:nvPr>
            <p:ph idx="1"/>
          </p:nvPr>
        </p:nvSpPr>
        <p:spPr>
          <a:solidFill>
            <a:srgbClr val="FFFFE5"/>
          </a:solidFill>
          <a:ln>
            <a:solidFill>
              <a:schemeClr val="accent1">
                <a:lumMod val="50000"/>
              </a:schemeClr>
            </a:solidFill>
          </a:ln>
        </p:spPr>
        <p:txBody>
          <a:bodyPr/>
          <a:lstStyle/>
          <a:p>
            <a:endParaRPr lang="en-GB" dirty="0" smtClean="0">
              <a:solidFill>
                <a:schemeClr val="accent1">
                  <a:lumMod val="50000"/>
                </a:schemeClr>
              </a:solidFill>
            </a:endParaRPr>
          </a:p>
          <a:p>
            <a:r>
              <a:rPr lang="en-GB" dirty="0" smtClean="0">
                <a:solidFill>
                  <a:schemeClr val="accent1">
                    <a:lumMod val="50000"/>
                  </a:schemeClr>
                </a:solidFill>
              </a:rPr>
              <a:t>Only </a:t>
            </a:r>
            <a:r>
              <a:rPr lang="en-GB" dirty="0">
                <a:solidFill>
                  <a:schemeClr val="accent1">
                    <a:lumMod val="50000"/>
                  </a:schemeClr>
                </a:solidFill>
              </a:rPr>
              <a:t>Children - No negative predictions.</a:t>
            </a:r>
          </a:p>
          <a:p>
            <a:r>
              <a:rPr lang="en-GB" dirty="0">
                <a:solidFill>
                  <a:schemeClr val="accent1">
                    <a:lumMod val="50000"/>
                  </a:schemeClr>
                </a:solidFill>
              </a:rPr>
              <a:t>Research has found high achievement, good adjustment, strong character and positive social relationships (Falbo, 2012; </a:t>
            </a:r>
            <a:r>
              <a:rPr lang="en-GB" dirty="0" err="1">
                <a:solidFill>
                  <a:schemeClr val="accent1">
                    <a:lumMod val="50000"/>
                  </a:schemeClr>
                </a:solidFill>
              </a:rPr>
              <a:t>Mancillas</a:t>
            </a:r>
            <a:r>
              <a:rPr lang="en-GB" dirty="0">
                <a:solidFill>
                  <a:schemeClr val="accent1">
                    <a:lumMod val="50000"/>
                  </a:schemeClr>
                </a:solidFill>
              </a:rPr>
              <a:t>, 2006).</a:t>
            </a:r>
          </a:p>
          <a:p>
            <a:endParaRPr lang="en-GB" dirty="0"/>
          </a:p>
          <a:p>
            <a:endParaRPr lang="en-GB" dirty="0"/>
          </a:p>
        </p:txBody>
      </p:sp>
      <p:pic>
        <p:nvPicPr>
          <p:cNvPr id="4" name="Picture 3"/>
          <p:cNvPicPr>
            <a:picLocks noChangeAspect="1"/>
          </p:cNvPicPr>
          <p:nvPr/>
        </p:nvPicPr>
        <p:blipFill>
          <a:blip r:embed="rId2"/>
          <a:stretch>
            <a:fillRect/>
          </a:stretch>
        </p:blipFill>
        <p:spPr>
          <a:xfrm>
            <a:off x="4485440" y="3450210"/>
            <a:ext cx="3231399" cy="2420430"/>
          </a:xfrm>
          <a:prstGeom prst="rect">
            <a:avLst/>
          </a:prstGeom>
          <a:ln>
            <a:solidFill>
              <a:schemeClr val="accent1"/>
            </a:solidFill>
          </a:ln>
        </p:spPr>
      </p:pic>
    </p:spTree>
    <p:extLst>
      <p:ext uri="{BB962C8B-B14F-4D97-AF65-F5344CB8AC3E}">
        <p14:creationId xmlns:p14="http://schemas.microsoft.com/office/powerpoint/2010/main" val="38679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569756"/>
          </a:xfrm>
        </p:spPr>
        <p:txBody>
          <a:bodyPr>
            <a:normAutofit fontScale="90000"/>
          </a:bodyPr>
          <a:lstStyle/>
          <a:p>
            <a:pPr algn="ctr"/>
            <a:r>
              <a:rPr lang="en-GB" dirty="0" smtClean="0">
                <a:solidFill>
                  <a:schemeClr val="accent1">
                    <a:lumMod val="50000"/>
                  </a:schemeClr>
                </a:solidFill>
              </a:rPr>
              <a:t>Friendship and social status</a:t>
            </a:r>
            <a:endParaRPr lang="en-GB" dirty="0">
              <a:solidFill>
                <a:schemeClr val="accent1">
                  <a:lumMod val="50000"/>
                </a:schemeClr>
              </a:solidFill>
            </a:endParaRPr>
          </a:p>
        </p:txBody>
      </p:sp>
      <p:pic>
        <p:nvPicPr>
          <p:cNvPr id="4"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58359" y="1187778"/>
            <a:ext cx="6541147" cy="47434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186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635744"/>
          </a:xfrm>
        </p:spPr>
        <p:txBody>
          <a:bodyPr>
            <a:normAutofit fontScale="90000"/>
          </a:bodyPr>
          <a:lstStyle/>
          <a:p>
            <a:pPr algn="ctr"/>
            <a:r>
              <a:rPr lang="en-GB" dirty="0" smtClean="0">
                <a:solidFill>
                  <a:schemeClr val="accent1">
                    <a:lumMod val="50000"/>
                  </a:schemeClr>
                </a:solidFill>
              </a:rPr>
              <a:t>Friendship and social status</a:t>
            </a:r>
            <a:endParaRPr lang="en-GB" dirty="0">
              <a:solidFill>
                <a:schemeClr val="accent1">
                  <a:lumMod val="50000"/>
                </a:schemeClr>
              </a:solidFill>
            </a:endParaRPr>
          </a:p>
        </p:txBody>
      </p:sp>
      <p:sp>
        <p:nvSpPr>
          <p:cNvPr id="3" name="Content Placeholder 2"/>
          <p:cNvSpPr>
            <a:spLocks noGrp="1"/>
          </p:cNvSpPr>
          <p:nvPr>
            <p:ph idx="1"/>
          </p:nvPr>
        </p:nvSpPr>
        <p:spPr>
          <a:xfrm>
            <a:off x="1341120" y="1225485"/>
            <a:ext cx="9509760" cy="4791267"/>
          </a:xfrm>
          <a:solidFill>
            <a:srgbClr val="FFFFE5"/>
          </a:solidFill>
          <a:ln>
            <a:solidFill>
              <a:schemeClr val="accent1">
                <a:lumMod val="50000"/>
              </a:schemeClr>
            </a:solidFill>
          </a:ln>
        </p:spPr>
        <p:txBody>
          <a:bodyPr>
            <a:normAutofit fontScale="92500"/>
          </a:bodyPr>
          <a:lstStyle/>
          <a:p>
            <a:r>
              <a:rPr lang="en-GB" dirty="0">
                <a:solidFill>
                  <a:schemeClr val="accent1">
                    <a:lumMod val="50000"/>
                  </a:schemeClr>
                </a:solidFill>
              </a:rPr>
              <a:t>Two ways children can become popular:</a:t>
            </a:r>
          </a:p>
          <a:p>
            <a:r>
              <a:rPr lang="en-GB" dirty="0">
                <a:solidFill>
                  <a:schemeClr val="accent1">
                    <a:lumMod val="50000"/>
                  </a:schemeClr>
                </a:solidFill>
              </a:rPr>
              <a:t>Popular-Prosocial - low on aggression, highly desirable characteristics (i.e</a:t>
            </a:r>
            <a:r>
              <a:rPr lang="en-GB" dirty="0" smtClean="0">
                <a:solidFill>
                  <a:schemeClr val="accent1">
                    <a:lumMod val="50000"/>
                  </a:schemeClr>
                </a:solidFill>
              </a:rPr>
              <a:t>., helpful</a:t>
            </a:r>
            <a:r>
              <a:rPr lang="en-GB" dirty="0">
                <a:solidFill>
                  <a:schemeClr val="accent1">
                    <a:lumMod val="50000"/>
                  </a:schemeClr>
                </a:solidFill>
              </a:rPr>
              <a:t>)</a:t>
            </a:r>
          </a:p>
          <a:p>
            <a:r>
              <a:rPr lang="en-GB" dirty="0">
                <a:solidFill>
                  <a:schemeClr val="accent1">
                    <a:lumMod val="50000"/>
                  </a:schemeClr>
                </a:solidFill>
              </a:rPr>
              <a:t>Popular-Antisocial - prosocial </a:t>
            </a:r>
            <a:r>
              <a:rPr lang="en-GB" dirty="0" smtClean="0">
                <a:solidFill>
                  <a:schemeClr val="accent1">
                    <a:lumMod val="50000"/>
                  </a:schemeClr>
                </a:solidFill>
              </a:rPr>
              <a:t>behaviour </a:t>
            </a:r>
            <a:r>
              <a:rPr lang="en-GB" dirty="0">
                <a:solidFill>
                  <a:schemeClr val="accent1">
                    <a:lumMod val="50000"/>
                  </a:schemeClr>
                </a:solidFill>
              </a:rPr>
              <a:t>combined with aggression.</a:t>
            </a:r>
          </a:p>
          <a:p>
            <a:r>
              <a:rPr lang="en-GB" dirty="0">
                <a:solidFill>
                  <a:schemeClr val="accent1">
                    <a:lumMod val="50000"/>
                  </a:schemeClr>
                </a:solidFill>
              </a:rPr>
              <a:t>Manipulative, but still admired</a:t>
            </a:r>
            <a:r>
              <a:rPr lang="en-GB" dirty="0" smtClean="0">
                <a:solidFill>
                  <a:schemeClr val="accent1">
                    <a:lumMod val="50000"/>
                  </a:schemeClr>
                </a:solidFill>
              </a:rPr>
              <a:t>.</a:t>
            </a:r>
          </a:p>
          <a:p>
            <a:r>
              <a:rPr lang="en-GB" dirty="0">
                <a:solidFill>
                  <a:schemeClr val="accent1">
                    <a:lumMod val="50000"/>
                  </a:schemeClr>
                </a:solidFill>
              </a:rPr>
              <a:t>Two ways children can become rejected:</a:t>
            </a:r>
          </a:p>
          <a:p>
            <a:r>
              <a:rPr lang="en-GB" dirty="0">
                <a:solidFill>
                  <a:schemeClr val="accent1">
                    <a:lumMod val="50000"/>
                  </a:schemeClr>
                </a:solidFill>
              </a:rPr>
              <a:t>Rejected-aggressive – aggressive, annoying, socially unskilled.</a:t>
            </a:r>
          </a:p>
          <a:p>
            <a:r>
              <a:rPr lang="en-GB" dirty="0">
                <a:solidFill>
                  <a:schemeClr val="accent1">
                    <a:lumMod val="50000"/>
                  </a:schemeClr>
                </a:solidFill>
              </a:rPr>
              <a:t>Hostile attribution bias</a:t>
            </a:r>
          </a:p>
          <a:p>
            <a:r>
              <a:rPr lang="en-GB" dirty="0">
                <a:solidFill>
                  <a:schemeClr val="accent1">
                    <a:lumMod val="50000"/>
                  </a:schemeClr>
                </a:solidFill>
              </a:rPr>
              <a:t>Rejected-withdrawn – Socially withdrawn and anxious.</a:t>
            </a:r>
          </a:p>
          <a:p>
            <a:r>
              <a:rPr lang="en-GB" dirty="0">
                <a:solidFill>
                  <a:schemeClr val="accent1">
                    <a:lumMod val="50000"/>
                  </a:schemeClr>
                </a:solidFill>
              </a:rPr>
              <a:t>Rejection sensitivity</a:t>
            </a:r>
          </a:p>
          <a:p>
            <a:endParaRPr lang="en-GB" dirty="0"/>
          </a:p>
          <a:p>
            <a:endParaRPr lang="en-GB" dirty="0"/>
          </a:p>
        </p:txBody>
      </p:sp>
    </p:spTree>
    <p:extLst>
      <p:ext uri="{BB962C8B-B14F-4D97-AF65-F5344CB8AC3E}">
        <p14:creationId xmlns:p14="http://schemas.microsoft.com/office/powerpoint/2010/main" val="1130341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38912"/>
            <a:ext cx="9509760" cy="569756"/>
          </a:xfrm>
        </p:spPr>
        <p:txBody>
          <a:bodyPr>
            <a:normAutofit fontScale="90000"/>
          </a:bodyPr>
          <a:lstStyle/>
          <a:p>
            <a:pPr algn="ctr"/>
            <a:r>
              <a:rPr lang="en-GB" dirty="0" smtClean="0">
                <a:solidFill>
                  <a:schemeClr val="accent1">
                    <a:lumMod val="50000"/>
                  </a:schemeClr>
                </a:solidFill>
              </a:rPr>
              <a:t>Gender and play</a:t>
            </a:r>
            <a:endParaRPr lang="en-GB" dirty="0">
              <a:solidFill>
                <a:schemeClr val="accent1">
                  <a:lumMod val="50000"/>
                </a:schemeClr>
              </a:solidFill>
            </a:endParaRPr>
          </a:p>
        </p:txBody>
      </p:sp>
      <p:sp>
        <p:nvSpPr>
          <p:cNvPr id="3" name="Content Placeholder 2"/>
          <p:cNvSpPr>
            <a:spLocks noGrp="1"/>
          </p:cNvSpPr>
          <p:nvPr>
            <p:ph idx="1"/>
          </p:nvPr>
        </p:nvSpPr>
        <p:spPr>
          <a:xfrm>
            <a:off x="1341120" y="1376313"/>
            <a:ext cx="9509760" cy="4640439"/>
          </a:xfrm>
          <a:solidFill>
            <a:srgbClr val="FFFFE5"/>
          </a:solidFill>
          <a:ln>
            <a:solidFill>
              <a:schemeClr val="accent1">
                <a:lumMod val="50000"/>
              </a:schemeClr>
            </a:solidFill>
          </a:ln>
        </p:spPr>
        <p:txBody>
          <a:bodyPr/>
          <a:lstStyle/>
          <a:p>
            <a:endParaRPr lang="en-GB" dirty="0" smtClean="0"/>
          </a:p>
          <a:p>
            <a:r>
              <a:rPr lang="en-GB" dirty="0" smtClean="0">
                <a:solidFill>
                  <a:schemeClr val="accent1">
                    <a:lumMod val="50000"/>
                  </a:schemeClr>
                </a:solidFill>
              </a:rPr>
              <a:t>Gender </a:t>
            </a:r>
            <a:r>
              <a:rPr lang="en-GB" dirty="0">
                <a:solidFill>
                  <a:schemeClr val="accent1">
                    <a:lumMod val="50000"/>
                  </a:schemeClr>
                </a:solidFill>
              </a:rPr>
              <a:t>segregation – A preference for playing with other children of the same gender.</a:t>
            </a:r>
          </a:p>
          <a:p>
            <a:r>
              <a:rPr lang="en-GB" dirty="0">
                <a:solidFill>
                  <a:schemeClr val="accent1">
                    <a:lumMod val="50000"/>
                  </a:schemeClr>
                </a:solidFill>
              </a:rPr>
              <a:t>Strongest in middle childhood.</a:t>
            </a:r>
          </a:p>
          <a:p>
            <a:r>
              <a:rPr lang="en-GB" dirty="0">
                <a:solidFill>
                  <a:schemeClr val="accent1">
                    <a:lumMod val="50000"/>
                  </a:schemeClr>
                </a:solidFill>
              </a:rPr>
              <a:t>Most likely to happen when there are many other children to play with.</a:t>
            </a:r>
          </a:p>
          <a:p>
            <a:r>
              <a:rPr lang="en-GB" dirty="0">
                <a:solidFill>
                  <a:schemeClr val="accent1">
                    <a:lumMod val="50000"/>
                  </a:schemeClr>
                </a:solidFill>
              </a:rPr>
              <a:t>One explanation: Different styles of play.</a:t>
            </a:r>
          </a:p>
          <a:p>
            <a:r>
              <a:rPr lang="en-GB" dirty="0">
                <a:solidFill>
                  <a:schemeClr val="accent1">
                    <a:lumMod val="50000"/>
                  </a:schemeClr>
                </a:solidFill>
              </a:rPr>
              <a:t>Boys – competition and dominance</a:t>
            </a:r>
          </a:p>
          <a:p>
            <a:r>
              <a:rPr lang="en-GB" dirty="0">
                <a:solidFill>
                  <a:schemeClr val="accent1">
                    <a:lumMod val="50000"/>
                  </a:schemeClr>
                </a:solidFill>
              </a:rPr>
              <a:t>Girls – self-disclosure and agreement.</a:t>
            </a:r>
          </a:p>
          <a:p>
            <a:r>
              <a:rPr lang="en-GB" dirty="0">
                <a:solidFill>
                  <a:schemeClr val="accent1">
                    <a:lumMod val="50000"/>
                  </a:schemeClr>
                </a:solidFill>
              </a:rPr>
              <a:t>Another explanation: Different communication styles.</a:t>
            </a:r>
          </a:p>
          <a:p>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7886749" y="3585573"/>
            <a:ext cx="2809875" cy="1628775"/>
          </a:xfrm>
          <a:prstGeom prst="rect">
            <a:avLst/>
          </a:prstGeom>
          <a:ln>
            <a:solidFill>
              <a:schemeClr val="accent1"/>
            </a:solidFill>
          </a:ln>
        </p:spPr>
      </p:pic>
    </p:spTree>
    <p:extLst>
      <p:ext uri="{BB962C8B-B14F-4D97-AF65-F5344CB8AC3E}">
        <p14:creationId xmlns:p14="http://schemas.microsoft.com/office/powerpoint/2010/main" val="4186060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a:t>
            </a:r>
            <a:endParaRPr lang="en-GB" dirty="0"/>
          </a:p>
        </p:txBody>
      </p:sp>
      <p:sp>
        <p:nvSpPr>
          <p:cNvPr id="3" name="Content Placeholder 2"/>
          <p:cNvSpPr>
            <a:spLocks noGrp="1"/>
          </p:cNvSpPr>
          <p:nvPr>
            <p:ph idx="1"/>
          </p:nvPr>
        </p:nvSpPr>
        <p:spPr>
          <a:solidFill>
            <a:srgbClr val="FFFFCC"/>
          </a:solidFill>
          <a:ln>
            <a:solidFill>
              <a:schemeClr val="accent1"/>
            </a:solidFill>
          </a:ln>
        </p:spPr>
        <p:txBody>
          <a:bodyPr/>
          <a:lstStyle/>
          <a:p>
            <a:r>
              <a:rPr lang="en-GB" dirty="0" smtClean="0"/>
              <a:t>According to Kohlberg (1966) Gender identity, stability and constancy occurs between the ages of 2 and 5years of age.</a:t>
            </a:r>
          </a:p>
          <a:p>
            <a:r>
              <a:rPr lang="en-GB" dirty="0" smtClean="0"/>
              <a:t>Family relationships and parenting styles have key implications for a child`s social and emotional development.</a:t>
            </a:r>
          </a:p>
          <a:p>
            <a:r>
              <a:rPr lang="en-GB" dirty="0" smtClean="0"/>
              <a:t>Peer relationships and play are central to forming trusting and close relationships.</a:t>
            </a:r>
          </a:p>
          <a:p>
            <a:r>
              <a:rPr lang="en-GB" dirty="0" smtClean="0"/>
              <a:t>Culture shapes our self-concept. </a:t>
            </a:r>
          </a:p>
          <a:p>
            <a:r>
              <a:rPr lang="en-GB" dirty="0" smtClean="0"/>
              <a:t>Boys and girls exhibit different types of preference for play.</a:t>
            </a:r>
          </a:p>
          <a:p>
            <a:endParaRPr lang="en-GB" dirty="0" smtClean="0"/>
          </a:p>
          <a:p>
            <a:endParaRPr lang="en-GB" dirty="0"/>
          </a:p>
        </p:txBody>
      </p:sp>
    </p:spTree>
    <p:extLst>
      <p:ext uri="{BB962C8B-B14F-4D97-AF65-F5344CB8AC3E}">
        <p14:creationId xmlns:p14="http://schemas.microsoft.com/office/powerpoint/2010/main" val="3488139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50</TotalTime>
  <Words>3183</Words>
  <Application>Microsoft Office PowerPoint</Application>
  <PresentationFormat>Widescreen</PresentationFormat>
  <Paragraphs>403</Paragraphs>
  <Slides>64</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Arial</vt:lpstr>
      <vt:lpstr>Calibri</vt:lpstr>
      <vt:lpstr>Century Gothic</vt:lpstr>
      <vt:lpstr>Palatino Linotype</vt:lpstr>
      <vt:lpstr>Times New Roman</vt:lpstr>
      <vt:lpstr>Wingdings</vt:lpstr>
      <vt:lpstr>Wingdings 2</vt:lpstr>
      <vt:lpstr>Presentation on brainstorming</vt:lpstr>
      <vt:lpstr>Self-concept, identity and gender.</vt:lpstr>
      <vt:lpstr>Part two: The Emergence of Emotion in Infancy</vt:lpstr>
      <vt:lpstr>Happiness</vt:lpstr>
      <vt:lpstr>Anger and Sadness</vt:lpstr>
      <vt:lpstr>Fear</vt:lpstr>
      <vt:lpstr>Facial Expressions of Emotion During Infancy</vt:lpstr>
      <vt:lpstr>Facial Expressions of Emotion During Infancy</vt:lpstr>
      <vt:lpstr>Facial Expressions of Emotion During Infancy</vt:lpstr>
      <vt:lpstr>Infants’ Recognition of Emotional Expression</vt:lpstr>
      <vt:lpstr>Understanding and Responding to the Emotions of Others</vt:lpstr>
      <vt:lpstr>Social Referencing in Infancy</vt:lpstr>
      <vt:lpstr>The ‘visual cliff’ experiment</vt:lpstr>
      <vt:lpstr>Self-conscious emotions</vt:lpstr>
      <vt:lpstr>Understanding of Social Emotions</vt:lpstr>
      <vt:lpstr>Understanding of Social Emotions</vt:lpstr>
      <vt:lpstr>Experiencing Mixed Emotions </vt:lpstr>
      <vt:lpstr>Emotional Self-Regulation</vt:lpstr>
      <vt:lpstr>Emotional Display Rules</vt:lpstr>
      <vt:lpstr>Gender Differences in the Expression of Emotion</vt:lpstr>
      <vt:lpstr>How do we explain such gender differences?</vt:lpstr>
      <vt:lpstr>Overview </vt:lpstr>
      <vt:lpstr>Temperament</vt:lpstr>
      <vt:lpstr>Is temperament stable over time</vt:lpstr>
      <vt:lpstr>Thomas and Chess’(1977) model of temperament</vt:lpstr>
      <vt:lpstr>The Structure of Temperament</vt:lpstr>
      <vt:lpstr>However…</vt:lpstr>
      <vt:lpstr>Stability of Temperament </vt:lpstr>
      <vt:lpstr>PowerPoint Presentation</vt:lpstr>
      <vt:lpstr>Kagan </vt:lpstr>
      <vt:lpstr>How do we know that temperament is stable?</vt:lpstr>
      <vt:lpstr>Genetic and Environmental Influences </vt:lpstr>
      <vt:lpstr>The role of temperament in children’s social skills and adjustment</vt:lpstr>
      <vt:lpstr>Overview</vt:lpstr>
      <vt:lpstr>The self in pre-schoolers</vt:lpstr>
      <vt:lpstr>Emotional Development</vt:lpstr>
      <vt:lpstr>Development of Gender Identity</vt:lpstr>
      <vt:lpstr>Gender Identity-  Behavioural and Social Learning Theory</vt:lpstr>
      <vt:lpstr>Gender Identity- Cognitive Developmental Theory</vt:lpstr>
      <vt:lpstr>Gender Identity- Gender Schema Theory</vt:lpstr>
      <vt:lpstr>Family relationships</vt:lpstr>
      <vt:lpstr>Parenting strategies</vt:lpstr>
      <vt:lpstr>Parenting strategies</vt:lpstr>
      <vt:lpstr>Baumrind`s parenting styles</vt:lpstr>
      <vt:lpstr>Parenting styles - Authoritative</vt:lpstr>
      <vt:lpstr>Parenting styles - Authoritatrian</vt:lpstr>
      <vt:lpstr>Parenting styles - Permissive</vt:lpstr>
      <vt:lpstr>Parenting styles - Disengaged</vt:lpstr>
      <vt:lpstr>Peer relationships and play</vt:lpstr>
      <vt:lpstr>Peer relationships and play</vt:lpstr>
      <vt:lpstr>  Middle Childhood</vt:lpstr>
      <vt:lpstr>The self and identity in school age children </vt:lpstr>
      <vt:lpstr>The self concept in middle childhood</vt:lpstr>
      <vt:lpstr>Self concept and culture</vt:lpstr>
      <vt:lpstr>Self esteem</vt:lpstr>
      <vt:lpstr>Media self concept and self esteem</vt:lpstr>
      <vt:lpstr>Gender Identity and Ethnic Identity</vt:lpstr>
      <vt:lpstr>Emotional development and problems</vt:lpstr>
      <vt:lpstr>Family relationships - parenting</vt:lpstr>
      <vt:lpstr>Sibling relationships</vt:lpstr>
      <vt:lpstr>Only children</vt:lpstr>
      <vt:lpstr>Friendship and social status</vt:lpstr>
      <vt:lpstr>Friendship and social status</vt:lpstr>
      <vt:lpstr>Gender and play</vt:lpstr>
      <vt:lpstr>Overview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Session</dc:title>
  <dc:creator>Karen EatonThomas</dc:creator>
  <cp:lastModifiedBy>Karen EatonThomas</cp:lastModifiedBy>
  <cp:revision>2</cp:revision>
  <dcterms:created xsi:type="dcterms:W3CDTF">2018-01-04T15:09:18Z</dcterms:created>
  <dcterms:modified xsi:type="dcterms:W3CDTF">2018-01-04T16:00:17Z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