
<file path=[Content_Types].xml><?xml version="1.0" encoding="utf-8"?>
<Types xmlns="http://schemas.openxmlformats.org/package/2006/content-types">
  <Override PartName="/ppt/slideLayouts/slideLayout4.xml" ContentType="application/vnd.openxmlformats-officedocument.presentationml.slideLayout+xml"/>
  <Default Extension="jpeg" ContentType="image/jpeg"/>
  <Override PartName="/ppt/slideLayouts/slideLayout6.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Default Extension="rels" ContentType="application/vnd.openxmlformats-package.relationships+xml"/>
  <Override PartName="/ppt/slideLayouts/slideLayout8.xml" ContentType="application/vnd.openxmlformats-officedocument.presentationml.slideLayout+xml"/>
  <Override PartName="/ppt/slides/slide7.xml" ContentType="application/vnd.openxmlformats-officedocument.presentationml.slide+xml"/>
  <Override PartName="/ppt/slideLayouts/slideLayout1.xml" ContentType="application/vnd.openxmlformats-officedocument.presentationml.slideLayout+xml"/>
  <Default Extension="png" ContentType="image/png"/>
  <Override PartName="/ppt/slideLayouts/slideLayout11.xml" ContentType="application/vnd.openxmlformats-officedocument.presentationml.slideLayout+xml"/>
  <Override PartName="/ppt/slideLayouts/slideLayout3.xml" ContentType="application/vnd.openxmlformats-officedocument.presentationml.slideLayout+xml"/>
  <Default Extension="xml" ContentType="application/xml"/>
  <Override PartName="/ppt/slides/slide2.xml" ContentType="application/vnd.openxmlformats-officedocument.presentationml.slide+xml"/>
  <Override PartName="/docProps/app.xml" ContentType="application/vnd.openxmlformats-officedocument.extended-properties+xml"/>
  <Override PartName="/ppt/slideMasters/slideMaster1.xml" ContentType="application/vnd.openxmlformats-officedocument.presentationml.slideMaster+xml"/>
  <Override PartName="/ppt/slideLayouts/slideLayout5.xml" ContentType="application/vnd.openxmlformats-officedocument.presentationml.slideLayout+xml"/>
  <Override PartName="/ppt/slides/slide4.xml" ContentType="application/vnd.openxmlformats-officedocument.presentationml.slide+xml"/>
  <Override PartName="/ppt/viewProps.xml" ContentType="application/vnd.openxmlformats-officedocument.presentationml.viewProps+xml"/>
  <Override PartName="/ppt/slideLayouts/slideLayout7.xml" ContentType="application/vnd.openxmlformats-officedocument.presentationml.slideLayout+xml"/>
  <Override PartName="/ppt/slides/slide6.xml" ContentType="application/vnd.openxmlformats-officedocument.presentationml.slid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s/slide8.xml" ContentType="application/vnd.openxmlformats-officedocument.presentationml.slide+xml"/>
  <Override PartName="/ppt/slideLayouts/slideLayout2.xml" ContentType="application/vnd.openxmlformats-officedocument.presentationml.slideLayout+xml"/>
  <Override PartName="/ppt/presentation.xml" ContentType="application/vnd.openxmlformats-officedocument.presentationml.presentation.main+xml"/>
  <Default Extension="bin" ContentType="application/vnd.openxmlformats-officedocument.presentationml.printerSettings"/>
  <Override PartName="/ppt/slides/slide1.xml" ContentType="application/vnd.openxmlformats-officedocument.presentationml.slide+xml"/>
  <Override PartName="/ppt/presProps.xml" ContentType="application/vnd.openxmlformats-officedocument.presentationml.presProps+xml"/>
  <Override PartName="/ppt/tableStyles.xml" ContentType="application/vnd.openxmlformats-officedocument.presentationml.tableStyles+xml"/>
  <Override PartName="/ppt/theme/theme1.xml" ContentType="application/vnd.openxmlformats-officedocument.theme+xml"/>
  <Override PartName="/ppt/slides/slide3.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sldIdLst>
    <p:sldId id="256" r:id="rId2"/>
    <p:sldId id="266" r:id="rId3"/>
    <p:sldId id="267" r:id="rId4"/>
    <p:sldId id="268" r:id="rId5"/>
    <p:sldId id="269" r:id="rId6"/>
    <p:sldId id="270" r:id="rId7"/>
    <p:sldId id="272" r:id="rId8"/>
    <p:sldId id="271"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snapToGrid="0" snapToObjects="1">
      <p:cViewPr varScale="1">
        <p:scale>
          <a:sx n="143" d="100"/>
          <a:sy n="143" d="100"/>
        </p:scale>
        <p:origin x="-1352" y="-112"/>
      </p:cViewPr>
      <p:guideLst>
        <p:guide orient="horz" pos="2160"/>
        <p:guide pos="3708"/>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 Id="rId14"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printerSettings" Target="printerSettings/printerSettings1.bin"/></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9/29/15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9/29/15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E9709EA-B053-9440-AC0E-8F28FDF28B10}" type="datetimeFigureOut">
              <a:rPr lang="en-US" smtClean="0"/>
              <a:pPr/>
              <a:t>9/29/15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E9709EA-B053-9440-AC0E-8F28FDF28B10}" type="datetimeFigureOut">
              <a:rPr lang="en-US" smtClean="0"/>
              <a:pPr/>
              <a:t>9/29/15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E9709EA-B053-9440-AC0E-8F28FDF28B10}" type="datetimeFigureOut">
              <a:rPr lang="en-US" smtClean="0"/>
              <a:pPr/>
              <a:t>9/29/15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5E9709EA-B053-9440-AC0E-8F28FDF28B10}" type="datetimeFigureOut">
              <a:rPr lang="en-US" smtClean="0"/>
              <a:pPr/>
              <a:t>9/29/15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9709EA-B053-9440-AC0E-8F28FDF28B10}" type="datetimeFigureOut">
              <a:rPr lang="en-US" smtClean="0"/>
              <a:pPr/>
              <a:t>9/29/15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9/29/15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9/29/15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9/29/15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9/29/15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9709EA-B053-9440-AC0E-8F28FDF28B10}" type="datetimeFigureOut">
              <a:rPr lang="en-US" smtClean="0"/>
              <a:pPr/>
              <a:t>9/29/15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67BCAB-080D-5A4B-9013-6F5CE942D0E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info.cancerresearchuk.org/"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dictionary.reference.com/browse/search"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blipFill rotWithShape="1">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48506" y="2762534"/>
            <a:ext cx="7086600" cy="1470025"/>
          </a:xfrm>
        </p:spPr>
        <p:txBody>
          <a:bodyPr/>
          <a:lstStyle/>
          <a:p>
            <a:r>
              <a:rPr lang="en-US" b="1" dirty="0" smtClean="0"/>
              <a:t>Research </a:t>
            </a:r>
            <a:r>
              <a:rPr lang="en-US" b="1" dirty="0" smtClean="0"/>
              <a:t>Methods &amp; Communication</a:t>
            </a:r>
            <a:endParaRPr lang="en-US" b="1" dirty="0"/>
          </a:p>
        </p:txBody>
      </p:sp>
      <p:sp>
        <p:nvSpPr>
          <p:cNvPr id="3" name="Subtitle 2"/>
          <p:cNvSpPr>
            <a:spLocks noGrp="1"/>
          </p:cNvSpPr>
          <p:nvPr>
            <p:ph type="subTitle" idx="1"/>
          </p:nvPr>
        </p:nvSpPr>
        <p:spPr>
          <a:xfrm>
            <a:off x="2698795" y="4742200"/>
            <a:ext cx="6400800" cy="811608"/>
          </a:xfrm>
        </p:spPr>
        <p:txBody>
          <a:bodyPr/>
          <a:lstStyle/>
          <a:p>
            <a:r>
              <a:rPr lang="en-US" dirty="0" smtClean="0"/>
              <a:t>1: What Is Research?</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1</a:t>
            </a:r>
            <a:endParaRPr lang="en-US" dirty="0"/>
          </a:p>
        </p:txBody>
      </p:sp>
      <p:sp>
        <p:nvSpPr>
          <p:cNvPr id="3" name="Content Placeholder 2"/>
          <p:cNvSpPr>
            <a:spLocks noGrp="1"/>
          </p:cNvSpPr>
          <p:nvPr>
            <p:ph idx="1"/>
          </p:nvPr>
        </p:nvSpPr>
        <p:spPr/>
        <p:txBody>
          <a:bodyPr/>
          <a:lstStyle/>
          <a:p>
            <a:pPr marL="0" indent="0">
              <a:buNone/>
            </a:pPr>
            <a:r>
              <a:rPr lang="en-US" dirty="0" smtClean="0"/>
              <a:t>Research is "the systematic, controlled, empirical and critical investigation of hypothetical propositions about presumed relations among natural phenomena" (</a:t>
            </a:r>
            <a:r>
              <a:rPr lang="en-US" dirty="0" err="1" smtClean="0"/>
              <a:t>Kerlinger</a:t>
            </a:r>
            <a:r>
              <a:rPr lang="en-US" dirty="0" smtClean="0"/>
              <a:t> 1970).</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2</a:t>
            </a:r>
            <a:endParaRPr lang="en-US" dirty="0"/>
          </a:p>
        </p:txBody>
      </p:sp>
      <p:sp>
        <p:nvSpPr>
          <p:cNvPr id="3" name="Content Placeholder 2"/>
          <p:cNvSpPr>
            <a:spLocks noGrp="1"/>
          </p:cNvSpPr>
          <p:nvPr>
            <p:ph idx="1"/>
          </p:nvPr>
        </p:nvSpPr>
        <p:spPr/>
        <p:txBody>
          <a:bodyPr>
            <a:normAutofit fontScale="92500"/>
          </a:bodyPr>
          <a:lstStyle/>
          <a:p>
            <a:pPr marL="0" indent="0">
              <a:buNone/>
            </a:pPr>
            <a:r>
              <a:rPr lang="en-US" sz="2400" dirty="0" smtClean="0"/>
              <a:t>Research is "to be understood as original investigation undertaken in order to gain knowledge and understanding. It includes work of direct relevance to the needs of commerce, industry, and to the public and voluntary sectors; scholarship; the invention and generation of ideas, images, performances, </a:t>
            </a:r>
            <a:r>
              <a:rPr lang="en-US" sz="2400" dirty="0" err="1" smtClean="0"/>
              <a:t>artefacts</a:t>
            </a:r>
            <a:r>
              <a:rPr lang="en-US" sz="2400" dirty="0" smtClean="0"/>
              <a:t> including design, where these lead to new or substantially improved insights; and the use of existing knowledge in experimental development to produce new or substantially improved materials, devices, products, and processes, including design and construction. It excludes routine testing and routine analysis of materials, components and processes such as for the maintenance of national standards, as distinct from the development of new analytical techniques" (RAE 2008).</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3</a:t>
            </a:r>
            <a:endParaRPr lang="en-US" dirty="0"/>
          </a:p>
        </p:txBody>
      </p:sp>
      <p:sp>
        <p:nvSpPr>
          <p:cNvPr id="3" name="Content Placeholder 2"/>
          <p:cNvSpPr>
            <a:spLocks noGrp="1"/>
          </p:cNvSpPr>
          <p:nvPr>
            <p:ph idx="1"/>
          </p:nvPr>
        </p:nvSpPr>
        <p:spPr/>
        <p:txBody>
          <a:bodyPr>
            <a:normAutofit/>
          </a:bodyPr>
          <a:lstStyle/>
          <a:p>
            <a:pPr marL="0" indent="0">
              <a:buNone/>
            </a:pPr>
            <a:r>
              <a:rPr lang="en-US" dirty="0" smtClean="0"/>
              <a:t>Research is "a step-by-step process that involves collecting and examining information. We do research to improve our knowledge and understanding about the world we live in. It almost always involves finding out something new" (</a:t>
            </a:r>
            <a:r>
              <a:rPr lang="en-US" dirty="0" smtClean="0">
                <a:hlinkClick r:id="rId2"/>
              </a:rPr>
              <a:t>http://info.cancerresearchuk.org/</a:t>
            </a:r>
            <a:r>
              <a:rPr lang="en-US" dirty="0" smtClean="0"/>
              <a:t>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4</a:t>
            </a:r>
            <a:endParaRPr lang="en-US" dirty="0"/>
          </a:p>
        </p:txBody>
      </p:sp>
      <p:sp>
        <p:nvSpPr>
          <p:cNvPr id="3" name="Content Placeholder 2"/>
          <p:cNvSpPr>
            <a:spLocks noGrp="1"/>
          </p:cNvSpPr>
          <p:nvPr>
            <p:ph idx="1"/>
          </p:nvPr>
        </p:nvSpPr>
        <p:spPr/>
        <p:txBody>
          <a:bodyPr>
            <a:normAutofit/>
          </a:bodyPr>
          <a:lstStyle/>
          <a:p>
            <a:pPr marL="0" indent="0">
              <a:buNone/>
            </a:pPr>
            <a:r>
              <a:rPr lang="en-US" dirty="0" smtClean="0"/>
              <a:t>Research is "a search or investigation directed at the discovery of some fact by careful consideration or study of a subject a course of critical or scientific enquiry. To search into [a matter or subject]; to investigate or study closely" (OED 1989).</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Word Origin &amp; History</a:t>
            </a:r>
          </a:p>
        </p:txBody>
      </p:sp>
      <p:sp>
        <p:nvSpPr>
          <p:cNvPr id="3" name="Content Placeholder 2"/>
          <p:cNvSpPr>
            <a:spLocks noGrp="1"/>
          </p:cNvSpPr>
          <p:nvPr>
            <p:ph idx="1"/>
          </p:nvPr>
        </p:nvSpPr>
        <p:spPr/>
        <p:txBody>
          <a:bodyPr>
            <a:normAutofit/>
          </a:bodyPr>
          <a:lstStyle/>
          <a:p>
            <a:pPr marL="0" indent="0">
              <a:buNone/>
            </a:pPr>
            <a:r>
              <a:rPr lang="en-US" dirty="0" smtClean="0"/>
              <a:t> </a:t>
            </a:r>
            <a:br>
              <a:rPr lang="en-US" dirty="0" smtClean="0"/>
            </a:br>
            <a:r>
              <a:rPr lang="en-US" dirty="0" smtClean="0"/>
              <a:t>1577, "act of searching closely," from </a:t>
            </a:r>
            <a:r>
              <a:rPr lang="en-US" dirty="0" err="1" smtClean="0"/>
              <a:t>M.Fr</a:t>
            </a:r>
            <a:r>
              <a:rPr lang="en-US" dirty="0" smtClean="0"/>
              <a:t>. </a:t>
            </a:r>
            <a:r>
              <a:rPr lang="en-US" dirty="0" err="1" smtClean="0"/>
              <a:t>recerche</a:t>
            </a:r>
            <a:r>
              <a:rPr lang="en-US" dirty="0" smtClean="0"/>
              <a:t> (1539), from </a:t>
            </a:r>
            <a:r>
              <a:rPr lang="en-US" dirty="0" err="1" smtClean="0"/>
              <a:t>O.Fr</a:t>
            </a:r>
            <a:r>
              <a:rPr lang="en-US" dirty="0" smtClean="0"/>
              <a:t>. </a:t>
            </a:r>
            <a:r>
              <a:rPr lang="en-US" dirty="0" err="1" smtClean="0"/>
              <a:t>recercher</a:t>
            </a:r>
            <a:r>
              <a:rPr lang="en-US" dirty="0" smtClean="0"/>
              <a:t> "seek out, search closely," from re-, intensive prefix, + </a:t>
            </a:r>
            <a:r>
              <a:rPr lang="en-US" dirty="0" err="1" smtClean="0"/>
              <a:t>cercher</a:t>
            </a:r>
            <a:r>
              <a:rPr lang="en-US" dirty="0" smtClean="0"/>
              <a:t> "to seek for" (see </a:t>
            </a:r>
            <a:r>
              <a:rPr lang="en-US" dirty="0" smtClean="0">
                <a:hlinkClick r:id="rId2"/>
              </a:rPr>
              <a:t>search</a:t>
            </a:r>
            <a:r>
              <a:rPr lang="en-US" dirty="0" smtClean="0"/>
              <a:t>). Meaning "scientific inquiry" is first attested 1639. Phrase research and development is recorded from 1923. (Online Etymology Dictionary 2010)</a:t>
            </a:r>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Process</a:t>
            </a:r>
            <a:endParaRPr lang="en-US" dirty="0"/>
          </a:p>
        </p:txBody>
      </p:sp>
      <p:sp>
        <p:nvSpPr>
          <p:cNvPr id="3" name="Content Placeholder 2"/>
          <p:cNvSpPr>
            <a:spLocks noGrp="1"/>
          </p:cNvSpPr>
          <p:nvPr>
            <p:ph idx="1"/>
          </p:nvPr>
        </p:nvSpPr>
        <p:spPr/>
        <p:txBody>
          <a:bodyPr/>
          <a:lstStyle/>
          <a:p>
            <a:pPr>
              <a:buNone/>
            </a:pPr>
            <a:r>
              <a:rPr lang="en-US" dirty="0" smtClean="0"/>
              <a:t>Research is a process:</a:t>
            </a:r>
          </a:p>
          <a:p>
            <a:pPr marL="514350" indent="-514350">
              <a:buFont typeface="+mj-lt"/>
              <a:buAutoNum type="arabicPeriod"/>
            </a:pPr>
            <a:r>
              <a:rPr lang="en-US" dirty="0" smtClean="0"/>
              <a:t>It goes beyond description, to offer an explanation.</a:t>
            </a:r>
          </a:p>
          <a:p>
            <a:pPr marL="514350" indent="-514350">
              <a:buFont typeface="+mj-lt"/>
              <a:buAutoNum type="arabicPeriod"/>
            </a:pPr>
            <a:r>
              <a:rPr lang="en-US" dirty="0" smtClean="0"/>
              <a:t>This can then be used to derive a theory (i.e. generalizing results).</a:t>
            </a:r>
          </a:p>
          <a:p>
            <a:pPr marL="514350" indent="-514350">
              <a:buFont typeface="+mj-lt"/>
              <a:buAutoNum type="arabicPeriod"/>
            </a:pPr>
            <a:r>
              <a:rPr lang="en-US" dirty="0" smtClean="0"/>
              <a:t>This theory can then be used to predict future events.</a:t>
            </a:r>
          </a:p>
          <a:p>
            <a:pPr marL="514350" indent="-514350">
              <a:buFont typeface="+mj-lt"/>
              <a:buAutoNum type="arabicPeriod"/>
            </a:pPr>
            <a:r>
              <a:rPr lang="en-US" dirty="0" smtClean="0"/>
              <a:t>Research is incremental and accumulative.</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a:t>
            </a:r>
          </a:p>
        </p:txBody>
      </p:sp>
      <p:sp>
        <p:nvSpPr>
          <p:cNvPr id="3" name="Content Placeholder 2"/>
          <p:cNvSpPr>
            <a:spLocks noGrp="1"/>
          </p:cNvSpPr>
          <p:nvPr>
            <p:ph idx="1"/>
          </p:nvPr>
        </p:nvSpPr>
        <p:spPr/>
        <p:txBody>
          <a:bodyPr>
            <a:normAutofit/>
          </a:bodyPr>
          <a:lstStyle/>
          <a:p>
            <a:pPr marL="0" indent="0">
              <a:buNone/>
            </a:pPr>
            <a:r>
              <a:rPr lang="en-US" dirty="0" smtClean="0"/>
              <a:t> </a:t>
            </a:r>
            <a:br>
              <a:rPr lang="en-US" dirty="0" smtClean="0"/>
            </a:br>
            <a:r>
              <a:rPr lang="en-US" dirty="0" smtClean="0"/>
              <a:t>Matthews, B. &amp; Ross, L. (2010) </a:t>
            </a:r>
            <a:r>
              <a:rPr lang="en-US" i="1" dirty="0" smtClean="0"/>
              <a:t>Research Methods</a:t>
            </a:r>
            <a:r>
              <a:rPr lang="en-US" dirty="0" smtClean="0"/>
              <a:t>. Harlow: Pearson Education</a:t>
            </a:r>
          </a:p>
          <a:p>
            <a:pPr marL="0" indent="0">
              <a:buNone/>
            </a:pPr>
            <a:r>
              <a:rPr lang="en-US" dirty="0" smtClean="0"/>
              <a:t>Oliver, P. (2010) </a:t>
            </a:r>
            <a:r>
              <a:rPr lang="en-US" i="1" dirty="0" smtClean="0"/>
              <a:t>Understanding the Research Process. </a:t>
            </a:r>
            <a:r>
              <a:rPr lang="en-US" smtClean="0"/>
              <a:t>Sage.</a:t>
            </a:r>
            <a:endParaRPr lang="en-US"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303</TotalTime>
  <Words>444</Words>
  <Application>Microsoft Macintosh PowerPoint</Application>
  <PresentationFormat>On-screen Show (4:3)</PresentationFormat>
  <Paragraphs>21</Paragraphs>
  <Slides>8</Slides>
  <Notes>0</Notes>
  <HiddenSlides>0</HiddenSlides>
  <MMClips>0</MMClips>
  <ScaleCrop>false</ScaleCrop>
  <HeadingPairs>
    <vt:vector size="4" baseType="variant">
      <vt:variant>
        <vt:lpstr>Design Template</vt:lpstr>
      </vt:variant>
      <vt:variant>
        <vt:i4>1</vt:i4>
      </vt:variant>
      <vt:variant>
        <vt:lpstr>Slide Titles</vt:lpstr>
      </vt:variant>
      <vt:variant>
        <vt:i4>8</vt:i4>
      </vt:variant>
    </vt:vector>
  </HeadingPairs>
  <TitlesOfParts>
    <vt:vector size="9" baseType="lpstr">
      <vt:lpstr>Office Theme</vt:lpstr>
      <vt:lpstr>Research Methods &amp; Communication</vt:lpstr>
      <vt:lpstr>Definition 1</vt:lpstr>
      <vt:lpstr>Definition 2</vt:lpstr>
      <vt:lpstr>Definition 3</vt:lpstr>
      <vt:lpstr>Definition 4</vt:lpstr>
      <vt:lpstr>Word Origin &amp; History</vt:lpstr>
      <vt:lpstr>Process</vt:lpstr>
      <vt:lpstr>Reference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SDM Identity</dc:title>
  <dc:creator>Paul Hazel</dc:creator>
  <cp:lastModifiedBy>Paul Hazel</cp:lastModifiedBy>
  <cp:revision>21</cp:revision>
  <dcterms:created xsi:type="dcterms:W3CDTF">2015-09-29T07:19:13Z</dcterms:created>
  <dcterms:modified xsi:type="dcterms:W3CDTF">2015-09-29T07:21:56Z</dcterms:modified>
</cp:coreProperties>
</file>