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304" r:id="rId3"/>
    <p:sldId id="305" r:id="rId4"/>
    <p:sldId id="306" r:id="rId5"/>
    <p:sldId id="303" r:id="rId6"/>
    <p:sldId id="283" r:id="rId7"/>
    <p:sldId id="284" r:id="rId8"/>
    <p:sldId id="320" r:id="rId9"/>
    <p:sldId id="307" r:id="rId10"/>
    <p:sldId id="308" r:id="rId11"/>
    <p:sldId id="309" r:id="rId12"/>
    <p:sldId id="310" r:id="rId13"/>
    <p:sldId id="312" r:id="rId14"/>
    <p:sldId id="314" r:id="rId15"/>
    <p:sldId id="317" r:id="rId16"/>
    <p:sldId id="316" r:id="rId17"/>
    <p:sldId id="315" r:id="rId18"/>
    <p:sldId id="295" r:id="rId19"/>
    <p:sldId id="301" r:id="rId20"/>
    <p:sldId id="318" r:id="rId21"/>
    <p:sldId id="31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AFA226-6798-4990-B810-D61A003B74B8}" v="1" dt="2022-11-01T09:52:28.5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D141B-FE58-A6F9-F5ED-2B3ADEF772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F36C3-4061-5F52-8011-678A066A9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C274B-000C-7EED-8304-C0DC5E421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17A05-5CEF-F73B-72CC-59CBC58E7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5634A-626B-EEF6-D5B1-3A1E5F398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76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230B-477D-682D-7273-E0E51D050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CCC6F-3F78-8C96-8ED9-E16EFCD84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938CD-97C6-CF75-6410-B80B9CDC4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F9E21-7DF7-AEC8-A597-94B1BBA6A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FA8D5-0992-4E77-6FA4-1E745B9B7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67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8220C-9BA3-1186-98E4-59DF592CF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6F051-E34B-D48D-EB9C-9E497ADD7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9AEB5-AAA4-C5D0-2BF3-CB091B28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474CA-4499-0B65-FA81-D4A7ECE5A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B5041-D959-8A81-8D94-5462A3738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91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4B050-1405-61D7-E6CC-25F15C8E6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06309-5B38-3105-D692-174DFD68C0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D52F8-6C10-0EF3-C656-6708D2CC5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45358-D471-F869-6F29-E4252E75A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154EC8-14A5-41B6-D499-BA9C04DCF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8B5534-1F4B-9772-02F3-7306D268C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32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74C0F-0814-6609-BD32-505EAE02B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D00BB-84FD-1F3C-0FA2-5EF3A88B0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727A2-2FD9-1C7A-D2B8-3DDA03CA0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51C189-6BC2-F5EA-4AF2-C8A50C17E2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9449C5-4C0D-5ABE-289C-87F76FB89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FC4EBE-E9C2-A921-E33F-DF30083C5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251BF9-5523-FD43-F8B9-DC8ABE9B9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A8DD8-19D8-FCC6-6835-284807D54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47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82362-4AD2-CDCD-2F3A-25BF42BD5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E1AD00-2E94-F298-3E88-6578B4735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8A5CD8-4CDE-4E3A-42BF-F045774A6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C0B3A-81DC-7121-8EE3-96C922AD7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56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B1F98B-33C0-AA56-89E9-F6DD98761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757A70-DC96-9B72-52B2-A920AD5C3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4E5A48-319C-10CE-3796-15B832249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360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891C9-DE4F-4829-48E5-41965C2AD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9A6C3-376F-1375-A24D-B2E112D18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18443-7E73-CD6D-7627-CA7279C32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6D948C-55B6-9344-75F9-570F759E0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61DFF2-B38E-1C9B-FF4E-9199CA00D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8183CF-E5A4-BC61-7F20-6C31E1EAE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6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B947-2537-E4A7-04BE-74E20A0A7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5F0059-0526-9025-4EEA-BEE972C704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DC84DC-ADF8-38FE-7E1E-C680545D3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019DD-CB45-2208-1631-19E1161FA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350FF-9D7A-5F46-10BF-E051C52AD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313045-AFDB-D2FC-28B6-9E90AA53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65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AB143-35BD-F008-C6A7-462E8ED50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DCD675-C49F-92D0-2533-562E7CEE26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4AB6D-2660-AC17-C5D1-5AFC39C24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B7615-2575-AAC3-2C8F-E3401C2F4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7EB93-9F75-AB8A-68D4-ADF1415F0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4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70032F-7C98-EE4A-3B88-A5BA222DA7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D8FD4-C7F2-EAC2-A955-7F9560020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81F25-4C3B-14B2-A876-D8EFD1B55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07048-BA3E-0D83-CF9F-6E5EF35DC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A296B-B304-C393-97E5-4F97D1911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1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C7F5A0-CB29-5107-337F-C459D4672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1D777-4F54-CBD1-4CCE-764EA0E01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AA31D-957E-3C5B-5C7F-6A41EB855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32B02-7ECF-40C4-8FA9-402A5CB32451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EA05A-5F8C-D0E2-E5DA-9985134799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7ADA-5483-A51B-5FBF-C099838E53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793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mSRzb5Gy-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uInMTUmEUBc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AADeB3YMD1E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What did we talk about last week?</a:t>
            </a:r>
          </a:p>
        </p:txBody>
      </p:sp>
    </p:spTree>
    <p:extLst>
      <p:ext uri="{BB962C8B-B14F-4D97-AF65-F5344CB8AC3E}">
        <p14:creationId xmlns:p14="http://schemas.microsoft.com/office/powerpoint/2010/main" val="245349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4F976F-8A35-BA20-39CA-21424C7C8E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071" y="1928812"/>
            <a:ext cx="10135858" cy="4621212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154940" y="185736"/>
            <a:ext cx="1188212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/>
              <a:t>Decentralisation can occur on the public-private split… </a:t>
            </a:r>
          </a:p>
        </p:txBody>
      </p:sp>
    </p:spTree>
    <p:extLst>
      <p:ext uri="{BB962C8B-B14F-4D97-AF65-F5344CB8AC3E}">
        <p14:creationId xmlns:p14="http://schemas.microsoft.com/office/powerpoint/2010/main" val="3840388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7519670" y="924443"/>
            <a:ext cx="3929380" cy="500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/>
              <a:t>Decentralisation can (also) occur on the national-regional split…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8AFE38-84EE-0ACE-10A1-BD505859B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0" y="110044"/>
            <a:ext cx="6558849" cy="51339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D4385FF-6422-04A3-2F86-102A6393B0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0" y="5179892"/>
            <a:ext cx="6558849" cy="162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076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" y="9525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52500" y="2607530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134195" y="1203344"/>
            <a:ext cx="3741527" cy="500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/>
              <a:t>Thirdly, </a:t>
            </a:r>
            <a:r>
              <a:rPr lang="en-US" sz="3600" b="1" dirty="0" err="1"/>
              <a:t>decentralisation</a:t>
            </a:r>
            <a:r>
              <a:rPr lang="en-US" sz="3600" b="1" dirty="0"/>
              <a:t> can occur on the institutional level </a:t>
            </a:r>
          </a:p>
          <a:p>
            <a:pPr algn="ctr"/>
            <a:endParaRPr lang="en-US" sz="36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598584-1537-899D-0A43-7690BE403C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382"/>
          <a:stretch/>
        </p:blipFill>
        <p:spPr>
          <a:xfrm>
            <a:off x="7935849" y="99945"/>
            <a:ext cx="4195785" cy="11807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A14FEB4-4C6F-4A68-8407-51404A03DE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014" y="1280717"/>
            <a:ext cx="4182620" cy="13889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5510A8-6DC9-A803-D5DC-46AAB5B49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6009" y="2700173"/>
            <a:ext cx="4182621" cy="9772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160FE1E-60A6-6F56-0A8C-368AC021E9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6008" y="4657578"/>
            <a:ext cx="4182622" cy="9924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645C005-BCE8-4BE7-4B80-A9D6972911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6729" y="5671831"/>
            <a:ext cx="4211901" cy="94472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6B83766-EC8D-341A-C302-F167C9D818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46008" y="3707902"/>
            <a:ext cx="4182622" cy="91299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8742A47-6F8D-CFAF-99E4-9B7C337D49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97930" y="3215603"/>
            <a:ext cx="3790928" cy="138451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9DCD1BB-CD47-88EF-82F3-A5159B9FF7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97930" y="2021223"/>
            <a:ext cx="3784709" cy="117261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82668E8-2748-C750-FEE6-C3DB4A07CD07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9210"/>
          <a:stretch/>
        </p:blipFill>
        <p:spPr>
          <a:xfrm>
            <a:off x="4917440" y="812830"/>
            <a:ext cx="2965199" cy="1186626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DBC3B44F-0F27-F364-DDDB-FF75F2009541}"/>
              </a:ext>
            </a:extLst>
          </p:cNvPr>
          <p:cNvSpPr/>
          <p:nvPr/>
        </p:nvSpPr>
        <p:spPr>
          <a:xfrm>
            <a:off x="6721666" y="3515359"/>
            <a:ext cx="1137920" cy="460381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FEE3F8BE-5D8B-A219-072C-18DA7781FD9F}"/>
              </a:ext>
            </a:extLst>
          </p:cNvPr>
          <p:cNvSpPr/>
          <p:nvPr/>
        </p:nvSpPr>
        <p:spPr>
          <a:xfrm>
            <a:off x="9759885" y="6095736"/>
            <a:ext cx="1137920" cy="566067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3EA4915-04F8-0636-AD32-D80BC37929E5}"/>
              </a:ext>
            </a:extLst>
          </p:cNvPr>
          <p:cNvSpPr/>
          <p:nvPr/>
        </p:nvSpPr>
        <p:spPr>
          <a:xfrm>
            <a:off x="8497570" y="3096589"/>
            <a:ext cx="1428750" cy="611312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467B1877-FBC3-0548-B896-04015FCF1E48}"/>
              </a:ext>
            </a:extLst>
          </p:cNvPr>
          <p:cNvSpPr/>
          <p:nvPr/>
        </p:nvSpPr>
        <p:spPr>
          <a:xfrm>
            <a:off x="6712375" y="3973609"/>
            <a:ext cx="1137920" cy="460381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1902B568-D43C-476E-0EDC-0D285C6F6C53}"/>
              </a:ext>
            </a:extLst>
          </p:cNvPr>
          <p:cNvSpPr/>
          <p:nvPr/>
        </p:nvSpPr>
        <p:spPr>
          <a:xfrm>
            <a:off x="10792166" y="256041"/>
            <a:ext cx="1283816" cy="460381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B637DB78-2331-031C-42FD-A58F73CDA2B0}"/>
              </a:ext>
            </a:extLst>
          </p:cNvPr>
          <p:cNvSpPr/>
          <p:nvPr/>
        </p:nvSpPr>
        <p:spPr>
          <a:xfrm>
            <a:off x="10835128" y="1252052"/>
            <a:ext cx="1248124" cy="614460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640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820738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/>
              <a:t>Decentralised</a:t>
            </a:r>
            <a:r>
              <a:rPr lang="en-US" b="1" dirty="0"/>
              <a:t> Health Care System: Canada</a:t>
            </a:r>
          </a:p>
          <a:p>
            <a:pPr algn="ctr"/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30DDC3E-2609-9E68-4091-5B829FEC6D43}"/>
              </a:ext>
            </a:extLst>
          </p:cNvPr>
          <p:cNvSpPr txBox="1">
            <a:spLocks/>
          </p:cNvSpPr>
          <p:nvPr/>
        </p:nvSpPr>
        <p:spPr>
          <a:xfrm>
            <a:off x="3388360" y="2668900"/>
            <a:ext cx="5415280" cy="21536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hlinkClick r:id="rId3"/>
              </a:rPr>
              <a:t>Organization of Public Health in Canada - YouTube</a:t>
            </a: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9D4B58-B218-E0DE-6BE4-6D173FBD95DB}"/>
              </a:ext>
            </a:extLst>
          </p:cNvPr>
          <p:cNvSpPr txBox="1"/>
          <p:nvPr/>
        </p:nvSpPr>
        <p:spPr>
          <a:xfrm>
            <a:off x="2773680" y="3397825"/>
            <a:ext cx="6858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4"/>
              </a:rPr>
              <a:t>An Overview of Public Health Professionals in Canada - YouTube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9207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WEEK 4 </a:t>
            </a:r>
          </a:p>
          <a:p>
            <a:pPr algn="ctr"/>
            <a:r>
              <a:rPr lang="en-US" b="1" dirty="0"/>
              <a:t>Transformational leadership and </a:t>
            </a:r>
            <a:r>
              <a:rPr lang="en-US" b="1" dirty="0" err="1"/>
              <a:t>organisational</a:t>
            </a:r>
            <a:r>
              <a:rPr lang="en-US" b="1" dirty="0"/>
              <a:t> change in Health Care </a:t>
            </a:r>
          </a:p>
        </p:txBody>
      </p:sp>
    </p:spTree>
    <p:extLst>
      <p:ext uri="{BB962C8B-B14F-4D97-AF65-F5344CB8AC3E}">
        <p14:creationId xmlns:p14="http://schemas.microsoft.com/office/powerpoint/2010/main" val="624703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154940" y="185736"/>
            <a:ext cx="1188212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 sz="4000" b="1" dirty="0"/>
              <a:t>Transformational Leaders</a:t>
            </a:r>
            <a:endParaRPr lang="en-US" sz="4000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8FAF9A-0F30-AB77-DB87-175937422CA2}"/>
              </a:ext>
            </a:extLst>
          </p:cNvPr>
          <p:cNvSpPr txBox="1">
            <a:spLocks/>
          </p:cNvSpPr>
          <p:nvPr/>
        </p:nvSpPr>
        <p:spPr>
          <a:xfrm>
            <a:off x="970280" y="2581923"/>
            <a:ext cx="10515600" cy="3729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CA" sz="3600" i="1" dirty="0"/>
              <a:t>“Transformational leaders influence and change followers’ awareness of what is important, providing a greater vision of themselves and the opportunities and challenges of their environment”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B22F12-C3D8-E8BE-E897-33DBE3425B91}"/>
              </a:ext>
            </a:extLst>
          </p:cNvPr>
          <p:cNvSpPr/>
          <p:nvPr/>
        </p:nvSpPr>
        <p:spPr>
          <a:xfrm>
            <a:off x="-209550" y="4538294"/>
            <a:ext cx="11353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CA" sz="1200" i="1" dirty="0"/>
              <a:t>Carlton, E. L., </a:t>
            </a:r>
            <a:r>
              <a:rPr lang="en-CA" sz="1200" i="1" dirty="0" err="1"/>
              <a:t>Holsinger</a:t>
            </a:r>
            <a:r>
              <a:rPr lang="en-CA" sz="1200" i="1" dirty="0"/>
              <a:t> Jr, J. W., Riddell, M., &amp; Bush, H. (2015). Full-range public health leadership, part 1: quantitative analysis. Frontiers in public health, 3, 73.</a:t>
            </a:r>
          </a:p>
        </p:txBody>
      </p:sp>
    </p:spTree>
    <p:extLst>
      <p:ext uri="{BB962C8B-B14F-4D97-AF65-F5344CB8AC3E}">
        <p14:creationId xmlns:p14="http://schemas.microsoft.com/office/powerpoint/2010/main" val="3751330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203A4-A0D5-43A2-B5DC-B42975C7D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7848C-B558-421F-B9BD-DCD9E1197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247456-2824-4CA6-A8AB-82C2D1C609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E903BA-DA0A-43B9-9111-88BB47292D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96" y="1282699"/>
            <a:ext cx="4286273" cy="45396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A15B17-AD3A-4A33-8463-C342942002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5568" y="1282699"/>
            <a:ext cx="4733936" cy="485359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2AD5416-2B10-4139-A5E2-A92D5EADC076}"/>
              </a:ext>
            </a:extLst>
          </p:cNvPr>
          <p:cNvSpPr txBox="1">
            <a:spLocks/>
          </p:cNvSpPr>
          <p:nvPr/>
        </p:nvSpPr>
        <p:spPr>
          <a:xfrm>
            <a:off x="154940" y="0"/>
            <a:ext cx="11882120" cy="1858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/>
              <a:t>Let us compare leadership through quantitative and qualitative analyses…</a:t>
            </a:r>
          </a:p>
        </p:txBody>
      </p:sp>
    </p:spTree>
    <p:extLst>
      <p:ext uri="{BB962C8B-B14F-4D97-AF65-F5344CB8AC3E}">
        <p14:creationId xmlns:p14="http://schemas.microsoft.com/office/powerpoint/2010/main" val="798822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154940" y="185736"/>
            <a:ext cx="1188212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 sz="4000" b="1" dirty="0"/>
              <a:t>What are the components of transformational leaders?</a:t>
            </a:r>
            <a:endParaRPr lang="en-US" sz="4000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8FAF9A-0F30-AB77-DB87-175937422CA2}"/>
              </a:ext>
            </a:extLst>
          </p:cNvPr>
          <p:cNvSpPr txBox="1">
            <a:spLocks/>
          </p:cNvSpPr>
          <p:nvPr/>
        </p:nvSpPr>
        <p:spPr>
          <a:xfrm>
            <a:off x="970280" y="2581923"/>
            <a:ext cx="10515600" cy="3729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CA" sz="3600" i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B22F12-C3D8-E8BE-E897-33DBE3425B91}"/>
              </a:ext>
            </a:extLst>
          </p:cNvPr>
          <p:cNvSpPr/>
          <p:nvPr/>
        </p:nvSpPr>
        <p:spPr>
          <a:xfrm>
            <a:off x="-132080" y="4673618"/>
            <a:ext cx="11353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CA" sz="1200" i="1" dirty="0"/>
              <a:t>Carlton, E. L., </a:t>
            </a:r>
            <a:r>
              <a:rPr lang="en-CA" sz="1200" i="1" dirty="0" err="1"/>
              <a:t>Holsinger</a:t>
            </a:r>
            <a:r>
              <a:rPr lang="en-CA" sz="1200" i="1" dirty="0"/>
              <a:t> Jr, J. W., Riddell, M., &amp; Bush, H. (2015). Full-range public health leadership, part 1: quantitative analysis. Frontiers in public health, 3, 73.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E0CCD0D-A6A4-80F5-7312-39BC3175F029}"/>
              </a:ext>
            </a:extLst>
          </p:cNvPr>
          <p:cNvSpPr txBox="1">
            <a:spLocks/>
          </p:cNvSpPr>
          <p:nvPr/>
        </p:nvSpPr>
        <p:spPr>
          <a:xfrm>
            <a:off x="1245870" y="1960562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/>
              <a:t>They are </a:t>
            </a:r>
            <a:r>
              <a:rPr lang="en-CA" u="sng" dirty="0"/>
              <a:t>proactive</a:t>
            </a:r>
          </a:p>
          <a:p>
            <a:r>
              <a:rPr lang="en-CA" dirty="0"/>
              <a:t>They are </a:t>
            </a:r>
            <a:r>
              <a:rPr lang="en-CA" u="sng" dirty="0"/>
              <a:t>innovative</a:t>
            </a:r>
          </a:p>
          <a:p>
            <a:r>
              <a:rPr lang="en-CA" dirty="0"/>
              <a:t>They </a:t>
            </a:r>
            <a:r>
              <a:rPr lang="en-CA" u="sng" dirty="0"/>
              <a:t>influence</a:t>
            </a:r>
            <a:r>
              <a:rPr lang="en-CA" dirty="0"/>
              <a:t> others to have greater achievements, follow higher standards, and perform better</a:t>
            </a:r>
          </a:p>
          <a:p>
            <a:r>
              <a:rPr lang="en-CA" dirty="0"/>
              <a:t>They </a:t>
            </a:r>
            <a:r>
              <a:rPr lang="en-CA" u="sng" dirty="0"/>
              <a:t>optimize development </a:t>
            </a:r>
            <a:r>
              <a:rPr lang="en-CA" dirty="0"/>
              <a:t>for individuals, groups, and organisations</a:t>
            </a:r>
          </a:p>
        </p:txBody>
      </p:sp>
    </p:spTree>
    <p:extLst>
      <p:ext uri="{BB962C8B-B14F-4D97-AF65-F5344CB8AC3E}">
        <p14:creationId xmlns:p14="http://schemas.microsoft.com/office/powerpoint/2010/main" val="4021972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154940" y="185736"/>
            <a:ext cx="1188212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 sz="4000" b="1" dirty="0"/>
              <a:t>What are the leadership sub-styles? </a:t>
            </a:r>
            <a:endParaRPr lang="en-US" sz="4000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8FAF9A-0F30-AB77-DB87-175937422CA2}"/>
              </a:ext>
            </a:extLst>
          </p:cNvPr>
          <p:cNvSpPr txBox="1">
            <a:spLocks/>
          </p:cNvSpPr>
          <p:nvPr/>
        </p:nvSpPr>
        <p:spPr>
          <a:xfrm>
            <a:off x="970280" y="2581923"/>
            <a:ext cx="10515600" cy="3729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CA" sz="3600" i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B22F12-C3D8-E8BE-E897-33DBE3425B91}"/>
              </a:ext>
            </a:extLst>
          </p:cNvPr>
          <p:cNvSpPr/>
          <p:nvPr/>
        </p:nvSpPr>
        <p:spPr>
          <a:xfrm>
            <a:off x="-132080" y="4673618"/>
            <a:ext cx="11353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CA" sz="1200" i="1" dirty="0"/>
              <a:t>Carlton, E. L., </a:t>
            </a:r>
            <a:r>
              <a:rPr lang="en-CA" sz="1200" i="1" dirty="0" err="1"/>
              <a:t>Holsinger</a:t>
            </a:r>
            <a:r>
              <a:rPr lang="en-CA" sz="1200" i="1" dirty="0"/>
              <a:t> Jr, J. W., Riddell, M., &amp; Bush, H. (2015). Full-range public health leadership, part 1: quantitative analysis. Frontiers in public health, 3, 73.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E0CCD0D-A6A4-80F5-7312-39BC3175F029}"/>
              </a:ext>
            </a:extLst>
          </p:cNvPr>
          <p:cNvSpPr txBox="1">
            <a:spLocks/>
          </p:cNvSpPr>
          <p:nvPr/>
        </p:nvSpPr>
        <p:spPr>
          <a:xfrm>
            <a:off x="1245870" y="1960562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CA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0FE80E3-3AA7-F604-6A63-E9C9814CA569}"/>
              </a:ext>
            </a:extLst>
          </p:cNvPr>
          <p:cNvSpPr txBox="1">
            <a:spLocks/>
          </p:cNvSpPr>
          <p:nvPr/>
        </p:nvSpPr>
        <p:spPr>
          <a:xfrm>
            <a:off x="4133850" y="1960562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en-CA" dirty="0"/>
              <a:t>Idealised attributes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Idealised behaviours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Inspirational motivation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Intellectual stimulation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Individual consideration</a:t>
            </a:r>
          </a:p>
        </p:txBody>
      </p:sp>
    </p:spTree>
    <p:extLst>
      <p:ext uri="{BB962C8B-B14F-4D97-AF65-F5344CB8AC3E}">
        <p14:creationId xmlns:p14="http://schemas.microsoft.com/office/powerpoint/2010/main" val="1711966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27D4C-FB05-915E-F494-521ABA2E8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9F41E-07C3-BFB5-D959-A3A3A9AED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5763CC-10B7-3145-7E12-E4B43DC6B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D47F952-F7A7-CF3B-3EF9-84C84FFEB940}"/>
              </a:ext>
            </a:extLst>
          </p:cNvPr>
          <p:cNvSpPr txBox="1">
            <a:spLocks/>
          </p:cNvSpPr>
          <p:nvPr/>
        </p:nvSpPr>
        <p:spPr>
          <a:xfrm>
            <a:off x="1019175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u="sng" dirty="0"/>
              <a:t>What are the idealised attributes of a leader?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6668564-8424-52F3-E407-A2D4F717AB03}"/>
              </a:ext>
            </a:extLst>
          </p:cNvPr>
          <p:cNvSpPr txBox="1">
            <a:spLocks/>
          </p:cNvSpPr>
          <p:nvPr/>
        </p:nvSpPr>
        <p:spPr>
          <a:xfrm>
            <a:off x="838200" y="22566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/>
              <a:t>Building up </a:t>
            </a:r>
            <a:r>
              <a:rPr lang="en-CA" dirty="0">
                <a:solidFill>
                  <a:srgbClr val="FF0000"/>
                </a:solidFill>
              </a:rPr>
              <a:t>pride and confidence in others</a:t>
            </a:r>
          </a:p>
          <a:p>
            <a:r>
              <a:rPr lang="en-CA" dirty="0"/>
              <a:t>Conducting themselves to gain respect among the group</a:t>
            </a:r>
          </a:p>
          <a:p>
            <a:r>
              <a:rPr lang="en-CA" dirty="0"/>
              <a:t>Emphasising the good of collective group over their own interests</a:t>
            </a:r>
          </a:p>
          <a:p>
            <a:r>
              <a:rPr lang="en-CA" dirty="0"/>
              <a:t>Being confident and showing power</a:t>
            </a:r>
          </a:p>
        </p:txBody>
      </p:sp>
    </p:spTree>
    <p:extLst>
      <p:ext uri="{BB962C8B-B14F-4D97-AF65-F5344CB8AC3E}">
        <p14:creationId xmlns:p14="http://schemas.microsoft.com/office/powerpoint/2010/main" val="1265549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81F38-FE5A-A9D5-0746-3D760B4B9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C143E-7ECC-58B5-C0F2-F19A52684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60A1C-DCC1-CFBF-7DBA-5F6BE7AEC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3E2963B-73B8-B73E-06FF-F40E83BB46CD}"/>
              </a:ext>
            </a:extLst>
          </p:cNvPr>
          <p:cNvSpPr txBox="1">
            <a:spLocks/>
          </p:cNvSpPr>
          <p:nvPr/>
        </p:nvSpPr>
        <p:spPr>
          <a:xfrm>
            <a:off x="723900" y="720133"/>
            <a:ext cx="1092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u="sng" dirty="0"/>
              <a:t>What are the idealised behaviours of a leader?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B403FD3-2E26-74E3-2C79-7CD6B6D5423B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/>
              <a:t>Emphasising important beliefs and values for the group</a:t>
            </a:r>
          </a:p>
          <a:p>
            <a:r>
              <a:rPr lang="en-CA" dirty="0"/>
              <a:t>Highlighting the sense of </a:t>
            </a:r>
            <a:r>
              <a:rPr lang="en-CA" b="1" u="sng" dirty="0">
                <a:solidFill>
                  <a:srgbClr val="FF0000"/>
                </a:solidFill>
              </a:rPr>
              <a:t>mission</a:t>
            </a:r>
            <a:r>
              <a:rPr lang="en-CA" dirty="0"/>
              <a:t> and </a:t>
            </a:r>
            <a:r>
              <a:rPr lang="en-CA" b="1" u="sng" dirty="0">
                <a:solidFill>
                  <a:srgbClr val="FF0000"/>
                </a:solidFill>
              </a:rPr>
              <a:t>purpose</a:t>
            </a:r>
            <a:r>
              <a:rPr lang="en-CA" dirty="0"/>
              <a:t> in activities</a:t>
            </a:r>
          </a:p>
          <a:p>
            <a:r>
              <a:rPr lang="en-CA" dirty="0"/>
              <a:t>Taking into account the consequences of choices made by following moral and ethical values and guidelines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7D0F24-919B-FCEA-E51E-DBFA42E3DABB}"/>
              </a:ext>
            </a:extLst>
          </p:cNvPr>
          <p:cNvSpPr/>
          <p:nvPr/>
        </p:nvSpPr>
        <p:spPr>
          <a:xfrm>
            <a:off x="-419100" y="4688295"/>
            <a:ext cx="11353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CA" sz="1200" i="1" dirty="0"/>
              <a:t>Carlton, E. L., </a:t>
            </a:r>
            <a:r>
              <a:rPr lang="en-CA" sz="1200" i="1" dirty="0" err="1"/>
              <a:t>Holsinger</a:t>
            </a:r>
            <a:r>
              <a:rPr lang="en-CA" sz="1200" i="1" dirty="0"/>
              <a:t> Jr, J. W., Riddell, M., &amp; Bush, H. (2015). Full-range public health leadership, part 1: quantitative analysis. Frontiers in public health, 3, 73.</a:t>
            </a:r>
          </a:p>
        </p:txBody>
      </p:sp>
    </p:spTree>
    <p:extLst>
      <p:ext uri="{BB962C8B-B14F-4D97-AF65-F5344CB8AC3E}">
        <p14:creationId xmlns:p14="http://schemas.microsoft.com/office/powerpoint/2010/main" val="661148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81F38-FE5A-A9D5-0746-3D760B4B9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C143E-7ECC-58B5-C0F2-F19A52684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60A1C-DCC1-CFBF-7DBA-5F6BE7AEC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35B1116-F0FF-29DC-E12B-FA72B2EA8416}"/>
              </a:ext>
            </a:extLst>
          </p:cNvPr>
          <p:cNvSpPr txBox="1">
            <a:spLocks/>
          </p:cNvSpPr>
          <p:nvPr/>
        </p:nvSpPr>
        <p:spPr>
          <a:xfrm>
            <a:off x="933450" y="7056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 u="sng" dirty="0"/>
              <a:t>What is inspirational motivation?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A0A845D-DA81-7F90-6027-C703BFD465E9}"/>
              </a:ext>
            </a:extLst>
          </p:cNvPr>
          <p:cNvSpPr txBox="1">
            <a:spLocks/>
          </p:cNvSpPr>
          <p:nvPr/>
        </p:nvSpPr>
        <p:spPr>
          <a:xfrm>
            <a:off x="933450" y="192246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/>
              <a:t>Motivating through actions</a:t>
            </a:r>
          </a:p>
          <a:p>
            <a:r>
              <a:rPr lang="en-CA" dirty="0"/>
              <a:t>Being optimistic and enthusiastic in ones own work</a:t>
            </a:r>
          </a:p>
          <a:p>
            <a:r>
              <a:rPr lang="en-CA" dirty="0"/>
              <a:t>Bringing </a:t>
            </a:r>
            <a:r>
              <a:rPr lang="en-CA" b="1" dirty="0">
                <a:solidFill>
                  <a:srgbClr val="FF0000"/>
                </a:solidFill>
              </a:rPr>
              <a:t>meaning</a:t>
            </a:r>
            <a:r>
              <a:rPr lang="en-CA" dirty="0"/>
              <a:t> to the work of other people</a:t>
            </a:r>
          </a:p>
          <a:p>
            <a:r>
              <a:rPr lang="en-CA" dirty="0"/>
              <a:t>Having a strong vision</a:t>
            </a:r>
          </a:p>
          <a:p>
            <a:r>
              <a:rPr lang="en-CA" dirty="0"/>
              <a:t>Being confident that one will be successful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144D37-42BC-3B01-B7FF-748EC32BB1B4}"/>
              </a:ext>
            </a:extLst>
          </p:cNvPr>
          <p:cNvSpPr/>
          <p:nvPr/>
        </p:nvSpPr>
        <p:spPr>
          <a:xfrm>
            <a:off x="-428625" y="4700201"/>
            <a:ext cx="11353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CA" sz="1200" i="1" dirty="0"/>
              <a:t>Carlton, E. L., </a:t>
            </a:r>
            <a:r>
              <a:rPr lang="en-CA" sz="1200" i="1" dirty="0" err="1"/>
              <a:t>Holsinger</a:t>
            </a:r>
            <a:r>
              <a:rPr lang="en-CA" sz="1200" i="1" dirty="0"/>
              <a:t> Jr, J. W., Riddell, M., &amp; Bush, H. (2015). Full-range public health leadership, part 1: quantitative analysis. Frontiers in public health, 3, 73.</a:t>
            </a:r>
          </a:p>
        </p:txBody>
      </p:sp>
    </p:spTree>
    <p:extLst>
      <p:ext uri="{BB962C8B-B14F-4D97-AF65-F5344CB8AC3E}">
        <p14:creationId xmlns:p14="http://schemas.microsoft.com/office/powerpoint/2010/main" val="2512298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81F38-FE5A-A9D5-0746-3D760B4B9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C143E-7ECC-58B5-C0F2-F19A52684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60A1C-DCC1-CFBF-7DBA-5F6BE7AEC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D40D5E6-23C0-693F-D0BF-86DAAF51C21A}"/>
              </a:ext>
            </a:extLst>
          </p:cNvPr>
          <p:cNvSpPr txBox="1">
            <a:spLocks/>
          </p:cNvSpPr>
          <p:nvPr/>
        </p:nvSpPr>
        <p:spPr>
          <a:xfrm>
            <a:off x="752475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 u="sng" dirty="0"/>
              <a:t>What is intellectual stimulation?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CDAFC75-8839-C000-24F3-6E2E54FAB5C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>
                <a:solidFill>
                  <a:srgbClr val="FF0000"/>
                </a:solidFill>
              </a:rPr>
              <a:t>Questioning</a:t>
            </a:r>
            <a:r>
              <a:rPr lang="en-CA" dirty="0"/>
              <a:t> the existing approaches and assumptions</a:t>
            </a:r>
          </a:p>
          <a:p>
            <a:r>
              <a:rPr lang="en-CA" dirty="0"/>
              <a:t>Considering varied perspectives in proposing new processes</a:t>
            </a:r>
          </a:p>
          <a:p>
            <a:r>
              <a:rPr lang="en-CA" dirty="0"/>
              <a:t>Emphasising the use of innovative and novel approaches</a:t>
            </a:r>
          </a:p>
          <a:p>
            <a:r>
              <a:rPr lang="en-CA" dirty="0"/>
              <a:t>Challenging the ‘status quo’</a:t>
            </a:r>
          </a:p>
          <a:p>
            <a:pPr marL="0" indent="0">
              <a:buNone/>
            </a:pPr>
            <a:endParaRPr lang="en-CA" dirty="0"/>
          </a:p>
          <a:p>
            <a:r>
              <a:rPr lang="en-CA" dirty="0"/>
              <a:t>This is often found in scientists and public health intellectuals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0819E9A-8D99-D5DF-0AEF-A9F8ADC2D0F7}"/>
              </a:ext>
            </a:extLst>
          </p:cNvPr>
          <p:cNvSpPr/>
          <p:nvPr/>
        </p:nvSpPr>
        <p:spPr>
          <a:xfrm>
            <a:off x="-295275" y="4851401"/>
            <a:ext cx="11353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CA" sz="1200" i="1" dirty="0"/>
              <a:t>Carlton, E. L., </a:t>
            </a:r>
            <a:r>
              <a:rPr lang="en-CA" sz="1200" i="1" dirty="0" err="1"/>
              <a:t>Holsinger</a:t>
            </a:r>
            <a:r>
              <a:rPr lang="en-CA" sz="1200" i="1" dirty="0"/>
              <a:t> Jr, J. W., Riddell, M., &amp; Bush, H. (2015). Full-range public health leadership, part 1: quantitative analysis. Frontiers in public health, 3, 73.</a:t>
            </a:r>
          </a:p>
        </p:txBody>
      </p:sp>
    </p:spTree>
    <p:extLst>
      <p:ext uri="{BB962C8B-B14F-4D97-AF65-F5344CB8AC3E}">
        <p14:creationId xmlns:p14="http://schemas.microsoft.com/office/powerpoint/2010/main" val="3490595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81F38-FE5A-A9D5-0746-3D760B4B9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C143E-7ECC-58B5-C0F2-F19A52684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60A1C-DCC1-CFBF-7DBA-5F6BE7AEC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1EECFA8-630D-DD62-BE14-3F22BE80A4F1}"/>
              </a:ext>
            </a:extLst>
          </p:cNvPr>
          <p:cNvSpPr txBox="1">
            <a:spLocks/>
          </p:cNvSpPr>
          <p:nvPr/>
        </p:nvSpPr>
        <p:spPr>
          <a:xfrm>
            <a:off x="2514600" y="60048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u="sng" dirty="0"/>
              <a:t>What is Individual Consideration?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82B245C-1F5B-A0DD-75BB-F783FE2FC28A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/>
              <a:t>Focusing on the </a:t>
            </a:r>
            <a:r>
              <a:rPr lang="en-CA" dirty="0">
                <a:solidFill>
                  <a:srgbClr val="FF0000"/>
                </a:solidFill>
              </a:rPr>
              <a:t>needs of each individual</a:t>
            </a:r>
            <a:r>
              <a:rPr lang="en-CA" dirty="0"/>
              <a:t>, including potential for growth and success</a:t>
            </a:r>
          </a:p>
          <a:p>
            <a:r>
              <a:rPr lang="en-CA" dirty="0"/>
              <a:t>Tailoring their approach to develop the strengths of others through coaching and teaching</a:t>
            </a:r>
          </a:p>
          <a:p>
            <a:r>
              <a:rPr lang="en-CA" dirty="0"/>
              <a:t>Considering the individual’s goals in their actions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637C61-3579-9061-BAD2-42D61F4557EB}"/>
              </a:ext>
            </a:extLst>
          </p:cNvPr>
          <p:cNvSpPr/>
          <p:nvPr/>
        </p:nvSpPr>
        <p:spPr>
          <a:xfrm>
            <a:off x="-104775" y="4236854"/>
            <a:ext cx="11353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CA" sz="1200" i="1" dirty="0"/>
              <a:t>Carlton, E. L., </a:t>
            </a:r>
            <a:r>
              <a:rPr lang="en-CA" sz="1200" i="1" dirty="0" err="1"/>
              <a:t>Holsinger</a:t>
            </a:r>
            <a:r>
              <a:rPr lang="en-CA" sz="1200" i="1" dirty="0"/>
              <a:t> Jr, J. W., Riddell, M., &amp; Bush, H. (2015). Full-range public health leadership, part 1: quantitative analysis. Frontiers in public health, 3, 73.</a:t>
            </a:r>
          </a:p>
        </p:txBody>
      </p:sp>
    </p:spTree>
    <p:extLst>
      <p:ext uri="{BB962C8B-B14F-4D97-AF65-F5344CB8AC3E}">
        <p14:creationId xmlns:p14="http://schemas.microsoft.com/office/powerpoint/2010/main" val="379848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A5858-E33B-DAED-8830-EB9F5D817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1BF6A-8DF5-06AA-B602-05D8F3E90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D1C6A9-6B70-1BC6-19D7-AE5E8A2FE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D19D5C2-1190-FE4D-650D-07AA89DF0373}"/>
              </a:ext>
            </a:extLst>
          </p:cNvPr>
          <p:cNvSpPr txBox="1">
            <a:spLocks/>
          </p:cNvSpPr>
          <p:nvPr/>
        </p:nvSpPr>
        <p:spPr>
          <a:xfrm>
            <a:off x="1676400" y="50006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b="1" dirty="0"/>
              <a:t>Examples of Transformational Leaders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C5AFE91-B4F1-BBA6-791A-9EF849C45E5D}"/>
              </a:ext>
            </a:extLst>
          </p:cNvPr>
          <p:cNvSpPr txBox="1">
            <a:spLocks/>
          </p:cNvSpPr>
          <p:nvPr/>
        </p:nvSpPr>
        <p:spPr>
          <a:xfrm>
            <a:off x="495300" y="161607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 err="1">
                <a:solidFill>
                  <a:srgbClr val="FF0000"/>
                </a:solidFill>
              </a:rPr>
              <a:t>Micheál</a:t>
            </a:r>
            <a:r>
              <a:rPr lang="en-CA" dirty="0">
                <a:solidFill>
                  <a:srgbClr val="FF0000"/>
                </a:solidFill>
              </a:rPr>
              <a:t> Martin </a:t>
            </a:r>
            <a:r>
              <a:rPr lang="en-CA" dirty="0"/>
              <a:t>- Health Minister of the Republic of Ireland</a:t>
            </a:r>
          </a:p>
          <a:p>
            <a:pPr lvl="1"/>
            <a:r>
              <a:rPr lang="en-CA" dirty="0"/>
              <a:t>Introduced smoking ban in workplaces in 2004 </a:t>
            </a:r>
          </a:p>
          <a:p>
            <a:pPr lvl="1"/>
            <a:r>
              <a:rPr lang="en-CA" dirty="0"/>
              <a:t>Notorious for displaying transformational behaviours: “trust will be key” “I will work very hard to maintain that harmony and unity of purpose” “There has to be genuine trust” “putting the country over self interest”</a:t>
            </a:r>
          </a:p>
          <a:p>
            <a:r>
              <a:rPr lang="en-CA" dirty="0">
                <a:solidFill>
                  <a:srgbClr val="FF0000"/>
                </a:solidFill>
              </a:rPr>
              <a:t>Tommy Douglas </a:t>
            </a:r>
            <a:r>
              <a:rPr lang="en-CA" dirty="0"/>
              <a:t>- premier of Saskatchewan, Canada, and leader of New Democratic Party</a:t>
            </a:r>
          </a:p>
          <a:p>
            <a:pPr lvl="1"/>
            <a:r>
              <a:rPr lang="en-CA" dirty="0"/>
              <a:t>Introduced universal health care</a:t>
            </a:r>
          </a:p>
          <a:p>
            <a:r>
              <a:rPr lang="en-CA" dirty="0">
                <a:solidFill>
                  <a:srgbClr val="FF0000"/>
                </a:solidFill>
              </a:rPr>
              <a:t>Terry Fox </a:t>
            </a:r>
            <a:r>
              <a:rPr lang="en-CA" dirty="0"/>
              <a:t>- cancer research supporter</a:t>
            </a:r>
          </a:p>
          <a:p>
            <a:pPr lvl="1"/>
            <a:r>
              <a:rPr lang="en-CA" dirty="0"/>
              <a:t>Fundraised for cancer research, inspired annual Terry Fox Run</a:t>
            </a:r>
          </a:p>
        </p:txBody>
      </p:sp>
    </p:spTree>
    <p:extLst>
      <p:ext uri="{BB962C8B-B14F-4D97-AF65-F5344CB8AC3E}">
        <p14:creationId xmlns:p14="http://schemas.microsoft.com/office/powerpoint/2010/main" val="27301722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16FBD-8955-6D7F-D5AD-7A9C7694A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5A09B-7D99-F680-67B8-EA8C7803C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1BA455-3998-7563-C237-982C49631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92076E-A2C3-B5F2-A083-583FF1477E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7D1EC1-E32A-DD5A-3430-7FAD1EC7C9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900" y="736579"/>
            <a:ext cx="3792883" cy="59810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F37536C-FC54-9903-20EB-E10579D30F16}"/>
              </a:ext>
            </a:extLst>
          </p:cNvPr>
          <p:cNvSpPr txBox="1"/>
          <p:nvPr/>
        </p:nvSpPr>
        <p:spPr>
          <a:xfrm>
            <a:off x="5258214" y="2055812"/>
            <a:ext cx="6583017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hlinkClick r:id="rId4"/>
              </a:rPr>
              <a:t>Dr.</a:t>
            </a:r>
            <a:r>
              <a:rPr lang="en-GB" sz="2800" dirty="0">
                <a:hlinkClick r:id="rId4"/>
              </a:rPr>
              <a:t> Norman Bethune Canadian Medical Hall of Fame – YouTube</a:t>
            </a:r>
            <a:endParaRPr lang="en-GB" sz="2800" dirty="0"/>
          </a:p>
          <a:p>
            <a:endParaRPr lang="en-GB" dirty="0"/>
          </a:p>
          <a:p>
            <a:endParaRPr lang="en-GB" dirty="0"/>
          </a:p>
          <a:p>
            <a:r>
              <a:rPr lang="en-GB" sz="2400" dirty="0"/>
              <a:t>Canadian doctor who was on the frontlines of the Spanish Civil War and the Chinese Revolutionary War (portrayed in Chinese poster on the left) – he transformed emergency care and blood transfusion practices.</a:t>
            </a:r>
          </a:p>
        </p:txBody>
      </p:sp>
    </p:spTree>
    <p:extLst>
      <p:ext uri="{BB962C8B-B14F-4D97-AF65-F5344CB8AC3E}">
        <p14:creationId xmlns:p14="http://schemas.microsoft.com/office/powerpoint/2010/main" val="3591897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534C91D-7135-93B4-FF95-4B4171C91487}"/>
              </a:ext>
            </a:extLst>
          </p:cNvPr>
          <p:cNvSpPr txBox="1">
            <a:spLocks/>
          </p:cNvSpPr>
          <p:nvPr/>
        </p:nvSpPr>
        <p:spPr>
          <a:xfrm>
            <a:off x="2419350" y="2055813"/>
            <a:ext cx="7635325" cy="4199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6000" dirty="0"/>
              <a:t>What transformational leaders in health care do you know? 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60159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1F48F3-E4D9-FFD5-B760-EAB754B8D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B94E7F-10D5-1CEC-96F0-CB4A74A41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9412" y="2155827"/>
            <a:ext cx="9135149" cy="287654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C5EA979-CBF4-2CAA-9298-75924B949817}"/>
              </a:ext>
            </a:extLst>
          </p:cNvPr>
          <p:cNvSpPr txBox="1">
            <a:spLocks/>
          </p:cNvSpPr>
          <p:nvPr/>
        </p:nvSpPr>
        <p:spPr>
          <a:xfrm>
            <a:off x="949187" y="50006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CA" b="1" dirty="0"/>
            </a:br>
            <a:r>
              <a:rPr lang="en-CA" b="1" dirty="0"/>
              <a:t>Three types of organisational change leaders can implement…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E0A755-7FAC-4C97-9C55-693FC3236036}"/>
              </a:ext>
            </a:extLst>
          </p:cNvPr>
          <p:cNvSpPr/>
          <p:nvPr/>
        </p:nvSpPr>
        <p:spPr>
          <a:xfrm>
            <a:off x="1159015" y="5167313"/>
            <a:ext cx="1030577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</a:rPr>
              <a:t>Iles, V. and Sutherland, K., 2001. Organisational change. </a:t>
            </a:r>
            <a:r>
              <a:rPr lang="en-GB" sz="1000" i="1" dirty="0">
                <a:solidFill>
                  <a:srgbClr val="222222"/>
                </a:solidFill>
                <a:latin typeface="Arial" panose="020B0604020202020204" pitchFamily="34" charset="0"/>
              </a:rPr>
              <a:t>A review for health care managers, professionals and researchers</a:t>
            </a:r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382997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1F48F3-E4D9-FFD5-B760-EAB754B8D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527619-CF92-589E-7540-1727BE03EE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754" y="1936265"/>
            <a:ext cx="9600491" cy="272684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DDA289B-80D7-4570-8961-B6EB8C960878}"/>
              </a:ext>
            </a:extLst>
          </p:cNvPr>
          <p:cNvSpPr/>
          <p:nvPr/>
        </p:nvSpPr>
        <p:spPr>
          <a:xfrm>
            <a:off x="1184415" y="5050703"/>
            <a:ext cx="1030577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</a:rPr>
              <a:t>Iles, V. and Sutherland, K., 2001. Organisational change. </a:t>
            </a:r>
            <a:r>
              <a:rPr lang="en-GB" sz="1000" i="1" dirty="0">
                <a:solidFill>
                  <a:srgbClr val="222222"/>
                </a:solidFill>
                <a:latin typeface="Arial" panose="020B0604020202020204" pitchFamily="34" charset="0"/>
              </a:rPr>
              <a:t>A review for health care managers, professionals and researchers</a:t>
            </a:r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4568664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1F48F3-E4D9-FFD5-B760-EAB754B8D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7A5E45-E51D-A583-6329-391F121AA3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2" r="4053" b="2946"/>
          <a:stretch/>
        </p:blipFill>
        <p:spPr>
          <a:xfrm>
            <a:off x="2464904" y="1350893"/>
            <a:ext cx="7494105" cy="395660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CE0A554-5553-434D-ADC7-118C2392979B}"/>
              </a:ext>
            </a:extLst>
          </p:cNvPr>
          <p:cNvSpPr/>
          <p:nvPr/>
        </p:nvSpPr>
        <p:spPr>
          <a:xfrm>
            <a:off x="1197115" y="5401792"/>
            <a:ext cx="1030577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</a:rPr>
              <a:t>Iles, V. and Sutherland, K., 2001. Organisational change. </a:t>
            </a:r>
            <a:r>
              <a:rPr lang="en-GB" sz="1000" i="1" dirty="0">
                <a:solidFill>
                  <a:srgbClr val="222222"/>
                </a:solidFill>
                <a:latin typeface="Arial" panose="020B0604020202020204" pitchFamily="34" charset="0"/>
              </a:rPr>
              <a:t>A review for health care managers, professionals and researchers</a:t>
            </a:r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165116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919</Words>
  <Application>Microsoft Office PowerPoint</Application>
  <PresentationFormat>Widescreen</PresentationFormat>
  <Paragraphs>73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Nartowski</dc:creator>
  <cp:lastModifiedBy>Aishat Bakre</cp:lastModifiedBy>
  <cp:revision>13</cp:revision>
  <dcterms:created xsi:type="dcterms:W3CDTF">2022-09-21T06:12:17Z</dcterms:created>
  <dcterms:modified xsi:type="dcterms:W3CDTF">2022-11-01T09:52:33Z</dcterms:modified>
</cp:coreProperties>
</file>