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569" r:id="rId3"/>
    <p:sldId id="572" r:id="rId4"/>
    <p:sldId id="574" r:id="rId5"/>
    <p:sldId id="581" r:id="rId6"/>
    <p:sldId id="576" r:id="rId7"/>
    <p:sldId id="585" r:id="rId8"/>
    <p:sldId id="630" r:id="rId9"/>
    <p:sldId id="588" r:id="rId10"/>
    <p:sldId id="591" r:id="rId11"/>
    <p:sldId id="631" r:id="rId12"/>
    <p:sldId id="635" r:id="rId13"/>
    <p:sldId id="634" r:id="rId14"/>
    <p:sldId id="637" r:id="rId15"/>
    <p:sldId id="633" r:id="rId16"/>
    <p:sldId id="638" r:id="rId17"/>
    <p:sldId id="639" r:id="rId18"/>
    <p:sldId id="679" r:id="rId19"/>
    <p:sldId id="678" r:id="rId20"/>
    <p:sldId id="680" r:id="rId21"/>
    <p:sldId id="580" r:id="rId22"/>
    <p:sldId id="642" r:id="rId23"/>
    <p:sldId id="641" r:id="rId24"/>
    <p:sldId id="643" r:id="rId25"/>
    <p:sldId id="644" r:id="rId26"/>
    <p:sldId id="668" r:id="rId27"/>
    <p:sldId id="671" r:id="rId28"/>
    <p:sldId id="610" r:id="rId29"/>
    <p:sldId id="597" r:id="rId30"/>
    <p:sldId id="598" r:id="rId31"/>
    <p:sldId id="599" r:id="rId32"/>
    <p:sldId id="596" r:id="rId33"/>
    <p:sldId id="600" r:id="rId34"/>
    <p:sldId id="601" r:id="rId35"/>
    <p:sldId id="594" r:id="rId36"/>
    <p:sldId id="612" r:id="rId37"/>
    <p:sldId id="611" r:id="rId38"/>
    <p:sldId id="617" r:id="rId39"/>
    <p:sldId id="686" r:id="rId40"/>
    <p:sldId id="616" r:id="rId41"/>
    <p:sldId id="615" r:id="rId42"/>
    <p:sldId id="685" r:id="rId43"/>
    <p:sldId id="618" r:id="rId44"/>
    <p:sldId id="595" r:id="rId45"/>
    <p:sldId id="602" r:id="rId46"/>
    <p:sldId id="621" r:id="rId47"/>
    <p:sldId id="646" r:id="rId48"/>
    <p:sldId id="645" r:id="rId49"/>
    <p:sldId id="648" r:id="rId50"/>
    <p:sldId id="653" r:id="rId51"/>
    <p:sldId id="624" r:id="rId52"/>
    <p:sldId id="684" r:id="rId53"/>
    <p:sldId id="682" r:id="rId54"/>
    <p:sldId id="654" r:id="rId55"/>
    <p:sldId id="628" r:id="rId56"/>
    <p:sldId id="607" r:id="rId57"/>
    <p:sldId id="608" r:id="rId58"/>
    <p:sldId id="661" r:id="rId59"/>
    <p:sldId id="683" r:id="rId60"/>
    <p:sldId id="656" r:id="rId61"/>
    <p:sldId id="663" r:id="rId62"/>
    <p:sldId id="664" r:id="rId63"/>
    <p:sldId id="665" r:id="rId64"/>
    <p:sldId id="659" r:id="rId65"/>
    <p:sldId id="667" r:id="rId66"/>
    <p:sldId id="675" r:id="rId67"/>
    <p:sldId id="629" r:id="rId68"/>
    <p:sldId id="676" r:id="rId69"/>
    <p:sldId id="677" r:id="rId70"/>
    <p:sldId id="329" r:id="rId71"/>
    <p:sldId id="331" r:id="rId7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72"/>
    <p:restoredTop sz="94694"/>
  </p:normalViewPr>
  <p:slideViewPr>
    <p:cSldViewPr snapToObjects="1">
      <p:cViewPr varScale="1">
        <p:scale>
          <a:sx n="137" d="100"/>
          <a:sy n="137" d="100"/>
        </p:scale>
        <p:origin x="2632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AB1F6B-D31F-AF43-8BF5-833965D78BCE}" type="datetimeFigureOut">
              <a:rPr lang="en-US" smtClean="0"/>
              <a:pPr/>
              <a:t>3/31/20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E66B7-E980-3D4C-B5E9-BD842798B94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soundcloud.com/zhu/neoncitytourcom" TargetMode="Externa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m7na5YRsnQ" TargetMode="External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EToQRjTUqQ" TargetMode="External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85800"/>
            <a:ext cx="7391400" cy="5410200"/>
          </a:xfrm>
        </p:spPr>
        <p:txBody>
          <a:bodyPr>
            <a:normAutofit/>
          </a:bodyPr>
          <a:lstStyle/>
          <a:p>
            <a:pPr marL="514350" indent="-514350"/>
            <a:r>
              <a:rPr lang="en-US" sz="1600" dirty="0">
                <a:solidFill>
                  <a:schemeClr val="bg1"/>
                </a:solidFill>
                <a:latin typeface="Century Gothic"/>
              </a:rPr>
              <a:t>Principles of Marketing / Entertainment Marketing module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>
                <a:solidFill>
                  <a:schemeClr val="bg1"/>
                </a:solidFill>
                <a:latin typeface="Century Gothic"/>
              </a:rPr>
              <a:t>18.3.20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9. </a:t>
            </a:r>
            <a:r>
              <a:rPr lang="en-GB" dirty="0">
                <a:solidFill>
                  <a:schemeClr val="bg1"/>
                </a:solidFill>
                <a:latin typeface="Century Gothic"/>
              </a:rPr>
              <a:t>Marketing Live Performances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B52509-B3B2-1447-83BD-1E305C7F16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869160"/>
            <a:ext cx="6934200" cy="8509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Many of the processes of marketing live music events…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similar to those we have already studied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regarding marketing artists / album campaigns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Today’s lecture will focus on two specific areas of the live business…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Marketing headline shows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Marketing festivals 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Let’s start by considering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how to market headline shows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gigs will be booked by an agent, who identifies a promoter, who will…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bg1"/>
                </a:solidFill>
                <a:latin typeface="Century Gothic"/>
              </a:rPr>
              <a:t>Take the financial risk of the event (guarantee fee, if it undersells / makes a loss, they front the cost)</a:t>
            </a:r>
          </a:p>
          <a:p>
            <a:pPr marL="514350" indent="-514350">
              <a:buAutoNum type="arabicPeriod"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Promote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the event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For the sake of clarity though, ‘promoter’ is a slightly misleading term…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Their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principle role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is to take the financial risk of the event</a:t>
            </a: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can the promoter do to drive ticket sales?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Mailouts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to database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Flyering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/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postering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– at venue &amp; elsewhere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May front some of cost of online ads via socials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4.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Press ads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in relevant publications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Kaiser-Chief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719666"/>
            <a:ext cx="4419600" cy="5418667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can the promoter do to drive ticket sales?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5. Some promoters also own venues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6. Ads/listings in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programmes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7. Some run ticket selling sites – prominent placements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8. Help procure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good local support acts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boost ticket sales</a:t>
            </a: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can the artist do to drive ticket sales?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Put on a great show – sound &amp; experience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Push via social channels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3. Online ads via socials (best driven from artist’s own page) targeting similar artists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4.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PR/Promotion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– interviews etc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can the artist do to drive ticket sales?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5.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Make ticket purchase easy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First &amp; foremost, include the best ticket purchasing links on the artist website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Make the option to ‘buy’ obvious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Better still,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sell direct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from site, to control the experience and receive income</a:t>
            </a:r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However this really just caters to the ‘converted’…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What about consumers who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don’t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navigate to the artist’s web profile?</a:t>
            </a: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Increasingly important to make ticket purchase possible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direct from social platforms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Where potential new fans are in existence on a regular / constant basis</a:t>
            </a:r>
          </a:p>
        </p:txBody>
      </p:sp>
    </p:spTree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Through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integration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between Spotify and live music platforms like Ticketmaster (and formerly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Songkick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) 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Ticketmaster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pulls concert information into Spotify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allowing consumers to know when their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favourite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artists are playing AND to click through and purchase tickets</a:t>
            </a: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Snip20171109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1447800"/>
            <a:ext cx="6781800" cy="4174403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SongkickSpotifyTNW-1200x68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143000"/>
            <a:ext cx="8153400" cy="462026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How?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r>
              <a:rPr lang="en-US" dirty="0">
                <a:solidFill>
                  <a:schemeClr val="bg1"/>
                </a:solidFill>
                <a:latin typeface="Century Gothic"/>
              </a:rPr>
              <a:t>Likewise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Evenbrite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integrated with Facebook,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allowing ticket purchase within the social network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Creating a clear connection between a consumer's online and offline identity 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Eventbrit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066800"/>
            <a:ext cx="8445770" cy="4651772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Research shows that peer group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‘word of mouth’ influence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accounts for roughly 1/3 of consumer discovery of events…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frequently via friends’ social media posts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Companies like Ticket Squad are catering to this opportunity by providing a platform that uses social media and rewards to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gamify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the process of inviting friends to buy tickets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to events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Jared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Kristensen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CEO of Ticket Squad;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“Every friend group has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individuals that are influencers among their peers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Incentivising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these influencers to invite their friends makes for a much more authentic interaction with significantly better results.”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Jared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Kristensen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CEO of Ticket Squad;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“Even just the simple fact of knowing that your friends are attending an event, makes you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10x more likely to purchase a ticket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.” 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Ticket Squad works by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identifying the key influencers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 And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incentivising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them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with exclusive tickets, discounts and prizes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Can also be useful to consider partnering with some of the newer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ticketing apps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Dice.fm</a:t>
            </a: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bg1"/>
                </a:solidFill>
                <a:latin typeface="Century Gothic"/>
              </a:rPr>
              <a:t>Curated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live music discovery app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Suggesting relevant events to user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 booking fee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Integrated with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Spotify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&amp; Apple Music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Tickets sourced direct from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legitimate sources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Dic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0" y="0"/>
            <a:ext cx="3810000" cy="2529675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 with promotion in the album campaign sector, it is important to stand out by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doing things differently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.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Whilst revealing a tour poster is fine, it doesn’t go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above and beyond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the standard.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Being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creative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with promotional ideas is just as much part of the artist’s role as writing, recording &amp; performing…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Some examples…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DJ producers Porter Robinson &amp;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Madeon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previously joined forces to announce their joint tour…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Madeon-Porter-Robinson-flyer-2016-billboard-124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255270"/>
            <a:ext cx="4724400" cy="629793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But they announced it with a brand new track – itself a collaboration between them…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effect, a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musical advert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for their forthcoming shows together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Zhu went a stage or two further…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  <a:hlinkClick r:id="rId2"/>
              </a:rPr>
              <a:t>https://soundcloud.com/zhu/neoncitytourcom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 can also be beneficial to partner with promoters putting on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events with strong branding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/following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Irlanda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In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Festa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is an Irish themed music festival that tours around Italy each year, based around St Patrick’s day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Irland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4191000"/>
            <a:ext cx="3733800" cy="1969610"/>
          </a:xfrm>
          <a:prstGeom prst="rect">
            <a:avLst/>
          </a:prstGeom>
        </p:spPr>
      </p:pic>
      <p:pic>
        <p:nvPicPr>
          <p:cNvPr id="5" name="Picture 4" descr="Irlanda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52400"/>
            <a:ext cx="3733800" cy="1671851"/>
          </a:xfrm>
          <a:prstGeom prst="rect">
            <a:avLst/>
          </a:prstGeom>
        </p:spPr>
      </p:pic>
      <p:pic>
        <p:nvPicPr>
          <p:cNvPr id="6" name="Picture 5" descr="Irlanda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5152" y="152400"/>
            <a:ext cx="2985448" cy="1671851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None of the artists on the bill are household names…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Yet the event regularly sells out 4,000 capacity venues on the strength of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brand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and the ‘party’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lifestyle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sold with it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Let’s consider two very different music cruise ship events…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Cayam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24000"/>
            <a:ext cx="7467600" cy="37338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&lt;insert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Cayamo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file&gt;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485226674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5" name="Picture 4" descr="HolyShi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495300"/>
            <a:ext cx="3733800" cy="56007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&lt;insert Holy Ship file&gt;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Though the audiences are clearly very different, there are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definite similarities in the sell-in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954317925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Though the audiences are clearly very different, there are definite similarities in the sell-in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Music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Lifestyle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Branding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Community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Fun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Please note…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There is no magic formula to event promo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Self explanatory processes &amp; hard graft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Festivals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Festivals rely on some familiar principles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1. Branding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2. Differentiation (USP)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3. Narrative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Let’s first consider branding…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Most obviously, this begins with the music - Choice of artist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Choice of logo/visuals/assets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Choice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media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for promotion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downloa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394960" cy="4043586"/>
          </a:xfrm>
          <a:prstGeom prst="rect">
            <a:avLst/>
          </a:prstGeom>
        </p:spPr>
      </p:pic>
      <p:pic>
        <p:nvPicPr>
          <p:cNvPr id="5" name="Picture 4" descr="ED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0" y="2667000"/>
            <a:ext cx="4191000" cy="41910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Differentiation is crucial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 with artist releases, there are an enormous number of festivals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order to stand out, it is important to convey how a festival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differs from the alternatives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Whilst musical line-up plays a key role here, this is increasingly a lifestyle message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Location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Who is encouraged to attend (or not)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Non-musical activities</a:t>
            </a: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Food &amp; drink options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Accommodation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this example for UK festival Camp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Bestival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its is nearly 45 seconds into the promotional video before we even see a musical artist…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&lt;insert Camp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Bestival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file&gt;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859880617"/>
      </p:ext>
    </p:extLst>
  </p:cSld>
  <p:clrMapOvr>
    <a:masterClrMapping/>
  </p:clrMapOvr>
  <p:transition spd="slow"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urban festival promotional video lasts a full minute before focusing upon the featured artists / musical performances…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  <a:hlinkClick r:id="rId2"/>
              </a:rPr>
              <a:t>https://www.youtube.com/watch?v=Im7na5YRsnQ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965250899"/>
      </p:ext>
    </p:extLst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Narrative – or the story – is equally as important for festivals as for artist campaigns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story is the vehicle that transports the message of differentiation…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Its what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drives engagement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&amp; encourages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consumer loyalty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 course festivals rely on headline artists to sell tickets, making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revealing of the line-up a key stage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in the process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(Artists can also be contractually obliged to promote a festival)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End Of The Road line-up announcement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  <a:hlinkClick r:id="rId2"/>
              </a:rPr>
              <a:t>https://www.youtube.com/watch?v=VEToQRjTUqQ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That said, inevitably, some festivals take the polar opposite approach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(Different/First) </a:t>
            </a:r>
          </a:p>
          <a:p>
            <a:pPr marL="514350" indent="-514350"/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The Woods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Deliberately does the opposite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Only reveals line-up 10 days up front</a:t>
            </a:r>
          </a:p>
          <a:p>
            <a:pPr marL="514350" indent="-514350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Doesn’t specify location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until ticket purchase 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&lt;insert In The Woods file&gt;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727880561"/>
      </p:ext>
    </p:extLst>
  </p:cSld>
  <p:clrMapOvr>
    <a:masterClrMapping/>
  </p:clrMapOvr>
  <p:transition spd="slow"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ITW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838200"/>
            <a:ext cx="5060950" cy="506095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they had done well?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Sell location, aesthetic &amp; sense of community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Create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anticipation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they had under-sold?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Their strength in artist discovery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This event sold out ten years in a row, featuring only the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newest most interesting acts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lnSpcReduction="1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What they had under-sold?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Had been the first to book the likes of Alt J, Jack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Garratt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Lianne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 La </a:t>
            </a:r>
            <a:r>
              <a:rPr lang="en-US" dirty="0" err="1">
                <a:solidFill>
                  <a:schemeClr val="bg1"/>
                </a:solidFill>
                <a:latin typeface="Century Gothic"/>
              </a:rPr>
              <a:t>Havas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, Slaves, Kate Tempest before they became known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Overseen by 2016’s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Brit Award </a:t>
            </a:r>
            <a:r>
              <a:rPr lang="en-US" dirty="0">
                <a:solidFill>
                  <a:schemeClr val="bg1"/>
                </a:solidFill>
                <a:latin typeface="Century Gothic"/>
              </a:rPr>
              <a:t>winning Best Producer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In other words…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First rate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curation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  <p:pic>
        <p:nvPicPr>
          <p:cNvPr id="4" name="Picture 3" descr="ITW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1143000"/>
            <a:ext cx="5077217" cy="487680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Other festival promo techniques, such as the release of ‘early-bird’ tickets, encourage early purchase at a reduced cost, targeting early adopters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Targeting attendees of other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similar or regionally relevant festivals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Worth being aware of the difficulties of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secondary ticketing market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Whereby companies buy tickets direct from source, then re-sell for profit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 fontScale="92500" lnSpcReduction="20000"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Often buying up tickets for events means legitimate fans’ only option to purchase is from secondary ticketing platforms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Pricing becomes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beyond control of artist or promoter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Profit not going back to creative source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The estimated value of the UK secondary ticketing market is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Century Gothic"/>
              </a:rPr>
              <a:t>£1billion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That’s £1billion more that needn’t come out of fans’ pockets…</a:t>
            </a:r>
            <a:br>
              <a:rPr lang="en-US" dirty="0">
                <a:solidFill>
                  <a:schemeClr val="bg1"/>
                </a:solidFill>
                <a:latin typeface="Century Gothic"/>
              </a:rPr>
            </a:br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</p:cSld>
  <p:clrMapOvr>
    <a:masterClrMapping/>
  </p:clrMapOvr>
  <p:transition spd="slow"/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Q&amp;A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75647726"/>
      </p:ext>
    </p:extLst>
  </p:cSld>
  <p:clrMapOvr>
    <a:masterClrMapping/>
  </p:clrMapOvr>
  <p:transition spd="slow"/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1295400"/>
            <a:ext cx="7391400" cy="4724400"/>
          </a:xfrm>
        </p:spPr>
        <p:txBody>
          <a:bodyPr>
            <a:normAutofit/>
          </a:bodyPr>
          <a:lstStyle/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Next week:</a:t>
            </a: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endParaRPr lang="en-US" dirty="0">
              <a:solidFill>
                <a:schemeClr val="bg1"/>
              </a:solidFill>
              <a:latin typeface="Century Gothic"/>
            </a:endParaRPr>
          </a:p>
          <a:p>
            <a:pPr marL="514350" indent="-514350"/>
            <a:r>
              <a:rPr lang="en-US" dirty="0">
                <a:solidFill>
                  <a:schemeClr val="bg1"/>
                </a:solidFill>
                <a:latin typeface="Century Gothic"/>
              </a:rPr>
              <a:t>Assessment video submissions…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3136</TotalTime>
  <Words>1449</Words>
  <Application>Microsoft Macintosh PowerPoint</Application>
  <PresentationFormat>On-screen Show (4:3)</PresentationFormat>
  <Paragraphs>228</Paragraphs>
  <Slides>71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71</vt:i4>
      </vt:variant>
    </vt:vector>
  </HeadingPairs>
  <TitlesOfParts>
    <vt:vector size="75" baseType="lpstr">
      <vt:lpstr>Arial</vt:lpstr>
      <vt:lpstr>Calibri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Tee</dc:creator>
  <cp:lastModifiedBy>Microsoft Office User</cp:lastModifiedBy>
  <cp:revision>581</cp:revision>
  <dcterms:created xsi:type="dcterms:W3CDTF">2017-11-09T14:14:22Z</dcterms:created>
  <dcterms:modified xsi:type="dcterms:W3CDTF">2020-03-31T13:54:12Z</dcterms:modified>
</cp:coreProperties>
</file>