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70" r:id="rId6"/>
    <p:sldId id="266" r:id="rId7"/>
    <p:sldId id="263" r:id="rId8"/>
    <p:sldId id="271" r:id="rId9"/>
    <p:sldId id="269" r:id="rId10"/>
    <p:sldId id="268"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ndows User" initials="WU" lastIdx="1" clrIdx="0">
    <p:extLst>
      <p:ext uri="{19B8F6BF-5375-455C-9EA6-DF929625EA0E}">
        <p15:presenceInfo xmlns:p15="http://schemas.microsoft.com/office/powerpoint/2012/main" userId="Windows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61" autoAdjust="0"/>
    <p:restoredTop sz="94660"/>
  </p:normalViewPr>
  <p:slideViewPr>
    <p:cSldViewPr snapToGrid="0">
      <p:cViewPr varScale="1">
        <p:scale>
          <a:sx n="79" d="100"/>
          <a:sy n="79" d="100"/>
        </p:scale>
        <p:origin x="132" y="7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378728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305283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69509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E1EF59-11D4-4DA7-8055-BEBADA1CD298}" type="datetimeFigureOut">
              <a:rPr lang="en-US" smtClean="0"/>
              <a:t>7/3/2018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238638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E1EF59-11D4-4DA7-8055-BEBADA1CD298}" type="datetimeFigureOut">
              <a:rPr lang="en-US" smtClean="0"/>
              <a:t>7/3/2018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423843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E1EF59-11D4-4DA7-8055-BEBADA1CD298}" type="datetimeFigureOut">
              <a:rPr lang="en-US" smtClean="0"/>
              <a:t>7/3/2018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96049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E1EF59-11D4-4DA7-8055-BEBADA1CD298}" type="datetimeFigureOut">
              <a:rPr lang="en-US" smtClean="0"/>
              <a:t>7/3/2018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890882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E1EF59-11D4-4DA7-8055-BEBADA1CD298}" type="datetimeFigureOut">
              <a:rPr lang="en-US" smtClean="0"/>
              <a:t>7/3/2018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16338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E1EF59-11D4-4DA7-8055-BEBADA1CD298}" type="datetimeFigureOut">
              <a:rPr lang="en-US" smtClean="0"/>
              <a:t>7/3/2018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449746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629637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86369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519231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0977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800377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173396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305187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9E1EF59-11D4-4DA7-8055-BEBADA1CD298}" type="datetimeFigureOut">
              <a:rPr lang="en-US" smtClean="0"/>
              <a:t>7/3/2018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90DA68-391A-4D8E-9649-30ABDE5187F6}" type="slidenum">
              <a:rPr lang="en-US" smtClean="0"/>
              <a:t>‹#›</a:t>
            </a:fld>
            <a:endParaRPr lang="en-US"/>
          </a:p>
        </p:txBody>
      </p:sp>
    </p:spTree>
    <p:extLst>
      <p:ext uri="{BB962C8B-B14F-4D97-AF65-F5344CB8AC3E}">
        <p14:creationId xmlns:p14="http://schemas.microsoft.com/office/powerpoint/2010/main" val="31833393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tudy.com/academy/lesson/what-is-economic-development-definition-exampl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249649-1D54-4CAE-8C06-DC0B17D845DC}"/>
              </a:ext>
            </a:extLst>
          </p:cNvPr>
          <p:cNvSpPr>
            <a:spLocks noGrp="1"/>
          </p:cNvSpPr>
          <p:nvPr>
            <p:ph type="ctrTitle"/>
          </p:nvPr>
        </p:nvSpPr>
        <p:spPr>
          <a:xfrm>
            <a:off x="-1414272" y="1697398"/>
            <a:ext cx="11180064" cy="1646302"/>
          </a:xfrm>
        </p:spPr>
        <p:txBody>
          <a:bodyPr/>
          <a:lstStyle/>
          <a:p>
            <a:r>
              <a:rPr lang="en-US" sz="4500" dirty="0"/>
              <a:t>Contemporary Issues In Marketing</a:t>
            </a:r>
          </a:p>
        </p:txBody>
      </p:sp>
      <p:sp>
        <p:nvSpPr>
          <p:cNvPr id="3" name="Subtitle 2">
            <a:extLst>
              <a:ext uri="{FF2B5EF4-FFF2-40B4-BE49-F238E27FC236}">
                <a16:creationId xmlns:a16="http://schemas.microsoft.com/office/drawing/2014/main" xmlns="" id="{A2463185-481E-46CE-9195-F5127EA99CC9}"/>
              </a:ext>
            </a:extLst>
          </p:cNvPr>
          <p:cNvSpPr>
            <a:spLocks noGrp="1"/>
          </p:cNvSpPr>
          <p:nvPr>
            <p:ph type="subTitle" idx="1"/>
          </p:nvPr>
        </p:nvSpPr>
        <p:spPr>
          <a:xfrm>
            <a:off x="1507067" y="4050833"/>
            <a:ext cx="7766936" cy="1508719"/>
          </a:xfrm>
        </p:spPr>
        <p:txBody>
          <a:bodyPr>
            <a:normAutofit/>
          </a:bodyPr>
          <a:lstStyle/>
          <a:p>
            <a:pPr algn="l"/>
            <a:r>
              <a:rPr lang="en-GB" sz="1000" b="1" dirty="0">
                <a:latin typeface="Trebuchet MS (Body)"/>
              </a:rPr>
              <a:t>University of Wales Trinity Saint David </a:t>
            </a:r>
            <a:endParaRPr lang="en-GB" sz="1000" b="1" dirty="0" smtClean="0">
              <a:latin typeface="Trebuchet MS (Body)"/>
            </a:endParaRPr>
          </a:p>
          <a:p>
            <a:pPr algn="l"/>
            <a:r>
              <a:rPr lang="en-GB" sz="1000" b="1" dirty="0" smtClean="0">
                <a:latin typeface="Trebuchet MS (Body)"/>
              </a:rPr>
              <a:t>SBMA7102D </a:t>
            </a:r>
            <a:r>
              <a:rPr lang="en-GB" sz="1000" b="1" dirty="0">
                <a:latin typeface="Trebuchet MS (Body)"/>
              </a:rPr>
              <a:t>Marketing </a:t>
            </a:r>
            <a:r>
              <a:rPr lang="en-GB" sz="1000" b="1" dirty="0" smtClean="0">
                <a:latin typeface="Trebuchet MS (Body)"/>
              </a:rPr>
              <a:t>Management</a:t>
            </a:r>
          </a:p>
          <a:p>
            <a:pPr algn="l"/>
            <a:r>
              <a:rPr lang="en-US" sz="1000" dirty="0" smtClean="0">
                <a:latin typeface="Trebuchet MS (Body)"/>
              </a:rPr>
              <a:t>Name</a:t>
            </a:r>
            <a:r>
              <a:rPr lang="en-US" sz="1000" dirty="0">
                <a:latin typeface="Trebuchet MS (Body)"/>
              </a:rPr>
              <a:t>: SIU KEUNG O</a:t>
            </a:r>
            <a:endParaRPr lang="en-GB" sz="1000" dirty="0">
              <a:latin typeface="Trebuchet MS (Body)"/>
            </a:endParaRPr>
          </a:p>
          <a:p>
            <a:pPr algn="l"/>
            <a:r>
              <a:rPr lang="en-US" sz="1000" dirty="0">
                <a:latin typeface="Trebuchet MS (Body)"/>
              </a:rPr>
              <a:t>Student Number: 1706317</a:t>
            </a:r>
            <a:endParaRPr lang="en-GB" sz="1000" dirty="0">
              <a:latin typeface="Trebuchet MS (Body)"/>
            </a:endParaRPr>
          </a:p>
          <a:p>
            <a:pPr algn="l"/>
            <a:r>
              <a:rPr lang="en-US" sz="1000" dirty="0">
                <a:latin typeface="Trebuchet MS (Body)"/>
              </a:rPr>
              <a:t>Date: </a:t>
            </a:r>
            <a:r>
              <a:rPr lang="en-US" altLang="zh-TW" sz="1000" dirty="0" smtClean="0">
                <a:latin typeface="Trebuchet MS (Body)"/>
              </a:rPr>
              <a:t>04Jul</a:t>
            </a:r>
            <a:r>
              <a:rPr lang="en-US" sz="1000" dirty="0" smtClean="0">
                <a:latin typeface="Trebuchet MS (Body)"/>
              </a:rPr>
              <a:t>2018</a:t>
            </a:r>
            <a:endParaRPr lang="en-GB" sz="1000" dirty="0">
              <a:latin typeface="Trebuchet MS (Body)"/>
            </a:endParaRPr>
          </a:p>
        </p:txBody>
      </p:sp>
    </p:spTree>
    <p:extLst>
      <p:ext uri="{BB962C8B-B14F-4D97-AF65-F5344CB8AC3E}">
        <p14:creationId xmlns:p14="http://schemas.microsoft.com/office/powerpoint/2010/main" val="378200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2188C9-635F-4550-915D-A2B7FF11057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xmlns="" id="{FE889255-6D82-4CF8-9081-7BDA3AD188B2}"/>
              </a:ext>
            </a:extLst>
          </p:cNvPr>
          <p:cNvSpPr>
            <a:spLocks noGrp="1"/>
          </p:cNvSpPr>
          <p:nvPr>
            <p:ph idx="1"/>
          </p:nvPr>
        </p:nvSpPr>
        <p:spPr>
          <a:xfrm>
            <a:off x="677334" y="2506662"/>
            <a:ext cx="10515600" cy="4351338"/>
          </a:xfrm>
        </p:spPr>
        <p:txBody>
          <a:bodyPr/>
          <a:lstStyle/>
          <a:p>
            <a:pPr marL="0" indent="0">
              <a:buNone/>
            </a:pPr>
            <a:r>
              <a:rPr lang="en-US" dirty="0"/>
              <a:t>In an era of Super smart-phones, high-speed internet, and convergence of digital media in day to day life, it is important that traditional marketing techniques evolve along with the </a:t>
            </a:r>
            <a:r>
              <a:rPr lang="en-US" dirty="0" err="1" smtClean="0"/>
              <a:t>digitisation</a:t>
            </a:r>
            <a:r>
              <a:rPr lang="en-US" dirty="0" smtClean="0"/>
              <a:t> </a:t>
            </a:r>
            <a:r>
              <a:rPr lang="en-US" dirty="0"/>
              <a:t>of advertising, sales promotion and brand management. Marketing has moved on from basic advertising and sales promotion, to a more personal and customized approach towards customers, delivering a whole new level of involvement and experience to the consumers.</a:t>
            </a:r>
          </a:p>
          <a:p>
            <a:pPr marL="0" indent="0">
              <a:buNone/>
            </a:pPr>
            <a:endParaRPr lang="en-US" sz="2000" dirty="0"/>
          </a:p>
        </p:txBody>
      </p:sp>
    </p:spTree>
    <p:extLst>
      <p:ext uri="{BB962C8B-B14F-4D97-AF65-F5344CB8AC3E}">
        <p14:creationId xmlns:p14="http://schemas.microsoft.com/office/powerpoint/2010/main" val="808060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FA76DD-34FB-4F61-922F-9F2064A244BC}"/>
              </a:ext>
            </a:extLst>
          </p:cNvPr>
          <p:cNvSpPr>
            <a:spLocks noGrp="1"/>
          </p:cNvSpPr>
          <p:nvPr>
            <p:ph type="title"/>
          </p:nvPr>
        </p:nvSpPr>
        <p:spPr>
          <a:xfrm>
            <a:off x="677334" y="636531"/>
            <a:ext cx="10515600" cy="777742"/>
          </a:xfrm>
        </p:spPr>
        <p:txBody>
          <a:bodyPr/>
          <a:lstStyle/>
          <a:p>
            <a:r>
              <a:rPr lang="en-US" dirty="0"/>
              <a:t>Harnessing Social Media</a:t>
            </a:r>
          </a:p>
        </p:txBody>
      </p:sp>
      <p:sp>
        <p:nvSpPr>
          <p:cNvPr id="3" name="Content Placeholder 2">
            <a:extLst>
              <a:ext uri="{FF2B5EF4-FFF2-40B4-BE49-F238E27FC236}">
                <a16:creationId xmlns:a16="http://schemas.microsoft.com/office/drawing/2014/main" xmlns="" id="{AF27C099-4BD4-4099-94B3-F8B3D3F72A5C}"/>
              </a:ext>
            </a:extLst>
          </p:cNvPr>
          <p:cNvSpPr>
            <a:spLocks noGrp="1"/>
          </p:cNvSpPr>
          <p:nvPr>
            <p:ph idx="1"/>
          </p:nvPr>
        </p:nvSpPr>
        <p:spPr>
          <a:xfrm>
            <a:off x="677334" y="1843597"/>
            <a:ext cx="8596668" cy="3880773"/>
          </a:xfrm>
        </p:spPr>
        <p:txBody>
          <a:bodyPr>
            <a:normAutofit/>
          </a:bodyPr>
          <a:lstStyle/>
          <a:p>
            <a:pPr marL="0" indent="0">
              <a:buNone/>
            </a:pPr>
            <a:r>
              <a:rPr lang="en-US" dirty="0"/>
              <a:t>The Manifest discovered that more than one-quarter of social media marketers do not have the human or the financial resources required to manage social media. </a:t>
            </a:r>
          </a:p>
          <a:p>
            <a:pPr marL="0" indent="0">
              <a:buNone/>
            </a:pPr>
            <a:r>
              <a:rPr lang="en-US" dirty="0"/>
              <a:t>This challenge was then followed closely by lacking a formal social media strategy and developing a loyal legion of followers and influencers. Tracking results reared its head again as a concern among about 17% of the respondents</a:t>
            </a:r>
            <a:r>
              <a:rPr lang="en-US" dirty="0"/>
              <a:t>.</a:t>
            </a:r>
          </a:p>
          <a:p>
            <a:pPr marL="0" indent="0">
              <a:buNone/>
            </a:pPr>
            <a:r>
              <a:rPr lang="en-US" dirty="0"/>
              <a:t>(</a:t>
            </a:r>
            <a:r>
              <a:rPr lang="en-GB" dirty="0"/>
              <a:t>Kristen </a:t>
            </a:r>
            <a:r>
              <a:rPr lang="en-GB" dirty="0" err="1"/>
              <a:t>Herhold</a:t>
            </a:r>
            <a:r>
              <a:rPr lang="en-GB" dirty="0"/>
              <a:t>, 2018</a:t>
            </a:r>
            <a:r>
              <a:rPr lang="en-GB" dirty="0" smtClean="0"/>
              <a:t>)</a:t>
            </a:r>
          </a:p>
          <a:p>
            <a:pPr marL="0" indent="0">
              <a:buNone/>
            </a:pPr>
            <a:endParaRPr lang="en-US" dirty="0"/>
          </a:p>
          <a:p>
            <a:pPr marL="0" indent="0">
              <a:buNone/>
            </a:pPr>
            <a:r>
              <a:rPr lang="en-GB" dirty="0"/>
              <a:t>A sample of United Kingdom based Small to Medium-sized enterprise (SME)  </a:t>
            </a:r>
            <a:r>
              <a:rPr lang="en-GB" dirty="0"/>
              <a:t>non-profits, </a:t>
            </a:r>
            <a:r>
              <a:rPr lang="en-GB" dirty="0"/>
              <a:t>they are applying social media for business related purposes</a:t>
            </a:r>
            <a:r>
              <a:rPr lang="en-GB" dirty="0"/>
              <a:t>.(</a:t>
            </a:r>
            <a:r>
              <a:rPr lang="en-US" dirty="0"/>
              <a:t>Wilde, S.J., </a:t>
            </a:r>
            <a:r>
              <a:rPr lang="en-US" dirty="0" err="1"/>
              <a:t>Herold</a:t>
            </a:r>
            <a:r>
              <a:rPr lang="en-US" dirty="0"/>
              <a:t>, D.M. and </a:t>
            </a:r>
            <a:r>
              <a:rPr lang="en-US" dirty="0" err="1"/>
              <a:t>Herold</a:t>
            </a:r>
            <a:r>
              <a:rPr lang="en-US" dirty="0"/>
              <a:t>, N., </a:t>
            </a:r>
            <a:r>
              <a:rPr lang="en-US" dirty="0"/>
              <a:t>2017)</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6186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7E9757-183D-4CB6-9FAE-60E58AE121F6}"/>
              </a:ext>
            </a:extLst>
          </p:cNvPr>
          <p:cNvSpPr>
            <a:spLocks noGrp="1"/>
          </p:cNvSpPr>
          <p:nvPr>
            <p:ph type="title"/>
          </p:nvPr>
        </p:nvSpPr>
        <p:spPr/>
        <p:txBody>
          <a:bodyPr/>
          <a:lstStyle/>
          <a:p>
            <a:r>
              <a:rPr lang="en-US" dirty="0"/>
              <a:t>Types Of Marketing</a:t>
            </a:r>
          </a:p>
        </p:txBody>
      </p:sp>
      <p:sp>
        <p:nvSpPr>
          <p:cNvPr id="3" name="Content Placeholder 2">
            <a:extLst>
              <a:ext uri="{FF2B5EF4-FFF2-40B4-BE49-F238E27FC236}">
                <a16:creationId xmlns:a16="http://schemas.microsoft.com/office/drawing/2014/main" xmlns="" id="{AD5ABA6E-B43B-4CB4-B311-A60654C8B0BE}"/>
              </a:ext>
            </a:extLst>
          </p:cNvPr>
          <p:cNvSpPr>
            <a:spLocks noGrp="1"/>
          </p:cNvSpPr>
          <p:nvPr>
            <p:ph idx="1"/>
          </p:nvPr>
        </p:nvSpPr>
        <p:spPr>
          <a:xfrm>
            <a:off x="677334" y="1338471"/>
            <a:ext cx="8596668" cy="4702892"/>
          </a:xfrm>
        </p:spPr>
        <p:txBody>
          <a:bodyPr>
            <a:normAutofit/>
          </a:bodyPr>
          <a:lstStyle/>
          <a:p>
            <a:pPr marL="0" indent="0">
              <a:buNone/>
            </a:pPr>
            <a:r>
              <a:rPr lang="en-US" sz="1900" b="1" u="sng" dirty="0"/>
              <a:t>Social Marketing</a:t>
            </a:r>
          </a:p>
          <a:p>
            <a:pPr marL="0" indent="0">
              <a:buNone/>
            </a:pPr>
            <a:r>
              <a:rPr lang="en-US" sz="1900" dirty="0"/>
              <a:t>Social marketing is the application of marketing tools and techniques for marketing socially beneficial ideas and causes to a particular group of people or community as a whole.</a:t>
            </a:r>
          </a:p>
          <a:p>
            <a:pPr marL="0" indent="0">
              <a:buNone/>
            </a:pPr>
            <a:r>
              <a:rPr lang="en-US" sz="1900" b="1" u="sng" dirty="0"/>
              <a:t>Not For Profit Marketing </a:t>
            </a:r>
          </a:p>
          <a:p>
            <a:pPr marL="0" indent="0">
              <a:buNone/>
            </a:pPr>
            <a:r>
              <a:rPr lang="en-US" sz="1900" dirty="0"/>
              <a:t>Marketing is used for the not-for-profit </a:t>
            </a:r>
            <a:r>
              <a:rPr lang="en-US" sz="1900" dirty="0" err="1"/>
              <a:t>organisations</a:t>
            </a:r>
            <a:r>
              <a:rPr lang="en-US" sz="1900" dirty="0"/>
              <a:t>. Universities are example to such </a:t>
            </a:r>
            <a:r>
              <a:rPr lang="en-US" sz="1900" dirty="0" err="1"/>
              <a:t>organisations</a:t>
            </a:r>
            <a:r>
              <a:rPr lang="en-US" sz="1900" dirty="0"/>
              <a:t>, as they use advertising not to increase profits but to increase the number of students that prefer that university.</a:t>
            </a:r>
          </a:p>
          <a:p>
            <a:pPr marL="0" indent="0">
              <a:buNone/>
            </a:pPr>
            <a:r>
              <a:rPr lang="en-US" sz="1900" b="1" u="sng" dirty="0"/>
              <a:t>Guerilla Marketing</a:t>
            </a:r>
          </a:p>
          <a:p>
            <a:pPr marL="0" indent="0">
              <a:buNone/>
            </a:pPr>
            <a:r>
              <a:rPr lang="en-US" sz="1900" dirty="0"/>
              <a:t>Guerilla Marketing is a form of marketing whose target markets exist in unexpected places; the product is marketed in a memorable and attractive manner.</a:t>
            </a:r>
          </a:p>
          <a:p>
            <a:pPr marL="0" indent="0">
              <a:buNone/>
            </a:pPr>
            <a:endParaRPr lang="en-US" b="1" dirty="0"/>
          </a:p>
        </p:txBody>
      </p:sp>
    </p:spTree>
    <p:extLst>
      <p:ext uri="{BB962C8B-B14F-4D97-AF65-F5344CB8AC3E}">
        <p14:creationId xmlns:p14="http://schemas.microsoft.com/office/powerpoint/2010/main" val="27934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4A7605-3126-4B93-898D-94BE427C6EB2}"/>
              </a:ext>
            </a:extLst>
          </p:cNvPr>
          <p:cNvSpPr>
            <a:spLocks noGrp="1"/>
          </p:cNvSpPr>
          <p:nvPr>
            <p:ph type="title"/>
          </p:nvPr>
        </p:nvSpPr>
        <p:spPr/>
        <p:txBody>
          <a:bodyPr/>
          <a:lstStyle/>
          <a:p>
            <a:r>
              <a:rPr lang="en-US" dirty="0"/>
              <a:t>Ethical Issues In Marketing</a:t>
            </a:r>
          </a:p>
        </p:txBody>
      </p:sp>
      <p:sp>
        <p:nvSpPr>
          <p:cNvPr id="3" name="Content Placeholder 2">
            <a:extLst>
              <a:ext uri="{FF2B5EF4-FFF2-40B4-BE49-F238E27FC236}">
                <a16:creationId xmlns:a16="http://schemas.microsoft.com/office/drawing/2014/main" xmlns="" id="{29104BAD-5D69-4748-B35C-ACB4A781F0F5}"/>
              </a:ext>
            </a:extLst>
          </p:cNvPr>
          <p:cNvSpPr>
            <a:spLocks noGrp="1"/>
          </p:cNvSpPr>
          <p:nvPr>
            <p:ph idx="1"/>
          </p:nvPr>
        </p:nvSpPr>
        <p:spPr/>
        <p:txBody>
          <a:bodyPr>
            <a:normAutofit/>
          </a:bodyPr>
          <a:lstStyle/>
          <a:p>
            <a:pPr marL="0" indent="0">
              <a:buNone/>
            </a:pPr>
            <a:r>
              <a:rPr lang="en-GB" dirty="0" smtClean="0"/>
              <a:t>Marketing </a:t>
            </a:r>
            <a:r>
              <a:rPr lang="en-GB" dirty="0"/>
              <a:t>practice consist of more and more than simply to identify correct theory for a particular </a:t>
            </a:r>
            <a:r>
              <a:rPr lang="en-GB" dirty="0" smtClean="0"/>
              <a:t>problem (</a:t>
            </a:r>
            <a:r>
              <a:rPr lang="en-US" dirty="0"/>
              <a:t>Brown, S., </a:t>
            </a:r>
            <a:r>
              <a:rPr lang="en-US" dirty="0" smtClean="0"/>
              <a:t>2016)</a:t>
            </a:r>
            <a:endParaRPr lang="en-US" dirty="0"/>
          </a:p>
          <a:p>
            <a:pPr marL="0" indent="0">
              <a:buNone/>
            </a:pPr>
            <a:endParaRPr lang="en-US" dirty="0"/>
          </a:p>
          <a:p>
            <a:pPr marL="0" indent="0">
              <a:buNone/>
            </a:pPr>
            <a:r>
              <a:rPr lang="en-US" dirty="0" smtClean="0"/>
              <a:t>Ethical </a:t>
            </a:r>
            <a:r>
              <a:rPr lang="en-US" dirty="0"/>
              <a:t>issues in marketing arise from the conflicts and lack of agreement on particular issues. </a:t>
            </a:r>
          </a:p>
          <a:p>
            <a:pPr marL="0" indent="0">
              <a:buNone/>
            </a:pPr>
            <a:r>
              <a:rPr lang="en-US" b="1" dirty="0"/>
              <a:t>Some Ethical Issues in Marketing are as follows:</a:t>
            </a:r>
          </a:p>
          <a:p>
            <a:pPr>
              <a:buFont typeface="+mj-lt"/>
              <a:buAutoNum type="arabicPeriod"/>
            </a:pPr>
            <a:r>
              <a:rPr lang="en-US" dirty="0"/>
              <a:t>Data Collection and invasion of privacy</a:t>
            </a:r>
          </a:p>
          <a:p>
            <a:pPr>
              <a:buFont typeface="+mj-lt"/>
              <a:buAutoNum type="arabicPeriod"/>
            </a:pPr>
            <a:r>
              <a:rPr lang="en-US" dirty="0"/>
              <a:t>Misleading Claims</a:t>
            </a:r>
          </a:p>
          <a:p>
            <a:pPr>
              <a:buFont typeface="+mj-lt"/>
              <a:buAutoNum type="arabicPeriod"/>
            </a:pPr>
            <a:r>
              <a:rPr lang="en-US" dirty="0"/>
              <a:t>Distribution of data</a:t>
            </a:r>
          </a:p>
        </p:txBody>
      </p:sp>
    </p:spTree>
    <p:extLst>
      <p:ext uri="{BB962C8B-B14F-4D97-AF65-F5344CB8AC3E}">
        <p14:creationId xmlns:p14="http://schemas.microsoft.com/office/powerpoint/2010/main" val="370328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8E0642-0133-471D-852E-AE70F0D54B08}"/>
              </a:ext>
            </a:extLst>
          </p:cNvPr>
          <p:cNvSpPr>
            <a:spLocks noGrp="1"/>
          </p:cNvSpPr>
          <p:nvPr>
            <p:ph type="title"/>
          </p:nvPr>
        </p:nvSpPr>
        <p:spPr/>
        <p:txBody>
          <a:bodyPr/>
          <a:lstStyle/>
          <a:p>
            <a:r>
              <a:rPr lang="en-US" dirty="0"/>
              <a:t>Gathering Consumer Insights</a:t>
            </a:r>
          </a:p>
        </p:txBody>
      </p:sp>
      <p:sp>
        <p:nvSpPr>
          <p:cNvPr id="3" name="Content Placeholder 2">
            <a:extLst>
              <a:ext uri="{FF2B5EF4-FFF2-40B4-BE49-F238E27FC236}">
                <a16:creationId xmlns:a16="http://schemas.microsoft.com/office/drawing/2014/main" xmlns="" id="{E2514623-BD37-4F84-A305-A7AB72C409B3}"/>
              </a:ext>
            </a:extLst>
          </p:cNvPr>
          <p:cNvSpPr>
            <a:spLocks noGrp="1"/>
          </p:cNvSpPr>
          <p:nvPr>
            <p:ph idx="1"/>
          </p:nvPr>
        </p:nvSpPr>
        <p:spPr/>
        <p:txBody>
          <a:bodyPr/>
          <a:lstStyle/>
          <a:p>
            <a:pPr marL="0" indent="0">
              <a:buNone/>
            </a:pPr>
            <a:r>
              <a:rPr lang="en-US" dirty="0"/>
              <a:t>After deciding that accurate measurement is the first priority, it is often seen that gathering customer insights is the second priority, but it is still an important challenge for business owners. </a:t>
            </a:r>
          </a:p>
          <a:p>
            <a:pPr marL="0" indent="0">
              <a:buNone/>
            </a:pPr>
            <a:r>
              <a:rPr lang="en-US" dirty="0"/>
              <a:t>If a measurement supplies the what, then insights supply the why, which potentially unleashes a treasure trove of useful information that business owners could put to good use.</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44534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B07B04-D519-40F9-983F-86EC4A771F81}"/>
              </a:ext>
            </a:extLst>
          </p:cNvPr>
          <p:cNvSpPr>
            <a:spLocks noGrp="1"/>
          </p:cNvSpPr>
          <p:nvPr>
            <p:ph type="title"/>
          </p:nvPr>
        </p:nvSpPr>
        <p:spPr/>
        <p:txBody>
          <a:bodyPr/>
          <a:lstStyle/>
          <a:p>
            <a:r>
              <a:rPr lang="en-US" dirty="0"/>
              <a:t>Consumer Protection</a:t>
            </a:r>
          </a:p>
        </p:txBody>
      </p:sp>
      <p:sp>
        <p:nvSpPr>
          <p:cNvPr id="3" name="Content Placeholder 2">
            <a:extLst>
              <a:ext uri="{FF2B5EF4-FFF2-40B4-BE49-F238E27FC236}">
                <a16:creationId xmlns:a16="http://schemas.microsoft.com/office/drawing/2014/main" xmlns="" id="{9E38CB4A-436B-43C2-A1B6-70D988209CBC}"/>
              </a:ext>
            </a:extLst>
          </p:cNvPr>
          <p:cNvSpPr>
            <a:spLocks noGrp="1"/>
          </p:cNvSpPr>
          <p:nvPr>
            <p:ph idx="1"/>
          </p:nvPr>
        </p:nvSpPr>
        <p:spPr>
          <a:xfrm>
            <a:off x="677334" y="2275890"/>
            <a:ext cx="10515600" cy="4351338"/>
          </a:xfrm>
        </p:spPr>
        <p:txBody>
          <a:bodyPr>
            <a:normAutofit/>
          </a:bodyPr>
          <a:lstStyle/>
          <a:p>
            <a:pPr marL="0" indent="0">
              <a:buNone/>
            </a:pPr>
            <a:r>
              <a:rPr lang="en-US" dirty="0"/>
              <a:t>Since long the consumer has been a much exploited person particularly in developing countries. </a:t>
            </a:r>
            <a:endParaRPr lang="en-US" dirty="0" smtClean="0"/>
          </a:p>
          <a:p>
            <a:pPr marL="0" indent="0">
              <a:buNone/>
            </a:pPr>
            <a:r>
              <a:rPr lang="en-US" dirty="0" smtClean="0"/>
              <a:t>It </a:t>
            </a:r>
            <a:r>
              <a:rPr lang="en-US" dirty="0"/>
              <a:t>is because of the malpractices adopted by the businessmen and manufacturers of products.</a:t>
            </a:r>
          </a:p>
          <a:p>
            <a:pPr marL="0" indent="0">
              <a:buNone/>
            </a:pPr>
            <a:r>
              <a:rPr lang="en-US" b="1" dirty="0"/>
              <a:t>How to Protect the modern consumer?</a:t>
            </a:r>
          </a:p>
          <a:p>
            <a:pPr>
              <a:buFont typeface="+mj-lt"/>
              <a:buAutoNum type="arabicPeriod"/>
            </a:pPr>
            <a:r>
              <a:rPr lang="en-US" dirty="0"/>
              <a:t>Provide physical environment that will protect and enhance the quality of life.</a:t>
            </a:r>
          </a:p>
          <a:p>
            <a:pPr>
              <a:buFont typeface="+mj-lt"/>
              <a:buAutoNum type="arabicPeriod"/>
            </a:pPr>
            <a:r>
              <a:rPr lang="en-US" dirty="0"/>
              <a:t>Develop ethical considerations in business practice.</a:t>
            </a:r>
          </a:p>
          <a:p>
            <a:pPr>
              <a:buFont typeface="+mj-lt"/>
              <a:buAutoNum type="arabicPeriod"/>
            </a:pPr>
            <a:r>
              <a:rPr lang="en-US" dirty="0"/>
              <a:t>Help consumers to get value for their hard earned money.</a:t>
            </a:r>
          </a:p>
          <a:p>
            <a:pPr>
              <a:buFont typeface="+mj-lt"/>
              <a:buAutoNum type="arabicPeriod"/>
            </a:pPr>
            <a:endParaRPr lang="en-US" dirty="0"/>
          </a:p>
          <a:p>
            <a:pPr marL="0" indent="0">
              <a:buNone/>
            </a:pPr>
            <a:endParaRPr lang="en-US" dirty="0"/>
          </a:p>
        </p:txBody>
      </p:sp>
    </p:spTree>
    <p:extLst>
      <p:ext uri="{BB962C8B-B14F-4D97-AF65-F5344CB8AC3E}">
        <p14:creationId xmlns:p14="http://schemas.microsoft.com/office/powerpoint/2010/main" val="108208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855079-A09C-4AD2-B6A4-E841282665A9}"/>
              </a:ext>
            </a:extLst>
          </p:cNvPr>
          <p:cNvSpPr>
            <a:spLocks noGrp="1"/>
          </p:cNvSpPr>
          <p:nvPr>
            <p:ph type="title"/>
          </p:nvPr>
        </p:nvSpPr>
        <p:spPr/>
        <p:txBody>
          <a:bodyPr/>
          <a:lstStyle/>
          <a:p>
            <a:r>
              <a:rPr lang="en-US" dirty="0"/>
              <a:t>Sustainability Issues In Marketing</a:t>
            </a:r>
          </a:p>
        </p:txBody>
      </p:sp>
      <p:sp>
        <p:nvSpPr>
          <p:cNvPr id="3" name="Content Placeholder 2">
            <a:extLst>
              <a:ext uri="{FF2B5EF4-FFF2-40B4-BE49-F238E27FC236}">
                <a16:creationId xmlns:a16="http://schemas.microsoft.com/office/drawing/2014/main" xmlns="" id="{CAC7E7B7-B21E-4F40-85E3-865BD6FD6E16}"/>
              </a:ext>
            </a:extLst>
          </p:cNvPr>
          <p:cNvSpPr>
            <a:spLocks noGrp="1"/>
          </p:cNvSpPr>
          <p:nvPr>
            <p:ph idx="1"/>
          </p:nvPr>
        </p:nvSpPr>
        <p:spPr/>
        <p:txBody>
          <a:bodyPr/>
          <a:lstStyle/>
          <a:p>
            <a:pPr marL="0" indent="0">
              <a:buNone/>
            </a:pPr>
            <a:r>
              <a:rPr lang="en-US" dirty="0"/>
              <a:t>The blending of sustainability and business operations has been </a:t>
            </a:r>
            <a:r>
              <a:rPr lang="en-US" dirty="0" err="1" smtClean="0"/>
              <a:t>conceptualised</a:t>
            </a:r>
            <a:r>
              <a:rPr lang="en-US" dirty="0" smtClean="0"/>
              <a:t> </a:t>
            </a:r>
            <a:r>
              <a:rPr lang="en-US" dirty="0"/>
              <a:t>as the “triple bottom line,” or the trade-offs that must be made between people, planet and profit from an intergenerational perspective and is very important. </a:t>
            </a:r>
            <a:endParaRPr lang="en-US" dirty="0" smtClean="0"/>
          </a:p>
          <a:p>
            <a:pPr marL="0" indent="0">
              <a:buNone/>
            </a:pPr>
            <a:endParaRPr lang="en-US" dirty="0"/>
          </a:p>
          <a:p>
            <a:pPr marL="0" indent="0">
              <a:buNone/>
            </a:pPr>
            <a:r>
              <a:rPr lang="en-GB" dirty="0" smtClean="0"/>
              <a:t>Industries </a:t>
            </a:r>
            <a:r>
              <a:rPr lang="en-GB" dirty="0"/>
              <a:t>are expanding innovation into new markets and future marketing of radical multicultural </a:t>
            </a:r>
            <a:r>
              <a:rPr lang="en-GB" dirty="0" smtClean="0"/>
              <a:t>(</a:t>
            </a:r>
            <a:r>
              <a:rPr lang="en-US" dirty="0"/>
              <a:t>Adams, N., </a:t>
            </a:r>
            <a:r>
              <a:rPr lang="en-US" dirty="0" smtClean="0"/>
              <a:t>2016)</a:t>
            </a:r>
            <a:endParaRPr lang="en-US" dirty="0"/>
          </a:p>
        </p:txBody>
      </p:sp>
    </p:spTree>
    <p:extLst>
      <p:ext uri="{BB962C8B-B14F-4D97-AF65-F5344CB8AC3E}">
        <p14:creationId xmlns:p14="http://schemas.microsoft.com/office/powerpoint/2010/main" val="2333130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85A34A-E5F7-43E6-9E60-ECEBD8BD37DB}"/>
              </a:ext>
            </a:extLst>
          </p:cNvPr>
          <p:cNvSpPr>
            <a:spLocks noGrp="1"/>
          </p:cNvSpPr>
          <p:nvPr>
            <p:ph type="title"/>
          </p:nvPr>
        </p:nvSpPr>
        <p:spPr/>
        <p:txBody>
          <a:bodyPr/>
          <a:lstStyle/>
          <a:p>
            <a:r>
              <a:rPr lang="en-US" dirty="0" err="1" smtClean="0"/>
              <a:t>Standardisation</a:t>
            </a:r>
            <a:r>
              <a:rPr lang="en-US" dirty="0" smtClean="0"/>
              <a:t> </a:t>
            </a:r>
            <a:r>
              <a:rPr lang="en-US" dirty="0"/>
              <a:t>vs Adaptation</a:t>
            </a:r>
          </a:p>
        </p:txBody>
      </p:sp>
      <p:sp>
        <p:nvSpPr>
          <p:cNvPr id="3" name="Content Placeholder 2">
            <a:extLst>
              <a:ext uri="{FF2B5EF4-FFF2-40B4-BE49-F238E27FC236}">
                <a16:creationId xmlns:a16="http://schemas.microsoft.com/office/drawing/2014/main" xmlns="" id="{F8D29274-8AE5-4F70-B7B4-1E3559465C8D}"/>
              </a:ext>
            </a:extLst>
          </p:cNvPr>
          <p:cNvSpPr>
            <a:spLocks noGrp="1"/>
          </p:cNvSpPr>
          <p:nvPr>
            <p:ph idx="1"/>
          </p:nvPr>
        </p:nvSpPr>
        <p:spPr>
          <a:xfrm>
            <a:off x="677334" y="1617250"/>
            <a:ext cx="8596668" cy="4478750"/>
          </a:xfrm>
        </p:spPr>
        <p:txBody>
          <a:bodyPr/>
          <a:lstStyle/>
          <a:p>
            <a:pPr marL="0" indent="0">
              <a:buNone/>
            </a:pPr>
            <a:r>
              <a:rPr lang="en-US" dirty="0" err="1" smtClean="0"/>
              <a:t>Standardisation</a:t>
            </a:r>
            <a:r>
              <a:rPr lang="en-US" dirty="0" smtClean="0"/>
              <a:t>’ </a:t>
            </a:r>
            <a:r>
              <a:rPr lang="en-US" dirty="0"/>
              <a:t>means uniformity of product or service features, design, and styling. While Adaptation means adapting according to the local requirements.</a:t>
            </a:r>
          </a:p>
        </p:txBody>
      </p:sp>
      <p:graphicFrame>
        <p:nvGraphicFramePr>
          <p:cNvPr id="4" name="Table 3">
            <a:extLst>
              <a:ext uri="{FF2B5EF4-FFF2-40B4-BE49-F238E27FC236}">
                <a16:creationId xmlns:a16="http://schemas.microsoft.com/office/drawing/2014/main" xmlns="" id="{6A27ACC6-9517-4E59-A8F2-0AC7EF066618}"/>
              </a:ext>
            </a:extLst>
          </p:cNvPr>
          <p:cNvGraphicFramePr>
            <a:graphicFrameLocks noGrp="1"/>
          </p:cNvGraphicFramePr>
          <p:nvPr>
            <p:extLst>
              <p:ext uri="{D42A27DB-BD31-4B8C-83A1-F6EECF244321}">
                <p14:modId xmlns:p14="http://schemas.microsoft.com/office/powerpoint/2010/main" val="2448137681"/>
              </p:ext>
            </p:extLst>
          </p:nvPr>
        </p:nvGraphicFramePr>
        <p:xfrm>
          <a:off x="911668" y="3037840"/>
          <a:ext cx="8128000" cy="3210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xmlns="" val="3444474053"/>
                    </a:ext>
                  </a:extLst>
                </a:gridCol>
                <a:gridCol w="4064000">
                  <a:extLst>
                    <a:ext uri="{9D8B030D-6E8A-4147-A177-3AD203B41FA5}">
                      <a16:colId xmlns:a16="http://schemas.microsoft.com/office/drawing/2014/main" xmlns="" val="1382755793"/>
                    </a:ext>
                  </a:extLst>
                </a:gridCol>
              </a:tblGrid>
              <a:tr h="370840">
                <a:tc>
                  <a:txBody>
                    <a:bodyPr/>
                    <a:lstStyle/>
                    <a:p>
                      <a:pPr algn="ctr"/>
                      <a:r>
                        <a:rPr lang="en-US" dirty="0"/>
                        <a:t>Advantages</a:t>
                      </a:r>
                    </a:p>
                  </a:txBody>
                  <a:tcPr/>
                </a:tc>
                <a:tc>
                  <a:txBody>
                    <a:bodyPr/>
                    <a:lstStyle/>
                    <a:p>
                      <a:pPr algn="ctr"/>
                      <a:r>
                        <a:rPr lang="en-US" dirty="0"/>
                        <a:t>Disadvantages </a:t>
                      </a:r>
                    </a:p>
                  </a:txBody>
                  <a:tcPr/>
                </a:tc>
                <a:extLst>
                  <a:ext uri="{0D108BD9-81ED-4DB2-BD59-A6C34878D82A}">
                    <a16:rowId xmlns:a16="http://schemas.microsoft.com/office/drawing/2014/main" xmlns="" val="3598250739"/>
                  </a:ext>
                </a:extLst>
              </a:tr>
              <a:tr h="370840">
                <a:tc>
                  <a:txBody>
                    <a:bodyPr/>
                    <a:lstStyle/>
                    <a:p>
                      <a:r>
                        <a:rPr lang="en-US" dirty="0"/>
                        <a:t>Cost reduction: Scale of economy</a:t>
                      </a:r>
                    </a:p>
                  </a:txBody>
                  <a:tcPr/>
                </a:tc>
                <a:tc>
                  <a:txBody>
                    <a:bodyPr/>
                    <a:lstStyle/>
                    <a:p>
                      <a:r>
                        <a:rPr lang="en-US" dirty="0"/>
                        <a:t>Off-target - Not being perfectly adapted to customer’s requirements</a:t>
                      </a:r>
                    </a:p>
                  </a:txBody>
                  <a:tcPr/>
                </a:tc>
                <a:extLst>
                  <a:ext uri="{0D108BD9-81ED-4DB2-BD59-A6C34878D82A}">
                    <a16:rowId xmlns:a16="http://schemas.microsoft.com/office/drawing/2014/main" xmlns="" val="4235764604"/>
                  </a:ext>
                </a:extLst>
              </a:tr>
              <a:tr h="370840">
                <a:tc>
                  <a:txBody>
                    <a:bodyPr/>
                    <a:lstStyle/>
                    <a:p>
                      <a:r>
                        <a:rPr lang="en-US" dirty="0"/>
                        <a:t>Improve quality</a:t>
                      </a:r>
                    </a:p>
                  </a:txBody>
                  <a:tcPr/>
                </a:tc>
                <a:tc>
                  <a:txBody>
                    <a:bodyPr/>
                    <a:lstStyle/>
                    <a:p>
                      <a:r>
                        <a:rPr lang="en-US" dirty="0"/>
                        <a:t>Lack of uniqueness </a:t>
                      </a:r>
                    </a:p>
                  </a:txBody>
                  <a:tcPr/>
                </a:tc>
                <a:extLst>
                  <a:ext uri="{0D108BD9-81ED-4DB2-BD59-A6C34878D82A}">
                    <a16:rowId xmlns:a16="http://schemas.microsoft.com/office/drawing/2014/main" xmlns="" val="2018348790"/>
                  </a:ext>
                </a:extLst>
              </a:tr>
              <a:tr h="370840">
                <a:tc>
                  <a:txBody>
                    <a:bodyPr/>
                    <a:lstStyle/>
                    <a:p>
                      <a:r>
                        <a:rPr lang="en-US" dirty="0"/>
                        <a:t>Enhanced customer preference</a:t>
                      </a:r>
                    </a:p>
                  </a:txBody>
                  <a:tcPr/>
                </a:tc>
                <a:tc>
                  <a:txBody>
                    <a:bodyPr/>
                    <a:lstStyle/>
                    <a:p>
                      <a:r>
                        <a:rPr lang="en-US" dirty="0"/>
                        <a:t>Vulnerable to trade barriers – when country is protected by trade barriers, local manufacturing is necessary</a:t>
                      </a:r>
                    </a:p>
                  </a:txBody>
                  <a:tcPr/>
                </a:tc>
                <a:extLst>
                  <a:ext uri="{0D108BD9-81ED-4DB2-BD59-A6C34878D82A}">
                    <a16:rowId xmlns:a16="http://schemas.microsoft.com/office/drawing/2014/main" xmlns="" val="3168339630"/>
                  </a:ext>
                </a:extLst>
              </a:tr>
              <a:tr h="370840">
                <a:tc>
                  <a:txBody>
                    <a:bodyPr/>
                    <a:lstStyle/>
                    <a:p>
                      <a:r>
                        <a:rPr lang="en-US" dirty="0"/>
                        <a:t>Global customers – demand uniform quality and service everywhere</a:t>
                      </a:r>
                    </a:p>
                  </a:txBody>
                  <a:tcPr/>
                </a:tc>
                <a:tc>
                  <a:txBody>
                    <a:bodyPr/>
                    <a:lstStyle/>
                    <a:p>
                      <a:r>
                        <a:rPr lang="en-US" dirty="0"/>
                        <a:t>Strong local competition – locally adapted products</a:t>
                      </a:r>
                    </a:p>
                  </a:txBody>
                  <a:tcPr/>
                </a:tc>
                <a:extLst>
                  <a:ext uri="{0D108BD9-81ED-4DB2-BD59-A6C34878D82A}">
                    <a16:rowId xmlns:a16="http://schemas.microsoft.com/office/drawing/2014/main" xmlns="" val="151723167"/>
                  </a:ext>
                </a:extLst>
              </a:tr>
            </a:tbl>
          </a:graphicData>
        </a:graphic>
      </p:graphicFrame>
    </p:spTree>
    <p:extLst>
      <p:ext uri="{BB962C8B-B14F-4D97-AF65-F5344CB8AC3E}">
        <p14:creationId xmlns:p14="http://schemas.microsoft.com/office/powerpoint/2010/main" val="3453490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420BD0-DF26-4C3C-AEDC-5402CE588335}"/>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xmlns="" id="{A310408B-796C-426A-9234-7E4E10DA6EB6}"/>
              </a:ext>
            </a:extLst>
          </p:cNvPr>
          <p:cNvSpPr>
            <a:spLocks noGrp="1"/>
          </p:cNvSpPr>
          <p:nvPr>
            <p:ph idx="1"/>
          </p:nvPr>
        </p:nvSpPr>
        <p:spPr>
          <a:xfrm>
            <a:off x="677334" y="2733613"/>
            <a:ext cx="8596668" cy="3880773"/>
          </a:xfrm>
        </p:spPr>
        <p:txBody>
          <a:bodyPr/>
          <a:lstStyle/>
          <a:p>
            <a:pPr marL="0" indent="0">
              <a:buNone/>
            </a:pPr>
            <a:r>
              <a:rPr lang="en-US" dirty="0"/>
              <a:t>Companies have become re-inventive in the way they manage their people, and in the use of technology. Thus we can say that Technology has had an huge impact on the functioning </a:t>
            </a:r>
            <a:r>
              <a:rPr lang="en-US" dirty="0" err="1" smtClean="0"/>
              <a:t>organisations</a:t>
            </a:r>
            <a:r>
              <a:rPr lang="en-US" dirty="0" smtClean="0"/>
              <a:t> </a:t>
            </a:r>
            <a:r>
              <a:rPr lang="en-US" dirty="0"/>
              <a:t>and the process of marketing.</a:t>
            </a:r>
          </a:p>
        </p:txBody>
      </p:sp>
    </p:spTree>
    <p:extLst>
      <p:ext uri="{BB962C8B-B14F-4D97-AF65-F5344CB8AC3E}">
        <p14:creationId xmlns:p14="http://schemas.microsoft.com/office/powerpoint/2010/main" val="139284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5E387B-0636-4175-83D8-3EF5E653E4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xmlns="" id="{1F14DD74-E7FD-4A2C-ABB0-D08998570DB2}"/>
              </a:ext>
            </a:extLst>
          </p:cNvPr>
          <p:cNvSpPr>
            <a:spLocks noGrp="1"/>
          </p:cNvSpPr>
          <p:nvPr>
            <p:ph idx="1"/>
          </p:nvPr>
        </p:nvSpPr>
        <p:spPr>
          <a:xfrm>
            <a:off x="516835" y="1007165"/>
            <a:ext cx="10641495" cy="5645426"/>
          </a:xfrm>
        </p:spPr>
        <p:txBody>
          <a:bodyPr>
            <a:normAutofit fontScale="62500" lnSpcReduction="20000"/>
          </a:bodyPr>
          <a:lstStyle/>
          <a:p>
            <a:pPr marL="0" indent="0">
              <a:buNone/>
            </a:pPr>
            <a:endParaRPr lang="en-US" dirty="0"/>
          </a:p>
          <a:p>
            <a:r>
              <a:rPr lang="en-US" dirty="0"/>
              <a:t>Adams, N., 2016, June. New approaches to multicultural marketing:</a:t>
            </a:r>
          </a:p>
          <a:p>
            <a:r>
              <a:rPr lang="en-US" dirty="0"/>
              <a:t>Examining the communication strategies used by multicultural marketing</a:t>
            </a:r>
          </a:p>
          <a:p>
            <a:r>
              <a:rPr lang="en-US" dirty="0"/>
              <a:t>agencies. In 4 </a:t>
            </a:r>
            <a:r>
              <a:rPr lang="en-US" dirty="0" err="1"/>
              <a:t>th</a:t>
            </a:r>
            <a:r>
              <a:rPr lang="en-US" dirty="0"/>
              <a:t> International Conference on Contemporary Marketing</a:t>
            </a:r>
          </a:p>
          <a:p>
            <a:r>
              <a:rPr lang="en-US" dirty="0"/>
              <a:t>Issues ICCMI June 22-24, 2016 Heraklion, Greece (p. 257</a:t>
            </a:r>
            <a:r>
              <a:rPr lang="en-US" dirty="0" smtClean="0"/>
              <a:t>).</a:t>
            </a:r>
          </a:p>
          <a:p>
            <a:endParaRPr lang="en-US" dirty="0"/>
          </a:p>
          <a:p>
            <a:r>
              <a:rPr lang="en-US" dirty="0" smtClean="0"/>
              <a:t>Brown</a:t>
            </a:r>
            <a:r>
              <a:rPr lang="en-US" dirty="0"/>
              <a:t>, S., 2016. Postmodern marketing: dead and buried or alive and</a:t>
            </a:r>
          </a:p>
          <a:p>
            <a:r>
              <a:rPr lang="en-US" dirty="0"/>
              <a:t>kicking?. In The marketing book (pp. 43-58). Routledge.</a:t>
            </a:r>
          </a:p>
          <a:p>
            <a:endParaRPr lang="en-US" dirty="0" smtClean="0"/>
          </a:p>
          <a:p>
            <a:r>
              <a:rPr lang="en-US" dirty="0" smtClean="0"/>
              <a:t>Kristen, H. (2018), </a:t>
            </a:r>
            <a:r>
              <a:rPr lang="en-GB" dirty="0"/>
              <a:t>How to Overcome Top Social Media </a:t>
            </a:r>
            <a:r>
              <a:rPr lang="en-GB" dirty="0" smtClean="0"/>
              <a:t>Challenges</a:t>
            </a:r>
            <a:r>
              <a:rPr lang="en-US" dirty="0" smtClean="0"/>
              <a:t>, The Manifest</a:t>
            </a:r>
            <a:endParaRPr lang="en-GB" dirty="0"/>
          </a:p>
          <a:p>
            <a:r>
              <a:rPr lang="en-US" dirty="0"/>
              <a:t>[Online] </a:t>
            </a:r>
            <a:endParaRPr lang="en-GB" dirty="0"/>
          </a:p>
          <a:p>
            <a:r>
              <a:rPr lang="en-US" dirty="0"/>
              <a:t>Available at:</a:t>
            </a:r>
            <a:endParaRPr lang="en-GB" dirty="0"/>
          </a:p>
          <a:p>
            <a:r>
              <a:rPr lang="en-US" u="sng" dirty="0">
                <a:hlinkClick r:id="rId2"/>
              </a:rPr>
              <a:t>https://study.com/academy/lesson/what-is-economic-development-definition-examples.html</a:t>
            </a:r>
            <a:endParaRPr lang="en-GB" dirty="0"/>
          </a:p>
          <a:p>
            <a:r>
              <a:rPr lang="en-US" dirty="0" smtClean="0"/>
              <a:t>[</a:t>
            </a:r>
            <a:r>
              <a:rPr lang="en-US" dirty="0"/>
              <a:t>Accessed 11 Dec 2017]. </a:t>
            </a:r>
            <a:endParaRPr lang="en-GB" dirty="0"/>
          </a:p>
          <a:p>
            <a:pPr marL="0" indent="0">
              <a:buNone/>
            </a:pPr>
            <a:endParaRPr lang="en-US" dirty="0"/>
          </a:p>
          <a:p>
            <a:endParaRPr lang="en-US" dirty="0"/>
          </a:p>
          <a:p>
            <a:r>
              <a:rPr lang="en-US" dirty="0"/>
              <a:t>Wilde, S.J., Herold, D.M. and Herold, N., 2017, June. European nonprofit</a:t>
            </a:r>
          </a:p>
          <a:p>
            <a:r>
              <a:rPr lang="en-US" dirty="0"/>
              <a:t>SME’s use of social media: Driving innovation and entrepreneurship in the</a:t>
            </a:r>
          </a:p>
          <a:p>
            <a:r>
              <a:rPr lang="en-US" dirty="0"/>
              <a:t>third sector. In 5 </a:t>
            </a:r>
            <a:r>
              <a:rPr lang="en-US" dirty="0" err="1"/>
              <a:t>th</a:t>
            </a:r>
            <a:r>
              <a:rPr lang="en-US" dirty="0"/>
              <a:t> International Conference on Contemporary Marketing</a:t>
            </a:r>
          </a:p>
          <a:p>
            <a:r>
              <a:rPr lang="en-US" dirty="0"/>
              <a:t>Issues ICCMI June 21-23, 2017 Thessaloniki, Greece (p. 437)</a:t>
            </a:r>
          </a:p>
          <a:p>
            <a:pPr marL="0" indent="0">
              <a:buNone/>
            </a:pPr>
            <a:endParaRPr lang="en-US" dirty="0"/>
          </a:p>
        </p:txBody>
      </p:sp>
    </p:spTree>
    <p:extLst>
      <p:ext uri="{BB962C8B-B14F-4D97-AF65-F5344CB8AC3E}">
        <p14:creationId xmlns:p14="http://schemas.microsoft.com/office/powerpoint/2010/main" val="11052439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264</TotalTime>
  <Words>873</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微軟正黑體</vt:lpstr>
      <vt:lpstr>Trebuchet MS (Body)</vt:lpstr>
      <vt:lpstr>Arial</vt:lpstr>
      <vt:lpstr>Trebuchet MS</vt:lpstr>
      <vt:lpstr>Wingdings 3</vt:lpstr>
      <vt:lpstr>Facet</vt:lpstr>
      <vt:lpstr>Contemporary Issues In Marketing</vt:lpstr>
      <vt:lpstr>Introduction</vt:lpstr>
      <vt:lpstr>Harnessing Social Media</vt:lpstr>
      <vt:lpstr>Types Of Marketing</vt:lpstr>
      <vt:lpstr>Ethical Issues In Marketing</vt:lpstr>
      <vt:lpstr>Gathering Consumer Insights</vt:lpstr>
      <vt:lpstr>Consumer Protection</vt:lpstr>
      <vt:lpstr>Sustainability Issues In Marketing</vt:lpstr>
      <vt:lpstr>Standardisation vs Adaptation</vt:lpstr>
      <vt:lpstr>Conclusion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 In Marketing</dc:title>
  <dc:creator>Windows User</dc:creator>
  <cp:lastModifiedBy>Oscar</cp:lastModifiedBy>
  <cp:revision>45</cp:revision>
  <dcterms:created xsi:type="dcterms:W3CDTF">2018-06-15T13:09:26Z</dcterms:created>
  <dcterms:modified xsi:type="dcterms:W3CDTF">2018-07-03T21:49:05Z</dcterms:modified>
</cp:coreProperties>
</file>