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6"/>
  </p:notesMasterIdLst>
  <p:sldIdLst>
    <p:sldId id="304" r:id="rId2"/>
    <p:sldId id="471" r:id="rId3"/>
    <p:sldId id="438" r:id="rId4"/>
    <p:sldId id="505" r:id="rId5"/>
    <p:sldId id="483" r:id="rId6"/>
    <p:sldId id="507" r:id="rId7"/>
    <p:sldId id="509" r:id="rId8"/>
    <p:sldId id="468" r:id="rId9"/>
    <p:sldId id="437" r:id="rId10"/>
    <p:sldId id="511" r:id="rId11"/>
    <p:sldId id="259" r:id="rId12"/>
    <p:sldId id="281" r:id="rId13"/>
    <p:sldId id="260" r:id="rId14"/>
    <p:sldId id="261" r:id="rId15"/>
    <p:sldId id="262" r:id="rId16"/>
    <p:sldId id="263" r:id="rId17"/>
    <p:sldId id="264" r:id="rId18"/>
    <p:sldId id="512" r:id="rId19"/>
    <p:sldId id="520" r:id="rId20"/>
    <p:sldId id="524" r:id="rId21"/>
    <p:sldId id="525" r:id="rId22"/>
    <p:sldId id="521" r:id="rId23"/>
    <p:sldId id="522" r:id="rId24"/>
    <p:sldId id="523" r:id="rId25"/>
    <p:sldId id="526" r:id="rId26"/>
    <p:sldId id="527" r:id="rId27"/>
    <p:sldId id="513" r:id="rId28"/>
    <p:sldId id="514" r:id="rId29"/>
    <p:sldId id="515" r:id="rId30"/>
    <p:sldId id="516" r:id="rId31"/>
    <p:sldId id="517" r:id="rId32"/>
    <p:sldId id="518" r:id="rId33"/>
    <p:sldId id="519" r:id="rId34"/>
    <p:sldId id="280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044" autoAdjust="0"/>
    <p:restoredTop sz="95050" autoAdjust="0"/>
  </p:normalViewPr>
  <p:slideViewPr>
    <p:cSldViewPr snapToGrid="0">
      <p:cViewPr varScale="1">
        <p:scale>
          <a:sx n="74" d="100"/>
          <a:sy n="74" d="100"/>
        </p:scale>
        <p:origin x="1786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no Maycock" userId="d70cb033c514587d" providerId="LiveId" clId="{24D0D870-BD40-4173-87A3-F60249D20675}"/>
    <pc:docChg chg="delSld modSld">
      <pc:chgData name="Eno Maycock" userId="d70cb033c514587d" providerId="LiveId" clId="{24D0D870-BD40-4173-87A3-F60249D20675}" dt="2026-02-01T00:11:38.223" v="28" actId="20577"/>
      <pc:docMkLst>
        <pc:docMk/>
      </pc:docMkLst>
      <pc:sldChg chg="del">
        <pc:chgData name="Eno Maycock" userId="d70cb033c514587d" providerId="LiveId" clId="{24D0D870-BD40-4173-87A3-F60249D20675}" dt="2026-02-01T00:06:00.709" v="0" actId="47"/>
        <pc:sldMkLst>
          <pc:docMk/>
          <pc:sldMk cId="933518033" sldId="266"/>
        </pc:sldMkLst>
      </pc:sldChg>
      <pc:sldChg chg="del">
        <pc:chgData name="Eno Maycock" userId="d70cb033c514587d" providerId="LiveId" clId="{24D0D870-BD40-4173-87A3-F60249D20675}" dt="2026-02-01T00:06:01.728" v="1" actId="47"/>
        <pc:sldMkLst>
          <pc:docMk/>
          <pc:sldMk cId="3544321327" sldId="267"/>
        </pc:sldMkLst>
      </pc:sldChg>
      <pc:sldChg chg="del">
        <pc:chgData name="Eno Maycock" userId="d70cb033c514587d" providerId="LiveId" clId="{24D0D870-BD40-4173-87A3-F60249D20675}" dt="2026-02-01T00:06:02.357" v="2" actId="47"/>
        <pc:sldMkLst>
          <pc:docMk/>
          <pc:sldMk cId="3347165100" sldId="268"/>
        </pc:sldMkLst>
      </pc:sldChg>
      <pc:sldChg chg="del">
        <pc:chgData name="Eno Maycock" userId="d70cb033c514587d" providerId="LiveId" clId="{24D0D870-BD40-4173-87A3-F60249D20675}" dt="2026-02-01T00:06:03.020" v="3" actId="47"/>
        <pc:sldMkLst>
          <pc:docMk/>
          <pc:sldMk cId="1337634092" sldId="270"/>
        </pc:sldMkLst>
      </pc:sldChg>
      <pc:sldChg chg="del">
        <pc:chgData name="Eno Maycock" userId="d70cb033c514587d" providerId="LiveId" clId="{24D0D870-BD40-4173-87A3-F60249D20675}" dt="2026-02-01T00:06:03.668" v="4" actId="47"/>
        <pc:sldMkLst>
          <pc:docMk/>
          <pc:sldMk cId="1796129509" sldId="271"/>
        </pc:sldMkLst>
      </pc:sldChg>
      <pc:sldChg chg="del">
        <pc:chgData name="Eno Maycock" userId="d70cb033c514587d" providerId="LiveId" clId="{24D0D870-BD40-4173-87A3-F60249D20675}" dt="2026-02-01T00:06:04.319" v="5" actId="47"/>
        <pc:sldMkLst>
          <pc:docMk/>
          <pc:sldMk cId="1141670171" sldId="273"/>
        </pc:sldMkLst>
      </pc:sldChg>
      <pc:sldChg chg="del">
        <pc:chgData name="Eno Maycock" userId="d70cb033c514587d" providerId="LiveId" clId="{24D0D870-BD40-4173-87A3-F60249D20675}" dt="2026-02-01T00:06:05.174" v="6" actId="47"/>
        <pc:sldMkLst>
          <pc:docMk/>
          <pc:sldMk cId="594714747" sldId="275"/>
        </pc:sldMkLst>
      </pc:sldChg>
      <pc:sldChg chg="del">
        <pc:chgData name="Eno Maycock" userId="d70cb033c514587d" providerId="LiveId" clId="{24D0D870-BD40-4173-87A3-F60249D20675}" dt="2026-02-01T00:06:05.725" v="7" actId="47"/>
        <pc:sldMkLst>
          <pc:docMk/>
          <pc:sldMk cId="2001608574" sldId="277"/>
        </pc:sldMkLst>
      </pc:sldChg>
      <pc:sldChg chg="del">
        <pc:chgData name="Eno Maycock" userId="d70cb033c514587d" providerId="LiveId" clId="{24D0D870-BD40-4173-87A3-F60249D20675}" dt="2026-02-01T00:06:06.892" v="8" actId="47"/>
        <pc:sldMkLst>
          <pc:docMk/>
          <pc:sldMk cId="2220700471" sldId="278"/>
        </pc:sldMkLst>
      </pc:sldChg>
      <pc:sldChg chg="del">
        <pc:chgData name="Eno Maycock" userId="d70cb033c514587d" providerId="LiveId" clId="{24D0D870-BD40-4173-87A3-F60249D20675}" dt="2026-02-01T00:06:07.729" v="9" actId="47"/>
        <pc:sldMkLst>
          <pc:docMk/>
          <pc:sldMk cId="820543880" sldId="279"/>
        </pc:sldMkLst>
      </pc:sldChg>
      <pc:sldChg chg="modSp mod">
        <pc:chgData name="Eno Maycock" userId="d70cb033c514587d" providerId="LiveId" clId="{24D0D870-BD40-4173-87A3-F60249D20675}" dt="2026-02-01T00:06:26.750" v="15" actId="403"/>
        <pc:sldMkLst>
          <pc:docMk/>
          <pc:sldMk cId="4013158511" sldId="280"/>
        </pc:sldMkLst>
        <pc:spChg chg="mod">
          <ac:chgData name="Eno Maycock" userId="d70cb033c514587d" providerId="LiveId" clId="{24D0D870-BD40-4173-87A3-F60249D20675}" dt="2026-02-01T00:06:26.750" v="15" actId="403"/>
          <ac:spMkLst>
            <pc:docMk/>
            <pc:sldMk cId="4013158511" sldId="280"/>
            <ac:spMk id="3" creationId="{00000000-0000-0000-0000-000000000000}"/>
          </ac:spMkLst>
        </pc:spChg>
      </pc:sldChg>
      <pc:sldChg chg="modSp mod">
        <pc:chgData name="Eno Maycock" userId="d70cb033c514587d" providerId="LiveId" clId="{24D0D870-BD40-4173-87A3-F60249D20675}" dt="2026-02-01T00:11:38.223" v="28" actId="20577"/>
        <pc:sldMkLst>
          <pc:docMk/>
          <pc:sldMk cId="1394624651" sldId="518"/>
        </pc:sldMkLst>
        <pc:spChg chg="mod">
          <ac:chgData name="Eno Maycock" userId="d70cb033c514587d" providerId="LiveId" clId="{24D0D870-BD40-4173-87A3-F60249D20675}" dt="2026-02-01T00:11:38.223" v="28" actId="20577"/>
          <ac:spMkLst>
            <pc:docMk/>
            <pc:sldMk cId="1394624651" sldId="518"/>
            <ac:spMk id="3" creationId="{E9DE1984-3457-4CEC-64B4-ABB74764E9F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AD645-7D04-404E-9AD8-B8C56B1F367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1598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36BD6D-9131-4CA6-98DE-4E04D82EC4F3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0090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A5D3066-9F16-4EEB-9D9D-A43643911107}" type="slidenum">
              <a:rPr lang="en-US" altLang="en-US" sz="1200" smtClean="0"/>
              <a:pPr/>
              <a:t>6</a:t>
            </a:fld>
            <a:endParaRPr lang="en-US" altLang="en-US" sz="120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508289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AD645-7D04-404E-9AD8-B8C56B1F367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6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AD645-7D04-404E-9AD8-B8C56B1F367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8254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AD645-7D04-404E-9AD8-B8C56B1F367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0672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AE10F1-B406-46B8-9ECA-1AF072632FD0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284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1/31/2026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.uk/imgres?imgurl=http://mper.chez.tiscali.fr/images/Weber.gif&amp;imgrefurl=http://mper.chez.tiscali.fr/auteurs/Weber.html&amp;h=240&amp;w=176&amp;sz=22&amp;tbnid=0e9ukuFxxjwJ:&amp;tbnh=104&amp;tbnw=76&amp;start=3&amp;prev=/images?q=max+weber&amp;hl=en&amp;lr=&amp;sa=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lfFJXVAepE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q=https://www.gobreeze.com/reports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800" b="1" dirty="0"/>
              <a:t>Master of Business Administration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Human Capital Management </a:t>
            </a: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Nature and Future of work</a:t>
            </a:r>
            <a:b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endParaRPr lang="en-GB" altLang="en-US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4464" y="0"/>
            <a:ext cx="8229600" cy="550718"/>
          </a:xfrm>
        </p:spPr>
        <p:txBody>
          <a:bodyPr>
            <a:noAutofit/>
          </a:bodyPr>
          <a:lstStyle/>
          <a:p>
            <a:r>
              <a:rPr lang="en-GB" sz="4400" b="1" dirty="0">
                <a:solidFill>
                  <a:srgbClr val="0070C0"/>
                </a:solidFill>
              </a:rPr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550719"/>
            <a:ext cx="9144000" cy="5507182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To introduce students to classical theorists on the nature of work and organisation </a:t>
            </a:r>
          </a:p>
          <a:p>
            <a:pPr algn="just"/>
            <a:r>
              <a:rPr lang="en-GB" dirty="0"/>
              <a:t>Critically evaluate their effects on the management of people</a:t>
            </a:r>
          </a:p>
          <a:p>
            <a:pPr algn="just"/>
            <a:r>
              <a:rPr lang="en-GB" dirty="0"/>
              <a:t>Assess their relevance  in contemporary organizations</a:t>
            </a:r>
          </a:p>
          <a:p>
            <a:r>
              <a:rPr lang="en-GB" dirty="0"/>
              <a:t>Examine current culture and work practices in tech companies.</a:t>
            </a:r>
          </a:p>
          <a:p>
            <a:r>
              <a:rPr lang="en-GB" dirty="0"/>
              <a:t>Recommend cultural and structural initiatives to embed innovation.</a:t>
            </a:r>
          </a:p>
          <a:p>
            <a:r>
              <a:rPr lang="en-GB" dirty="0"/>
              <a:t>Propose a future-of-work model (hybrid/remote) that supports collaboration and creativity.</a:t>
            </a:r>
          </a:p>
          <a:p>
            <a:r>
              <a:rPr lang="en-GB" dirty="0"/>
              <a:t>Show how these designs motivate and enable staff to perform optimally.</a:t>
            </a:r>
          </a:p>
          <a:p>
            <a:pPr algn="just"/>
            <a:r>
              <a:rPr lang="en-GB" dirty="0"/>
              <a:t>To outline some recent changes to the nature of work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Autofit/>
          </a:bodyPr>
          <a:lstStyle/>
          <a:p>
            <a:pPr algn="l"/>
            <a:r>
              <a:rPr lang="en-GB" sz="3700" b="1" dirty="0">
                <a:solidFill>
                  <a:srgbClr val="0070C0"/>
                </a:solidFill>
                <a:latin typeface="+mn-lt"/>
              </a:rPr>
              <a:t>Organisational Structures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0" y="1105750"/>
            <a:ext cx="8686800" cy="5020414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2800" dirty="0"/>
          </a:p>
          <a:p>
            <a:pPr>
              <a:buNone/>
            </a:pPr>
            <a:endParaRPr lang="en-GB" sz="2800" dirty="0"/>
          </a:p>
          <a:p>
            <a:pPr>
              <a:buNone/>
            </a:pPr>
            <a:r>
              <a:rPr lang="en-GB" sz="2800" b="1" dirty="0"/>
              <a:t>Bureaucracy</a:t>
            </a:r>
            <a:r>
              <a:rPr lang="en-GB" sz="2800" dirty="0"/>
              <a:t>	= ‘rule by office or by </a:t>
            </a:r>
          </a:p>
          <a:p>
            <a:pPr>
              <a:buNone/>
            </a:pPr>
            <a:r>
              <a:rPr lang="en-GB" sz="2800" dirty="0"/>
              <a:t>			officials’ </a:t>
            </a:r>
          </a:p>
          <a:p>
            <a:pPr>
              <a:buNone/>
            </a:pPr>
            <a:endParaRPr lang="en-GB" sz="1200" dirty="0"/>
          </a:p>
          <a:p>
            <a:pPr>
              <a:buNone/>
            </a:pPr>
            <a:r>
              <a:rPr lang="en-GB" sz="2800" b="1" dirty="0"/>
              <a:t>Bureaucratic administration</a:t>
            </a:r>
            <a:r>
              <a:rPr lang="en-GB" sz="2800" dirty="0"/>
              <a:t>:</a:t>
            </a:r>
          </a:p>
          <a:p>
            <a:pPr marL="0" indent="0">
              <a:buNone/>
            </a:pPr>
            <a:r>
              <a:rPr lang="en-GB" sz="2800" dirty="0"/>
              <a:t>People/workers do what they are asked/are expected to do because they obey not the charisma of the tribal leader or traditions but the position in a hierarchy organised through reason.</a:t>
            </a:r>
          </a:p>
        </p:txBody>
      </p:sp>
      <p:pic>
        <p:nvPicPr>
          <p:cNvPr id="4" name="Picture 6" descr="http://images.google.co.uk/images?q=tbn:0e9ukuFxxjwJ:mper.chez.tiscali.fr/images/Weber.gi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82544" y="471667"/>
            <a:ext cx="2304256" cy="31537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06888" cy="315436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Frederick Taylor’s (1856-1915)</a:t>
            </a:r>
            <a:br>
              <a:rPr lang="en-GB" b="1" dirty="0">
                <a:solidFill>
                  <a:srgbClr val="0070C0"/>
                </a:solidFill>
              </a:rPr>
            </a:br>
            <a:r>
              <a:rPr lang="en-GB" sz="1600" b="1" dirty="0">
                <a:solidFill>
                  <a:srgbClr val="0070C0"/>
                </a:solidFill>
              </a:rPr>
              <a:t> </a:t>
            </a:r>
            <a:br>
              <a:rPr lang="en-GB" b="1" dirty="0">
                <a:solidFill>
                  <a:srgbClr val="0070C0"/>
                </a:solidFill>
              </a:rPr>
            </a:br>
            <a:r>
              <a:rPr lang="en-GB" b="1" dirty="0">
                <a:solidFill>
                  <a:srgbClr val="0070C0"/>
                </a:solidFill>
              </a:rPr>
              <a:t>Scientific Management (Taylorism)</a:t>
            </a:r>
          </a:p>
        </p:txBody>
      </p:sp>
      <p:pic>
        <p:nvPicPr>
          <p:cNvPr id="4" name="Picture 2" descr="image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692696"/>
            <a:ext cx="3045326" cy="4525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98137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027"/>
          <p:cNvSpPr>
            <a:spLocks noGrp="1" noChangeArrowheads="1"/>
          </p:cNvSpPr>
          <p:nvPr>
            <p:ph idx="1"/>
          </p:nvPr>
        </p:nvSpPr>
        <p:spPr>
          <a:xfrm>
            <a:off x="0" y="2708920"/>
            <a:ext cx="9144000" cy="2738807"/>
          </a:xfrm>
        </p:spPr>
        <p:txBody>
          <a:bodyPr>
            <a:normAutofit/>
          </a:bodyPr>
          <a:lstStyle/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GB" sz="2600" dirty="0"/>
              <a:t>Joined </a:t>
            </a:r>
            <a:r>
              <a:rPr lang="en-GB" sz="2600" b="1" dirty="0"/>
              <a:t>Midvale Steel Company</a:t>
            </a:r>
            <a:r>
              <a:rPr lang="en-GB" sz="2600" dirty="0"/>
              <a:t> in 1878 - became Chief Engineer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GB" sz="2600" dirty="0"/>
              <a:t>- Noticed ‘wasted’ Time and Effort due to:</a:t>
            </a:r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</a:pPr>
            <a:r>
              <a:rPr lang="en-GB" sz="2600" b="1" dirty="0">
                <a:solidFill>
                  <a:srgbClr val="1F497D"/>
                </a:solidFill>
              </a:rPr>
              <a:t>Factory Layout – facilitates unnecessary communication</a:t>
            </a:r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</a:pPr>
            <a:r>
              <a:rPr lang="en-GB" sz="2600" b="1" dirty="0">
                <a:solidFill>
                  <a:schemeClr val="tx2"/>
                </a:solidFill>
              </a:rPr>
              <a:t>Natural Soldiering – human nature to avoid work</a:t>
            </a:r>
          </a:p>
          <a:p>
            <a:pPr marL="990600" lvl="1" indent="-533400" eaLnBrk="1" hangingPunct="1">
              <a:lnSpc>
                <a:spcPct val="90000"/>
              </a:lnSpc>
              <a:buNone/>
            </a:pPr>
            <a:endParaRPr lang="en-GB" sz="2400" dirty="0">
              <a:solidFill>
                <a:schemeClr val="tx2"/>
              </a:solidFill>
            </a:endParaRPr>
          </a:p>
          <a:p>
            <a:pPr marL="990600" lvl="1" indent="-533400" eaLnBrk="1" hangingPunct="1">
              <a:lnSpc>
                <a:spcPct val="90000"/>
              </a:lnSpc>
              <a:buFontTx/>
              <a:buNone/>
            </a:pPr>
            <a:endParaRPr lang="en-GB" sz="2400" dirty="0">
              <a:solidFill>
                <a:srgbClr val="1F497D"/>
              </a:solidFill>
            </a:endParaRPr>
          </a:p>
        </p:txBody>
      </p:sp>
      <p:pic>
        <p:nvPicPr>
          <p:cNvPr id="5123" name="Picture 1029" descr="image01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60648"/>
            <a:ext cx="6193557" cy="23982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4" name="Text Box 1031"/>
          <p:cNvSpPr txBox="1">
            <a:spLocks noChangeArrowheads="1"/>
          </p:cNvSpPr>
          <p:nvPr/>
        </p:nvSpPr>
        <p:spPr bwMode="auto">
          <a:xfrm>
            <a:off x="229667" y="5805264"/>
            <a:ext cx="8136904" cy="83099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dirty="0">
                <a:latin typeface="+mn-lt"/>
              </a:rPr>
              <a:t>“</a:t>
            </a:r>
            <a:r>
              <a:rPr lang="en-GB" sz="2400" i="1" dirty="0">
                <a:latin typeface="+mn-lt"/>
              </a:rPr>
              <a:t>Hardly a workman can be found that doesn’t dedicate his time to studying just how slowly he can work</a:t>
            </a:r>
            <a:r>
              <a:rPr lang="en-GB" sz="2400" dirty="0">
                <a:latin typeface="+mn-lt"/>
              </a:rPr>
              <a:t>” F.W. Taylor</a:t>
            </a:r>
          </a:p>
        </p:txBody>
      </p:sp>
    </p:spTree>
    <p:extLst>
      <p:ext uri="{BB962C8B-B14F-4D97-AF65-F5344CB8AC3E}">
        <p14:creationId xmlns:p14="http://schemas.microsoft.com/office/powerpoint/2010/main" val="10257754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431800"/>
          </a:xfrm>
        </p:spPr>
        <p:txBody>
          <a:bodyPr>
            <a:noAutofit/>
          </a:bodyPr>
          <a:lstStyle/>
          <a:p>
            <a:r>
              <a:rPr lang="en-GB" altLang="en-US" sz="4000" b="1" dirty="0">
                <a:solidFill>
                  <a:srgbClr val="0070C0"/>
                </a:solidFill>
              </a:rPr>
              <a:t>Principles of Scientific Management</a:t>
            </a:r>
          </a:p>
        </p:txBody>
      </p:sp>
      <p:sp>
        <p:nvSpPr>
          <p:cNvPr id="12291" name="Content Placeholder 3"/>
          <p:cNvSpPr>
            <a:spLocks noGrp="1"/>
          </p:cNvSpPr>
          <p:nvPr>
            <p:ph idx="1"/>
          </p:nvPr>
        </p:nvSpPr>
        <p:spPr>
          <a:xfrm>
            <a:off x="0" y="644237"/>
            <a:ext cx="6228184" cy="5391870"/>
          </a:xfrm>
        </p:spPr>
        <p:txBody>
          <a:bodyPr/>
          <a:lstStyle/>
          <a:p>
            <a:pPr algn="just">
              <a:defRPr/>
            </a:pPr>
            <a:r>
              <a:rPr lang="en-US" sz="2400" dirty="0"/>
              <a:t>Replace ‘rule of thumb’ work methods with methods based on the scientific study of work. </a:t>
            </a:r>
            <a:endParaRPr lang="en-GB" sz="2400" dirty="0"/>
          </a:p>
          <a:p>
            <a:pPr algn="just">
              <a:defRPr/>
            </a:pPr>
            <a:r>
              <a:rPr lang="en-US" sz="2400" dirty="0"/>
              <a:t>Scientifically select and then train, teach, and develop the workman. </a:t>
            </a:r>
            <a:endParaRPr lang="en-GB" sz="2400" dirty="0"/>
          </a:p>
          <a:p>
            <a:pPr algn="just">
              <a:defRPr/>
            </a:pPr>
            <a:r>
              <a:rPr lang="en-US" sz="2400" dirty="0"/>
              <a:t>Provide detailed instruction and supervision of each worker in their given task. </a:t>
            </a:r>
            <a:endParaRPr lang="en-GB" sz="2400" dirty="0"/>
          </a:p>
          <a:p>
            <a:pPr algn="just">
              <a:defRPr/>
            </a:pPr>
            <a:r>
              <a:rPr lang="en-US" sz="2400" dirty="0"/>
              <a:t>Divide work nearly equally between managers and workers, so that the managers apply scientific management principles for planning work while the workers actually perform the tasks.</a:t>
            </a:r>
            <a:endParaRPr lang="en-GB" sz="2400" dirty="0"/>
          </a:p>
          <a:p>
            <a:pPr marL="0" indent="0" algn="ctr">
              <a:lnSpc>
                <a:spcPct val="115000"/>
              </a:lnSpc>
              <a:spcAft>
                <a:spcPts val="0"/>
              </a:spcAft>
              <a:buFontTx/>
              <a:buNone/>
              <a:defRPr/>
            </a:pPr>
            <a:endParaRPr lang="en-US" sz="2200" u="sng" dirty="0">
              <a:solidFill>
                <a:srgbClr val="196AD4"/>
              </a:solidFill>
              <a:ea typeface="Times New Roman" panose="02020603050405020304" pitchFamily="18" charset="0"/>
              <a:cs typeface="Times New Roman" panose="02020603050405020304" pitchFamily="18" charset="0"/>
              <a:hlinkClick r:id="rId3"/>
            </a:endParaRPr>
          </a:p>
          <a:p>
            <a:pPr>
              <a:defRPr/>
            </a:pPr>
            <a:endParaRPr lang="en-GB" altLang="en-US" sz="2000" b="1" dirty="0"/>
          </a:p>
          <a:p>
            <a:pPr>
              <a:buFontTx/>
              <a:buNone/>
              <a:defRPr/>
            </a:pPr>
            <a:endParaRPr lang="en-US" altLang="en-US" sz="20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8184" y="3573016"/>
            <a:ext cx="2915816" cy="2241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2699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41664"/>
          </a:xfrm>
        </p:spPr>
        <p:txBody>
          <a:bodyPr>
            <a:normAutofit fontScale="90000"/>
          </a:bodyPr>
          <a:lstStyle/>
          <a:p>
            <a:r>
              <a:rPr lang="en-GB" sz="3700" b="1" dirty="0">
                <a:solidFill>
                  <a:srgbClr val="0070C0"/>
                </a:solidFill>
              </a:rPr>
              <a:t>Continued relevance of Taylorism/Bureaucracy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-1" y="945574"/>
            <a:ext cx="9143999" cy="509154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None/>
            </a:pPr>
            <a:r>
              <a:rPr lang="en-GB" sz="2200" dirty="0">
                <a:solidFill>
                  <a:schemeClr val="accent1"/>
                </a:solidFill>
              </a:rPr>
              <a:t>Call Centres:</a:t>
            </a:r>
          </a:p>
          <a:p>
            <a:r>
              <a:rPr lang="en-GB" sz="2200" dirty="0"/>
              <a:t>Standardised operations which are scripted/written down and direct behaviour: ‘hello how may I help you today?’</a:t>
            </a:r>
          </a:p>
          <a:p>
            <a:r>
              <a:rPr lang="en-GB" sz="2200" dirty="0"/>
              <a:t>Hierarchy </a:t>
            </a:r>
          </a:p>
          <a:p>
            <a:r>
              <a:rPr lang="en-GB" sz="2200" dirty="0"/>
              <a:t>Direct monitoring and surveillance</a:t>
            </a:r>
          </a:p>
          <a:p>
            <a:pPr>
              <a:buFont typeface="Arial" pitchFamily="34" charset="0"/>
              <a:buNone/>
            </a:pPr>
            <a:endParaRPr lang="en-GB" sz="2200" dirty="0"/>
          </a:p>
          <a:p>
            <a:pPr>
              <a:buFont typeface="Arial" pitchFamily="34" charset="0"/>
              <a:buNone/>
            </a:pPr>
            <a:r>
              <a:rPr lang="en-GB" sz="2200" dirty="0">
                <a:solidFill>
                  <a:schemeClr val="accent1"/>
                </a:solidFill>
              </a:rPr>
              <a:t>Fast-food restaurants and catering services in general</a:t>
            </a:r>
            <a:r>
              <a:rPr lang="en-GB" sz="2200" dirty="0"/>
              <a:t>: </a:t>
            </a:r>
          </a:p>
          <a:p>
            <a:r>
              <a:rPr lang="en-GB" sz="2200" dirty="0"/>
              <a:t>Each action is pre-planned minute by minute</a:t>
            </a:r>
          </a:p>
          <a:p>
            <a:r>
              <a:rPr lang="en-GB" sz="2200" dirty="0"/>
              <a:t>Performance is measured accordingly</a:t>
            </a:r>
          </a:p>
          <a:p>
            <a:r>
              <a:rPr lang="en-GB" sz="2200" dirty="0"/>
              <a:t>Even interactions with clients are programmed and trained: smiling, greeting, suggestions of meals, etc</a:t>
            </a:r>
          </a:p>
          <a:p>
            <a:pPr>
              <a:buFont typeface="Arial" pitchFamily="34" charset="0"/>
              <a:buNone/>
            </a:pPr>
            <a:endParaRPr lang="en-GB" sz="2200" dirty="0"/>
          </a:p>
          <a:p>
            <a:pPr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34333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78098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Human Relations Movement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685800"/>
            <a:ext cx="9143999" cy="5440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b="1" dirty="0">
                <a:solidFill>
                  <a:srgbClr val="0070C0"/>
                </a:solidFill>
              </a:rPr>
              <a:t>‘Hawthorne experiments’ </a:t>
            </a:r>
            <a:r>
              <a:rPr lang="en-GB" sz="3000" dirty="0"/>
              <a:t>conducted by </a:t>
            </a:r>
            <a:r>
              <a:rPr lang="en-GB" sz="3000" b="1" dirty="0">
                <a:solidFill>
                  <a:srgbClr val="0070C0"/>
                </a:solidFill>
              </a:rPr>
              <a:t>Elton Mayo</a:t>
            </a:r>
            <a:r>
              <a:rPr lang="en-GB" sz="3000" dirty="0"/>
              <a:t> in 1920s &amp; 30s in Hawthorne plant of ‘Western Electric’, Illinois, USA</a:t>
            </a:r>
          </a:p>
          <a:p>
            <a:r>
              <a:rPr lang="en-GB" sz="3000" dirty="0"/>
              <a:t>Set out to find evidence that improved illumination increased worker productivity. Other physical changes were also tested e.g. extra rest periods</a:t>
            </a:r>
          </a:p>
          <a:p>
            <a:r>
              <a:rPr lang="en-GB" sz="3000" dirty="0"/>
              <a:t>Whatever changes were introduced, productivity was increased!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53202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856"/>
            <a:ext cx="8229600" cy="533253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rgbClr val="0070C0"/>
                </a:solidFill>
                <a:latin typeface="+mn-lt"/>
                <a:cs typeface="Tahoma" pitchFamily="34" charset="0"/>
              </a:rPr>
              <a:t>The Flexible Firm</a:t>
            </a:r>
            <a:endParaRPr lang="en-GB" sz="4000" b="1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65018"/>
            <a:ext cx="9144000" cy="50318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  <a:defRPr/>
            </a:pPr>
            <a:r>
              <a:rPr lang="en-GB" sz="2800" dirty="0">
                <a:ea typeface="Tahoma" pitchFamily="34" charset="0"/>
                <a:cs typeface="Tahoma" pitchFamily="34" charset="0"/>
              </a:rPr>
              <a:t>The work of Atkinson &amp; </a:t>
            </a:r>
            <a:r>
              <a:rPr lang="en-GB" sz="2800" dirty="0" err="1">
                <a:ea typeface="Tahoma" pitchFamily="34" charset="0"/>
                <a:cs typeface="Tahoma" pitchFamily="34" charset="0"/>
              </a:rPr>
              <a:t>Meager</a:t>
            </a:r>
            <a:r>
              <a:rPr lang="en-GB" sz="2800" dirty="0">
                <a:ea typeface="Tahoma" pitchFamily="34" charset="0"/>
                <a:cs typeface="Tahoma" pitchFamily="34" charset="0"/>
              </a:rPr>
              <a:t> in 1986 proposed the</a:t>
            </a:r>
          </a:p>
          <a:p>
            <a:pPr>
              <a:lnSpc>
                <a:spcPct val="90000"/>
              </a:lnSpc>
              <a:buNone/>
              <a:defRPr/>
            </a:pPr>
            <a:r>
              <a:rPr lang="en-GB" sz="2800" dirty="0">
                <a:ea typeface="Tahoma" pitchFamily="34" charset="0"/>
                <a:cs typeface="Tahoma" pitchFamily="34" charset="0"/>
              </a:rPr>
              <a:t>concept of the “Flexible Firm”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>
                <a:ea typeface="Tahoma" pitchFamily="34" charset="0"/>
                <a:cs typeface="Tahoma" pitchFamily="34" charset="0"/>
              </a:rPr>
              <a:t>Regards organisations as comprising “core” and “peripheral” workers</a:t>
            </a:r>
          </a:p>
          <a:p>
            <a:pPr>
              <a:lnSpc>
                <a:spcPct val="90000"/>
              </a:lnSpc>
              <a:defRPr/>
            </a:pPr>
            <a:r>
              <a:rPr lang="en-GB" sz="2800" u="sng" dirty="0">
                <a:ea typeface="Tahoma" pitchFamily="34" charset="0"/>
                <a:cs typeface="Tahoma" pitchFamily="34" charset="0"/>
              </a:rPr>
              <a:t>CORE workers </a:t>
            </a:r>
            <a:r>
              <a:rPr lang="en-GB" sz="2800" dirty="0">
                <a:ea typeface="Tahoma" pitchFamily="34" charset="0"/>
                <a:cs typeface="Tahoma" pitchFamily="34" charset="0"/>
              </a:rPr>
              <a:t>employed on standard contracts</a:t>
            </a:r>
          </a:p>
          <a:p>
            <a:pPr>
              <a:lnSpc>
                <a:spcPct val="90000"/>
              </a:lnSpc>
              <a:defRPr/>
            </a:pPr>
            <a:r>
              <a:rPr lang="en-GB" sz="2800" u="sng" dirty="0">
                <a:ea typeface="Tahoma" pitchFamily="34" charset="0"/>
                <a:cs typeface="Tahoma" pitchFamily="34" charset="0"/>
              </a:rPr>
              <a:t>PERIPHERAL</a:t>
            </a:r>
            <a:r>
              <a:rPr lang="en-GB" sz="2800" dirty="0">
                <a:ea typeface="Tahoma" pitchFamily="34" charset="0"/>
                <a:cs typeface="Tahoma" pitchFamily="34" charset="0"/>
              </a:rPr>
              <a:t> are employed on short-term contracts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389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087807B-4C81-4B01-8EF2-27CEED0AB2EE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18435" name="Text Box 4"/>
          <p:cNvSpPr txBox="1">
            <a:spLocks noChangeArrowheads="1"/>
          </p:cNvSpPr>
          <p:nvPr/>
        </p:nvSpPr>
        <p:spPr bwMode="auto">
          <a:xfrm>
            <a:off x="3203575" y="2492375"/>
            <a:ext cx="25193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800" b="1">
                <a:latin typeface="Arial" charset="0"/>
              </a:rPr>
              <a:t>.</a:t>
            </a:r>
          </a:p>
        </p:txBody>
      </p:sp>
      <p:sp>
        <p:nvSpPr>
          <p:cNvPr id="18436" name="Oval 5"/>
          <p:cNvSpPr>
            <a:spLocks noChangeArrowheads="1"/>
          </p:cNvSpPr>
          <p:nvPr/>
        </p:nvSpPr>
        <p:spPr bwMode="auto">
          <a:xfrm>
            <a:off x="1619672" y="692696"/>
            <a:ext cx="5688235" cy="410398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en-US" sz="1800" b="1">
              <a:latin typeface="Arial" charset="0"/>
            </a:endParaRPr>
          </a:p>
        </p:txBody>
      </p:sp>
      <p:sp>
        <p:nvSpPr>
          <p:cNvPr id="18437" name="Oval 6"/>
          <p:cNvSpPr>
            <a:spLocks noChangeArrowheads="1"/>
          </p:cNvSpPr>
          <p:nvPr/>
        </p:nvSpPr>
        <p:spPr bwMode="auto">
          <a:xfrm>
            <a:off x="2915816" y="1772816"/>
            <a:ext cx="3168699" cy="201637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800" b="1" dirty="0">
                <a:solidFill>
                  <a:schemeClr val="bg1"/>
                </a:solidFill>
                <a:latin typeface="Arial" charset="0"/>
              </a:rPr>
              <a:t>CORE Primary</a:t>
            </a:r>
          </a:p>
          <a:p>
            <a:pPr algn="ctr"/>
            <a:r>
              <a:rPr lang="en-GB" sz="1800" b="1" dirty="0">
                <a:solidFill>
                  <a:schemeClr val="bg1"/>
                </a:solidFill>
                <a:latin typeface="Arial" charset="0"/>
              </a:rPr>
              <a:t>labour markets.</a:t>
            </a:r>
          </a:p>
        </p:txBody>
      </p:sp>
      <p:sp>
        <p:nvSpPr>
          <p:cNvPr id="18438" name="Text Box 7"/>
          <p:cNvSpPr txBox="1">
            <a:spLocks noChangeArrowheads="1"/>
          </p:cNvSpPr>
          <p:nvPr/>
        </p:nvSpPr>
        <p:spPr bwMode="auto">
          <a:xfrm>
            <a:off x="3707904" y="260648"/>
            <a:ext cx="1838821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1600" b="1" dirty="0">
                <a:latin typeface="Arial" charset="0"/>
              </a:rPr>
              <a:t>Self Employment</a:t>
            </a:r>
          </a:p>
        </p:txBody>
      </p:sp>
      <p:sp>
        <p:nvSpPr>
          <p:cNvPr id="18439" name="Text Box 9"/>
          <p:cNvSpPr txBox="1">
            <a:spLocks noChangeArrowheads="1"/>
          </p:cNvSpPr>
          <p:nvPr/>
        </p:nvSpPr>
        <p:spPr bwMode="auto">
          <a:xfrm>
            <a:off x="2627784" y="1124744"/>
            <a:ext cx="338455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8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Secondary labour markets</a:t>
            </a:r>
          </a:p>
        </p:txBody>
      </p:sp>
      <p:sp>
        <p:nvSpPr>
          <p:cNvPr id="18441" name="Text Box 11"/>
          <p:cNvSpPr txBox="1">
            <a:spLocks noChangeArrowheads="1"/>
          </p:cNvSpPr>
          <p:nvPr/>
        </p:nvSpPr>
        <p:spPr bwMode="auto">
          <a:xfrm>
            <a:off x="3779912" y="5301208"/>
            <a:ext cx="1543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800" b="1" dirty="0">
                <a:latin typeface="Arial" charset="0"/>
              </a:rPr>
              <a:t>Outsourcing</a:t>
            </a:r>
          </a:p>
        </p:txBody>
      </p:sp>
      <p:sp>
        <p:nvSpPr>
          <p:cNvPr id="18445" name="Text Box 16"/>
          <p:cNvSpPr txBox="1">
            <a:spLocks noChangeArrowheads="1"/>
          </p:cNvSpPr>
          <p:nvPr/>
        </p:nvSpPr>
        <p:spPr bwMode="auto">
          <a:xfrm>
            <a:off x="1789112" y="2738225"/>
            <a:ext cx="1296988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8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Short</a:t>
            </a:r>
          </a:p>
          <a:p>
            <a:pPr algn="ctr"/>
            <a:r>
              <a:rPr lang="en-GB" sz="18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Term </a:t>
            </a:r>
          </a:p>
          <a:p>
            <a:pPr algn="ctr"/>
            <a:r>
              <a:rPr lang="en-GB" sz="18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contracts</a:t>
            </a:r>
          </a:p>
        </p:txBody>
      </p:sp>
      <p:sp>
        <p:nvSpPr>
          <p:cNvPr id="18448" name="Text Box 20"/>
          <p:cNvSpPr txBox="1">
            <a:spLocks noChangeArrowheads="1"/>
          </p:cNvSpPr>
          <p:nvPr/>
        </p:nvSpPr>
        <p:spPr bwMode="auto">
          <a:xfrm>
            <a:off x="5652120" y="3429000"/>
            <a:ext cx="15271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8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Job </a:t>
            </a:r>
          </a:p>
          <a:p>
            <a:r>
              <a:rPr lang="en-GB" sz="18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Sharing</a:t>
            </a:r>
          </a:p>
        </p:txBody>
      </p:sp>
      <p:sp>
        <p:nvSpPr>
          <p:cNvPr id="18449" name="Text Box 21"/>
          <p:cNvSpPr txBox="1">
            <a:spLocks noChangeArrowheads="1"/>
          </p:cNvSpPr>
          <p:nvPr/>
        </p:nvSpPr>
        <p:spPr bwMode="auto">
          <a:xfrm>
            <a:off x="5796136" y="1700808"/>
            <a:ext cx="9334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18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Part</a:t>
            </a:r>
          </a:p>
          <a:p>
            <a:pPr algn="ctr"/>
            <a:r>
              <a:rPr lang="en-GB" sz="18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Timers</a:t>
            </a:r>
          </a:p>
        </p:txBody>
      </p:sp>
      <p:sp>
        <p:nvSpPr>
          <p:cNvPr id="18450" name="Text Box 22"/>
          <p:cNvSpPr txBox="1">
            <a:spLocks noChangeArrowheads="1"/>
          </p:cNvSpPr>
          <p:nvPr/>
        </p:nvSpPr>
        <p:spPr bwMode="auto">
          <a:xfrm>
            <a:off x="0" y="5157192"/>
            <a:ext cx="617220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100" b="1" dirty="0">
                <a:latin typeface="Arial" charset="0"/>
              </a:rPr>
              <a:t>CORE &amp; PERIPHERAL WORKERS (Adapted from</a:t>
            </a:r>
          </a:p>
          <a:p>
            <a:r>
              <a:rPr lang="en-GB" sz="1100" b="1" dirty="0">
                <a:latin typeface="Arial" charset="0"/>
              </a:rPr>
              <a:t>      Atkinson &amp; </a:t>
            </a:r>
            <a:r>
              <a:rPr lang="en-GB" sz="1100" b="1" dirty="0" err="1">
                <a:latin typeface="Arial" charset="0"/>
              </a:rPr>
              <a:t>Meager</a:t>
            </a:r>
            <a:r>
              <a:rPr lang="en-GB" sz="1100" b="1" dirty="0">
                <a:latin typeface="Arial" charset="0"/>
              </a:rPr>
              <a:t>, 1986)( Leopold, 2002)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452320" y="2564904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Sub contracting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79512" y="2420888"/>
            <a:ext cx="1475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Agency workers</a:t>
            </a:r>
          </a:p>
        </p:txBody>
      </p:sp>
    </p:spTree>
    <p:extLst>
      <p:ext uri="{BB962C8B-B14F-4D97-AF65-F5344CB8AC3E}">
        <p14:creationId xmlns:p14="http://schemas.microsoft.com/office/powerpoint/2010/main" val="10603216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02673"/>
          </a:xfrm>
        </p:spPr>
        <p:txBody>
          <a:bodyPr>
            <a:noAutofit/>
          </a:bodyPr>
          <a:lstStyle/>
          <a:p>
            <a:r>
              <a:rPr lang="en-GB" sz="4400" dirty="0"/>
              <a:t>Organisation structure meaning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85800"/>
            <a:ext cx="9144000" cy="5049982"/>
          </a:xfrm>
        </p:spPr>
        <p:txBody>
          <a:bodyPr>
            <a:normAutofit/>
          </a:bodyPr>
          <a:lstStyle/>
          <a:p>
            <a:pPr>
              <a:buNone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Organisation structure refers to a framework used to explain how an organisation allocates and manages its resources and the lines of communication and decision making (</a:t>
            </a:r>
            <a:r>
              <a:rPr lang="en-GB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Cushway</a:t>
            </a: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and Lodge, 1993).</a:t>
            </a:r>
          </a:p>
          <a:p>
            <a:pPr>
              <a:buNone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The rationale for structuring organisations is so that they are designed in the best way to enable them achieve their goals and objectives.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45291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8927"/>
          </a:xfrm>
        </p:spPr>
        <p:txBody>
          <a:bodyPr/>
          <a:lstStyle/>
          <a:p>
            <a:r>
              <a:rPr lang="en-GB" dirty="0"/>
              <a:t>Organisation design meaning 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0" y="633845"/>
            <a:ext cx="8915400" cy="4883388"/>
          </a:xfrm>
        </p:spPr>
        <p:txBody>
          <a:bodyPr>
            <a:normAutofit/>
          </a:bodyPr>
          <a:lstStyle/>
          <a:p>
            <a:pPr>
              <a:buNone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“...the outcome of shaping and aligning all the components of an enterprise towards the achievement of an agreed mission”</a:t>
            </a:r>
          </a:p>
          <a:p>
            <a:pPr>
              <a:buNone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						</a:t>
            </a:r>
            <a:r>
              <a:rPr lang="en-GB" sz="9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Stanford (2007)</a:t>
            </a:r>
          </a:p>
          <a:p>
            <a:pPr>
              <a:buNone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“is so critical it should be on the agenda of every meeting in every single department”</a:t>
            </a:r>
          </a:p>
          <a:p>
            <a:pPr>
              <a:buNone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						</a:t>
            </a:r>
            <a:r>
              <a:rPr lang="en-GB" sz="9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Rheingold (2003)</a:t>
            </a:r>
          </a:p>
          <a:p>
            <a:pPr>
              <a:buNone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“managerialist response” to the contingencies thrown up by the environment</a:t>
            </a:r>
          </a:p>
          <a:p>
            <a:pPr>
              <a:buNone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				</a:t>
            </a:r>
            <a:r>
              <a:rPr lang="en-GB" sz="9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Clegg, </a:t>
            </a:r>
            <a:r>
              <a:rPr lang="en-GB" sz="9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Kornberger</a:t>
            </a:r>
            <a:r>
              <a:rPr lang="en-GB" sz="9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and </a:t>
            </a:r>
            <a:r>
              <a:rPr lang="en-GB" sz="9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Pitsis</a:t>
            </a:r>
            <a:r>
              <a:rPr lang="en-GB" sz="9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(2008)</a:t>
            </a: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57389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2727A-831B-4FC5-9AD8-13DC29064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24791"/>
          </a:xfrm>
        </p:spPr>
        <p:txBody>
          <a:bodyPr>
            <a:noAutofit/>
          </a:bodyPr>
          <a:lstStyle/>
          <a:p>
            <a:r>
              <a:rPr lang="en-GB" sz="4000" dirty="0">
                <a:latin typeface="Aptos" panose="020B0004020202020204" pitchFamily="34" charset="0"/>
              </a:rPr>
              <a:t>Elements of good organisation structure </a:t>
            </a:r>
            <a:br>
              <a:rPr lang="en-GB" sz="4000" dirty="0">
                <a:latin typeface="Aptos" panose="020B0004020202020204" pitchFamily="34" charset="0"/>
              </a:rPr>
            </a:br>
            <a:r>
              <a:rPr lang="en-GB" sz="4000" dirty="0">
                <a:latin typeface="Aptos" panose="020B0004020202020204" pitchFamily="34" charset="0"/>
              </a:rPr>
              <a:t>(Stanford, 2007, p46)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42DC5-6F1E-4520-8844-EAE70E7CC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9872"/>
            <a:ext cx="9144000" cy="4696691"/>
          </a:xfrm>
        </p:spPr>
        <p:txBody>
          <a:bodyPr>
            <a:noAutofit/>
          </a:bodyPr>
          <a:lstStyle/>
          <a:p>
            <a:pPr marL="514337" indent="-514337">
              <a:buFontTx/>
              <a:buAutoNum type="arabicPeriod"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Directs sufficient management attention to the sources of competitive advantage in each market</a:t>
            </a:r>
          </a:p>
          <a:p>
            <a:pPr marL="514337" indent="-514337">
              <a:buFontTx/>
              <a:buAutoNum type="arabicPeriod"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Helps the corporate centre add value to the organisation</a:t>
            </a:r>
          </a:p>
          <a:p>
            <a:pPr marL="514337" indent="-514337">
              <a:buFontTx/>
              <a:buAutoNum type="arabicPeriod"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Reflects the strengths, motivation and weaknesses of the people</a:t>
            </a:r>
          </a:p>
          <a:p>
            <a:pPr marL="514337" indent="-514337">
              <a:buFontTx/>
              <a:buAutoNum type="arabicPeriod"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Protects units that need distinct cultures</a:t>
            </a:r>
          </a:p>
          <a:p>
            <a:pPr marL="514337" indent="-514337">
              <a:buFontTx/>
              <a:buAutoNum type="arabicPeriod"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Provide co-ordination for linking units that may be problematic</a:t>
            </a:r>
          </a:p>
          <a:p>
            <a:pPr marL="514337" indent="-514337">
              <a:buFontTx/>
              <a:buAutoNum type="arabicPeriod"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Support effective control</a:t>
            </a:r>
          </a:p>
          <a:p>
            <a:pPr marL="514337" indent="-514337">
              <a:buFontTx/>
              <a:buAutoNum type="arabicPeriod"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Facilitates the development of new strategies</a:t>
            </a:r>
          </a:p>
          <a:p>
            <a:pPr marL="514337" indent="-514337">
              <a:buFontTx/>
              <a:buAutoNum type="arabicPeriod"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Provides the flexibility to adapt to change </a:t>
            </a:r>
          </a:p>
          <a:p>
            <a:pPr marL="0" indent="0"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7563069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2727A-831B-4FC5-9AD8-13DC29064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23455"/>
          </a:xfrm>
        </p:spPr>
        <p:txBody>
          <a:bodyPr>
            <a:noAutofit/>
          </a:bodyPr>
          <a:lstStyle/>
          <a:p>
            <a:r>
              <a:rPr lang="en-GB" sz="3600" b="1" dirty="0"/>
              <a:t>Classification of organisational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42DC5-6F1E-4520-8844-EAE70E7CC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96191"/>
            <a:ext cx="9144000" cy="504998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altLang="en-US" sz="2600" b="1" dirty="0"/>
              <a:t>Functional structure- </a:t>
            </a:r>
            <a:r>
              <a:rPr lang="en-GB" altLang="en-US" sz="2600" dirty="0"/>
              <a:t>is a traditional structure that focuses on strong command and control. Stable and undifferentiated between markets. </a:t>
            </a:r>
          </a:p>
          <a:p>
            <a:pPr marL="0" indent="0">
              <a:buNone/>
            </a:pPr>
            <a:r>
              <a:rPr lang="en-GB" altLang="en-US" sz="2600" b="1" dirty="0"/>
              <a:t>Divisional structure </a:t>
            </a:r>
            <a:r>
              <a:rPr lang="en-GB" altLang="en-US" sz="2600" dirty="0"/>
              <a:t>- (product, geographic, process, customer)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 1. divisional product structure- focusses on creating a synergy between buyers and the distribution channels.</a:t>
            </a:r>
          </a:p>
          <a:p>
            <a:pPr marL="0" indent="0">
              <a:buNone/>
            </a:pPr>
            <a:r>
              <a:rPr lang="en-GB" altLang="en-US" dirty="0"/>
              <a:t> 2. divisional geographic structure- focusses on organising geographic markets to recognise local structures and operating conditions </a:t>
            </a:r>
          </a:p>
          <a:p>
            <a:pPr marL="0" indent="0">
              <a:buNone/>
            </a:pPr>
            <a:r>
              <a:rPr lang="en-GB" altLang="en-US" dirty="0"/>
              <a:t> 3. divisional process structure- is suitable for organisations where core services are operated across the enterprise</a:t>
            </a:r>
          </a:p>
          <a:p>
            <a:pPr marL="0" indent="0">
              <a:buNone/>
            </a:pPr>
            <a:r>
              <a:rPr lang="en-GB" altLang="en-US" dirty="0"/>
              <a:t> 4. divisional customer structure- is successful where there are clearly defined customer segments defined by needs, economics and distribution </a:t>
            </a:r>
          </a:p>
          <a:p>
            <a:pPr marL="0" indent="0">
              <a:buNone/>
            </a:pPr>
            <a:r>
              <a:rPr lang="en-GB" alt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6090136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8FA4E2A-7E07-451C-B619-944939722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72836"/>
          </a:xfrm>
        </p:spPr>
        <p:txBody>
          <a:bodyPr>
            <a:noAutofit/>
          </a:bodyPr>
          <a:lstStyle/>
          <a:p>
            <a:r>
              <a:rPr lang="en-GB" sz="3200" b="1" dirty="0"/>
              <a:t>Factors that affect the choice of organisation</a:t>
            </a:r>
            <a:br>
              <a:rPr lang="en-GB" sz="3200" b="1" dirty="0"/>
            </a:br>
            <a:r>
              <a:rPr lang="en-GB" sz="3200" b="1" dirty="0"/>
              <a:t>structure (Stanford, 2007)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64B0F52-53DA-45CB-8BCF-0A736FE96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87136"/>
            <a:ext cx="9144000" cy="473825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000" b="1" dirty="0"/>
              <a:t>Speed </a:t>
            </a:r>
          </a:p>
          <a:p>
            <a:r>
              <a:rPr lang="en-GB" dirty="0"/>
              <a:t>How often and how much restructuring is required to give competitive advantage?</a:t>
            </a:r>
          </a:p>
          <a:p>
            <a:r>
              <a:rPr lang="en-GB" dirty="0"/>
              <a:t>What structure helps for fast decision making/ minimise bottle necks?</a:t>
            </a:r>
          </a:p>
          <a:p>
            <a:pPr marL="0" indent="0">
              <a:buNone/>
            </a:pPr>
            <a:endParaRPr lang="en-GB" sz="3000" b="1" dirty="0"/>
          </a:p>
          <a:p>
            <a:pPr marL="0" indent="0">
              <a:buNone/>
            </a:pPr>
            <a:r>
              <a:rPr lang="en-GB" sz="3000" b="1" dirty="0"/>
              <a:t>Integration </a:t>
            </a:r>
          </a:p>
          <a:p>
            <a:r>
              <a:rPr lang="en-GB" dirty="0"/>
              <a:t>What structure maximise flow of knowledge?</a:t>
            </a:r>
          </a:p>
          <a:p>
            <a:r>
              <a:rPr lang="en-GB" dirty="0"/>
              <a:t>What effect do particular structures have on the relationships between business units?</a:t>
            </a:r>
          </a:p>
          <a:p>
            <a:r>
              <a:rPr lang="en-GB" dirty="0"/>
              <a:t>Does the structure balance between centralisation and decentralisation?</a:t>
            </a:r>
          </a:p>
          <a:p>
            <a:r>
              <a:rPr lang="en-GB" dirty="0"/>
              <a:t>Does the structure allow for every ones voice to be heard?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2124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8FA4E2A-7E07-451C-B619-944939722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75409"/>
          </a:xfrm>
        </p:spPr>
        <p:txBody>
          <a:bodyPr>
            <a:normAutofit/>
          </a:bodyPr>
          <a:lstStyle/>
          <a:p>
            <a:r>
              <a:rPr lang="en-GB" sz="3600" b="1" dirty="0"/>
              <a:t>Factors that affect the choice of structure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64B0F52-53DA-45CB-8BCF-0A736FE96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675409"/>
            <a:ext cx="9143999" cy="504998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600" b="1" dirty="0"/>
              <a:t>Flexibility </a:t>
            </a:r>
          </a:p>
          <a:p>
            <a:r>
              <a:rPr lang="en-GB" dirty="0"/>
              <a:t>How will the jobs and pay levels be described to maximise workforce flexibility?</a:t>
            </a:r>
          </a:p>
          <a:p>
            <a:r>
              <a:rPr lang="en-GB" dirty="0"/>
              <a:t>What levels of flexibility, accountability and participation us required?</a:t>
            </a:r>
          </a:p>
          <a:p>
            <a:r>
              <a:rPr lang="en-GB" dirty="0"/>
              <a:t>What specific designs go well with the structure?</a:t>
            </a:r>
          </a:p>
          <a:p>
            <a:r>
              <a:rPr lang="en-GB" dirty="0"/>
              <a:t>What effect do particular structures have on the relationships between business units/ HQ &amp; other departments?</a:t>
            </a:r>
          </a:p>
          <a:p>
            <a:pPr marL="0" indent="0">
              <a:buNone/>
            </a:pPr>
            <a:r>
              <a:rPr lang="en-GB" sz="2800" b="1" dirty="0"/>
              <a:t>Innovation </a:t>
            </a:r>
          </a:p>
          <a:p>
            <a:r>
              <a:rPr lang="en-GB" dirty="0"/>
              <a:t>What structure will best support the desired culture?</a:t>
            </a:r>
          </a:p>
          <a:p>
            <a:r>
              <a:rPr lang="en-GB" dirty="0"/>
              <a:t>What structure will support organisational values?</a:t>
            </a:r>
          </a:p>
          <a:p>
            <a:r>
              <a:rPr lang="en-GB" dirty="0"/>
              <a:t>Does the structure attract and retain the brightest staff?</a:t>
            </a:r>
          </a:p>
          <a:p>
            <a:r>
              <a:rPr lang="en-GB" dirty="0"/>
              <a:t>Will the structure help develop competitive advantage?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7764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8FA4E2A-7E07-451C-B619-944939722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88373"/>
          </a:xfrm>
        </p:spPr>
        <p:txBody>
          <a:bodyPr>
            <a:noAutofit/>
          </a:bodyPr>
          <a:lstStyle/>
          <a:p>
            <a:r>
              <a:rPr lang="en-GB" sz="3600" b="1" dirty="0"/>
              <a:t>Factors that affect the choice of structure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64B0F52-53DA-45CB-8BCF-0A736FE96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88372"/>
            <a:ext cx="9144000" cy="5299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Control </a:t>
            </a:r>
          </a:p>
          <a:p>
            <a:r>
              <a:rPr lang="en-GB" dirty="0"/>
              <a:t>How will the balance between local and central units be attained?</a:t>
            </a:r>
          </a:p>
          <a:p>
            <a:r>
              <a:rPr lang="en-GB" dirty="0"/>
              <a:t>How layers of management make for effective and efficient control?</a:t>
            </a:r>
          </a:p>
          <a:p>
            <a:r>
              <a:rPr lang="en-GB" dirty="0"/>
              <a:t>What is the span of control?</a:t>
            </a:r>
          </a:p>
          <a:p>
            <a:r>
              <a:rPr lang="en-GB" dirty="0"/>
              <a:t>How can the structure drive desired outcomes/behaviour?</a:t>
            </a:r>
          </a:p>
          <a:p>
            <a:r>
              <a:rPr lang="en-GB" dirty="0"/>
              <a:t>What should be the chain of command?</a:t>
            </a:r>
          </a:p>
          <a:p>
            <a:r>
              <a:rPr lang="en-GB" dirty="0"/>
              <a:t>Who will report to whom and why?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06716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C895D-F098-3ED6-DF04-0C8F68CD3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29936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dirty="0"/>
              <a:t>Organisation Design &amp; the Nature of Work</a:t>
            </a:r>
            <a:br>
              <a:rPr lang="en-GB" sz="40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EC90F-8874-E953-794B-555AE45A2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613064"/>
            <a:ext cx="9143999" cy="5029200"/>
          </a:xfrm>
        </p:spPr>
        <p:txBody>
          <a:bodyPr>
            <a:normAutofit/>
          </a:bodyPr>
          <a:lstStyle/>
          <a:p>
            <a:r>
              <a:rPr lang="en-GB" dirty="0"/>
              <a:t>Organisation structure = framework for resource allocation, communication, decision-making.​</a:t>
            </a:r>
          </a:p>
          <a:p>
            <a:r>
              <a:rPr lang="en-GB" dirty="0"/>
              <a:t>Good structures support competitive advantage, flexibility, innovation and control.​</a:t>
            </a:r>
          </a:p>
          <a:p>
            <a:r>
              <a:rPr lang="en-GB" dirty="0"/>
              <a:t>Development and design must be “fit for purpose” and enable performance in a changing environment.​</a:t>
            </a:r>
          </a:p>
          <a:p>
            <a:r>
              <a:rPr lang="en-GB" dirty="0"/>
              <a:t>Earlier we saw that design is about aligning all parts of the enterprise to its mission. </a:t>
            </a:r>
          </a:p>
          <a:p>
            <a:r>
              <a:rPr lang="en-GB" dirty="0"/>
              <a:t>In tech, that mission often centres on speed, innovation and user experience, so culture and structure must support those.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98881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72056-41D6-4A47-95E0-DBAD347EB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291" y="0"/>
            <a:ext cx="8229600" cy="5922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FUTURE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F082F-A6EA-634D-6A0E-D686C016C2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75408"/>
            <a:ext cx="9144000" cy="514350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In 2026, the "Future of Work" has moved past the emergency response phase of the early 2020s and into a stabilized, </a:t>
            </a:r>
            <a:r>
              <a:rPr lang="en-GB" b="1" dirty="0"/>
              <a:t>outcomes-based</a:t>
            </a:r>
            <a:r>
              <a:rPr lang="en-GB" dirty="0"/>
              <a:t> era. The binary "office vs. remote" debate has largely settled into a sophisticated hybrid reality where flexibility is a core business strategy rather than a perk.</a:t>
            </a:r>
          </a:p>
          <a:p>
            <a:pPr marL="0" indent="0">
              <a:buNone/>
            </a:pPr>
            <a:r>
              <a:rPr lang="en-GB" b="1" dirty="0"/>
              <a:t>1. The 2026 Landscape: By the Numbers</a:t>
            </a:r>
          </a:p>
          <a:p>
            <a:r>
              <a:rPr lang="en-GB" dirty="0"/>
              <a:t>Current data shows that hybrid work has become the "predictable </a:t>
            </a:r>
            <a:r>
              <a:rPr lang="en-GB" dirty="0" err="1"/>
              <a:t>center</a:t>
            </a:r>
            <a:r>
              <a:rPr lang="en-GB" dirty="0"/>
              <a:t>" of the professional world.</a:t>
            </a:r>
          </a:p>
          <a:p>
            <a:r>
              <a:rPr lang="en-GB" b="1" dirty="0"/>
              <a:t>Adoption:</a:t>
            </a:r>
            <a:r>
              <a:rPr lang="en-GB" dirty="0"/>
              <a:t> Roughly </a:t>
            </a:r>
            <a:r>
              <a:rPr lang="en-GB" b="1" dirty="0"/>
              <a:t>75% of companies</a:t>
            </a:r>
            <a:r>
              <a:rPr lang="en-GB" dirty="0"/>
              <a:t> now operate under a hybrid model.</a:t>
            </a:r>
          </a:p>
          <a:p>
            <a:r>
              <a:rPr lang="en-GB" b="1" dirty="0"/>
              <a:t>The "3-2" Standard:</a:t>
            </a:r>
            <a:r>
              <a:rPr lang="en-GB" dirty="0"/>
              <a:t> The most common setup is the </a:t>
            </a:r>
            <a:r>
              <a:rPr lang="en-GB" b="1" dirty="0"/>
              <a:t>3 days in / 2 days out</a:t>
            </a:r>
            <a:r>
              <a:rPr lang="en-GB" dirty="0"/>
              <a:t> model, providing a "collaborative core" for teams.</a:t>
            </a:r>
          </a:p>
          <a:p>
            <a:r>
              <a:rPr lang="en-GB" b="1" dirty="0"/>
              <a:t>Job Market:</a:t>
            </a:r>
            <a:r>
              <a:rPr lang="en-GB" dirty="0"/>
              <a:t> Approximately </a:t>
            </a:r>
            <a:r>
              <a:rPr lang="en-GB" b="1" dirty="0"/>
              <a:t>35% of all new job postings</a:t>
            </a:r>
            <a:r>
              <a:rPr lang="en-GB" dirty="0"/>
              <a:t> feature some form of remote or hybrid flexibility.</a:t>
            </a:r>
          </a:p>
          <a:p>
            <a:r>
              <a:rPr lang="en-GB" b="1" dirty="0"/>
              <a:t>The "Flexibility Tax":</a:t>
            </a:r>
            <a:r>
              <a:rPr lang="en-GB" dirty="0"/>
              <a:t> About </a:t>
            </a:r>
            <a:r>
              <a:rPr lang="en-GB" b="1" dirty="0"/>
              <a:t>30% of workers</a:t>
            </a:r>
            <a:r>
              <a:rPr lang="en-GB" dirty="0"/>
              <a:t> report they would sacrifice up to 10% of their salary to maintain a fully remote or highly flexible location.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17671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89AE3-4585-586F-C50A-8693844E4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85800"/>
          </a:xfrm>
        </p:spPr>
        <p:txBody>
          <a:bodyPr/>
          <a:lstStyle/>
          <a:p>
            <a:r>
              <a:rPr lang="en-GB" dirty="0"/>
              <a:t>What is Remote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865F8-A598-753E-7E9C-0D81C73204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85800"/>
            <a:ext cx="9144000" cy="50292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While "remote" and "hybrid" are often used interchangeably, they represent two distinct philosophies regarding how a business functions. </a:t>
            </a:r>
          </a:p>
          <a:p>
            <a:r>
              <a:rPr lang="en-GB" dirty="0"/>
              <a:t>In 2026, the choice between them is usually driven by a company's "cultural DNA" and its specific industry requirements.</a:t>
            </a:r>
          </a:p>
          <a:p>
            <a:r>
              <a:rPr lang="en-GB" dirty="0"/>
              <a:t>Here is a breakdown of how these two models compare: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Remote-First/Fully Remote</a:t>
            </a:r>
            <a:r>
              <a:rPr lang="en-GB" dirty="0"/>
              <a:t>: Work is location-independent. The company may not even have a physical headquarters. Communication is asynchronous by default, and the "office" exists entirely in the digital plane (Slack, Teams, VR hubs).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Hybrid Model: </a:t>
            </a:r>
            <a:r>
              <a:rPr lang="en-GB" dirty="0"/>
              <a:t>A blend of in-office and remote work. It relies on synchronous "anchor days" where the team meets in person for high-bandwidth collaboration, while deep-focus work is done from home.</a:t>
            </a:r>
          </a:p>
        </p:txBody>
      </p:sp>
    </p:spTree>
    <p:extLst>
      <p:ext uri="{BB962C8B-B14F-4D97-AF65-F5344CB8AC3E}">
        <p14:creationId xmlns:p14="http://schemas.microsoft.com/office/powerpoint/2010/main" val="10759464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DF19B-AE08-5F07-CBFF-4E00D184E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367099"/>
          </a:xfrm>
        </p:spPr>
        <p:txBody>
          <a:bodyPr>
            <a:normAutofit fontScale="90000"/>
          </a:bodyPr>
          <a:lstStyle/>
          <a:p>
            <a:br>
              <a:rPr lang="en-US" altLang="en-US" sz="3600" b="1" dirty="0">
                <a:latin typeface="Google Sans"/>
              </a:rPr>
            </a:br>
            <a:r>
              <a:rPr lang="en-US" altLang="en-US" sz="4900" b="1" dirty="0">
                <a:latin typeface="Google Sans"/>
              </a:rPr>
              <a:t>Head-to-Head Comparison</a:t>
            </a:r>
            <a:br>
              <a:rPr lang="en-US" altLang="en-US" sz="4900" b="1" dirty="0">
                <a:latin typeface="Google Sans"/>
              </a:rPr>
            </a:br>
            <a:endParaRPr lang="en-GB" sz="49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B586A39-5701-F71B-1442-46FF8A94A8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8030156"/>
              </p:ext>
            </p:extLst>
          </p:nvPr>
        </p:nvGraphicFramePr>
        <p:xfrm>
          <a:off x="-1" y="367099"/>
          <a:ext cx="9144000" cy="5894165"/>
        </p:xfrm>
        <a:graphic>
          <a:graphicData uri="http://schemas.openxmlformats.org/drawingml/2006/table">
            <a:tbl>
              <a:tblPr/>
              <a:tblGrid>
                <a:gridCol w="3048000">
                  <a:extLst>
                    <a:ext uri="{9D8B030D-6E8A-4147-A177-3AD203B41FA5}">
                      <a16:colId xmlns:a16="http://schemas.microsoft.com/office/drawing/2014/main" val="2605573692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3684737543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23259456"/>
                    </a:ext>
                  </a:extLst>
                </a:gridCol>
              </a:tblGrid>
              <a:tr h="42155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Feature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Fully Remote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Hybrid Model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8822047"/>
                  </a:ext>
                </a:extLst>
              </a:tr>
              <a:tr h="122844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>
                          <a:effectLst/>
                          <a:latin typeface="Google Sans Text"/>
                        </a:rPr>
                        <a:t>Talent Pool</a:t>
                      </a:r>
                      <a:endParaRPr lang="en-GB" sz="18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Global:</a:t>
                      </a:r>
                      <a:r>
                        <a:rPr lang="en-GB" sz="1800">
                          <a:effectLst/>
                          <a:latin typeface="Google Sans Text"/>
                        </a:rPr>
                        <a:t> You can hire the best person in the world, regardless of time zone.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Regional:</a:t>
                      </a:r>
                      <a:r>
                        <a:rPr lang="en-GB" sz="1800">
                          <a:effectLst/>
                          <a:latin typeface="Google Sans Text"/>
                        </a:rPr>
                        <a:t> Limited to people living within a commutable distance (or willing to travel occasionally).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31505160"/>
                  </a:ext>
                </a:extLst>
              </a:tr>
              <a:tr h="122844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Real Estate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Zero/Minimal:</a:t>
                      </a:r>
                      <a:r>
                        <a:rPr lang="en-GB" sz="1800">
                          <a:effectLst/>
                          <a:latin typeface="Google Sans Text"/>
                        </a:rPr>
                        <a:t> Huge overhead savings; budget often redistributed to "off-site" retreats.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Optimized:</a:t>
                      </a:r>
                      <a:r>
                        <a:rPr lang="en-GB" sz="1800">
                          <a:effectLst/>
                          <a:latin typeface="Google Sans Text"/>
                        </a:rPr>
                        <a:t> Smaller footprint than traditional offices, but still requires rent, utilities, and maintenance.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82006776"/>
                  </a:ext>
                </a:extLst>
              </a:tr>
              <a:tr h="10052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Culture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  <a:latin typeface="Google Sans Text"/>
                        </a:rPr>
                        <a:t>Built through </a:t>
                      </a:r>
                      <a:r>
                        <a:rPr lang="en-GB" sz="1800" b="1">
                          <a:effectLst/>
                          <a:latin typeface="Google Sans Text"/>
                        </a:rPr>
                        <a:t>intentional digital rituals</a:t>
                      </a:r>
                      <a:r>
                        <a:rPr lang="en-GB" sz="1800">
                          <a:effectLst/>
                          <a:latin typeface="Google Sans Text"/>
                        </a:rPr>
                        <a:t> and written documentation.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  <a:latin typeface="Google Sans Text"/>
                        </a:rPr>
                        <a:t>Built through </a:t>
                      </a:r>
                      <a:r>
                        <a:rPr lang="en-GB" sz="1800" b="1">
                          <a:effectLst/>
                          <a:latin typeface="Google Sans Text"/>
                        </a:rPr>
                        <a:t>organic "water cooler" moments</a:t>
                      </a:r>
                      <a:r>
                        <a:rPr lang="en-GB" sz="1800">
                          <a:effectLst/>
                          <a:latin typeface="Google Sans Text"/>
                        </a:rPr>
                        <a:t> and face-to-face interaction.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73446015"/>
                  </a:ext>
                </a:extLst>
              </a:tr>
              <a:tr h="10052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Onboarding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  <a:latin typeface="Google Sans Text"/>
                        </a:rPr>
                        <a:t>Requires highly structured, self-paced digital modules and "buddy" systems.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  <a:latin typeface="Google Sans Text"/>
                        </a:rPr>
                        <a:t>Relies on "shadowing" and in-person mentorship to absorb company culture.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05813260"/>
                  </a:ext>
                </a:extLst>
              </a:tr>
              <a:tr h="10052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>
                          <a:effectLst/>
                          <a:latin typeface="Google Sans Text"/>
                        </a:rPr>
                        <a:t>Equality</a:t>
                      </a:r>
                      <a:endParaRPr lang="en-GB" sz="18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>
                          <a:effectLst/>
                          <a:latin typeface="Google Sans Text"/>
                        </a:rPr>
                        <a:t>High:</a:t>
                      </a:r>
                      <a:r>
                        <a:rPr lang="en-GB" sz="1800" dirty="0">
                          <a:effectLst/>
                          <a:latin typeface="Google Sans Text"/>
                        </a:rPr>
                        <a:t> Everyone is a "tile on a screen," creating a level playing field.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>
                          <a:effectLst/>
                          <a:latin typeface="Google Sans Text"/>
                        </a:rPr>
                        <a:t>Variable:</a:t>
                      </a:r>
                      <a:r>
                        <a:rPr lang="en-GB" sz="1800" dirty="0">
                          <a:effectLst/>
                          <a:latin typeface="Google Sans Text"/>
                        </a:rPr>
                        <a:t> Risk of "Proximity Bias" where those in the office get more promotions/visibility.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7168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81352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29A73-D193-83AB-BB17-7EE965796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144000" cy="571500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Key Trends Reshaping the Hybrid Model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CD91E-DFE5-7E0B-6C7B-26F7E591B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665017"/>
            <a:ext cx="9143999" cy="5060374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b="1" dirty="0"/>
              <a:t>The Rise of Agentic AI - </a:t>
            </a:r>
            <a:r>
              <a:rPr lang="en-GB" dirty="0"/>
              <a:t>AI has shifted from simple chatbots to </a:t>
            </a:r>
            <a:r>
              <a:rPr lang="en-GB" b="1" dirty="0"/>
              <a:t>Agentic AI</a:t>
            </a:r>
            <a:r>
              <a:rPr lang="en-GB" dirty="0"/>
              <a:t>, which manages workflows and reduces "digital friction" for remote workers. This allows distributed teams to maintain high productivity without the need for constant synchronous check-ins.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"Office as a Destination“ - </a:t>
            </a:r>
            <a:r>
              <a:rPr lang="en-GB" dirty="0"/>
              <a:t>The office is no longer a place for "heads-down" work. In 2026, companies are redesigning spaces into </a:t>
            </a:r>
            <a:r>
              <a:rPr lang="en-GB" b="1" dirty="0"/>
              <a:t>Collaboration Hubs</a:t>
            </a:r>
            <a:r>
              <a:rPr lang="en-GB" dirty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Activity-Based Design:</a:t>
            </a:r>
            <a:r>
              <a:rPr lang="en-GB" dirty="0"/>
              <a:t> Replacing rows of desks with "huddle rooms," VR-enabled meeting spaces, and quiet zones.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Purposeful Presence:</a:t>
            </a:r>
            <a:r>
              <a:rPr lang="en-GB" dirty="0"/>
              <a:t> Employees don't come in "because it's Tuesday"; they come in for </a:t>
            </a:r>
            <a:r>
              <a:rPr lang="en-GB" b="1" dirty="0"/>
              <a:t>Anchor Days. </a:t>
            </a:r>
            <a:r>
              <a:rPr lang="en-GB" dirty="0"/>
              <a:t>These are specific days dedicated to brainstorming, mentorship, or social rituals.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Fighting Proximity Bias - </a:t>
            </a:r>
            <a:r>
              <a:rPr lang="en-GB" dirty="0"/>
              <a:t>A major focus in 2026 is ensuring "visibility equity." Managers are being trained specifically to avoid </a:t>
            </a:r>
            <a:r>
              <a:rPr lang="en-GB" dirty="0" err="1"/>
              <a:t>favoring</a:t>
            </a:r>
            <a:r>
              <a:rPr lang="en-GB" dirty="0"/>
              <a:t> those they see in person. Performance reviews are now strictly </a:t>
            </a:r>
            <a:r>
              <a:rPr lang="en-GB" b="1" dirty="0"/>
              <a:t>outcome-based</a:t>
            </a:r>
            <a:r>
              <a:rPr lang="en-GB" dirty="0"/>
              <a:t>, focusing on deliverables rather than "butts-in-seats."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88715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B7062-C701-C330-5D99-6BFB78FCC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72836"/>
          </a:xfrm>
        </p:spPr>
        <p:txBody>
          <a:bodyPr>
            <a:normAutofit/>
          </a:bodyPr>
          <a:lstStyle/>
          <a:p>
            <a:r>
              <a:rPr lang="en-GB" sz="4000" b="1" dirty="0"/>
              <a:t>Benefits vs. Challenges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BECF95F3-E7B3-381A-508D-CD70CCDA79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6288091"/>
              </p:ext>
            </p:extLst>
          </p:nvPr>
        </p:nvGraphicFramePr>
        <p:xfrm>
          <a:off x="0" y="1174174"/>
          <a:ext cx="9144000" cy="4301836"/>
        </p:xfrm>
        <a:graphic>
          <a:graphicData uri="http://schemas.openxmlformats.org/drawingml/2006/table">
            <a:tbl>
              <a:tblPr/>
              <a:tblGrid>
                <a:gridCol w="4572000">
                  <a:extLst>
                    <a:ext uri="{9D8B030D-6E8A-4147-A177-3AD203B41FA5}">
                      <a16:colId xmlns:a16="http://schemas.microsoft.com/office/drawing/2014/main" val="1071145783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568578274"/>
                    </a:ext>
                  </a:extLst>
                </a:gridCol>
              </a:tblGrid>
              <a:tr h="7078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Benefits</a:t>
                      </a:r>
                      <a:endParaRPr lang="en-GB" sz="20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  <a:latin typeface="Google Sans Text"/>
                        </a:rPr>
                        <a:t>Challenges</a:t>
                      </a:r>
                      <a:endParaRPr lang="en-GB" sz="20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92352352"/>
                  </a:ext>
                </a:extLst>
              </a:tr>
              <a:tr h="11979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Talent Access:</a:t>
                      </a:r>
                      <a:r>
                        <a:rPr lang="en-GB" sz="2000" dirty="0">
                          <a:effectLst/>
                          <a:latin typeface="Google Sans Text"/>
                        </a:rPr>
                        <a:t> Hire globally regardless of HQ location.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  <a:latin typeface="Google Sans Text"/>
                        </a:rPr>
                        <a:t>Cybersecurity:</a:t>
                      </a:r>
                      <a:r>
                        <a:rPr lang="en-GB" sz="2000">
                          <a:effectLst/>
                          <a:latin typeface="Google Sans Text"/>
                        </a:rPr>
                        <a:t> "The Perimeter" now extends to home Wi-Fi and coffee shops.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9820213"/>
                  </a:ext>
                </a:extLst>
              </a:tr>
              <a:tr h="11979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Retention:</a:t>
                      </a:r>
                      <a:r>
                        <a:rPr lang="en-GB" sz="2000" dirty="0">
                          <a:effectLst/>
                          <a:latin typeface="Google Sans Text"/>
                        </a:rPr>
                        <a:t> 47% of workers cite flexibility as the #1 reason they stay.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Culture Dilution:</a:t>
                      </a:r>
                      <a:r>
                        <a:rPr lang="en-GB" sz="2000" dirty="0">
                          <a:effectLst/>
                          <a:latin typeface="Google Sans Text"/>
                        </a:rPr>
                        <a:t> Harder to build "accidental" connections without a water cooler.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3777803"/>
                  </a:ext>
                </a:extLst>
              </a:tr>
              <a:tr h="11979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  <a:latin typeface="Google Sans Text"/>
                        </a:rPr>
                        <a:t>Cost Savings:</a:t>
                      </a:r>
                      <a:r>
                        <a:rPr lang="en-GB" sz="2000">
                          <a:effectLst/>
                          <a:latin typeface="Google Sans Text"/>
                        </a:rPr>
                        <a:t> Companies save up to $11,000/year per partially remote employee.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Digital Burnout:</a:t>
                      </a:r>
                      <a:r>
                        <a:rPr lang="en-GB" sz="2000" dirty="0">
                          <a:effectLst/>
                          <a:latin typeface="Google Sans Text"/>
                        </a:rPr>
                        <a:t> The "always-on" culture requires strict boundary-setting.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93027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74580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BBD2A-D36E-710A-A0AF-F55465423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5462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Technology Powering the Shift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0D6B6-F5D5-55A1-41B4-BC7742A0C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4627"/>
            <a:ext cx="9144000" cy="480060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Immersive Collaboration:</a:t>
            </a:r>
            <a:r>
              <a:rPr lang="en-GB" dirty="0"/>
              <a:t> VR/AR tools (like Microsoft Mesh or Project Starline) are making remote meetings feel "3D" to bridge the presence gap.</a:t>
            </a:r>
          </a:p>
          <a:p>
            <a:r>
              <a:rPr lang="en-GB" b="1" dirty="0"/>
              <a:t>Zero-Trust Security:</a:t>
            </a:r>
            <a:r>
              <a:rPr lang="en-GB" dirty="0"/>
              <a:t> Since employees connect from everywhere, 2026 sees a massive shift toward </a:t>
            </a:r>
            <a:r>
              <a:rPr lang="en-GB" b="1" dirty="0"/>
              <a:t>Zero-Trust architecture</a:t>
            </a:r>
            <a:r>
              <a:rPr lang="en-GB" dirty="0"/>
              <a:t>, where identity verification is required at every step.</a:t>
            </a:r>
          </a:p>
          <a:p>
            <a:r>
              <a:rPr lang="en-GB" b="1" dirty="0"/>
              <a:t>Workplace Analytics:</a:t>
            </a:r>
            <a:r>
              <a:rPr lang="en-GB" dirty="0"/>
              <a:t> IoT sensors in offices track occupancy in real-time to help firms "right-size" their real estate footprint.</a:t>
            </a:r>
          </a:p>
          <a:p>
            <a:r>
              <a:rPr lang="en-GB" b="1" dirty="0"/>
              <a:t>Pro-Tip:</a:t>
            </a:r>
            <a:r>
              <a:rPr lang="en-GB" dirty="0"/>
              <a:t> If you're leading a hybrid team, focus on </a:t>
            </a:r>
            <a:r>
              <a:rPr lang="en-GB" b="1" dirty="0"/>
              <a:t>Asynchronous First</a:t>
            </a:r>
            <a:r>
              <a:rPr lang="en-GB" dirty="0"/>
              <a:t>. If a meeting can be an organized document or a brief video snippet, skip the live call to respect different time zones and deep-work rhythms.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80681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41E8E-2277-6D2C-6015-60AC5C635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02673"/>
          </a:xfrm>
        </p:spPr>
        <p:txBody>
          <a:bodyPr>
            <a:noAutofit/>
          </a:bodyPr>
          <a:lstStyle/>
          <a:p>
            <a:r>
              <a:rPr lang="en-GB" sz="4000" b="1" dirty="0"/>
              <a:t>The Productivity Frontier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B1C0DD-4F26-B569-FD6A-DB42C525A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02673"/>
            <a:ext cx="9144000" cy="5164282"/>
          </a:xfrm>
        </p:spPr>
        <p:txBody>
          <a:bodyPr>
            <a:normAutofit/>
          </a:bodyPr>
          <a:lstStyle/>
          <a:p>
            <a:r>
              <a:rPr lang="en-GB" dirty="0"/>
              <a:t>Recent studies from the Stanford Institute for Economic Policy Research (2025) suggest a slight nuance in productivity:</a:t>
            </a:r>
          </a:p>
          <a:p>
            <a:r>
              <a:rPr lang="en-GB" dirty="0"/>
              <a:t>Remote Work often excels in individual "Deep Work" (coding, writing, analysis) where interruptions are the enemy of (productivity).</a:t>
            </a:r>
          </a:p>
          <a:p>
            <a:r>
              <a:rPr lang="en-GB" dirty="0"/>
              <a:t>Hybrid Work often excels in "Explorative Innovation"—those messy, non-linear brainstorming sessions where physical cues and whiteboarding lead to faster breakthroughs.</a:t>
            </a:r>
          </a:p>
          <a:p>
            <a:r>
              <a:rPr lang="en-GB" dirty="0"/>
              <a:t>The 2026 Reality: Most firms have realized that remote work is a process, while hybrid work is a place.</a:t>
            </a:r>
          </a:p>
        </p:txBody>
      </p:sp>
    </p:spTree>
    <p:extLst>
      <p:ext uri="{BB962C8B-B14F-4D97-AF65-F5344CB8AC3E}">
        <p14:creationId xmlns:p14="http://schemas.microsoft.com/office/powerpoint/2010/main" val="12014768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1D632-136D-23EB-763A-E6A157754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27364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000" b="1" dirty="0"/>
              <a:t>Which one should you choose?</a:t>
            </a:r>
            <a:br>
              <a:rPr lang="en-GB" sz="40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A80F3-5386-B03A-226F-69577EDCB3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27364"/>
            <a:ext cx="9144000" cy="5122718"/>
          </a:xfrm>
        </p:spPr>
        <p:txBody>
          <a:bodyPr/>
          <a:lstStyle/>
          <a:p>
            <a:r>
              <a:rPr lang="en-GB" b="1" dirty="0"/>
              <a:t>Choose Remote-First</a:t>
            </a:r>
            <a:r>
              <a:rPr lang="en-GB" dirty="0"/>
              <a:t> if your product is digital-native, your team is highly autonomous, and you want to compete for global talent without the constraints of a local zip code.</a:t>
            </a:r>
          </a:p>
          <a:p>
            <a:endParaRPr lang="en-GB" dirty="0"/>
          </a:p>
          <a:p>
            <a:r>
              <a:rPr lang="en-GB" b="1" dirty="0"/>
              <a:t>Choose Hybrid</a:t>
            </a:r>
            <a:r>
              <a:rPr lang="en-GB" dirty="0"/>
              <a:t> if your work requires physical hardware, complex mentorship for junior staff, or if your competitive advantage relies on rapid, high-intensity creative collaboration.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75360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7DF8A-A5FF-AAC1-4830-0EBB0D2B4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"/>
            <a:ext cx="9144000" cy="924792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Current Culture &amp; Work Practices in Tech Companies</a:t>
            </a:r>
            <a:br>
              <a:rPr lang="en-GB" sz="40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8FECD-C9F0-633B-692E-6781861986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924791"/>
            <a:ext cx="9143999" cy="485255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Emphasis on agility: short development cycles, experimentation, rapid feedback (e.g. agile, DevOps).</a:t>
            </a:r>
          </a:p>
          <a:p>
            <a:r>
              <a:rPr lang="en-GB" dirty="0"/>
              <a:t>Flat or networked structures with cross-functional product squads (engineering–design–product–data).​</a:t>
            </a:r>
          </a:p>
          <a:p>
            <a:r>
              <a:rPr lang="en-GB" dirty="0"/>
              <a:t>High levels of autonomy and flexible work arrangements (time and location).</a:t>
            </a:r>
          </a:p>
          <a:p>
            <a:r>
              <a:rPr lang="en-GB" dirty="0"/>
              <a:t>Strong focus on psychological safety to support idea-sharing and risk-taking.</a:t>
            </a:r>
          </a:p>
          <a:p>
            <a:r>
              <a:rPr lang="en-GB" dirty="0"/>
              <a:t>Data-driven performance and continuous learning (A/B testing, metrics, retrospectives).​</a:t>
            </a:r>
          </a:p>
          <a:p>
            <a:r>
              <a:rPr lang="en-GB" dirty="0"/>
              <a:t>Across leading tech firms we see agile teams, flatter structures, and cultures that encourage experimentation. </a:t>
            </a:r>
          </a:p>
          <a:p>
            <a:r>
              <a:rPr lang="en-GB" dirty="0"/>
              <a:t>Psychological safety is a recurring theme because innovation depends on people feeling safe to speak up and try new things.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61014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10D65-3954-347F-6069-379092A01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33845"/>
          </a:xfrm>
        </p:spPr>
        <p:txBody>
          <a:bodyPr>
            <a:noAutofit/>
          </a:bodyPr>
          <a:lstStyle/>
          <a:p>
            <a:r>
              <a:rPr lang="en-GB" sz="3600" b="1" dirty="0"/>
              <a:t>Cultural Practices that Enable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A4DF2-6D1C-EB31-405F-481A7C052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33845"/>
            <a:ext cx="9144000" cy="4977246"/>
          </a:xfrm>
        </p:spPr>
        <p:txBody>
          <a:bodyPr>
            <a:normAutofit fontScale="92500"/>
          </a:bodyPr>
          <a:lstStyle/>
          <a:p>
            <a:r>
              <a:rPr lang="en-GB" dirty="0"/>
              <a:t>Psychological safety: people can share ideas, admit mistakes, and challenge assumptions without fear.</a:t>
            </a:r>
          </a:p>
          <a:p>
            <a:r>
              <a:rPr lang="en-GB" dirty="0"/>
              <a:t>Clear innovation narrative and purpose: why innovation matters for users and society.​</a:t>
            </a:r>
          </a:p>
          <a:p>
            <a:r>
              <a:rPr lang="en-GB" dirty="0"/>
              <a:t>Recognition and reward for learning, not just “successful” projects (celebrating intelligent failure).​</a:t>
            </a:r>
          </a:p>
          <a:p>
            <a:r>
              <a:rPr lang="en-GB" dirty="0"/>
              <a:t>Open communication channels and transparency (town halls, demos, internal blogs).​</a:t>
            </a:r>
          </a:p>
          <a:p>
            <a:r>
              <a:rPr lang="en-GB" dirty="0"/>
              <a:t>Diversity of perspectives within teams to enhance creativity.​</a:t>
            </a:r>
          </a:p>
          <a:p>
            <a:r>
              <a:rPr lang="en-GB" dirty="0"/>
              <a:t>Grant Thornton’s global research highlights that when staff can ‘speak up with ideas, issues and questions’, innovation rises markedly.</a:t>
            </a:r>
          </a:p>
          <a:p>
            <a:r>
              <a:rPr lang="en-GB" dirty="0"/>
              <a:t>Disciplined innovation processes plus psychological safety can shift culture towards intrapreneurship.”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015753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92FAA-E807-F32E-FBDE-1F9CCE69E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7035" y="1"/>
            <a:ext cx="9455726" cy="529936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Structural Practices that Enable Innovation</a:t>
            </a: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97386-4617-AA24-1A42-C2AC2065D6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29936"/>
            <a:ext cx="9144000" cy="5299363"/>
          </a:xfrm>
        </p:spPr>
        <p:txBody>
          <a:bodyPr>
            <a:normAutofit fontScale="92500"/>
          </a:bodyPr>
          <a:lstStyle/>
          <a:p>
            <a:r>
              <a:rPr lang="en-GB" dirty="0"/>
              <a:t>Cross-functional product teams with end-to-end ownership.</a:t>
            </a:r>
          </a:p>
          <a:p>
            <a:r>
              <a:rPr lang="en-GB" dirty="0"/>
              <a:t>Networked structures that maximise knowledge flow and minimise bottlenecks.​</a:t>
            </a:r>
          </a:p>
          <a:p>
            <a:r>
              <a:rPr lang="en-GB" dirty="0"/>
              <a:t>Dedicated innovation vehicles:</a:t>
            </a:r>
          </a:p>
          <a:p>
            <a:pPr lvl="1"/>
            <a:r>
              <a:rPr lang="en-GB" dirty="0"/>
              <a:t>Innovation sprints and hackathons.​</a:t>
            </a:r>
          </a:p>
          <a:p>
            <a:pPr lvl="1"/>
            <a:r>
              <a:rPr lang="en-GB" dirty="0"/>
              <a:t>Intrapreneurship programmes with funding and coaching.​</a:t>
            </a:r>
          </a:p>
          <a:p>
            <a:r>
              <a:rPr lang="en-GB" dirty="0"/>
              <a:t>Flexible resource pools and “20% time” or similar for experimentation.</a:t>
            </a:r>
          </a:p>
          <a:p>
            <a:r>
              <a:rPr lang="en-GB" dirty="0"/>
              <a:t>Lightweight governance: clear decision rights, but minimal red tape.</a:t>
            </a:r>
          </a:p>
          <a:p>
            <a:r>
              <a:rPr lang="en-GB" dirty="0"/>
              <a:t>From an organisation-design lens, think about speed, integration, flexibility, innovation and control – all highlighted in your core slides.</a:t>
            </a:r>
          </a:p>
          <a:p>
            <a:r>
              <a:rPr lang="en-GB" dirty="0"/>
              <a:t>Innovation sprints and intrapreneurship programmes provide structure, while cross-functional teams provide speed and integration.</a:t>
            </a:r>
          </a:p>
        </p:txBody>
      </p:sp>
    </p:spTree>
    <p:extLst>
      <p:ext uri="{BB962C8B-B14F-4D97-AF65-F5344CB8AC3E}">
        <p14:creationId xmlns:p14="http://schemas.microsoft.com/office/powerpoint/2010/main" val="1735886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80F43-5E4E-AD1E-3D24-3DAE75E9D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67591"/>
          </a:xfrm>
        </p:spPr>
        <p:txBody>
          <a:bodyPr>
            <a:noAutofit/>
          </a:bodyPr>
          <a:lstStyle/>
          <a:p>
            <a:br>
              <a:rPr lang="en-GB" sz="4000" b="1" dirty="0"/>
            </a:br>
            <a:r>
              <a:rPr lang="en-GB" sz="4000" b="1" dirty="0"/>
              <a:t>Future of Work in Tech: Key Trends</a:t>
            </a: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86E04-9FFF-7A68-0E29-9587C71BF2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27363"/>
            <a:ext cx="9144000" cy="492529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Hybrid work has become the dominant model; many firms blend remote and on‑site days.</a:t>
            </a:r>
          </a:p>
          <a:p>
            <a:r>
              <a:rPr lang="en-GB" dirty="0"/>
              <a:t>Remote-first collaboration using digital tools (Teams, Slack, Notion, Miro, Jira).</a:t>
            </a:r>
          </a:p>
          <a:p>
            <a:r>
              <a:rPr lang="en-GB" dirty="0"/>
              <a:t>Increasing use of AI, automation and data analytics to support knowledge work.</a:t>
            </a:r>
          </a:p>
          <a:p>
            <a:r>
              <a:rPr lang="en-GB" dirty="0"/>
              <a:t>Emerging use of VR/AR for immersive virtual meetings and training.</a:t>
            </a:r>
          </a:p>
          <a:p>
            <a:r>
              <a:rPr lang="en-GB" dirty="0"/>
              <a:t>Greater focus on wellbeing, flexibility and work–life integration as retention levers.</a:t>
            </a:r>
          </a:p>
          <a:p>
            <a:r>
              <a:rPr lang="en-GB" dirty="0"/>
              <a:t>Recent reports show that hybrid work is now </a:t>
            </a:r>
            <a:r>
              <a:rPr lang="en-GB" dirty="0" err="1"/>
              <a:t>‘the</a:t>
            </a:r>
            <a:r>
              <a:rPr lang="en-GB" dirty="0"/>
              <a:t> new normal’, with many managers reporting higher productivity when hybrid is well-designed. </a:t>
            </a:r>
          </a:p>
          <a:p>
            <a:r>
              <a:rPr lang="en-GB" dirty="0"/>
              <a:t>At the same time, digital collaboration tools and AI are reshaping how work gets done, not just where.”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84389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73DD7-5EC4-A2A9-3BB0-60BBD18CD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52055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Designing a Future of Work Model (Hybrid/Remote)</a:t>
            </a:r>
            <a:br>
              <a:rPr lang="en-GB" sz="4000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F4468A-AED5-C6BE-AC6B-513AC941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852055"/>
            <a:ext cx="9143999" cy="488372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Key design questions:</a:t>
            </a:r>
          </a:p>
          <a:p>
            <a:r>
              <a:rPr lang="en-GB" dirty="0"/>
              <a:t>Who needs to be on‑site, when, and why? (e.g. hardware labs vs. pure software roles).</a:t>
            </a:r>
          </a:p>
          <a:p>
            <a:r>
              <a:rPr lang="en-GB" dirty="0"/>
              <a:t>What work is best done in person (co-creation, complex conflict) vs. remotely (deep focus tasks)?</a:t>
            </a:r>
          </a:p>
          <a:p>
            <a:r>
              <a:rPr lang="en-GB" dirty="0"/>
              <a:t>How will communication norms, rituals, and tools support equitable collaboration?</a:t>
            </a:r>
          </a:p>
          <a:p>
            <a:r>
              <a:rPr lang="en-GB" dirty="0"/>
              <a:t>Which policies will protect wellbeing (meeting-free focus time, core hours, right to disconnect)?​</a:t>
            </a:r>
          </a:p>
          <a:p>
            <a:r>
              <a:rPr lang="en-GB" dirty="0"/>
              <a:t>Effective hybrid design is intentional. </a:t>
            </a:r>
          </a:p>
          <a:p>
            <a:r>
              <a:rPr lang="en-GB" dirty="0"/>
              <a:t>The default is not ‘some days at home, some days in the office’ but a clear model that matches task type, collaboration needs and employee preferences with business outcomes.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218623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65C33-68DE-7CE0-9D4B-878939D4F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09155"/>
          </a:xfrm>
        </p:spPr>
        <p:txBody>
          <a:bodyPr>
            <a:noAutofit/>
          </a:bodyPr>
          <a:lstStyle/>
          <a:p>
            <a:r>
              <a:rPr lang="en-GB" sz="4000" dirty="0"/>
              <a:t>Class Activity – 30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E1984-3457-4CEC-64B4-ABB74764E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4627"/>
            <a:ext cx="9144000" cy="516428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err="1"/>
              <a:t>NovaTech</a:t>
            </a:r>
            <a:r>
              <a:rPr lang="en-GB" dirty="0"/>
              <a:t> Labs” – Reimagining Work and Culture</a:t>
            </a:r>
          </a:p>
          <a:p>
            <a:r>
              <a:rPr lang="en-GB" dirty="0" err="1"/>
              <a:t>NovaTech</a:t>
            </a:r>
            <a:r>
              <a:rPr lang="en-GB" dirty="0"/>
              <a:t> Labs is a mid‑</a:t>
            </a:r>
            <a:r>
              <a:rPr lang="en-GB"/>
              <a:t>sized Mexican–</a:t>
            </a:r>
            <a:r>
              <a:rPr lang="en-GB" dirty="0"/>
              <a:t>UK based software and data analytics company </a:t>
            </a:r>
            <a:r>
              <a:rPr lang="en-GB"/>
              <a:t>with over 600 </a:t>
            </a:r>
            <a:r>
              <a:rPr lang="en-GB" dirty="0"/>
              <a:t>employees. It has grown quickly but is struggling with: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Siloed functions (engineering, product, marketing rarely collaborate).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Burnout and high turnover among developers.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A culture where only a small “elite” team works on new ideas.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Confusion over hybrid work expectations post‑pandemic.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CEO asks you, as an HR and organisation design consultant, to: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Examine </a:t>
            </a:r>
            <a:r>
              <a:rPr lang="en-GB" dirty="0" err="1"/>
              <a:t>NovaTech’s</a:t>
            </a:r>
            <a:r>
              <a:rPr lang="en-GB" dirty="0"/>
              <a:t> current culture and work practices.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Recommend cultural and structural initiatives to embed innovation.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Propose a future-of-work model (hybrid/remote) to support collaboration and creativity.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Demonstrate how your design will motivate and enable staff to perform optimally.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You have 30 minutes to draft bullet responses under each of the four headings. Use evidence from tech practice and the organisation-design principles.</a:t>
            </a:r>
          </a:p>
        </p:txBody>
      </p:sp>
    </p:spTree>
    <p:extLst>
      <p:ext uri="{BB962C8B-B14F-4D97-AF65-F5344CB8AC3E}">
        <p14:creationId xmlns:p14="http://schemas.microsoft.com/office/powerpoint/2010/main" val="139462465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AC8F7-C097-6E29-5835-B4B0E34A0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09155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ptos" panose="020B00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9EECA-F75E-F55D-C0D9-2A745DA82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09155"/>
            <a:ext cx="9144000" cy="5444836"/>
          </a:xfrm>
        </p:spPr>
        <p:txBody>
          <a:bodyPr>
            <a:normAutofit fontScale="47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Atkinson, J., &amp; </a:t>
            </a:r>
            <a:r>
              <a:rPr lang="en-GB" sz="2900" dirty="0" err="1">
                <a:latin typeface="Aptos" panose="020B0004020202020204" pitchFamily="34" charset="0"/>
              </a:rPr>
              <a:t>Meager</a:t>
            </a:r>
            <a:r>
              <a:rPr lang="en-GB" sz="2900" dirty="0">
                <a:latin typeface="Aptos" panose="020B0004020202020204" pitchFamily="34" charset="0"/>
              </a:rPr>
              <a:t>, N. (1986). </a:t>
            </a:r>
            <a:r>
              <a:rPr lang="en-GB" sz="2900" i="1" dirty="0">
                <a:latin typeface="Aptos" panose="020B0004020202020204" pitchFamily="34" charset="0"/>
              </a:rPr>
              <a:t>"The Flexible Firm"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Biggs, J. (1996). </a:t>
            </a:r>
            <a:r>
              <a:rPr lang="en-GB" sz="2900" i="1" dirty="0">
                <a:latin typeface="Aptos" panose="020B0004020202020204" pitchFamily="34" charset="0"/>
              </a:rPr>
              <a:t>"Enhancing teaching through constructive alignment"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Breeze (2025) </a:t>
            </a:r>
            <a:r>
              <a:rPr lang="en-GB" sz="2900" i="1" dirty="0">
                <a:latin typeface="Aptos" panose="020B0004020202020204" pitchFamily="34" charset="0"/>
              </a:rPr>
              <a:t>Remote work statistics and trends: a 2026 outlook</a:t>
            </a:r>
            <a:r>
              <a:rPr lang="en-GB" sz="2900" dirty="0">
                <a:latin typeface="Aptos" panose="020B0004020202020204" pitchFamily="34" charset="0"/>
              </a:rPr>
              <a:t>. Available at: </a:t>
            </a:r>
            <a:r>
              <a:rPr lang="en-GB" sz="2900" dirty="0">
                <a:latin typeface="Aptos" panose="020B0004020202020204" pitchFamily="34" charset="0"/>
                <a:hlinkClick r:id="rId2"/>
              </a:rPr>
              <a:t>https://www.gobreeze.com/reports</a:t>
            </a:r>
            <a:r>
              <a:rPr lang="en-GB" sz="2900" dirty="0">
                <a:latin typeface="Aptos" panose="020B0004020202020204" pitchFamily="34" charset="0"/>
              </a:rPr>
              <a:t> (Accessed: 31 January 2026).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Deloitte (2026) </a:t>
            </a:r>
            <a:r>
              <a:rPr lang="en-GB" sz="2900" i="1" dirty="0">
                <a:latin typeface="Aptos" panose="020B0004020202020204" pitchFamily="34" charset="0"/>
              </a:rPr>
              <a:t>Global human capital trends: re-architecting work for an age of symbiosis</a:t>
            </a:r>
            <a:r>
              <a:rPr lang="en-GB" sz="2900" dirty="0">
                <a:latin typeface="Aptos" panose="020B0004020202020204" pitchFamily="34" charset="0"/>
              </a:rPr>
              <a:t>. London: Deloitte University Press.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Digital Catapult (2024). </a:t>
            </a:r>
            <a:r>
              <a:rPr lang="en-GB" sz="2900" i="1" dirty="0">
                <a:latin typeface="Aptos" panose="020B0004020202020204" pitchFamily="34" charset="0"/>
              </a:rPr>
              <a:t>Innovation Sprints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 err="1">
                <a:latin typeface="Aptos" panose="020B0004020202020204" pitchFamily="34" charset="0"/>
              </a:rPr>
              <a:t>FlexJobs</a:t>
            </a:r>
            <a:r>
              <a:rPr lang="en-GB" sz="2900" dirty="0">
                <a:latin typeface="Aptos" panose="020B0004020202020204" pitchFamily="34" charset="0"/>
              </a:rPr>
              <a:t> (2025) </a:t>
            </a:r>
            <a:r>
              <a:rPr lang="en-GB" sz="2900" i="1" dirty="0">
                <a:latin typeface="Aptos" panose="020B0004020202020204" pitchFamily="34" charset="0"/>
              </a:rPr>
              <a:t>The 2025 state of remote work: employee preferences and the pay-cut paradox</a:t>
            </a:r>
            <a:r>
              <a:rPr lang="en-GB" sz="2900" dirty="0">
                <a:latin typeface="Aptos" panose="020B0004020202020204" pitchFamily="34" charset="0"/>
              </a:rPr>
              <a:t>. Boulder, CO: </a:t>
            </a:r>
            <a:r>
              <a:rPr lang="en-GB" sz="2900" dirty="0" err="1">
                <a:latin typeface="Aptos" panose="020B0004020202020204" pitchFamily="34" charset="0"/>
              </a:rPr>
              <a:t>FlexJobs</a:t>
            </a:r>
            <a:r>
              <a:rPr lang="en-GB" sz="2900" dirty="0">
                <a:latin typeface="Aptos" panose="020B0004020202020204" pitchFamily="34" charset="0"/>
              </a:rPr>
              <a:t> Research.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Gartner (2026) </a:t>
            </a:r>
            <a:r>
              <a:rPr lang="en-GB" sz="2900" i="1" dirty="0">
                <a:latin typeface="Aptos" panose="020B0004020202020204" pitchFamily="34" charset="0"/>
              </a:rPr>
              <a:t>Top priorities for CHROs in 2026</a:t>
            </a:r>
            <a:r>
              <a:rPr lang="en-GB" sz="2900" dirty="0">
                <a:latin typeface="Aptos" panose="020B0004020202020204" pitchFamily="34" charset="0"/>
              </a:rPr>
              <a:t>. Stamford, CT: Gartner Inc.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Grant Thornton (2021). </a:t>
            </a:r>
            <a:r>
              <a:rPr lang="en-GB" sz="2900" i="1" dirty="0">
                <a:latin typeface="Aptos" panose="020B0004020202020204" pitchFamily="34" charset="0"/>
              </a:rPr>
              <a:t>Psychological safety: underpinning innovation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LinkedIn (2024). </a:t>
            </a:r>
            <a:r>
              <a:rPr lang="en-GB" sz="2900" i="1" dirty="0">
                <a:latin typeface="Aptos" panose="020B0004020202020204" pitchFamily="34" charset="0"/>
              </a:rPr>
              <a:t>The Future of Work: Remote and Hybrid Work Models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LinkedIn (2026) </a:t>
            </a:r>
            <a:r>
              <a:rPr lang="en-GB" sz="2900" i="1" dirty="0">
                <a:latin typeface="Aptos" panose="020B0004020202020204" pitchFamily="34" charset="0"/>
              </a:rPr>
              <a:t>Workplace learning report: navigating the hybrid landscape</a:t>
            </a:r>
            <a:r>
              <a:rPr lang="en-GB" sz="2900" dirty="0">
                <a:latin typeface="Aptos" panose="020B0004020202020204" pitchFamily="34" charset="0"/>
              </a:rPr>
              <a:t>. Sunnyvale, CA: LinkedIn Corporation.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Microsoft (2025) </a:t>
            </a:r>
            <a:r>
              <a:rPr lang="en-GB" sz="2900" i="1" dirty="0">
                <a:latin typeface="Aptos" panose="020B0004020202020204" pitchFamily="34" charset="0"/>
              </a:rPr>
              <a:t>Work trend index annual report: the rise of the AI agent</a:t>
            </a:r>
            <a:r>
              <a:rPr lang="en-GB" sz="2900" dirty="0">
                <a:latin typeface="Aptos" panose="020B0004020202020204" pitchFamily="34" charset="0"/>
              </a:rPr>
              <a:t>. Redmond, WA: Microsoft Corporation.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Microsoft Research. </a:t>
            </a:r>
            <a:r>
              <a:rPr lang="en-GB" sz="2900" i="1" dirty="0">
                <a:latin typeface="Aptos" panose="020B0004020202020204" pitchFamily="34" charset="0"/>
              </a:rPr>
              <a:t>The New Future of Work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Owl Labs (2025) </a:t>
            </a:r>
            <a:r>
              <a:rPr lang="en-GB" sz="2900" i="1" dirty="0">
                <a:latin typeface="Aptos" panose="020B0004020202020204" pitchFamily="34" charset="0"/>
              </a:rPr>
              <a:t>State of hybrid work 2025</a:t>
            </a:r>
            <a:r>
              <a:rPr lang="en-GB" sz="2900" dirty="0">
                <a:latin typeface="Aptos" panose="020B0004020202020204" pitchFamily="34" charset="0"/>
              </a:rPr>
              <a:t>. Boston, MA: Owl Labs.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 err="1">
                <a:latin typeface="Aptos" panose="020B0004020202020204" pitchFamily="34" charset="0"/>
              </a:rPr>
              <a:t>Radancy</a:t>
            </a:r>
            <a:r>
              <a:rPr lang="en-GB" sz="2900" dirty="0">
                <a:latin typeface="Aptos" panose="020B0004020202020204" pitchFamily="34" charset="0"/>
              </a:rPr>
              <a:t> (2025). </a:t>
            </a:r>
            <a:r>
              <a:rPr lang="en-GB" sz="2900" i="1" dirty="0">
                <a:latin typeface="Aptos" panose="020B0004020202020204" pitchFamily="34" charset="0"/>
              </a:rPr>
              <a:t>The Rise of Hybrid Work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Ricoh (2025). </a:t>
            </a:r>
            <a:r>
              <a:rPr lang="en-GB" sz="2900" i="1" dirty="0">
                <a:latin typeface="Aptos" panose="020B0004020202020204" pitchFamily="34" charset="0"/>
              </a:rPr>
              <a:t>Digital Workplace Trends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Stanford Institute for Economic Policy Research (SIEPR) (2025) </a:t>
            </a:r>
            <a:r>
              <a:rPr lang="en-GB" sz="2900" i="1" dirty="0">
                <a:latin typeface="Aptos" panose="020B0004020202020204" pitchFamily="34" charset="0"/>
              </a:rPr>
              <a:t>The impact of hybrid work on productivity and retention</a:t>
            </a:r>
            <a:r>
              <a:rPr lang="en-GB" sz="2900" dirty="0">
                <a:latin typeface="Aptos" panose="020B0004020202020204" pitchFamily="34" charset="0"/>
              </a:rPr>
              <a:t>. Edited by N. Bloom. Stanford, CA: Stanford University.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Stanford, N. (2007). </a:t>
            </a:r>
            <a:r>
              <a:rPr lang="en-GB" sz="2900" i="1" dirty="0">
                <a:latin typeface="Aptos" panose="020B0004020202020204" pitchFamily="34" charset="0"/>
              </a:rPr>
              <a:t>Guide to Organisation Design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Voltage Control (2025). </a:t>
            </a:r>
            <a:r>
              <a:rPr lang="en-GB" sz="2900" i="1" dirty="0">
                <a:latin typeface="Aptos" panose="020B0004020202020204" pitchFamily="34" charset="0"/>
              </a:rPr>
              <a:t>Creating a Culture of Innovation Through Psychological Safety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World Economic Forum (WEF) (2025) </a:t>
            </a:r>
            <a:r>
              <a:rPr lang="en-GB" sz="2900" i="1" dirty="0">
                <a:latin typeface="Aptos" panose="020B0004020202020204" pitchFamily="34" charset="0"/>
              </a:rPr>
              <a:t>The future of jobs report 2025</a:t>
            </a:r>
            <a:r>
              <a:rPr lang="en-GB" sz="2900" dirty="0">
                <a:latin typeface="Aptos" panose="020B0004020202020204" pitchFamily="34" charset="0"/>
              </a:rPr>
              <a:t>. Geneva: World Economic Forum.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82007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98863"/>
            <a:ext cx="9144000" cy="4239491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defRPr/>
            </a:pPr>
            <a:r>
              <a:rPr lang="en-GB" sz="1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Chandler, A. (1962) Strategy and Structure: Chapters in the history of industrial Enterprise  Cambridge, MA: M.I.T Press </a:t>
            </a:r>
          </a:p>
          <a:p>
            <a:pPr>
              <a:lnSpc>
                <a:spcPct val="100000"/>
              </a:lnSpc>
              <a:defRPr/>
            </a:pPr>
            <a:r>
              <a:rPr lang="en-GB" sz="1800" dirty="0"/>
              <a:t>Mintzberg, The Structuring of Organisations, 281-2.</a:t>
            </a:r>
          </a:p>
          <a:p>
            <a:pPr>
              <a:lnSpc>
                <a:spcPct val="100000"/>
              </a:lnSpc>
              <a:defRPr/>
            </a:pPr>
            <a:r>
              <a:rPr lang="en-GB" sz="1800" dirty="0" err="1"/>
              <a:t>Swailes</a:t>
            </a:r>
            <a:r>
              <a:rPr lang="en-GB" sz="1800" dirty="0"/>
              <a:t>, S. (2008) Organisational Structure, in Brooks, I., Organisational Behaviour (4</a:t>
            </a:r>
            <a:r>
              <a:rPr lang="en-GB" sz="1800" baseline="30000" dirty="0"/>
              <a:t>th</a:t>
            </a:r>
            <a:r>
              <a:rPr lang="en-GB" sz="1800" dirty="0"/>
              <a:t> </a:t>
            </a:r>
            <a:r>
              <a:rPr lang="en-GB" sz="1800" dirty="0" err="1"/>
              <a:t>edn</a:t>
            </a:r>
            <a:r>
              <a:rPr lang="en-GB" sz="1800" dirty="0"/>
              <a:t>) </a:t>
            </a:r>
            <a:r>
              <a:rPr lang="en-GB" sz="1800" dirty="0" err="1"/>
              <a:t>London:Prentice</a:t>
            </a:r>
            <a:r>
              <a:rPr lang="en-GB" sz="1800" dirty="0"/>
              <a:t> Hall 189-231.</a:t>
            </a:r>
          </a:p>
          <a:p>
            <a:pPr>
              <a:lnSpc>
                <a:spcPct val="100000"/>
              </a:lnSpc>
              <a:defRPr/>
            </a:pPr>
            <a:r>
              <a:rPr lang="en-GB" sz="1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Miles, R., Snow, C. (1978), Organisational strategy structure and process New York: McGraw-Hill</a:t>
            </a:r>
          </a:p>
          <a:p>
            <a:pPr>
              <a:lnSpc>
                <a:spcPct val="100000"/>
              </a:lnSpc>
              <a:defRPr/>
            </a:pPr>
            <a:r>
              <a:rPr lang="en-GB" sz="1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Pugh, D.S., Hickson, D.J., </a:t>
            </a:r>
            <a:r>
              <a:rPr lang="en-GB" sz="18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Hinings</a:t>
            </a:r>
            <a:r>
              <a:rPr lang="en-GB" sz="1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, C.R. &amp; Turner, C. (1969) Dimensions of Organisation Structure. Administrative Science Quarterly (17) 163-176</a:t>
            </a:r>
          </a:p>
          <a:p>
            <a:pPr>
              <a:lnSpc>
                <a:spcPct val="100000"/>
              </a:lnSpc>
              <a:defRPr/>
            </a:pPr>
            <a:r>
              <a:rPr lang="en-GB" sz="1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Stanford, N.(2007) Guide to Organisation Design. Suffolk. The Economist Newspaper Ltd</a:t>
            </a:r>
          </a:p>
          <a:p>
            <a:pPr>
              <a:lnSpc>
                <a:spcPct val="100000"/>
              </a:lnSpc>
              <a:defRPr/>
            </a:pPr>
            <a:r>
              <a:rPr lang="en-GB" sz="18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Wheelen</a:t>
            </a:r>
            <a:r>
              <a:rPr lang="en-GB" sz="1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&amp; Hunger (1995), Strategic Management &amp; Business Policy, 5</a:t>
            </a:r>
            <a:r>
              <a:rPr lang="en-GB" sz="1800" baseline="30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th</a:t>
            </a:r>
            <a:r>
              <a:rPr lang="en-GB" sz="1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Ed. Addison </a:t>
            </a:r>
            <a:r>
              <a:rPr lang="en-GB" sz="18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Welsey</a:t>
            </a:r>
            <a:endParaRPr lang="en-GB" sz="18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0" indent="0"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401315851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3365</TotalTime>
  <Words>3538</Words>
  <Application>Microsoft Office PowerPoint</Application>
  <PresentationFormat>On-screen Show (4:3)</PresentationFormat>
  <Paragraphs>288</Paragraphs>
  <Slides>34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4" baseType="lpstr">
      <vt:lpstr>Aptos</vt:lpstr>
      <vt:lpstr>Arial</vt:lpstr>
      <vt:lpstr>Calibri</vt:lpstr>
      <vt:lpstr>Google Sans</vt:lpstr>
      <vt:lpstr>Google Sans Text</vt:lpstr>
      <vt:lpstr>Myriad Pro</vt:lpstr>
      <vt:lpstr>Tahoma</vt:lpstr>
      <vt:lpstr>Times New Roman</vt:lpstr>
      <vt:lpstr>Wingdings</vt:lpstr>
      <vt:lpstr>20140311PresentationUWTSDTemplate</vt:lpstr>
      <vt:lpstr>Master of Business Administration   Human Capital Management   Nature and Future of work </vt:lpstr>
      <vt:lpstr>Objectives</vt:lpstr>
      <vt:lpstr>Organisational Structures</vt:lpstr>
      <vt:lpstr>Frederick Taylor’s (1856-1915)   Scientific Management (Taylorism)</vt:lpstr>
      <vt:lpstr>PowerPoint Presentation</vt:lpstr>
      <vt:lpstr>Principles of Scientific Management</vt:lpstr>
      <vt:lpstr>Continued relevance of Taylorism/Bureaucracy</vt:lpstr>
      <vt:lpstr>Human Relations Movement</vt:lpstr>
      <vt:lpstr>The Flexible Firm</vt:lpstr>
      <vt:lpstr>PowerPoint Presentation</vt:lpstr>
      <vt:lpstr>Organisation structure meaning  </vt:lpstr>
      <vt:lpstr>Organisation design meaning </vt:lpstr>
      <vt:lpstr>Elements of good organisation structure  (Stanford, 2007, p46)</vt:lpstr>
      <vt:lpstr>Classification of organisational structures</vt:lpstr>
      <vt:lpstr>Factors that affect the choice of organisation structure (Stanford, 2007)</vt:lpstr>
      <vt:lpstr>Factors that affect the choice of structure </vt:lpstr>
      <vt:lpstr>Factors that affect the choice of structure </vt:lpstr>
      <vt:lpstr> Organisation Design &amp; the Nature of Work </vt:lpstr>
      <vt:lpstr>THE FUTURE OF WORK</vt:lpstr>
      <vt:lpstr>What is Remote Working</vt:lpstr>
      <vt:lpstr> Head-to-Head Comparison </vt:lpstr>
      <vt:lpstr> Key Trends Reshaping the Hybrid Model </vt:lpstr>
      <vt:lpstr>Benefits vs. Challenges</vt:lpstr>
      <vt:lpstr> Technology Powering the Shift </vt:lpstr>
      <vt:lpstr>The Productivity Frontier</vt:lpstr>
      <vt:lpstr> Which one should you choose? </vt:lpstr>
      <vt:lpstr> Current Culture &amp; Work Practices in Tech Companies </vt:lpstr>
      <vt:lpstr>Cultural Practices that Enable Innovation</vt:lpstr>
      <vt:lpstr> Structural Practices that Enable Innovation </vt:lpstr>
      <vt:lpstr> Future of Work in Tech: Key Trends </vt:lpstr>
      <vt:lpstr> Designing a Future of Work Model (Hybrid/Remote) </vt:lpstr>
      <vt:lpstr>Class Activity – 30 Minutes</vt:lpstr>
      <vt:lpstr>REFERENCE LIST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Eno Maycock</cp:lastModifiedBy>
  <cp:revision>41</cp:revision>
  <dcterms:created xsi:type="dcterms:W3CDTF">2020-04-06T13:34:42Z</dcterms:created>
  <dcterms:modified xsi:type="dcterms:W3CDTF">2026-02-01T00:11:46Z</dcterms:modified>
</cp:coreProperties>
</file>