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5" r:id="rId1"/>
  </p:sldMasterIdLst>
  <p:sldIdLst>
    <p:sldId id="256" r:id="rId2"/>
    <p:sldId id="257" r:id="rId3"/>
    <p:sldId id="258" r:id="rId4"/>
    <p:sldId id="259" r:id="rId5"/>
    <p:sldId id="261" r:id="rId6"/>
    <p:sldId id="262" r:id="rId7"/>
    <p:sldId id="263" r:id="rId8"/>
    <p:sldId id="260"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8164996-031A-454F-BFAD-B288406C27B0}" type="datetimeFigureOut">
              <a:rPr lang="en-GB" smtClean="0"/>
              <a:t>10/01/2019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76049-1A8F-4D28-B95E-8E46F723CF89}" type="slidenum">
              <a:rPr lang="en-GB" smtClean="0"/>
              <a:t>‹#›</a:t>
            </a:fld>
            <a:endParaRPr lang="en-GB"/>
          </a:p>
        </p:txBody>
      </p:sp>
    </p:spTree>
    <p:extLst>
      <p:ext uri="{BB962C8B-B14F-4D97-AF65-F5344CB8AC3E}">
        <p14:creationId xmlns:p14="http://schemas.microsoft.com/office/powerpoint/2010/main" val="2925604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8164996-031A-454F-BFAD-B288406C27B0}" type="datetimeFigureOut">
              <a:rPr lang="en-GB" smtClean="0"/>
              <a:t>10/01/2019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76049-1A8F-4D28-B95E-8E46F723CF89}" type="slidenum">
              <a:rPr lang="en-GB" smtClean="0"/>
              <a:t>‹#›</a:t>
            </a:fld>
            <a:endParaRPr lang="en-GB"/>
          </a:p>
        </p:txBody>
      </p:sp>
    </p:spTree>
    <p:extLst>
      <p:ext uri="{BB962C8B-B14F-4D97-AF65-F5344CB8AC3E}">
        <p14:creationId xmlns:p14="http://schemas.microsoft.com/office/powerpoint/2010/main" val="1045440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8164996-031A-454F-BFAD-B288406C27B0}" type="datetimeFigureOut">
              <a:rPr lang="en-GB" smtClean="0"/>
              <a:t>10/01/2019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76049-1A8F-4D28-B95E-8E46F723CF89}" type="slidenum">
              <a:rPr lang="en-GB" smtClean="0"/>
              <a:t>‹#›</a:t>
            </a:fld>
            <a:endParaRPr lang="en-GB"/>
          </a:p>
        </p:txBody>
      </p:sp>
    </p:spTree>
    <p:extLst>
      <p:ext uri="{BB962C8B-B14F-4D97-AF65-F5344CB8AC3E}">
        <p14:creationId xmlns:p14="http://schemas.microsoft.com/office/powerpoint/2010/main" val="3559400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8164996-031A-454F-BFAD-B288406C27B0}" type="datetimeFigureOut">
              <a:rPr lang="en-GB" smtClean="0"/>
              <a:t>10/01/2019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676049-1A8F-4D28-B95E-8E46F723CF89}" type="slidenum">
              <a:rPr lang="en-GB" smtClean="0"/>
              <a:t>‹#›</a:t>
            </a:fld>
            <a:endParaRPr lang="en-GB"/>
          </a:p>
        </p:txBody>
      </p:sp>
    </p:spTree>
    <p:extLst>
      <p:ext uri="{BB962C8B-B14F-4D97-AF65-F5344CB8AC3E}">
        <p14:creationId xmlns:p14="http://schemas.microsoft.com/office/powerpoint/2010/main" val="2221561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8164996-031A-454F-BFAD-B288406C27B0}" type="datetimeFigureOut">
              <a:rPr lang="en-GB" smtClean="0"/>
              <a:t>10/01/2019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676049-1A8F-4D28-B95E-8E46F723CF89}" type="slidenum">
              <a:rPr lang="en-GB" smtClean="0"/>
              <a:t>‹#›</a:t>
            </a:fld>
            <a:endParaRPr lang="en-GB"/>
          </a:p>
        </p:txBody>
      </p:sp>
    </p:spTree>
    <p:extLst>
      <p:ext uri="{BB962C8B-B14F-4D97-AF65-F5344CB8AC3E}">
        <p14:creationId xmlns:p14="http://schemas.microsoft.com/office/powerpoint/2010/main" val="41969883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8164996-031A-454F-BFAD-B288406C27B0}" type="datetimeFigureOut">
              <a:rPr lang="en-GB" smtClean="0"/>
              <a:t>10/01/2019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676049-1A8F-4D28-B95E-8E46F723CF89}" type="slidenum">
              <a:rPr lang="en-GB" smtClean="0"/>
              <a:t>‹#›</a:t>
            </a:fld>
            <a:endParaRPr lang="en-GB"/>
          </a:p>
        </p:txBody>
      </p:sp>
    </p:spTree>
    <p:extLst>
      <p:ext uri="{BB962C8B-B14F-4D97-AF65-F5344CB8AC3E}">
        <p14:creationId xmlns:p14="http://schemas.microsoft.com/office/powerpoint/2010/main" val="2957122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164996-031A-454F-BFAD-B288406C27B0}" type="datetimeFigureOut">
              <a:rPr lang="en-GB" smtClean="0"/>
              <a:t>10/01/2019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676049-1A8F-4D28-B95E-8E46F723CF89}" type="slidenum">
              <a:rPr lang="en-GB" smtClean="0"/>
              <a:t>‹#›</a:t>
            </a:fld>
            <a:endParaRPr lang="en-GB"/>
          </a:p>
        </p:txBody>
      </p:sp>
    </p:spTree>
    <p:extLst>
      <p:ext uri="{BB962C8B-B14F-4D97-AF65-F5344CB8AC3E}">
        <p14:creationId xmlns:p14="http://schemas.microsoft.com/office/powerpoint/2010/main" val="1607993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8164996-031A-454F-BFAD-B288406C27B0}" type="datetimeFigureOut">
              <a:rPr lang="en-GB" smtClean="0"/>
              <a:t>10/01/2019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676049-1A8F-4D28-B95E-8E46F723CF89}" type="slidenum">
              <a:rPr lang="en-GB" smtClean="0"/>
              <a:t>‹#›</a:t>
            </a:fld>
            <a:endParaRPr lang="en-GB"/>
          </a:p>
        </p:txBody>
      </p:sp>
    </p:spTree>
    <p:extLst>
      <p:ext uri="{BB962C8B-B14F-4D97-AF65-F5344CB8AC3E}">
        <p14:creationId xmlns:p14="http://schemas.microsoft.com/office/powerpoint/2010/main" val="688768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676049-1A8F-4D28-B95E-8E46F723CF89}" type="slidenum">
              <a:rPr lang="en-GB" smtClean="0"/>
              <a:t>‹#›</a:t>
            </a:fld>
            <a:endParaRPr lang="en-GB"/>
          </a:p>
        </p:txBody>
      </p:sp>
      <p:sp>
        <p:nvSpPr>
          <p:cNvPr id="5" name="Date Placeholder 4"/>
          <p:cNvSpPr>
            <a:spLocks noGrp="1"/>
          </p:cNvSpPr>
          <p:nvPr>
            <p:ph type="dt" sz="half" idx="10"/>
          </p:nvPr>
        </p:nvSpPr>
        <p:spPr/>
        <p:txBody>
          <a:bodyPr/>
          <a:lstStyle/>
          <a:p>
            <a:fld id="{38164996-031A-454F-BFAD-B288406C27B0}" type="datetimeFigureOut">
              <a:rPr lang="en-GB" smtClean="0"/>
              <a:t>10/01/2019</a:t>
            </a:fld>
            <a:endParaRPr lang="en-GB"/>
          </a:p>
        </p:txBody>
      </p:sp>
    </p:spTree>
    <p:extLst>
      <p:ext uri="{BB962C8B-B14F-4D97-AF65-F5344CB8AC3E}">
        <p14:creationId xmlns:p14="http://schemas.microsoft.com/office/powerpoint/2010/main" val="2772892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8164996-031A-454F-BFAD-B288406C27B0}" type="datetimeFigureOut">
              <a:rPr lang="en-GB" smtClean="0"/>
              <a:t>10/01/2019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76049-1A8F-4D28-B95E-8E46F723CF89}" type="slidenum">
              <a:rPr lang="en-GB" smtClean="0"/>
              <a:t>‹#›</a:t>
            </a:fld>
            <a:endParaRPr lang="en-GB"/>
          </a:p>
        </p:txBody>
      </p:sp>
    </p:spTree>
    <p:extLst>
      <p:ext uri="{BB962C8B-B14F-4D97-AF65-F5344CB8AC3E}">
        <p14:creationId xmlns:p14="http://schemas.microsoft.com/office/powerpoint/2010/main" val="30602911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8164996-031A-454F-BFAD-B288406C27B0}" type="datetimeFigureOut">
              <a:rPr lang="en-GB" smtClean="0"/>
              <a:t>10/01/2019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76049-1A8F-4D28-B95E-8E46F723CF8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482148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8164996-031A-454F-BFAD-B288406C27B0}" type="datetimeFigureOut">
              <a:rPr lang="en-GB" smtClean="0"/>
              <a:t>10/01/2019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76049-1A8F-4D28-B95E-8E46F723CF89}" type="slidenum">
              <a:rPr lang="en-GB" smtClean="0"/>
              <a:t>‹#›</a:t>
            </a:fld>
            <a:endParaRPr lang="en-GB"/>
          </a:p>
        </p:txBody>
      </p:sp>
    </p:spTree>
    <p:extLst>
      <p:ext uri="{BB962C8B-B14F-4D97-AF65-F5344CB8AC3E}">
        <p14:creationId xmlns:p14="http://schemas.microsoft.com/office/powerpoint/2010/main" val="16166056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8164996-031A-454F-BFAD-B288406C27B0}" type="datetimeFigureOut">
              <a:rPr lang="en-GB" smtClean="0"/>
              <a:t>10/01/2019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76049-1A8F-4D28-B95E-8E46F723CF8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698083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8164996-031A-454F-BFAD-B288406C27B0}" type="datetimeFigureOut">
              <a:rPr lang="en-GB" smtClean="0"/>
              <a:t>10/01/2019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76049-1A8F-4D28-B95E-8E46F723CF89}" type="slidenum">
              <a:rPr lang="en-GB" smtClean="0"/>
              <a:t>‹#›</a:t>
            </a:fld>
            <a:endParaRPr lang="en-GB"/>
          </a:p>
        </p:txBody>
      </p:sp>
    </p:spTree>
    <p:extLst>
      <p:ext uri="{BB962C8B-B14F-4D97-AF65-F5344CB8AC3E}">
        <p14:creationId xmlns:p14="http://schemas.microsoft.com/office/powerpoint/2010/main" val="17939837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8164996-031A-454F-BFAD-B288406C27B0}" type="datetimeFigureOut">
              <a:rPr lang="en-GB" smtClean="0"/>
              <a:t>10/01/2019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76049-1A8F-4D28-B95E-8E46F723CF89}" type="slidenum">
              <a:rPr lang="en-GB" smtClean="0"/>
              <a:t>‹#›</a:t>
            </a:fld>
            <a:endParaRPr lang="en-GB"/>
          </a:p>
        </p:txBody>
      </p:sp>
    </p:spTree>
    <p:extLst>
      <p:ext uri="{BB962C8B-B14F-4D97-AF65-F5344CB8AC3E}">
        <p14:creationId xmlns:p14="http://schemas.microsoft.com/office/powerpoint/2010/main" val="12524000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8164996-031A-454F-BFAD-B288406C27B0}" type="datetimeFigureOut">
              <a:rPr lang="en-GB" smtClean="0"/>
              <a:t>10/01/2019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76049-1A8F-4D28-B95E-8E46F723CF89}" type="slidenum">
              <a:rPr lang="en-GB" smtClean="0"/>
              <a:t>‹#›</a:t>
            </a:fld>
            <a:endParaRPr lang="en-GB"/>
          </a:p>
        </p:txBody>
      </p:sp>
    </p:spTree>
    <p:extLst>
      <p:ext uri="{BB962C8B-B14F-4D97-AF65-F5344CB8AC3E}">
        <p14:creationId xmlns:p14="http://schemas.microsoft.com/office/powerpoint/2010/main" val="9161410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8164996-031A-454F-BFAD-B288406C27B0}" type="datetimeFigureOut">
              <a:rPr lang="en-GB" smtClean="0"/>
              <a:t>10/01/2019</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9676049-1A8F-4D28-B95E-8E46F723CF89}" type="slidenum">
              <a:rPr lang="en-GB" smtClean="0"/>
              <a:t>‹#›</a:t>
            </a:fld>
            <a:endParaRPr lang="en-GB"/>
          </a:p>
        </p:txBody>
      </p:sp>
    </p:spTree>
    <p:extLst>
      <p:ext uri="{BB962C8B-B14F-4D97-AF65-F5344CB8AC3E}">
        <p14:creationId xmlns:p14="http://schemas.microsoft.com/office/powerpoint/2010/main" val="3120119955"/>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 id="2147483748" r:id="rId13"/>
    <p:sldLayoutId id="2147483749" r:id="rId14"/>
    <p:sldLayoutId id="2147483750" r:id="rId15"/>
    <p:sldLayoutId id="214748375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lse.ac.uk/GranthamInstitute/news/committee-climate-change-10-achievements-challenges-ahead/" TargetMode="External"/><Relationship Id="rId7" Type="http://schemas.openxmlformats.org/officeDocument/2006/relationships/hyperlink" Target="https://assets.publishing.service.gov.uk/government/uploads/system/uploads/attachment_data/file/631077/ccc-annual-report-accounts-2016-17-print.pdf" TargetMode="External"/><Relationship Id="rId2" Type="http://schemas.openxmlformats.org/officeDocument/2006/relationships/hyperlink" Target="http://www.lse.ac.uk/GranthamInstitute/news/how-influential-is-the-uks-committee-on-climate-change/" TargetMode="External"/><Relationship Id="rId1" Type="http://schemas.openxmlformats.org/officeDocument/2006/relationships/slideLayout" Target="../slideLayouts/slideLayout2.xml"/><Relationship Id="rId6" Type="http://schemas.openxmlformats.org/officeDocument/2006/relationships/hyperlink" Target="https://assets.publishing.service.gov.uk/government/uploads/system/uploads/attachment_data/file/718709/ccc-tailored-review-2018.pdf" TargetMode="External"/><Relationship Id="rId5" Type="http://schemas.openxmlformats.org/officeDocument/2006/relationships/hyperlink" Target="https://www.theccc.org.uk/about/" TargetMode="External"/><Relationship Id="rId4" Type="http://schemas.openxmlformats.org/officeDocument/2006/relationships/hyperlink" Target="https://www.gov.uk/government/organisations/committee-on-climate-change#cont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3333" y="681644"/>
            <a:ext cx="7544492" cy="4930064"/>
          </a:xfrm>
          <a:prstGeom prst="rect">
            <a:avLst/>
          </a:prstGeom>
        </p:spPr>
      </p:pic>
    </p:spTree>
    <p:extLst>
      <p:ext uri="{BB962C8B-B14F-4D97-AF65-F5344CB8AC3E}">
        <p14:creationId xmlns:p14="http://schemas.microsoft.com/office/powerpoint/2010/main" val="29381643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the Committee on Climate Change (CCC)?</a:t>
            </a:r>
            <a:endParaRPr lang="en-GB" dirty="0"/>
          </a:p>
        </p:txBody>
      </p:sp>
      <p:sp>
        <p:nvSpPr>
          <p:cNvPr id="3" name="Content Placeholder 2"/>
          <p:cNvSpPr>
            <a:spLocks noGrp="1"/>
          </p:cNvSpPr>
          <p:nvPr>
            <p:ph idx="1"/>
          </p:nvPr>
        </p:nvSpPr>
        <p:spPr/>
        <p:txBody>
          <a:bodyPr/>
          <a:lstStyle/>
          <a:p>
            <a:r>
              <a:rPr lang="en-GB" dirty="0" smtClean="0"/>
              <a:t>The Committee on Climate Change is an independent statutory body, formed </a:t>
            </a:r>
            <a:r>
              <a:rPr lang="en-GB" dirty="0"/>
              <a:t>under the Climate Change Act (2008</a:t>
            </a:r>
            <a:r>
              <a:rPr lang="en-GB" dirty="0" smtClean="0"/>
              <a:t>)</a:t>
            </a:r>
          </a:p>
          <a:p>
            <a:r>
              <a:rPr lang="en-GB" dirty="0" smtClean="0"/>
              <a:t>It is jointly sponsored by the Department for Business, Energy and Industrial Strategy (BEIS), the Northern Ireland Executive, the Scottish Government and the Welsh Assembly</a:t>
            </a:r>
          </a:p>
          <a:p>
            <a:r>
              <a:rPr lang="en-GB" dirty="0" smtClean="0"/>
              <a:t>The Adaptation Sub-Committee (ASC) is part of the CCC, Its main function is to advise and report on adaptations and preparations required for combating climate change</a:t>
            </a:r>
          </a:p>
          <a:p>
            <a:r>
              <a:rPr lang="en-GB" dirty="0" smtClean="0"/>
              <a:t>The Audit Committee supports the main committee in their respective responsibilities for control and governance</a:t>
            </a:r>
          </a:p>
          <a:p>
            <a:endParaRPr lang="en-GB" dirty="0" smtClean="0"/>
          </a:p>
          <a:p>
            <a:endParaRPr lang="en-GB" dirty="0" smtClean="0"/>
          </a:p>
          <a:p>
            <a:endParaRPr lang="en-GB" dirty="0" smtClean="0"/>
          </a:p>
          <a:p>
            <a:endParaRPr lang="en-GB" dirty="0" smtClean="0"/>
          </a:p>
          <a:p>
            <a:endParaRPr lang="en-GB" dirty="0"/>
          </a:p>
          <a:p>
            <a:endParaRPr lang="en-GB" dirty="0" smtClean="0"/>
          </a:p>
        </p:txBody>
      </p:sp>
    </p:spTree>
    <p:extLst>
      <p:ext uri="{BB962C8B-B14F-4D97-AF65-F5344CB8AC3E}">
        <p14:creationId xmlns:p14="http://schemas.microsoft.com/office/powerpoint/2010/main" val="9862272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t>
            </a:r>
            <a:r>
              <a:rPr lang="en-GB" dirty="0" smtClean="0"/>
              <a:t>he purpose of the CCC</a:t>
            </a:r>
            <a:endParaRPr lang="en-GB" dirty="0"/>
          </a:p>
        </p:txBody>
      </p:sp>
      <p:sp>
        <p:nvSpPr>
          <p:cNvPr id="3" name="Content Placeholder 2"/>
          <p:cNvSpPr>
            <a:spLocks noGrp="1"/>
          </p:cNvSpPr>
          <p:nvPr>
            <p:ph idx="1"/>
          </p:nvPr>
        </p:nvSpPr>
        <p:spPr>
          <a:xfrm>
            <a:off x="677334" y="1556085"/>
            <a:ext cx="8596668" cy="4485278"/>
          </a:xfrm>
        </p:spPr>
        <p:txBody>
          <a:bodyPr/>
          <a:lstStyle/>
          <a:p>
            <a:r>
              <a:rPr lang="en-GB" dirty="0" smtClean="0"/>
              <a:t>Set up to provide advice to the government and the devolved administrations of the UK on setting and meeting carbon budgets</a:t>
            </a:r>
          </a:p>
          <a:p>
            <a:r>
              <a:rPr lang="en-GB" dirty="0" smtClean="0"/>
              <a:t>Advising on preparing for climate change</a:t>
            </a:r>
          </a:p>
          <a:p>
            <a:r>
              <a:rPr lang="en-GB" dirty="0" smtClean="0"/>
              <a:t>Monitoring any progress made in reducing emissions and accomplishing carbon budgets and targets </a:t>
            </a:r>
          </a:p>
          <a:p>
            <a:r>
              <a:rPr lang="en-GB" dirty="0" smtClean="0"/>
              <a:t>It conducts analysis on climate change science, economics and policies</a:t>
            </a:r>
          </a:p>
          <a:p>
            <a:r>
              <a:rPr lang="en-GB" dirty="0" smtClean="0"/>
              <a:t>Works with numerous other organisations and individuals to share evidence and analysis </a:t>
            </a:r>
          </a:p>
          <a:p>
            <a:pPr marL="0" indent="0">
              <a:buNone/>
            </a:pPr>
            <a:endParaRPr lang="en-GB" dirty="0" smtClean="0"/>
          </a:p>
        </p:txBody>
      </p:sp>
    </p:spTree>
    <p:extLst>
      <p:ext uri="{BB962C8B-B14F-4D97-AF65-F5344CB8AC3E}">
        <p14:creationId xmlns:p14="http://schemas.microsoft.com/office/powerpoint/2010/main" val="28511274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Structure of the CCC</a:t>
            </a:r>
            <a:endParaRPr lang="en-GB" dirty="0"/>
          </a:p>
        </p:txBody>
      </p:sp>
      <p:sp>
        <p:nvSpPr>
          <p:cNvPr id="3" name="Content Placeholder 2"/>
          <p:cNvSpPr>
            <a:spLocks noGrp="1"/>
          </p:cNvSpPr>
          <p:nvPr>
            <p:ph idx="1"/>
          </p:nvPr>
        </p:nvSpPr>
        <p:spPr/>
        <p:txBody>
          <a:bodyPr/>
          <a:lstStyle/>
          <a:p>
            <a:r>
              <a:rPr lang="en-GB" dirty="0" smtClean="0"/>
              <a:t>The CCC is comprised of a chairman and eight independent members</a:t>
            </a:r>
          </a:p>
          <a:p>
            <a:r>
              <a:rPr lang="en-GB" dirty="0" smtClean="0"/>
              <a:t>It is made up of independent experts in the fields of: climate change, science, economics, behavioural science and business</a:t>
            </a:r>
          </a:p>
          <a:p>
            <a:r>
              <a:rPr lang="en-GB" dirty="0" smtClean="0"/>
              <a:t>The ASC also has a chair and is made up of experts in: climate change impacts, science, environmental economics, conservation, public health and business</a:t>
            </a:r>
          </a:p>
          <a:p>
            <a:endParaRPr lang="en-GB" dirty="0" smtClean="0"/>
          </a:p>
          <a:p>
            <a:endParaRPr lang="en-GB" dirty="0" smtClean="0"/>
          </a:p>
          <a:p>
            <a:endParaRPr lang="en-GB" dirty="0" smtClean="0"/>
          </a:p>
        </p:txBody>
      </p:sp>
    </p:spTree>
    <p:extLst>
      <p:ext uri="{BB962C8B-B14F-4D97-AF65-F5344CB8AC3E}">
        <p14:creationId xmlns:p14="http://schemas.microsoft.com/office/powerpoint/2010/main" val="3909986041"/>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effectiveness of the CCC</a:t>
            </a:r>
            <a:endParaRPr lang="en-GB" dirty="0"/>
          </a:p>
        </p:txBody>
      </p:sp>
      <p:sp>
        <p:nvSpPr>
          <p:cNvPr id="4" name="Content Placeholder 3"/>
          <p:cNvSpPr>
            <a:spLocks noGrp="1"/>
          </p:cNvSpPr>
          <p:nvPr>
            <p:ph idx="1"/>
          </p:nvPr>
        </p:nvSpPr>
        <p:spPr>
          <a:xfrm>
            <a:off x="677334" y="1507959"/>
            <a:ext cx="8596668" cy="4533404"/>
          </a:xfrm>
        </p:spPr>
        <p:txBody>
          <a:bodyPr/>
          <a:lstStyle/>
          <a:p>
            <a:r>
              <a:rPr lang="en-GB" dirty="0" smtClean="0"/>
              <a:t>Since the formation of the committee, it has played an important part in the UKs transition to a low carbon future</a:t>
            </a:r>
          </a:p>
          <a:p>
            <a:r>
              <a:rPr lang="en-GB" dirty="0" smtClean="0"/>
              <a:t>Under advisement from the CCC, the Government legislated that by 2050 greenhouse gas emissions shall be reduced by 80% compared to 1990s levels, an increase of commitment from 60%</a:t>
            </a:r>
          </a:p>
          <a:p>
            <a:r>
              <a:rPr lang="en-GB" dirty="0" smtClean="0"/>
              <a:t>The carbon budgets set for between 2008-2032, which would keep the UK in line with the target of the 80% reduction have all followed the committees advice. The target is 57</a:t>
            </a:r>
            <a:r>
              <a:rPr lang="en-GB" dirty="0" smtClean="0"/>
              <a:t>% by 2030.</a:t>
            </a:r>
            <a:endParaRPr lang="en-GB" dirty="0" smtClean="0"/>
          </a:p>
          <a:p>
            <a:r>
              <a:rPr lang="en-GB" dirty="0" smtClean="0"/>
              <a:t>In 2016, the levels were 42% below the 1990 levels. This is well in line with the first two carbon budgets set and is well on track with meeting the third by 2022 of 37% by 2020</a:t>
            </a:r>
          </a:p>
          <a:p>
            <a:endParaRPr lang="en-GB" dirty="0" smtClean="0"/>
          </a:p>
          <a:p>
            <a:endParaRPr lang="en-GB" dirty="0"/>
          </a:p>
        </p:txBody>
      </p:sp>
    </p:spTree>
    <p:extLst>
      <p:ext uri="{BB962C8B-B14F-4D97-AF65-F5344CB8AC3E}">
        <p14:creationId xmlns:p14="http://schemas.microsoft.com/office/powerpoint/2010/main" val="52439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effectiveness Cont.</a:t>
            </a:r>
            <a:endParaRPr lang="en-GB" dirty="0"/>
          </a:p>
        </p:txBody>
      </p:sp>
      <p:sp>
        <p:nvSpPr>
          <p:cNvPr id="3" name="Content Placeholder 2"/>
          <p:cNvSpPr>
            <a:spLocks noGrp="1"/>
          </p:cNvSpPr>
          <p:nvPr>
            <p:ph idx="1"/>
          </p:nvPr>
        </p:nvSpPr>
        <p:spPr/>
        <p:txBody>
          <a:bodyPr/>
          <a:lstStyle/>
          <a:p>
            <a:r>
              <a:rPr lang="en-GB" dirty="0" smtClean="0"/>
              <a:t>The committee also recommended a focus on reducing emissions from the power sector as this is one of the main areas of carbon emissions, they were successful in this as emissions from this area were down 55% from 2008 – 2016</a:t>
            </a:r>
          </a:p>
          <a:p>
            <a:r>
              <a:rPr lang="en-GB" dirty="0" smtClean="0"/>
              <a:t>Some of the recommendations that were followed by the government to achieve this were:</a:t>
            </a:r>
          </a:p>
          <a:p>
            <a:r>
              <a:rPr lang="en-GB" dirty="0" smtClean="0"/>
              <a:t>A carbon price floor – a minimum price on emissions from the power sector.</a:t>
            </a:r>
          </a:p>
          <a:p>
            <a:r>
              <a:rPr lang="en-GB" dirty="0" smtClean="0"/>
              <a:t>Any new coal burning plants </a:t>
            </a:r>
            <a:r>
              <a:rPr lang="en-GB" dirty="0" smtClean="0"/>
              <a:t>built only </a:t>
            </a:r>
            <a:r>
              <a:rPr lang="en-GB" dirty="0" smtClean="0"/>
              <a:t>if they include carbon capture and storage technology</a:t>
            </a:r>
          </a:p>
          <a:p>
            <a:r>
              <a:rPr lang="en-GB" dirty="0" smtClean="0"/>
              <a:t>The conversion of existing coal plants to use biomass as fuel instead of investments in new dedicated biomass plants</a:t>
            </a:r>
            <a:endParaRPr lang="en-GB" dirty="0"/>
          </a:p>
        </p:txBody>
      </p:sp>
    </p:spTree>
    <p:extLst>
      <p:ext uri="{BB962C8B-B14F-4D97-AF65-F5344CB8AC3E}">
        <p14:creationId xmlns:p14="http://schemas.microsoft.com/office/powerpoint/2010/main" val="626840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effectiveness cont.</a:t>
            </a:r>
            <a:endParaRPr lang="en-GB" dirty="0"/>
          </a:p>
        </p:txBody>
      </p:sp>
      <p:sp>
        <p:nvSpPr>
          <p:cNvPr id="3" name="Content Placeholder 2"/>
          <p:cNvSpPr>
            <a:spLocks noGrp="1"/>
          </p:cNvSpPr>
          <p:nvPr>
            <p:ph idx="1"/>
          </p:nvPr>
        </p:nvSpPr>
        <p:spPr/>
        <p:txBody>
          <a:bodyPr/>
          <a:lstStyle/>
          <a:p>
            <a:r>
              <a:rPr lang="en-GB" dirty="0" smtClean="0"/>
              <a:t>The committee also identified electric vehicles as an integral part of a sustainably low carbon economy in 2008</a:t>
            </a:r>
          </a:p>
          <a:p>
            <a:r>
              <a:rPr lang="en-GB" dirty="0" smtClean="0"/>
              <a:t>In 2010 electric vehicles made up less than 0.01% of sales in the UK</a:t>
            </a:r>
          </a:p>
          <a:p>
            <a:r>
              <a:rPr lang="en-GB" dirty="0" smtClean="0"/>
              <a:t>In 2017 this figure had risen to 2% and the government announced that sales of new conventional cars shall be phased out by 2040 and policies follow recommendations from the CCC for subsidies reducing the cost of buying electric vehicles.</a:t>
            </a:r>
          </a:p>
          <a:p>
            <a:endParaRPr lang="en-GB" dirty="0"/>
          </a:p>
        </p:txBody>
      </p:sp>
    </p:spTree>
    <p:extLst>
      <p:ext uri="{BB962C8B-B14F-4D97-AF65-F5344CB8AC3E}">
        <p14:creationId xmlns:p14="http://schemas.microsoft.com/office/powerpoint/2010/main" val="7263931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 </a:t>
            </a:r>
            <a:endParaRPr lang="en-GB" dirty="0"/>
          </a:p>
        </p:txBody>
      </p:sp>
      <p:sp>
        <p:nvSpPr>
          <p:cNvPr id="3" name="Content Placeholder 2"/>
          <p:cNvSpPr>
            <a:spLocks noGrp="1"/>
          </p:cNvSpPr>
          <p:nvPr>
            <p:ph idx="1"/>
          </p:nvPr>
        </p:nvSpPr>
        <p:spPr/>
        <p:txBody>
          <a:bodyPr>
            <a:normAutofit lnSpcReduction="10000"/>
          </a:bodyPr>
          <a:lstStyle/>
          <a:p>
            <a:r>
              <a:rPr lang="en-GB" u="sng" dirty="0">
                <a:hlinkClick r:id="rId2"/>
              </a:rPr>
              <a:t>http://www.lse.ac.uk/GranthamInstitute/news/how-influential-is-the-uks-committee-on-climate-change/</a:t>
            </a:r>
            <a:r>
              <a:rPr lang="en-GB" dirty="0"/>
              <a:t> </a:t>
            </a:r>
            <a:endParaRPr lang="en-GB" dirty="0" smtClean="0"/>
          </a:p>
          <a:p>
            <a:r>
              <a:rPr lang="en-GB" u="sng" dirty="0">
                <a:hlinkClick r:id="rId3"/>
              </a:rPr>
              <a:t>http://www.lse.ac.uk/GranthamInstitute/news/committee-climate-change-10-achievements-challenges-ahead/</a:t>
            </a:r>
            <a:r>
              <a:rPr lang="en-GB" dirty="0"/>
              <a:t> </a:t>
            </a:r>
            <a:endParaRPr lang="en-GB" dirty="0" smtClean="0"/>
          </a:p>
          <a:p>
            <a:r>
              <a:rPr lang="en-GB" u="sng" dirty="0">
                <a:hlinkClick r:id="rId4"/>
              </a:rPr>
              <a:t>https://www.gov.uk/government/organisations/committee-on-climate-change#content</a:t>
            </a:r>
            <a:r>
              <a:rPr lang="en-GB" dirty="0"/>
              <a:t> </a:t>
            </a:r>
            <a:endParaRPr lang="en-GB" dirty="0" smtClean="0"/>
          </a:p>
          <a:p>
            <a:r>
              <a:rPr lang="en-GB" u="sng" dirty="0">
                <a:hlinkClick r:id="rId5"/>
              </a:rPr>
              <a:t>https://www.theccc.org.uk/about/</a:t>
            </a:r>
            <a:r>
              <a:rPr lang="en-GB" dirty="0"/>
              <a:t> </a:t>
            </a:r>
            <a:endParaRPr lang="en-GB" dirty="0" smtClean="0"/>
          </a:p>
          <a:p>
            <a:r>
              <a:rPr lang="en-GB" dirty="0">
                <a:hlinkClick r:id="rId6"/>
              </a:rPr>
              <a:t>https://</a:t>
            </a:r>
            <a:r>
              <a:rPr lang="en-GB" dirty="0" smtClean="0">
                <a:hlinkClick r:id="rId6"/>
              </a:rPr>
              <a:t>assets.publishing.service.gov.uk/government/uploads/system/uploads/attachment_data/file/718709/ccc-tailored-review-2018.pdf</a:t>
            </a:r>
            <a:r>
              <a:rPr lang="en-GB" dirty="0" smtClean="0"/>
              <a:t> </a:t>
            </a:r>
          </a:p>
          <a:p>
            <a:r>
              <a:rPr lang="en-GB" dirty="0">
                <a:hlinkClick r:id="rId7"/>
              </a:rPr>
              <a:t>https://</a:t>
            </a:r>
            <a:r>
              <a:rPr lang="en-GB" dirty="0" smtClean="0">
                <a:hlinkClick r:id="rId7"/>
              </a:rPr>
              <a:t>assets.publishing.service.gov.uk/government/uploads/system/uploads/attachment_data/file/631077/ccc-annual-report-accounts-2016-17-print.pdf</a:t>
            </a:r>
            <a:r>
              <a:rPr lang="en-GB" dirty="0" smtClean="0"/>
              <a:t> </a:t>
            </a:r>
            <a:endParaRPr lang="en-GB" dirty="0"/>
          </a:p>
        </p:txBody>
      </p:sp>
    </p:spTree>
    <p:extLst>
      <p:ext uri="{BB962C8B-B14F-4D97-AF65-F5344CB8AC3E}">
        <p14:creationId xmlns:p14="http://schemas.microsoft.com/office/powerpoint/2010/main" val="638880737"/>
      </p:ext>
    </p:extLst>
  </p:cSld>
  <p:clrMapOvr>
    <a:masterClrMapping/>
  </p:clrMapOvr>
</p:sld>
</file>

<file path=ppt/theme/theme1.xml><?xml version="1.0" encoding="utf-8"?>
<a:theme xmlns:a="http://schemas.openxmlformats.org/drawingml/2006/main" name="Facet">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744</TotalTime>
  <Words>572</Words>
  <Application>Microsoft Office PowerPoint</Application>
  <PresentationFormat>Widescreen</PresentationFormat>
  <Paragraphs>42</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Trebuchet MS</vt:lpstr>
      <vt:lpstr>Wingdings 3</vt:lpstr>
      <vt:lpstr>Facet</vt:lpstr>
      <vt:lpstr>PowerPoint Presentation</vt:lpstr>
      <vt:lpstr>What is the Committee on Climate Change (CCC)?</vt:lpstr>
      <vt:lpstr>The purpose of the CCC</vt:lpstr>
      <vt:lpstr>Structure of the CCC</vt:lpstr>
      <vt:lpstr>The effectiveness of the CCC</vt:lpstr>
      <vt:lpstr>The effectiveness Cont.</vt:lpstr>
      <vt:lpstr>The effectiveness cont.</vt:lpstr>
      <vt:lpstr>Sources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Fraser Reid</dc:creator>
  <cp:lastModifiedBy>Fraser Reid (1802658)</cp:lastModifiedBy>
  <cp:revision>41</cp:revision>
  <dcterms:created xsi:type="dcterms:W3CDTF">2019-01-08T13:59:03Z</dcterms:created>
  <dcterms:modified xsi:type="dcterms:W3CDTF">2019-01-10T19:52:55Z</dcterms:modified>
</cp:coreProperties>
</file>