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5"/>
  </p:notesMasterIdLst>
  <p:sldIdLst>
    <p:sldId id="270" r:id="rId2"/>
    <p:sldId id="268" r:id="rId3"/>
    <p:sldId id="295" r:id="rId4"/>
    <p:sldId id="269" r:id="rId5"/>
    <p:sldId id="272" r:id="rId6"/>
    <p:sldId id="273" r:id="rId7"/>
    <p:sldId id="296" r:id="rId8"/>
    <p:sldId id="297" r:id="rId9"/>
    <p:sldId id="280" r:id="rId10"/>
    <p:sldId id="299" r:id="rId11"/>
    <p:sldId id="274" r:id="rId12"/>
    <p:sldId id="281" r:id="rId13"/>
    <p:sldId id="283"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52" autoAdjust="0"/>
    <p:restoredTop sz="83659" autoAdjust="0"/>
  </p:normalViewPr>
  <p:slideViewPr>
    <p:cSldViewPr>
      <p:cViewPr>
        <p:scale>
          <a:sx n="60" d="100"/>
          <a:sy n="60" d="100"/>
        </p:scale>
        <p:origin x="-1572"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30CB8A-3731-438D-B496-085D09184010}" type="doc">
      <dgm:prSet loTypeId="urn:microsoft.com/office/officeart/2005/8/layout/radial1" loCatId="cycle" qsTypeId="urn:microsoft.com/office/officeart/2005/8/quickstyle/simple1" qsCatId="simple" csTypeId="urn:microsoft.com/office/officeart/2005/8/colors/colorful3" csCatId="colorful" phldr="1"/>
      <dgm:spPr/>
      <dgm:t>
        <a:bodyPr/>
        <a:lstStyle/>
        <a:p>
          <a:endParaRPr lang="en-GB"/>
        </a:p>
      </dgm:t>
    </dgm:pt>
    <dgm:pt modelId="{106269D1-844F-40BB-A9E5-EDADC9A75782}">
      <dgm:prSet phldrT="[Text]"/>
      <dgm:spPr/>
      <dgm:t>
        <a:bodyPr/>
        <a:lstStyle/>
        <a:p>
          <a:r>
            <a:rPr lang="en-GB" b="1" dirty="0" smtClean="0"/>
            <a:t>Attitude </a:t>
          </a:r>
          <a:endParaRPr lang="en-GB" b="1" dirty="0"/>
        </a:p>
      </dgm:t>
    </dgm:pt>
    <dgm:pt modelId="{D022ACAC-AFA0-4527-8880-6FCF4D3EDEA1}" type="parTrans" cxnId="{2B8B8E40-464A-4786-B2F1-6DF9F5481AAB}">
      <dgm:prSet/>
      <dgm:spPr/>
      <dgm:t>
        <a:bodyPr/>
        <a:lstStyle/>
        <a:p>
          <a:endParaRPr lang="en-GB"/>
        </a:p>
      </dgm:t>
    </dgm:pt>
    <dgm:pt modelId="{3C82533E-C562-4A5D-80B6-DB421D7125CA}" type="sibTrans" cxnId="{2B8B8E40-464A-4786-B2F1-6DF9F5481AAB}">
      <dgm:prSet/>
      <dgm:spPr/>
      <dgm:t>
        <a:bodyPr/>
        <a:lstStyle/>
        <a:p>
          <a:endParaRPr lang="en-GB"/>
        </a:p>
      </dgm:t>
    </dgm:pt>
    <dgm:pt modelId="{85232905-02BA-41B1-9496-2438C1564997}">
      <dgm:prSet phldrT="[Text]"/>
      <dgm:spPr/>
      <dgm:t>
        <a:bodyPr/>
        <a:lstStyle/>
        <a:p>
          <a:r>
            <a:rPr lang="en-GB" dirty="0" smtClean="0"/>
            <a:t>Beliefs</a:t>
          </a:r>
          <a:endParaRPr lang="en-GB" dirty="0"/>
        </a:p>
      </dgm:t>
    </dgm:pt>
    <dgm:pt modelId="{801DCF67-3F16-42B6-AB02-5C1BDB45A129}" type="parTrans" cxnId="{AFD7BD61-B575-4B57-9452-7357288504A0}">
      <dgm:prSet/>
      <dgm:spPr/>
      <dgm:t>
        <a:bodyPr/>
        <a:lstStyle/>
        <a:p>
          <a:endParaRPr lang="en-GB"/>
        </a:p>
      </dgm:t>
    </dgm:pt>
    <dgm:pt modelId="{280E3400-F7E9-4053-9B7C-56EA55BCD869}" type="sibTrans" cxnId="{AFD7BD61-B575-4B57-9452-7357288504A0}">
      <dgm:prSet/>
      <dgm:spPr/>
      <dgm:t>
        <a:bodyPr/>
        <a:lstStyle/>
        <a:p>
          <a:endParaRPr lang="en-GB"/>
        </a:p>
      </dgm:t>
    </dgm:pt>
    <dgm:pt modelId="{1B842029-8707-4D76-B9A8-3963B20F63B5}">
      <dgm:prSet phldrT="[Text]"/>
      <dgm:spPr/>
      <dgm:t>
        <a:bodyPr/>
        <a:lstStyle/>
        <a:p>
          <a:r>
            <a:rPr lang="en-GB" dirty="0" smtClean="0"/>
            <a:t>Feelings </a:t>
          </a:r>
          <a:endParaRPr lang="en-GB" dirty="0"/>
        </a:p>
      </dgm:t>
    </dgm:pt>
    <dgm:pt modelId="{3FEFDCA5-AE8D-464E-A19D-FC803617DC97}" type="parTrans" cxnId="{5B77B3B6-2F65-4ACA-B589-71C87917E8F2}">
      <dgm:prSet/>
      <dgm:spPr/>
      <dgm:t>
        <a:bodyPr/>
        <a:lstStyle/>
        <a:p>
          <a:endParaRPr lang="en-GB"/>
        </a:p>
      </dgm:t>
    </dgm:pt>
    <dgm:pt modelId="{60A839F4-1D03-4BF9-821B-ED91B2480681}" type="sibTrans" cxnId="{5B77B3B6-2F65-4ACA-B589-71C87917E8F2}">
      <dgm:prSet/>
      <dgm:spPr/>
      <dgm:t>
        <a:bodyPr/>
        <a:lstStyle/>
        <a:p>
          <a:endParaRPr lang="en-GB"/>
        </a:p>
      </dgm:t>
    </dgm:pt>
    <dgm:pt modelId="{FD35ACA1-7489-40A2-8179-18FE51E787E5}">
      <dgm:prSet phldrT="[Text]"/>
      <dgm:spPr/>
      <dgm:t>
        <a:bodyPr/>
        <a:lstStyle/>
        <a:p>
          <a:r>
            <a:rPr lang="en-GB" dirty="0" smtClean="0"/>
            <a:t>Behaviour </a:t>
          </a:r>
          <a:endParaRPr lang="en-GB" dirty="0"/>
        </a:p>
      </dgm:t>
    </dgm:pt>
    <dgm:pt modelId="{76FA62EB-B573-423B-B8E2-205DE85D3508}" type="parTrans" cxnId="{B7A97252-F90A-4581-A20A-657545A7AF48}">
      <dgm:prSet/>
      <dgm:spPr/>
      <dgm:t>
        <a:bodyPr/>
        <a:lstStyle/>
        <a:p>
          <a:endParaRPr lang="en-GB"/>
        </a:p>
      </dgm:t>
    </dgm:pt>
    <dgm:pt modelId="{A9106BF9-C3DC-4220-AA82-684742BA172C}" type="sibTrans" cxnId="{B7A97252-F90A-4581-A20A-657545A7AF48}">
      <dgm:prSet/>
      <dgm:spPr/>
      <dgm:t>
        <a:bodyPr/>
        <a:lstStyle/>
        <a:p>
          <a:endParaRPr lang="en-GB"/>
        </a:p>
      </dgm:t>
    </dgm:pt>
    <dgm:pt modelId="{EEBA5AA3-DC7A-49B2-A8E8-A9B60038FB81}" type="pres">
      <dgm:prSet presAssocID="{D430CB8A-3731-438D-B496-085D09184010}" presName="cycle" presStyleCnt="0">
        <dgm:presLayoutVars>
          <dgm:chMax val="1"/>
          <dgm:dir/>
          <dgm:animLvl val="ctr"/>
          <dgm:resizeHandles val="exact"/>
        </dgm:presLayoutVars>
      </dgm:prSet>
      <dgm:spPr/>
      <dgm:t>
        <a:bodyPr/>
        <a:lstStyle/>
        <a:p>
          <a:endParaRPr lang="en-GB"/>
        </a:p>
      </dgm:t>
    </dgm:pt>
    <dgm:pt modelId="{52A1F3B0-567E-4207-848F-A3510891012A}" type="pres">
      <dgm:prSet presAssocID="{106269D1-844F-40BB-A9E5-EDADC9A75782}" presName="centerShape" presStyleLbl="node0" presStyleIdx="0" presStyleCnt="1"/>
      <dgm:spPr/>
      <dgm:t>
        <a:bodyPr/>
        <a:lstStyle/>
        <a:p>
          <a:endParaRPr lang="en-GB"/>
        </a:p>
      </dgm:t>
    </dgm:pt>
    <dgm:pt modelId="{441827BD-58B7-4005-B62C-CC7085B1FD5C}" type="pres">
      <dgm:prSet presAssocID="{801DCF67-3F16-42B6-AB02-5C1BDB45A129}" presName="Name9" presStyleLbl="parChTrans1D2" presStyleIdx="0" presStyleCnt="3"/>
      <dgm:spPr/>
      <dgm:t>
        <a:bodyPr/>
        <a:lstStyle/>
        <a:p>
          <a:endParaRPr lang="en-GB"/>
        </a:p>
      </dgm:t>
    </dgm:pt>
    <dgm:pt modelId="{50D128B7-F0A9-4ADE-A6C0-ACE218064D27}" type="pres">
      <dgm:prSet presAssocID="{801DCF67-3F16-42B6-AB02-5C1BDB45A129}" presName="connTx" presStyleLbl="parChTrans1D2" presStyleIdx="0" presStyleCnt="3"/>
      <dgm:spPr/>
      <dgm:t>
        <a:bodyPr/>
        <a:lstStyle/>
        <a:p>
          <a:endParaRPr lang="en-GB"/>
        </a:p>
      </dgm:t>
    </dgm:pt>
    <dgm:pt modelId="{754DA9AA-7279-4244-8E66-0CD073C797CC}" type="pres">
      <dgm:prSet presAssocID="{85232905-02BA-41B1-9496-2438C1564997}" presName="node" presStyleLbl="node1" presStyleIdx="0" presStyleCnt="3">
        <dgm:presLayoutVars>
          <dgm:bulletEnabled val="1"/>
        </dgm:presLayoutVars>
      </dgm:prSet>
      <dgm:spPr/>
      <dgm:t>
        <a:bodyPr/>
        <a:lstStyle/>
        <a:p>
          <a:endParaRPr lang="en-GB"/>
        </a:p>
      </dgm:t>
    </dgm:pt>
    <dgm:pt modelId="{C9AAEED6-9BA6-453F-AD1D-666404E2C48C}" type="pres">
      <dgm:prSet presAssocID="{3FEFDCA5-AE8D-464E-A19D-FC803617DC97}" presName="Name9" presStyleLbl="parChTrans1D2" presStyleIdx="1" presStyleCnt="3"/>
      <dgm:spPr/>
      <dgm:t>
        <a:bodyPr/>
        <a:lstStyle/>
        <a:p>
          <a:endParaRPr lang="en-GB"/>
        </a:p>
      </dgm:t>
    </dgm:pt>
    <dgm:pt modelId="{CB57083E-0A0B-4B47-AA36-3BDF4BCF37C9}" type="pres">
      <dgm:prSet presAssocID="{3FEFDCA5-AE8D-464E-A19D-FC803617DC97}" presName="connTx" presStyleLbl="parChTrans1D2" presStyleIdx="1" presStyleCnt="3"/>
      <dgm:spPr/>
      <dgm:t>
        <a:bodyPr/>
        <a:lstStyle/>
        <a:p>
          <a:endParaRPr lang="en-GB"/>
        </a:p>
      </dgm:t>
    </dgm:pt>
    <dgm:pt modelId="{E1B853A3-72C6-41A1-A0D0-B399908229AE}" type="pres">
      <dgm:prSet presAssocID="{1B842029-8707-4D76-B9A8-3963B20F63B5}" presName="node" presStyleLbl="node1" presStyleIdx="1" presStyleCnt="3">
        <dgm:presLayoutVars>
          <dgm:bulletEnabled val="1"/>
        </dgm:presLayoutVars>
      </dgm:prSet>
      <dgm:spPr/>
      <dgm:t>
        <a:bodyPr/>
        <a:lstStyle/>
        <a:p>
          <a:endParaRPr lang="en-GB"/>
        </a:p>
      </dgm:t>
    </dgm:pt>
    <dgm:pt modelId="{DF08E5D5-9633-4D72-A7B4-36294139E9C6}" type="pres">
      <dgm:prSet presAssocID="{76FA62EB-B573-423B-B8E2-205DE85D3508}" presName="Name9" presStyleLbl="parChTrans1D2" presStyleIdx="2" presStyleCnt="3"/>
      <dgm:spPr/>
      <dgm:t>
        <a:bodyPr/>
        <a:lstStyle/>
        <a:p>
          <a:endParaRPr lang="en-GB"/>
        </a:p>
      </dgm:t>
    </dgm:pt>
    <dgm:pt modelId="{9A949FEC-C410-40EB-9AB5-11C987381C69}" type="pres">
      <dgm:prSet presAssocID="{76FA62EB-B573-423B-B8E2-205DE85D3508}" presName="connTx" presStyleLbl="parChTrans1D2" presStyleIdx="2" presStyleCnt="3"/>
      <dgm:spPr/>
      <dgm:t>
        <a:bodyPr/>
        <a:lstStyle/>
        <a:p>
          <a:endParaRPr lang="en-GB"/>
        </a:p>
      </dgm:t>
    </dgm:pt>
    <dgm:pt modelId="{6994D2C6-7EA7-4510-829D-69EEA4E128CE}" type="pres">
      <dgm:prSet presAssocID="{FD35ACA1-7489-40A2-8179-18FE51E787E5}" presName="node" presStyleLbl="node1" presStyleIdx="2" presStyleCnt="3">
        <dgm:presLayoutVars>
          <dgm:bulletEnabled val="1"/>
        </dgm:presLayoutVars>
      </dgm:prSet>
      <dgm:spPr/>
      <dgm:t>
        <a:bodyPr/>
        <a:lstStyle/>
        <a:p>
          <a:endParaRPr lang="en-GB"/>
        </a:p>
      </dgm:t>
    </dgm:pt>
  </dgm:ptLst>
  <dgm:cxnLst>
    <dgm:cxn modelId="{5B77B3B6-2F65-4ACA-B589-71C87917E8F2}" srcId="{106269D1-844F-40BB-A9E5-EDADC9A75782}" destId="{1B842029-8707-4D76-B9A8-3963B20F63B5}" srcOrd="1" destOrd="0" parTransId="{3FEFDCA5-AE8D-464E-A19D-FC803617DC97}" sibTransId="{60A839F4-1D03-4BF9-821B-ED91B2480681}"/>
    <dgm:cxn modelId="{122B372C-52BA-4E22-A6E8-160CE5B9093B}" type="presOf" srcId="{3FEFDCA5-AE8D-464E-A19D-FC803617DC97}" destId="{C9AAEED6-9BA6-453F-AD1D-666404E2C48C}" srcOrd="0" destOrd="0" presId="urn:microsoft.com/office/officeart/2005/8/layout/radial1"/>
    <dgm:cxn modelId="{15C779E3-384B-4CF9-B579-7AF3F911C1B5}" type="presOf" srcId="{D430CB8A-3731-438D-B496-085D09184010}" destId="{EEBA5AA3-DC7A-49B2-A8E8-A9B60038FB81}" srcOrd="0" destOrd="0" presId="urn:microsoft.com/office/officeart/2005/8/layout/radial1"/>
    <dgm:cxn modelId="{55689E20-7865-4554-8794-28A831E384EC}" type="presOf" srcId="{801DCF67-3F16-42B6-AB02-5C1BDB45A129}" destId="{50D128B7-F0A9-4ADE-A6C0-ACE218064D27}" srcOrd="1" destOrd="0" presId="urn:microsoft.com/office/officeart/2005/8/layout/radial1"/>
    <dgm:cxn modelId="{B7A97252-F90A-4581-A20A-657545A7AF48}" srcId="{106269D1-844F-40BB-A9E5-EDADC9A75782}" destId="{FD35ACA1-7489-40A2-8179-18FE51E787E5}" srcOrd="2" destOrd="0" parTransId="{76FA62EB-B573-423B-B8E2-205DE85D3508}" sibTransId="{A9106BF9-C3DC-4220-AA82-684742BA172C}"/>
    <dgm:cxn modelId="{E6DBBD26-8D83-4D2C-AF0B-07CAC61D8AE9}" type="presOf" srcId="{106269D1-844F-40BB-A9E5-EDADC9A75782}" destId="{52A1F3B0-567E-4207-848F-A3510891012A}" srcOrd="0" destOrd="0" presId="urn:microsoft.com/office/officeart/2005/8/layout/radial1"/>
    <dgm:cxn modelId="{9084EB32-640A-4B43-92FF-DB6D4A5C4788}" type="presOf" srcId="{3FEFDCA5-AE8D-464E-A19D-FC803617DC97}" destId="{CB57083E-0A0B-4B47-AA36-3BDF4BCF37C9}" srcOrd="1" destOrd="0" presId="urn:microsoft.com/office/officeart/2005/8/layout/radial1"/>
    <dgm:cxn modelId="{23B41618-B247-4486-9D01-60BB624DABCA}" type="presOf" srcId="{801DCF67-3F16-42B6-AB02-5C1BDB45A129}" destId="{441827BD-58B7-4005-B62C-CC7085B1FD5C}" srcOrd="0" destOrd="0" presId="urn:microsoft.com/office/officeart/2005/8/layout/radial1"/>
    <dgm:cxn modelId="{BC0924C6-D6C2-4605-9B21-DD24A890F962}" type="presOf" srcId="{76FA62EB-B573-423B-B8E2-205DE85D3508}" destId="{9A949FEC-C410-40EB-9AB5-11C987381C69}" srcOrd="1" destOrd="0" presId="urn:microsoft.com/office/officeart/2005/8/layout/radial1"/>
    <dgm:cxn modelId="{2B8B8E40-464A-4786-B2F1-6DF9F5481AAB}" srcId="{D430CB8A-3731-438D-B496-085D09184010}" destId="{106269D1-844F-40BB-A9E5-EDADC9A75782}" srcOrd="0" destOrd="0" parTransId="{D022ACAC-AFA0-4527-8880-6FCF4D3EDEA1}" sibTransId="{3C82533E-C562-4A5D-80B6-DB421D7125CA}"/>
    <dgm:cxn modelId="{F8E3FCC5-35BB-4023-8F6E-754148CD40EE}" type="presOf" srcId="{85232905-02BA-41B1-9496-2438C1564997}" destId="{754DA9AA-7279-4244-8E66-0CD073C797CC}" srcOrd="0" destOrd="0" presId="urn:microsoft.com/office/officeart/2005/8/layout/radial1"/>
    <dgm:cxn modelId="{3E2A4FB5-6648-437D-9A3B-2619C5BCED7B}" type="presOf" srcId="{1B842029-8707-4D76-B9A8-3963B20F63B5}" destId="{E1B853A3-72C6-41A1-A0D0-B399908229AE}" srcOrd="0" destOrd="0" presId="urn:microsoft.com/office/officeart/2005/8/layout/radial1"/>
    <dgm:cxn modelId="{AFD7BD61-B575-4B57-9452-7357288504A0}" srcId="{106269D1-844F-40BB-A9E5-EDADC9A75782}" destId="{85232905-02BA-41B1-9496-2438C1564997}" srcOrd="0" destOrd="0" parTransId="{801DCF67-3F16-42B6-AB02-5C1BDB45A129}" sibTransId="{280E3400-F7E9-4053-9B7C-56EA55BCD869}"/>
    <dgm:cxn modelId="{585EB076-32E8-4AAB-A40A-BD79BBBA65AC}" type="presOf" srcId="{76FA62EB-B573-423B-B8E2-205DE85D3508}" destId="{DF08E5D5-9633-4D72-A7B4-36294139E9C6}" srcOrd="0" destOrd="0" presId="urn:microsoft.com/office/officeart/2005/8/layout/radial1"/>
    <dgm:cxn modelId="{65D2FA24-DB32-45E5-AFE6-CBA707156C66}" type="presOf" srcId="{FD35ACA1-7489-40A2-8179-18FE51E787E5}" destId="{6994D2C6-7EA7-4510-829D-69EEA4E128CE}" srcOrd="0" destOrd="0" presId="urn:microsoft.com/office/officeart/2005/8/layout/radial1"/>
    <dgm:cxn modelId="{403C3987-8CE6-4637-948A-9E273954A275}" type="presParOf" srcId="{EEBA5AA3-DC7A-49B2-A8E8-A9B60038FB81}" destId="{52A1F3B0-567E-4207-848F-A3510891012A}" srcOrd="0" destOrd="0" presId="urn:microsoft.com/office/officeart/2005/8/layout/radial1"/>
    <dgm:cxn modelId="{EB044DF5-107E-43CE-A8D0-6D152477CD63}" type="presParOf" srcId="{EEBA5AA3-DC7A-49B2-A8E8-A9B60038FB81}" destId="{441827BD-58B7-4005-B62C-CC7085B1FD5C}" srcOrd="1" destOrd="0" presId="urn:microsoft.com/office/officeart/2005/8/layout/radial1"/>
    <dgm:cxn modelId="{063F95E7-80A1-46AC-8829-D67056A91A36}" type="presParOf" srcId="{441827BD-58B7-4005-B62C-CC7085B1FD5C}" destId="{50D128B7-F0A9-4ADE-A6C0-ACE218064D27}" srcOrd="0" destOrd="0" presId="urn:microsoft.com/office/officeart/2005/8/layout/radial1"/>
    <dgm:cxn modelId="{05D6B7BE-68D8-4817-8159-312E6F7FA4A5}" type="presParOf" srcId="{EEBA5AA3-DC7A-49B2-A8E8-A9B60038FB81}" destId="{754DA9AA-7279-4244-8E66-0CD073C797CC}" srcOrd="2" destOrd="0" presId="urn:microsoft.com/office/officeart/2005/8/layout/radial1"/>
    <dgm:cxn modelId="{227B1BF1-88B3-40F1-B8A3-0809F622D262}" type="presParOf" srcId="{EEBA5AA3-DC7A-49B2-A8E8-A9B60038FB81}" destId="{C9AAEED6-9BA6-453F-AD1D-666404E2C48C}" srcOrd="3" destOrd="0" presId="urn:microsoft.com/office/officeart/2005/8/layout/radial1"/>
    <dgm:cxn modelId="{E2B0CA08-4653-46A3-AC29-8ADDBE66F35D}" type="presParOf" srcId="{C9AAEED6-9BA6-453F-AD1D-666404E2C48C}" destId="{CB57083E-0A0B-4B47-AA36-3BDF4BCF37C9}" srcOrd="0" destOrd="0" presId="urn:microsoft.com/office/officeart/2005/8/layout/radial1"/>
    <dgm:cxn modelId="{000E3D83-F46D-4CEF-9ED8-598247868B06}" type="presParOf" srcId="{EEBA5AA3-DC7A-49B2-A8E8-A9B60038FB81}" destId="{E1B853A3-72C6-41A1-A0D0-B399908229AE}" srcOrd="4" destOrd="0" presId="urn:microsoft.com/office/officeart/2005/8/layout/radial1"/>
    <dgm:cxn modelId="{76954596-11EA-4895-8968-660D2858331F}" type="presParOf" srcId="{EEBA5AA3-DC7A-49B2-A8E8-A9B60038FB81}" destId="{DF08E5D5-9633-4D72-A7B4-36294139E9C6}" srcOrd="5" destOrd="0" presId="urn:microsoft.com/office/officeart/2005/8/layout/radial1"/>
    <dgm:cxn modelId="{89596C73-9F3F-4A0D-9796-F439803148CE}" type="presParOf" srcId="{DF08E5D5-9633-4D72-A7B4-36294139E9C6}" destId="{9A949FEC-C410-40EB-9AB5-11C987381C69}" srcOrd="0" destOrd="0" presId="urn:microsoft.com/office/officeart/2005/8/layout/radial1"/>
    <dgm:cxn modelId="{3A51AA8B-7CD0-44CC-9D7D-4BEA8941F776}" type="presParOf" srcId="{EEBA5AA3-DC7A-49B2-A8E8-A9B60038FB81}" destId="{6994D2C6-7EA7-4510-829D-69EEA4E128CE}" srcOrd="6"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6D472F4-0F52-46D4-A1AE-1442E228B8E2}" type="datetimeFigureOut">
              <a:rPr lang="en-GB" smtClean="0"/>
              <a:t>26/01/2014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7AAA8D-F8F4-48D0-9B39-565AA61EBD39}" type="slidenum">
              <a:rPr lang="en-GB" smtClean="0"/>
              <a:t>‹#›</a:t>
            </a:fld>
            <a:endParaRPr lang="en-GB"/>
          </a:p>
        </p:txBody>
      </p:sp>
    </p:spTree>
    <p:extLst>
      <p:ext uri="{BB962C8B-B14F-4D97-AF65-F5344CB8AC3E}">
        <p14:creationId xmlns:p14="http://schemas.microsoft.com/office/powerpoint/2010/main" val="17664245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7AAA8D-F8F4-48D0-9B39-565AA61EBD39}" type="slidenum">
              <a:rPr lang="en-GB" smtClean="0"/>
              <a:t>3</a:t>
            </a:fld>
            <a:endParaRPr lang="en-GB"/>
          </a:p>
        </p:txBody>
      </p:sp>
    </p:spTree>
    <p:extLst>
      <p:ext uri="{BB962C8B-B14F-4D97-AF65-F5344CB8AC3E}">
        <p14:creationId xmlns:p14="http://schemas.microsoft.com/office/powerpoint/2010/main" val="1779631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7AAA8D-F8F4-48D0-9B39-565AA61EBD39}" type="slidenum">
              <a:rPr lang="en-GB" smtClean="0"/>
              <a:t>4</a:t>
            </a:fld>
            <a:endParaRPr lang="en-GB"/>
          </a:p>
        </p:txBody>
      </p:sp>
    </p:spTree>
    <p:extLst>
      <p:ext uri="{BB962C8B-B14F-4D97-AF65-F5344CB8AC3E}">
        <p14:creationId xmlns:p14="http://schemas.microsoft.com/office/powerpoint/2010/main" val="26940902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7AAA8D-F8F4-48D0-9B39-565AA61EBD39}" type="slidenum">
              <a:rPr lang="en-GB" smtClean="0"/>
              <a:t>5</a:t>
            </a:fld>
            <a:endParaRPr lang="en-GB"/>
          </a:p>
        </p:txBody>
      </p:sp>
    </p:spTree>
    <p:extLst>
      <p:ext uri="{BB962C8B-B14F-4D97-AF65-F5344CB8AC3E}">
        <p14:creationId xmlns:p14="http://schemas.microsoft.com/office/powerpoint/2010/main" val="25602361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7AAA8D-F8F4-48D0-9B39-565AA61EBD39}" type="slidenum">
              <a:rPr lang="en-GB" smtClean="0"/>
              <a:t>9</a:t>
            </a:fld>
            <a:endParaRPr lang="en-GB"/>
          </a:p>
        </p:txBody>
      </p:sp>
    </p:spTree>
    <p:extLst>
      <p:ext uri="{BB962C8B-B14F-4D97-AF65-F5344CB8AC3E}">
        <p14:creationId xmlns:p14="http://schemas.microsoft.com/office/powerpoint/2010/main" val="29880428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7AAA8D-F8F4-48D0-9B39-565AA61EBD39}" type="slidenum">
              <a:rPr lang="en-GB" smtClean="0"/>
              <a:t>11</a:t>
            </a:fld>
            <a:endParaRPr lang="en-GB"/>
          </a:p>
        </p:txBody>
      </p:sp>
    </p:spTree>
    <p:extLst>
      <p:ext uri="{BB962C8B-B14F-4D97-AF65-F5344CB8AC3E}">
        <p14:creationId xmlns:p14="http://schemas.microsoft.com/office/powerpoint/2010/main" val="30152010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8A06FA44-252D-4D72-8537-E88130BCF0CF}" type="datetimeFigureOut">
              <a:rPr lang="en-GB" smtClean="0"/>
              <a:pPr/>
              <a:t>26/01/2014</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A6309B50-EA51-47F2-8364-92B21B66830A}"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A06FA44-252D-4D72-8537-E88130BCF0CF}" type="datetimeFigureOut">
              <a:rPr lang="en-GB" smtClean="0"/>
              <a:pPr/>
              <a:t>26/01/2014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6309B50-EA51-47F2-8364-92B21B66830A}"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8A06FA44-252D-4D72-8537-E88130BCF0CF}" type="datetimeFigureOut">
              <a:rPr lang="en-GB" smtClean="0"/>
              <a:pPr/>
              <a:t>26/01/2014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6309B50-EA51-47F2-8364-92B21B66830A}"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8A06FA44-252D-4D72-8537-E88130BCF0CF}" type="datetimeFigureOut">
              <a:rPr lang="en-GB" smtClean="0"/>
              <a:pPr/>
              <a:t>26/01/2014</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A6309B50-EA51-47F2-8364-92B21B66830A}"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8A06FA44-252D-4D72-8537-E88130BCF0CF}" type="datetimeFigureOut">
              <a:rPr lang="en-GB" smtClean="0"/>
              <a:pPr/>
              <a:t>26/01/2014</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A6309B50-EA51-47F2-8364-92B21B66830A}"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8A06FA44-252D-4D72-8537-E88130BCF0CF}" type="datetimeFigureOut">
              <a:rPr lang="en-GB" smtClean="0"/>
              <a:pPr/>
              <a:t>26/01/2014</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A6309B50-EA51-47F2-8364-92B21B66830A}"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8A06FA44-252D-4D72-8537-E88130BCF0CF}" type="datetimeFigureOut">
              <a:rPr lang="en-GB" smtClean="0"/>
              <a:pPr/>
              <a:t>26/01/2014</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A6309B50-EA51-47F2-8364-92B21B66830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8A06FA44-252D-4D72-8537-E88130BCF0CF}" type="datetimeFigureOut">
              <a:rPr lang="en-GB" smtClean="0"/>
              <a:pPr/>
              <a:t>26/01/2014</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A6309B50-EA51-47F2-8364-92B21B66830A}"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8A06FA44-252D-4D72-8537-E88130BCF0CF}" type="datetimeFigureOut">
              <a:rPr lang="en-GB" smtClean="0"/>
              <a:pPr/>
              <a:t>26/01/2014</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A6309B50-EA51-47F2-8364-92B21B66830A}"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A06FA44-252D-4D72-8537-E88130BCF0CF}" type="datetimeFigureOut">
              <a:rPr lang="en-GB" smtClean="0"/>
              <a:pPr/>
              <a:t>26/01/2014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6309B50-EA51-47F2-8364-92B21B66830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A06FA44-252D-4D72-8537-E88130BCF0CF}" type="datetimeFigureOut">
              <a:rPr lang="en-GB" smtClean="0"/>
              <a:pPr/>
              <a:t>26/01/2014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6309B50-EA51-47F2-8364-92B21B66830A}"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8A06FA44-252D-4D72-8537-E88130BCF0CF}" type="datetimeFigureOut">
              <a:rPr lang="en-GB" smtClean="0"/>
              <a:pPr/>
              <a:t>26/01/2014</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A6309B50-EA51-47F2-8364-92B21B66830A}"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google.co.uk/url?sa=i&amp;rct=j&amp;q=car+adverty+woman&amp;source=images&amp;cd=&amp;cad=rja&amp;docid=jUMTLczOSUIa4M&amp;tbnid=2K8g3yvVUjqAnM:&amp;ved=0CAUQjRw&amp;url=http://www.smashingmagazine.com/2012/08/24/the-designer-will-make-it-pretty/&amp;ei=m0gwUoXQD8eKhQfCkYCYCQ&amp;bvm=bv.51773540,d.ZG4&amp;psig=AFQjCNGUWzad5Te20Aer42Z72LP-sZ8xYQ&amp;ust=1378982423464922"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An association between an act or object and an evaluation (</a:t>
            </a:r>
            <a:r>
              <a:rPr lang="en-GB" dirty="0" err="1" smtClean="0"/>
              <a:t>Ajzen</a:t>
            </a:r>
            <a:r>
              <a:rPr lang="en-GB" dirty="0" smtClean="0"/>
              <a:t>, 2000)</a:t>
            </a:r>
          </a:p>
          <a:p>
            <a:endParaRPr lang="en-GB" dirty="0"/>
          </a:p>
          <a:p>
            <a:r>
              <a:rPr lang="en-GB" dirty="0" smtClean="0"/>
              <a:t>An attitude is a tendency to evaluate a person, concept or group, positively or negatively </a:t>
            </a:r>
          </a:p>
          <a:p>
            <a:endParaRPr lang="en-GB" dirty="0"/>
          </a:p>
          <a:p>
            <a:r>
              <a:rPr lang="en-GB" dirty="0" smtClean="0"/>
              <a:t>An enduring positive or negative evaluation about an object or event (</a:t>
            </a:r>
            <a:r>
              <a:rPr lang="en-GB" dirty="0" err="1" smtClean="0"/>
              <a:t>Hewstone</a:t>
            </a:r>
            <a:r>
              <a:rPr lang="en-GB" dirty="0" smtClean="0"/>
              <a:t> et al, 2005)</a:t>
            </a:r>
          </a:p>
          <a:p>
            <a:pPr marL="109728" indent="0">
              <a:buNone/>
            </a:pPr>
            <a:endParaRPr lang="en-GB" dirty="0" smtClean="0"/>
          </a:p>
          <a:p>
            <a:endParaRPr lang="en-GB" dirty="0" smtClean="0"/>
          </a:p>
        </p:txBody>
      </p:sp>
      <p:sp>
        <p:nvSpPr>
          <p:cNvPr id="3" name="Title 2"/>
          <p:cNvSpPr>
            <a:spLocks noGrp="1"/>
          </p:cNvSpPr>
          <p:nvPr>
            <p:ph type="title"/>
          </p:nvPr>
        </p:nvSpPr>
        <p:spPr/>
        <p:txBody>
          <a:bodyPr/>
          <a:lstStyle/>
          <a:p>
            <a:r>
              <a:rPr lang="en-GB" dirty="0" smtClean="0"/>
              <a:t>Attitudes </a:t>
            </a:r>
            <a:endParaRPr lang="en-GB" dirty="0"/>
          </a:p>
        </p:txBody>
      </p:sp>
    </p:spTree>
    <p:extLst>
      <p:ext uri="{BB962C8B-B14F-4D97-AF65-F5344CB8AC3E}">
        <p14:creationId xmlns:p14="http://schemas.microsoft.com/office/powerpoint/2010/main" val="30755229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353433613"/>
              </p:ext>
            </p:extLst>
          </p:nvPr>
        </p:nvGraphicFramePr>
        <p:xfrm>
          <a:off x="1907704" y="1484784"/>
          <a:ext cx="5328592"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p:cNvSpPr>
            <a:spLocks noGrp="1"/>
          </p:cNvSpPr>
          <p:nvPr>
            <p:ph type="title"/>
          </p:nvPr>
        </p:nvSpPr>
        <p:spPr/>
        <p:txBody>
          <a:bodyPr/>
          <a:lstStyle/>
          <a:p>
            <a:r>
              <a:rPr lang="en-GB" dirty="0" smtClean="0"/>
              <a:t>Three components of attitude </a:t>
            </a:r>
            <a:endParaRPr lang="en-GB" dirty="0"/>
          </a:p>
        </p:txBody>
      </p:sp>
    </p:spTree>
    <p:extLst>
      <p:ext uri="{BB962C8B-B14F-4D97-AF65-F5344CB8AC3E}">
        <p14:creationId xmlns:p14="http://schemas.microsoft.com/office/powerpoint/2010/main" val="30512129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72816"/>
            <a:ext cx="8229600" cy="4234475"/>
          </a:xfrm>
        </p:spPr>
        <p:txBody>
          <a:bodyPr/>
          <a:lstStyle/>
          <a:p>
            <a:r>
              <a:rPr lang="en-GB" b="1" dirty="0" smtClean="0"/>
              <a:t>Beliefs: The </a:t>
            </a:r>
            <a:r>
              <a:rPr lang="en-GB" b="1" dirty="0"/>
              <a:t>Cognitive Component:</a:t>
            </a:r>
            <a:r>
              <a:rPr lang="en-GB" dirty="0"/>
              <a:t> Your thoughts and beliefs about the subject.</a:t>
            </a:r>
          </a:p>
          <a:p>
            <a:endParaRPr lang="en-GB" dirty="0" smtClean="0"/>
          </a:p>
          <a:p>
            <a:r>
              <a:rPr lang="en-GB" b="1" dirty="0" smtClean="0"/>
              <a:t>Feelings: The </a:t>
            </a:r>
            <a:r>
              <a:rPr lang="en-GB" b="1" dirty="0"/>
              <a:t>Emotional Component:</a:t>
            </a:r>
            <a:r>
              <a:rPr lang="en-GB" dirty="0"/>
              <a:t> How the object, person, issue or event makes you feel.</a:t>
            </a:r>
          </a:p>
          <a:p>
            <a:endParaRPr lang="en-GB" dirty="0" smtClean="0"/>
          </a:p>
          <a:p>
            <a:r>
              <a:rPr lang="en-GB" b="1" dirty="0" smtClean="0"/>
              <a:t>Behaviour: The Behavioural </a:t>
            </a:r>
            <a:r>
              <a:rPr lang="en-GB" b="1" dirty="0"/>
              <a:t>Component:</a:t>
            </a:r>
            <a:r>
              <a:rPr lang="en-GB" dirty="0"/>
              <a:t> How the attitude influences your </a:t>
            </a:r>
            <a:r>
              <a:rPr lang="en-GB" dirty="0" smtClean="0"/>
              <a:t>behaviour</a:t>
            </a:r>
            <a:r>
              <a:rPr lang="en-GB" dirty="0"/>
              <a:t>.</a:t>
            </a:r>
          </a:p>
          <a:p>
            <a:endParaRPr lang="en-GB" dirty="0"/>
          </a:p>
        </p:txBody>
      </p:sp>
      <p:sp>
        <p:nvSpPr>
          <p:cNvPr id="3" name="Title 2"/>
          <p:cNvSpPr>
            <a:spLocks noGrp="1"/>
          </p:cNvSpPr>
          <p:nvPr>
            <p:ph type="title"/>
          </p:nvPr>
        </p:nvSpPr>
        <p:spPr/>
        <p:txBody>
          <a:bodyPr/>
          <a:lstStyle/>
          <a:p>
            <a:r>
              <a:rPr lang="en-GB" dirty="0" smtClean="0"/>
              <a:t>Three components of attitudes</a:t>
            </a:r>
            <a:endParaRPr lang="en-GB" dirty="0"/>
          </a:p>
        </p:txBody>
      </p:sp>
    </p:spTree>
    <p:extLst>
      <p:ext uri="{BB962C8B-B14F-4D97-AF65-F5344CB8AC3E}">
        <p14:creationId xmlns:p14="http://schemas.microsoft.com/office/powerpoint/2010/main" val="3074145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5040560"/>
          </a:xfrm>
        </p:spPr>
        <p:txBody>
          <a:bodyPr>
            <a:noAutofit/>
          </a:bodyPr>
          <a:lstStyle/>
          <a:p>
            <a:r>
              <a:rPr lang="en-GB" sz="2100" dirty="0" smtClean="0"/>
              <a:t>If a persons beliefs about something change then that could cause a change in attitude. </a:t>
            </a:r>
          </a:p>
          <a:p>
            <a:r>
              <a:rPr lang="en-GB" sz="2100" dirty="0" smtClean="0"/>
              <a:t>E.g. anti smoking ads are designed to change peoples beliefs about smoking so then their new beliefs will influence their attitude </a:t>
            </a:r>
          </a:p>
          <a:p>
            <a:r>
              <a:rPr lang="en-GB" sz="2000" u="sng" dirty="0" err="1" smtClean="0"/>
              <a:t>Maio</a:t>
            </a:r>
            <a:r>
              <a:rPr lang="en-GB" sz="2000" u="sng" dirty="0" smtClean="0"/>
              <a:t>, </a:t>
            </a:r>
            <a:r>
              <a:rPr lang="en-GB" sz="2000" u="sng" dirty="0" err="1" smtClean="0"/>
              <a:t>Esses</a:t>
            </a:r>
            <a:r>
              <a:rPr lang="en-GB" sz="2000" u="sng" dirty="0" smtClean="0"/>
              <a:t> and Bell (1994</a:t>
            </a:r>
            <a:r>
              <a:rPr lang="en-GB" sz="2000" dirty="0" smtClean="0"/>
              <a:t>) </a:t>
            </a:r>
          </a:p>
          <a:p>
            <a:r>
              <a:rPr lang="en-GB" sz="2000" dirty="0" smtClean="0"/>
              <a:t>Designed a booklet that described a new immigrant group. </a:t>
            </a:r>
          </a:p>
          <a:p>
            <a:r>
              <a:rPr lang="en-GB" sz="2000" dirty="0" smtClean="0"/>
              <a:t>Half the participants read that the immigrants scored above average on desirable personality traits (hardworking, honest) while the other half read that they scored below average on these traits </a:t>
            </a:r>
          </a:p>
          <a:p>
            <a:r>
              <a:rPr lang="en-GB" sz="2000" dirty="0" smtClean="0"/>
              <a:t>Participants then rated their attitudes towards the group and indicated that those who received positive information had more favourable attitudes towards the group </a:t>
            </a:r>
          </a:p>
        </p:txBody>
      </p:sp>
      <p:sp>
        <p:nvSpPr>
          <p:cNvPr id="3" name="Title 2"/>
          <p:cNvSpPr>
            <a:spLocks noGrp="1"/>
          </p:cNvSpPr>
          <p:nvPr>
            <p:ph type="title"/>
          </p:nvPr>
        </p:nvSpPr>
        <p:spPr>
          <a:xfrm>
            <a:off x="457200" y="274638"/>
            <a:ext cx="8229600" cy="778098"/>
          </a:xfrm>
        </p:spPr>
        <p:txBody>
          <a:bodyPr>
            <a:normAutofit/>
          </a:bodyPr>
          <a:lstStyle/>
          <a:p>
            <a:r>
              <a:rPr lang="en-GB" dirty="0" smtClean="0"/>
              <a:t>The effect of beliefs on attitude</a:t>
            </a:r>
            <a:endParaRPr lang="en-GB" dirty="0"/>
          </a:p>
        </p:txBody>
      </p:sp>
    </p:spTree>
    <p:extLst>
      <p:ext uri="{BB962C8B-B14F-4D97-AF65-F5344CB8AC3E}">
        <p14:creationId xmlns:p14="http://schemas.microsoft.com/office/powerpoint/2010/main" val="1699281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1443616"/>
          </a:xfrm>
        </p:spPr>
        <p:txBody>
          <a:bodyPr/>
          <a:lstStyle/>
          <a:p>
            <a:r>
              <a:rPr lang="en-GB" dirty="0" smtClean="0"/>
              <a:t>Attitudes can be affected by linking positive feelings with a particular subject (classical conditioning)</a:t>
            </a:r>
            <a:endParaRPr lang="en-GB" dirty="0"/>
          </a:p>
        </p:txBody>
      </p:sp>
      <p:sp>
        <p:nvSpPr>
          <p:cNvPr id="3" name="Title 2"/>
          <p:cNvSpPr>
            <a:spLocks noGrp="1"/>
          </p:cNvSpPr>
          <p:nvPr>
            <p:ph type="title"/>
          </p:nvPr>
        </p:nvSpPr>
        <p:spPr/>
        <p:txBody>
          <a:bodyPr>
            <a:normAutofit fontScale="90000"/>
          </a:bodyPr>
          <a:lstStyle/>
          <a:p>
            <a:r>
              <a:rPr lang="en-GB" dirty="0" smtClean="0"/>
              <a:t>The effect of feelings on attitude </a:t>
            </a:r>
            <a:endParaRPr lang="en-GB" dirty="0"/>
          </a:p>
        </p:txBody>
      </p:sp>
      <p:pic>
        <p:nvPicPr>
          <p:cNvPr id="2050" name="Picture 2" descr="http://media.smashingmagazine.com/wp-content/uploads/2012/08/sexyCar.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5036" y="2996952"/>
            <a:ext cx="4978524" cy="3435183"/>
          </a:xfrm>
          <a:prstGeom prst="rect">
            <a:avLst/>
          </a:prstGeom>
          <a:noFill/>
          <a:ln w="31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2612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Researchers have found that when people have to behave in a way that is not in line with their attitude, they adapt their attitude because of their behaviour. </a:t>
            </a:r>
          </a:p>
          <a:p>
            <a:r>
              <a:rPr lang="en-GB" dirty="0" smtClean="0"/>
              <a:t>E.g. role playing a victim of lung cancer led to more negative attitudes toward smoking than those who just watched (Janis and Mann, 1965)</a:t>
            </a:r>
          </a:p>
          <a:p>
            <a:r>
              <a:rPr lang="en-GB" dirty="0" smtClean="0"/>
              <a:t>Extreme example: </a:t>
            </a:r>
          </a:p>
          <a:p>
            <a:r>
              <a:rPr lang="en-GB" dirty="0" err="1" smtClean="0"/>
              <a:t>Zimbardo</a:t>
            </a:r>
            <a:r>
              <a:rPr lang="en-GB" dirty="0" smtClean="0"/>
              <a:t> (1972)- the guards and prisoners became so involved in their roles that after 6 days the study was called off. </a:t>
            </a:r>
          </a:p>
        </p:txBody>
      </p:sp>
      <p:sp>
        <p:nvSpPr>
          <p:cNvPr id="3" name="Title 2"/>
          <p:cNvSpPr>
            <a:spLocks noGrp="1"/>
          </p:cNvSpPr>
          <p:nvPr>
            <p:ph type="title"/>
          </p:nvPr>
        </p:nvSpPr>
        <p:spPr/>
        <p:txBody>
          <a:bodyPr>
            <a:normAutofit fontScale="90000"/>
          </a:bodyPr>
          <a:lstStyle/>
          <a:p>
            <a:r>
              <a:rPr lang="en-GB" dirty="0" smtClean="0"/>
              <a:t>The effects of behaviour on attitudes</a:t>
            </a:r>
            <a:endParaRPr lang="en-GB" dirty="0"/>
          </a:p>
        </p:txBody>
      </p:sp>
    </p:spTree>
    <p:extLst>
      <p:ext uri="{BB962C8B-B14F-4D97-AF65-F5344CB8AC3E}">
        <p14:creationId xmlns:p14="http://schemas.microsoft.com/office/powerpoint/2010/main" val="42874705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It is clear that beliefs, feelings and behaviour can influence attitudes but researchers have wondered what the true relationship between attitudes and behaviour are as people will say they like something then act as if they don’t or vice versa </a:t>
            </a:r>
          </a:p>
          <a:p>
            <a:endParaRPr lang="en-GB" dirty="0" smtClean="0"/>
          </a:p>
          <a:p>
            <a:r>
              <a:rPr lang="en-GB" dirty="0" smtClean="0"/>
              <a:t>Measuring the attitude- behaviour link. </a:t>
            </a:r>
          </a:p>
          <a:p>
            <a:r>
              <a:rPr lang="en-GB" dirty="0" err="1" smtClean="0"/>
              <a:t>LaPiere</a:t>
            </a:r>
            <a:r>
              <a:rPr lang="en-GB" dirty="0" smtClean="0"/>
              <a:t> 1934</a:t>
            </a:r>
            <a:endParaRPr lang="en-GB" dirty="0"/>
          </a:p>
        </p:txBody>
      </p:sp>
      <p:sp>
        <p:nvSpPr>
          <p:cNvPr id="3" name="Title 2"/>
          <p:cNvSpPr>
            <a:spLocks noGrp="1"/>
          </p:cNvSpPr>
          <p:nvPr>
            <p:ph type="title"/>
          </p:nvPr>
        </p:nvSpPr>
        <p:spPr/>
        <p:txBody>
          <a:bodyPr/>
          <a:lstStyle/>
          <a:p>
            <a:r>
              <a:rPr lang="en-GB" dirty="0" smtClean="0"/>
              <a:t>Attitude-behaviour link </a:t>
            </a:r>
            <a:endParaRPr lang="en-GB" dirty="0"/>
          </a:p>
        </p:txBody>
      </p:sp>
    </p:spTree>
    <p:extLst>
      <p:ext uri="{BB962C8B-B14F-4D97-AF65-F5344CB8AC3E}">
        <p14:creationId xmlns:p14="http://schemas.microsoft.com/office/powerpoint/2010/main" val="1358862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Classical </a:t>
            </a:r>
            <a:r>
              <a:rPr lang="en-GB" dirty="0"/>
              <a:t>conditioning, operant conditioning and observational learning can be used to bring about attitude change. </a:t>
            </a:r>
            <a:endParaRPr lang="en-GB" dirty="0" smtClean="0"/>
          </a:p>
          <a:p>
            <a:r>
              <a:rPr lang="en-GB" dirty="0" smtClean="0"/>
              <a:t>Classical </a:t>
            </a:r>
            <a:r>
              <a:rPr lang="en-GB" dirty="0"/>
              <a:t>conditioning can be used to create positive emotional reactions to an object, person or event by associating positive feelings with the target object. </a:t>
            </a:r>
            <a:endParaRPr lang="en-GB" dirty="0" smtClean="0"/>
          </a:p>
          <a:p>
            <a:r>
              <a:rPr lang="en-GB" dirty="0" smtClean="0"/>
              <a:t>Operant </a:t>
            </a:r>
            <a:r>
              <a:rPr lang="en-GB" dirty="0"/>
              <a:t>conditioning can be used to strengthen desirable attitudes and weaken undesirable ones. </a:t>
            </a:r>
            <a:endParaRPr lang="en-GB" dirty="0" smtClean="0"/>
          </a:p>
          <a:p>
            <a:r>
              <a:rPr lang="en-GB" dirty="0" smtClean="0"/>
              <a:t>People </a:t>
            </a:r>
            <a:r>
              <a:rPr lang="en-GB" dirty="0"/>
              <a:t>can also change their attitudes after observing the </a:t>
            </a:r>
            <a:r>
              <a:rPr lang="en-GB" dirty="0" smtClean="0"/>
              <a:t>behaviour </a:t>
            </a:r>
            <a:r>
              <a:rPr lang="en-GB" dirty="0"/>
              <a:t>of others</a:t>
            </a:r>
            <a:r>
              <a:rPr lang="en-GB" dirty="0" smtClean="0"/>
              <a:t>.</a:t>
            </a:r>
            <a:r>
              <a:rPr lang="en-GB" dirty="0"/>
              <a:t/>
            </a:r>
            <a:br>
              <a:rPr lang="en-GB" dirty="0"/>
            </a:br>
            <a:endParaRPr lang="en-GB" dirty="0"/>
          </a:p>
        </p:txBody>
      </p:sp>
      <p:sp>
        <p:nvSpPr>
          <p:cNvPr id="3" name="Title 2"/>
          <p:cNvSpPr>
            <a:spLocks noGrp="1"/>
          </p:cNvSpPr>
          <p:nvPr>
            <p:ph type="title"/>
          </p:nvPr>
        </p:nvSpPr>
        <p:spPr/>
        <p:txBody>
          <a:bodyPr/>
          <a:lstStyle/>
          <a:p>
            <a:r>
              <a:rPr lang="en-GB" dirty="0" smtClean="0"/>
              <a:t>Attitude change </a:t>
            </a:r>
            <a:endParaRPr lang="en-GB" dirty="0"/>
          </a:p>
        </p:txBody>
      </p:sp>
    </p:spTree>
    <p:extLst>
      <p:ext uri="{BB962C8B-B14F-4D97-AF65-F5344CB8AC3E}">
        <p14:creationId xmlns:p14="http://schemas.microsoft.com/office/powerpoint/2010/main" val="4162596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40768"/>
            <a:ext cx="8229600" cy="4968552"/>
          </a:xfrm>
        </p:spPr>
        <p:txBody>
          <a:bodyPr>
            <a:normAutofit fontScale="92500" lnSpcReduction="20000"/>
          </a:bodyPr>
          <a:lstStyle/>
          <a:p>
            <a:r>
              <a:rPr lang="en-GB" dirty="0"/>
              <a:t>This refers to a deliberate effort to change an </a:t>
            </a:r>
            <a:r>
              <a:rPr lang="en-GB" dirty="0" smtClean="0"/>
              <a:t>attitude or when a persons attitudes or beliefs are influenced by communication from another person </a:t>
            </a:r>
          </a:p>
          <a:p>
            <a:r>
              <a:rPr lang="en-GB" dirty="0" smtClean="0"/>
              <a:t>Systematic persuasion – a change in attitudes or beliefs brought about by appeals to reason/ systematically thinking through an issue </a:t>
            </a:r>
            <a:endParaRPr lang="en-GB" dirty="0"/>
          </a:p>
          <a:p>
            <a:r>
              <a:rPr lang="en-GB" dirty="0" smtClean="0"/>
              <a:t>Heuristic persuasion – a change in attitudes or beliefs brought about by appeals to habit or emotion, makes you question ‘how do I feel about this’ </a:t>
            </a:r>
          </a:p>
          <a:p>
            <a:r>
              <a:rPr lang="en-GB" dirty="0" smtClean="0"/>
              <a:t>E.g. </a:t>
            </a:r>
            <a:r>
              <a:rPr lang="en-GB" dirty="0"/>
              <a:t>When asked to donate to a charity I will quickly dig into my </a:t>
            </a:r>
            <a:r>
              <a:rPr lang="en-GB" dirty="0" smtClean="0"/>
              <a:t>pocket (heuristic). </a:t>
            </a:r>
            <a:r>
              <a:rPr lang="en-GB" dirty="0"/>
              <a:t>If asked to help more actively, I will think about it more </a:t>
            </a:r>
            <a:r>
              <a:rPr lang="en-GB" dirty="0" smtClean="0"/>
              <a:t>carefully (systematic)</a:t>
            </a:r>
          </a:p>
        </p:txBody>
      </p:sp>
      <p:sp>
        <p:nvSpPr>
          <p:cNvPr id="3" name="Title 2"/>
          <p:cNvSpPr>
            <a:spLocks noGrp="1"/>
          </p:cNvSpPr>
          <p:nvPr>
            <p:ph type="title"/>
          </p:nvPr>
        </p:nvSpPr>
        <p:spPr/>
        <p:txBody>
          <a:bodyPr/>
          <a:lstStyle/>
          <a:p>
            <a:r>
              <a:rPr lang="en-GB" dirty="0" smtClean="0"/>
              <a:t>Persuasion </a:t>
            </a:r>
            <a:endParaRPr lang="en-GB" dirty="0"/>
          </a:p>
        </p:txBody>
      </p:sp>
    </p:spTree>
    <p:extLst>
      <p:ext uri="{BB962C8B-B14F-4D97-AF65-F5344CB8AC3E}">
        <p14:creationId xmlns:p14="http://schemas.microsoft.com/office/powerpoint/2010/main" val="249681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There are several components to persuasion: </a:t>
            </a:r>
          </a:p>
          <a:p>
            <a:pPr lvl="1"/>
            <a:r>
              <a:rPr lang="en-GB" sz="2800" dirty="0" smtClean="0"/>
              <a:t>The source</a:t>
            </a:r>
          </a:p>
          <a:p>
            <a:pPr lvl="1"/>
            <a:r>
              <a:rPr lang="en-GB" sz="2800" dirty="0" smtClean="0"/>
              <a:t>The message</a:t>
            </a:r>
          </a:p>
          <a:p>
            <a:pPr lvl="1"/>
            <a:r>
              <a:rPr lang="en-GB" sz="2800" dirty="0" smtClean="0"/>
              <a:t>The channel</a:t>
            </a:r>
          </a:p>
          <a:p>
            <a:pPr lvl="1"/>
            <a:r>
              <a:rPr lang="en-GB" sz="2800" dirty="0" smtClean="0"/>
              <a:t>The context and </a:t>
            </a:r>
          </a:p>
          <a:p>
            <a:pPr lvl="1"/>
            <a:r>
              <a:rPr lang="en-GB" sz="2800" dirty="0" smtClean="0"/>
              <a:t>The receiver </a:t>
            </a:r>
          </a:p>
          <a:p>
            <a:endParaRPr lang="en-GB" dirty="0"/>
          </a:p>
          <a:p>
            <a:r>
              <a:rPr lang="en-GB" dirty="0" smtClean="0"/>
              <a:t>Read through the article taken from </a:t>
            </a:r>
            <a:r>
              <a:rPr lang="en-GB" dirty="0" err="1" smtClean="0"/>
              <a:t>Kowalaski</a:t>
            </a:r>
            <a:r>
              <a:rPr lang="en-GB" dirty="0" smtClean="0"/>
              <a:t> &amp; Weston (2009) and summarise the main points.</a:t>
            </a:r>
          </a:p>
          <a:p>
            <a:endParaRPr lang="en-GB" dirty="0"/>
          </a:p>
        </p:txBody>
      </p:sp>
      <p:sp>
        <p:nvSpPr>
          <p:cNvPr id="3" name="Title 2"/>
          <p:cNvSpPr>
            <a:spLocks noGrp="1"/>
          </p:cNvSpPr>
          <p:nvPr>
            <p:ph type="title"/>
          </p:nvPr>
        </p:nvSpPr>
        <p:spPr/>
        <p:txBody>
          <a:bodyPr/>
          <a:lstStyle/>
          <a:p>
            <a:r>
              <a:rPr lang="en-GB" dirty="0" smtClean="0"/>
              <a:t>Persuasion </a:t>
            </a:r>
            <a:endParaRPr lang="en-GB" dirty="0"/>
          </a:p>
        </p:txBody>
      </p:sp>
    </p:spTree>
    <p:extLst>
      <p:ext uri="{BB962C8B-B14F-4D97-AF65-F5344CB8AC3E}">
        <p14:creationId xmlns:p14="http://schemas.microsoft.com/office/powerpoint/2010/main" val="2091046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124744"/>
            <a:ext cx="8229600" cy="3744416"/>
          </a:xfrm>
        </p:spPr>
        <p:txBody>
          <a:bodyPr>
            <a:normAutofit/>
          </a:bodyPr>
          <a:lstStyle/>
          <a:p>
            <a:r>
              <a:rPr lang="en-GB" dirty="0" err="1" smtClean="0"/>
              <a:t>Festinger</a:t>
            </a:r>
            <a:r>
              <a:rPr lang="en-GB" dirty="0" smtClean="0"/>
              <a:t> and </a:t>
            </a:r>
            <a:r>
              <a:rPr lang="en-GB" dirty="0" err="1" smtClean="0"/>
              <a:t>Carlsmith</a:t>
            </a:r>
            <a:r>
              <a:rPr lang="en-GB" dirty="0" smtClean="0"/>
              <a:t> (1959) put forward the theory of </a:t>
            </a:r>
            <a:r>
              <a:rPr lang="en-GB" b="1" dirty="0" smtClean="0"/>
              <a:t>Cognitive dissonance</a:t>
            </a:r>
            <a:r>
              <a:rPr lang="en-GB" dirty="0" smtClean="0"/>
              <a:t> which suggests </a:t>
            </a:r>
            <a:r>
              <a:rPr lang="en-GB" dirty="0"/>
              <a:t>that people feel tension when their behaviour is inconsistent with their attitude, so to reduce this </a:t>
            </a:r>
            <a:r>
              <a:rPr lang="en-GB" dirty="0" smtClean="0"/>
              <a:t>discomfort they </a:t>
            </a:r>
            <a:r>
              <a:rPr lang="en-GB" dirty="0"/>
              <a:t>change their attitude </a:t>
            </a:r>
            <a:endParaRPr lang="en-GB" dirty="0" smtClean="0"/>
          </a:p>
          <a:p>
            <a:r>
              <a:rPr lang="en-GB" dirty="0" smtClean="0"/>
              <a:t>E.g. knowing that smoking is bad for you but smoking anyway</a:t>
            </a:r>
            <a:endParaRPr lang="en-GB" dirty="0"/>
          </a:p>
        </p:txBody>
      </p:sp>
      <p:sp>
        <p:nvSpPr>
          <p:cNvPr id="3" name="Title 2"/>
          <p:cNvSpPr>
            <a:spLocks noGrp="1"/>
          </p:cNvSpPr>
          <p:nvPr>
            <p:ph type="title"/>
          </p:nvPr>
        </p:nvSpPr>
        <p:spPr>
          <a:xfrm>
            <a:off x="457200" y="116632"/>
            <a:ext cx="8229600" cy="936104"/>
          </a:xfrm>
        </p:spPr>
        <p:txBody>
          <a:bodyPr>
            <a:normAutofit/>
          </a:bodyPr>
          <a:lstStyle/>
          <a:p>
            <a:r>
              <a:rPr lang="en-GB" dirty="0" smtClean="0"/>
              <a:t>Cognitive Dissonance </a:t>
            </a:r>
            <a:endParaRPr lang="en-GB" dirty="0"/>
          </a:p>
        </p:txBody>
      </p:sp>
    </p:spTree>
    <p:extLst>
      <p:ext uri="{BB962C8B-B14F-4D97-AF65-F5344CB8AC3E}">
        <p14:creationId xmlns:p14="http://schemas.microsoft.com/office/powerpoint/2010/main" val="26654258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smtClean="0"/>
              <a:t>People evaluate the accuracy of new beliefs by assessing their consistency with old beliefs</a:t>
            </a:r>
          </a:p>
          <a:p>
            <a:r>
              <a:rPr lang="en-GB" dirty="0" smtClean="0"/>
              <a:t>The foot in the door technique (Burger, 1999) uses peoples desire for consistency to influence people’s behaviour  </a:t>
            </a:r>
          </a:p>
          <a:p>
            <a:r>
              <a:rPr lang="en-GB" dirty="0" smtClean="0"/>
              <a:t>E.g. Freedman and Fraser, 1966</a:t>
            </a:r>
          </a:p>
          <a:p>
            <a:r>
              <a:rPr lang="en-GB" dirty="0" smtClean="0"/>
              <a:t>Knocked on doors and asked people to put a giant ‘Drive Carefully’ sign in their front gardens only 17% consented, they asked other houses to only put a small 3 inch ‘Drive carefully’ sign in their window and nearly all agreed. Two weeks later they revisited the homeowners and asked them to now put the large sign and of the people who already had a small sign in the window 76% agreed to the larger one </a:t>
            </a:r>
            <a:endParaRPr lang="en-GB" dirty="0"/>
          </a:p>
        </p:txBody>
      </p:sp>
      <p:sp>
        <p:nvSpPr>
          <p:cNvPr id="3" name="Title 2"/>
          <p:cNvSpPr>
            <a:spLocks noGrp="1"/>
          </p:cNvSpPr>
          <p:nvPr>
            <p:ph type="title"/>
          </p:nvPr>
        </p:nvSpPr>
        <p:spPr/>
        <p:txBody>
          <a:bodyPr/>
          <a:lstStyle/>
          <a:p>
            <a:r>
              <a:rPr lang="en-GB" dirty="0" smtClean="0"/>
              <a:t>Consistency </a:t>
            </a:r>
            <a:endParaRPr lang="en-GB" dirty="0"/>
          </a:p>
        </p:txBody>
      </p:sp>
    </p:spTree>
    <p:extLst>
      <p:ext uri="{BB962C8B-B14F-4D97-AF65-F5344CB8AC3E}">
        <p14:creationId xmlns:p14="http://schemas.microsoft.com/office/powerpoint/2010/main" val="35348464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Sometimes we cant help but be inconsistent e.g. when we tell a friend that their hairstyle looks great </a:t>
            </a:r>
          </a:p>
          <a:p>
            <a:r>
              <a:rPr lang="en-GB" dirty="0" smtClean="0"/>
              <a:t>We don’t experience cognitive dissonance in this situation because although we are being inconsistent with what we believe about their hair we are being consistent with our belief that we should be nice to our friends </a:t>
            </a:r>
          </a:p>
          <a:p>
            <a:r>
              <a:rPr lang="en-GB" dirty="0" smtClean="0"/>
              <a:t>Small inconsistencies can be justified by large consistencies </a:t>
            </a:r>
            <a:endParaRPr lang="en-GB" dirty="0"/>
          </a:p>
        </p:txBody>
      </p:sp>
      <p:sp>
        <p:nvSpPr>
          <p:cNvPr id="3" name="Title 2"/>
          <p:cNvSpPr>
            <a:spLocks noGrp="1"/>
          </p:cNvSpPr>
          <p:nvPr>
            <p:ph type="title"/>
          </p:nvPr>
        </p:nvSpPr>
        <p:spPr/>
        <p:txBody>
          <a:bodyPr/>
          <a:lstStyle/>
          <a:p>
            <a:r>
              <a:rPr lang="en-GB" dirty="0" smtClean="0"/>
              <a:t>Consistency </a:t>
            </a:r>
            <a:endParaRPr lang="en-GB" dirty="0"/>
          </a:p>
        </p:txBody>
      </p:sp>
    </p:spTree>
    <p:extLst>
      <p:ext uri="{BB962C8B-B14F-4D97-AF65-F5344CB8AC3E}">
        <p14:creationId xmlns:p14="http://schemas.microsoft.com/office/powerpoint/2010/main" val="4783118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1838</TotalTime>
  <Words>816</Words>
  <Application>Microsoft Office PowerPoint</Application>
  <PresentationFormat>On-screen Show (4:3)</PresentationFormat>
  <Paragraphs>72</Paragraphs>
  <Slides>13</Slides>
  <Notes>5</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Concourse</vt:lpstr>
      <vt:lpstr>Attitudes </vt:lpstr>
      <vt:lpstr>Three components of attitude </vt:lpstr>
      <vt:lpstr>Three components of attitudes</vt:lpstr>
      <vt:lpstr>The effect of beliefs on attitude</vt:lpstr>
      <vt:lpstr>The effect of feelings on attitude </vt:lpstr>
      <vt:lpstr>The effects of behaviour on attitudes</vt:lpstr>
      <vt:lpstr>Attitude-behaviour link </vt:lpstr>
      <vt:lpstr>Attitude change </vt:lpstr>
      <vt:lpstr>Persuasion </vt:lpstr>
      <vt:lpstr>Persuasion </vt:lpstr>
      <vt:lpstr>Cognitive Dissonance </vt:lpstr>
      <vt:lpstr>Consistency </vt:lpstr>
      <vt:lpstr>Consistency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dc:title>
  <dc:creator>Amy</dc:creator>
  <cp:lastModifiedBy>Ros</cp:lastModifiedBy>
  <cp:revision>78</cp:revision>
  <dcterms:created xsi:type="dcterms:W3CDTF">2011-09-11T15:22:12Z</dcterms:created>
  <dcterms:modified xsi:type="dcterms:W3CDTF">2014-01-26T16:05:06Z</dcterms:modified>
</cp:coreProperties>
</file>