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notesSlides/notesSlide29.xml" ContentType="application/vnd.openxmlformats-officedocument.presentationml.notesSl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Override PartName="/ppt/notesSlides/notesSlide27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notesSlides/notesSlide25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notesSlides/notesSlide28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6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1"/>
  </p:notesMasterIdLst>
  <p:sldIdLst>
    <p:sldId id="257" r:id="rId2"/>
    <p:sldId id="284" r:id="rId3"/>
    <p:sldId id="285" r:id="rId4"/>
    <p:sldId id="286" r:id="rId5"/>
    <p:sldId id="287" r:id="rId6"/>
    <p:sldId id="288" r:id="rId7"/>
    <p:sldId id="289" r:id="rId8"/>
    <p:sldId id="290" r:id="rId9"/>
    <p:sldId id="291" r:id="rId10"/>
    <p:sldId id="292" r:id="rId11"/>
    <p:sldId id="296" r:id="rId12"/>
    <p:sldId id="297" r:id="rId13"/>
    <p:sldId id="293" r:id="rId14"/>
    <p:sldId id="294" r:id="rId15"/>
    <p:sldId id="295" r:id="rId16"/>
    <p:sldId id="299" r:id="rId17"/>
    <p:sldId id="300" r:id="rId18"/>
    <p:sldId id="302" r:id="rId19"/>
    <p:sldId id="301" r:id="rId20"/>
    <p:sldId id="303" r:id="rId21"/>
    <p:sldId id="304" r:id="rId22"/>
    <p:sldId id="306" r:id="rId23"/>
    <p:sldId id="307" r:id="rId24"/>
    <p:sldId id="309" r:id="rId25"/>
    <p:sldId id="311" r:id="rId26"/>
    <p:sldId id="310" r:id="rId27"/>
    <p:sldId id="298" r:id="rId28"/>
    <p:sldId id="305" r:id="rId29"/>
    <p:sldId id="308" r:id="rId3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60" d="100"/>
          <a:sy n="60" d="100"/>
        </p:scale>
        <p:origin x="-1560" y="-17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DD01CF-3D93-4D14-A5BF-27FA92C8B246}" type="datetimeFigureOut">
              <a:rPr lang="en-US" smtClean="0"/>
              <a:pPr/>
              <a:t>12/12/2017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84C277-E22E-45E8-BFD7-F1229CFE7D0C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</a:t>
            </a:fld>
            <a:endParaRPr lang="en-GB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</a:t>
            </a:fld>
            <a:endParaRPr lang="en-GB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3</a:t>
            </a:fld>
            <a:endParaRPr lang="en-GB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4</a:t>
            </a:fld>
            <a:endParaRPr lang="en-GB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5</a:t>
            </a:fld>
            <a:endParaRPr lang="en-GB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6</a:t>
            </a:fld>
            <a:endParaRPr lang="en-GB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7</a:t>
            </a:fld>
            <a:endParaRPr lang="en-GB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8</a:t>
            </a:fld>
            <a:endParaRPr lang="en-GB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9</a:t>
            </a:fld>
            <a:endParaRPr lang="en-GB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10</a:t>
            </a:fld>
            <a:endParaRPr lang="en-GB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11</a:t>
            </a:fld>
            <a:endParaRPr lang="en-GB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12</a:t>
            </a:fld>
            <a:endParaRPr lang="en-GB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13</a:t>
            </a:fld>
            <a:endParaRPr lang="en-GB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14</a:t>
            </a:fld>
            <a:endParaRPr lang="en-GB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15</a:t>
            </a:fld>
            <a:endParaRPr lang="en-GB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16</a:t>
            </a:fld>
            <a:endParaRPr lang="en-GB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17</a:t>
            </a:fld>
            <a:endParaRPr lang="en-GB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18</a:t>
            </a:fld>
            <a:endParaRPr lang="en-GB" smtClean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19</a:t>
            </a:fld>
            <a:endParaRPr lang="en-GB" smtClean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20</a:t>
            </a:fld>
            <a:endParaRPr lang="en-GB" smtClean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21</a:t>
            </a:fld>
            <a:endParaRPr lang="en-GB" smtClean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22</a:t>
            </a:fld>
            <a:endParaRPr lang="en-GB" smtClean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23</a:t>
            </a:fld>
            <a:endParaRPr lang="en-GB" smtClean="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24</a:t>
            </a:fld>
            <a:endParaRPr lang="en-GB" smtClean="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25</a:t>
            </a:fld>
            <a:endParaRPr lang="en-GB" smtClean="0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26</a:t>
            </a:fld>
            <a:endParaRPr lang="en-GB" smtClean="0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27</a:t>
            </a:fld>
            <a:endParaRPr lang="en-GB" smtClean="0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28</a:t>
            </a:fld>
            <a:endParaRPr lang="en-GB" smtClean="0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29</a:t>
            </a:fld>
            <a:endParaRPr lang="en-GB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12/12/2017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12/12/2017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12/12/2017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12/12/2017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12/12/2017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12/12/2017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12/12/2017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12/12/2017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12/12/2017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12/12/2017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12/12/2017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2CC658-D6BF-4587-A7FD-A23C0E9469BE}" type="datetimeFigureOut">
              <a:rPr lang="en-US" smtClean="0"/>
              <a:pPr/>
              <a:t>12/12/2017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jmY340PLXAhVBBsAKHay5BhwQjRwIBw&amp;url=http://www.archiexpo.com/prod/riko-hise/product-60433-1022691.html&amp;psig=AOvVaw09zj9TqCfMT01mNONDq1Lp&amp;ust=1512554791756629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hyperlink" Target="https://www.google.co.uk/url?sa=i&amp;rct=j&amp;q=&amp;esrc=s&amp;source=images&amp;cd=&amp;cad=rja&amp;uact=8&amp;ved=0ahUKEwimnLSa1PLXAhWqI8AKHT_iBA8QjRwIBw&amp;url=https://commons.wikimedia.org/wiki/File:Pultowa_trecha.png&amp;psig=AOvVaw1I9QR4tKGkP1fw20ZI09mT&amp;ust=1512555935628008" TargetMode="External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JvfzO0vLXAhVHL8AKHdPVBhUQjRwIBw&amp;url=http://studopedia.org/2-20390.html&amp;psig=AOvVaw2XjHW9HQ24DhlSMANw2j2c&amp;ust=1512555444940094" TargetMode="External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ogle.co.uk/url?sa=i&amp;rct=j&amp;q=&amp;esrc=s&amp;source=images&amp;cd=&amp;cad=rja&amp;uact=8&amp;ved=0ahUKEwjLtuaN1PLXAhVjGsAKHXIvBhEQjRwIBw&amp;url=http://oszczedzanie.info.pl/blog/proste-formy-w-architekturze-budowa-domu-i-duza-oszczednosc-pieniedzy/&amp;psig=AOvVaw1I9QR4tKGkP1fw20ZI09mT&amp;ust=1512555935628008" TargetMode="External"/><Relationship Id="rId5" Type="http://schemas.openxmlformats.org/officeDocument/2006/relationships/image" Target="../media/image4.gif"/><Relationship Id="rId4" Type="http://schemas.openxmlformats.org/officeDocument/2006/relationships/hyperlink" Target="https://www.google.co.uk/url?sa=i&amp;rct=j&amp;q=&amp;esrc=s&amp;source=images&amp;cd=&amp;cad=rja&amp;uact=8&amp;ved=0ahUKEwipkZ7E0_LXAhXjAsAKHbLLDxMQjRwIBw&amp;url=http://www.buildsrilanka.com/Advice/Design/Residential/Construction/06%20Roofs.htm&amp;psig=AOvVaw2XjHW9HQ24DhlSMANw2j2c&amp;ust=1512555444940094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UgPbt0fLXAhVCIsAKHY5bDBQQjRwIBw&amp;url=http://clients.junction-18.com/beep/roofing/&amp;psig=AOvVaw3oj20ZELeRE_xrkTz5DebB&amp;ust=1512555317429512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gorOG1fLXAhUKLMAKHcVxBBkQjRwIBw&amp;url=https://fet.uwe.ac.uk/conweb/house_ages/elements/section5.htm&amp;psig=AOvVaw3fC53PnSPpcAXYFKd1C7A4&amp;ust=1512556136998290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gorOG1fLXAhUKLMAKHcVxBBkQjRwIBw&amp;url=https://fet.uwe.ac.uk/conweb/house_ages/elements/section5.htm&amp;psig=AOvVaw3fC53PnSPpcAXYFKd1C7A4&amp;ust=1512556136998290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hyperlink" Target="https://www.google.co.uk/url?sa=i&amp;rct=j&amp;q=&amp;esrc=s&amp;source=images&amp;cd=&amp;cad=rja&amp;uact=8&amp;ved=0ahUKEwiGj7ml1vLXAhWHIcAKHbbrBxcQjRwIBw&amp;url=https://www.quora.com/What-is-the-good-way-to-distinguish-rafter-and-purlin-in-the-roof-in-construction-context&amp;psig=AOvVaw2_flNBzkPgUJQWpsyinfoy&amp;ust=1512556514075299" TargetMode="Externa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JvfzO0vLXAhVHL8AKHdPVBhUQjRwIBw&amp;url=http://studopedia.org/2-20390.html&amp;psig=AOvVaw2XjHW9HQ24DhlSMANw2j2c&amp;ust=1512555444940094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hyperlink" Target="https://www.google.co.uk/url?sa=i&amp;rct=j&amp;q=&amp;esrc=s&amp;source=images&amp;cd=&amp;cad=rja&amp;uact=8&amp;ved=0ahUKEwibtLeb2PLXAhUqJsAKHfo4CxMQjRwIBw&amp;url=http://www.trobadaalpirineu.com/work-placement-report&amp;psig=AOvVaw3sUHUk6yTGHlXhBRgKq5MA&amp;ust=1512556966024587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JvfzO0vLXAhVHL8AKHdPVBhUQjRwIBw&amp;url=http://studopedia.org/2-20390.html&amp;psig=AOvVaw2XjHW9HQ24DhlSMANw2j2c&amp;ust=1512555444940094" TargetMode="External"/><Relationship Id="rId7" Type="http://schemas.openxmlformats.org/officeDocument/2006/relationships/image" Target="../media/image11.gi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ogle.co.uk/url?sa=i&amp;rct=j&amp;q=&amp;esrc=s&amp;source=images&amp;cd=&amp;cad=rja&amp;uact=8&amp;ved=0ahUKEwi5kdjq2vLXAhVMGsAKHXU0AhkQjRwIBw&amp;url=https://www.carpentry-pro-framer.com/hip-roof-framing.html&amp;psig=AOvVaw3_2ldeLt_aK9ef0-fyffTI&amp;ust=1512557729751593" TargetMode="External"/><Relationship Id="rId5" Type="http://schemas.openxmlformats.org/officeDocument/2006/relationships/image" Target="../media/image10.png"/><Relationship Id="rId4" Type="http://schemas.openxmlformats.org/officeDocument/2006/relationships/hyperlink" Target="https://www.google.co.uk/url?sa=i&amp;rct=j&amp;q=&amp;esrc=s&amp;source=images&amp;cd=&amp;cad=rja&amp;uact=8&amp;ved=0ahUKEwjG96HA2fLXAhVJDcAKHaukA1sQjRwIBw&amp;url=https://da.wiktionary.org/wiki/valmtag&amp;psig=AOvVaw0j3svF3Zi6bm7O5GkWJiys&amp;ust=1512557383641653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JvfzO0vLXAhVHL8AKHdPVBhUQjRwIBw&amp;url=http://studopedia.org/2-20390.html&amp;psig=AOvVaw2XjHW9HQ24DhlSMANw2j2c&amp;ust=1512555444940094" TargetMode="External"/><Relationship Id="rId7" Type="http://schemas.openxmlformats.org/officeDocument/2006/relationships/image" Target="../media/image13.gi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ogle.co.uk/url?sa=i&amp;rct=j&amp;q=&amp;esrc=s&amp;source=images&amp;cd=&amp;cad=rja&amp;uact=8&amp;ved=0ahUKEwjOg4aN2_LXAhVsL8AKHWuUDhkQjRwIBw&amp;url=https://www.carpentry-pro-framer.com/pyramid-roof-framing.html&amp;psig=AOvVaw0tH8M6POeZGEMhP4koQqRH&amp;ust=1512557787531689" TargetMode="External"/><Relationship Id="rId5" Type="http://schemas.openxmlformats.org/officeDocument/2006/relationships/image" Target="../media/image12.png"/><Relationship Id="rId4" Type="http://schemas.openxmlformats.org/officeDocument/2006/relationships/hyperlink" Target="https://www.google.co.uk/url?sa=i&amp;rct=j&amp;q=&amp;esrc=s&amp;source=images&amp;cd=&amp;cad=rja&amp;uact=8&amp;ved=0ahUKEwiFh8bQ2fLXAhVOF8AKHTjpDxYQjRwIBw&amp;url=https://dsb.wikipedia.org/wiki/Stanowe_k%C5%A1ywo&amp;psig=AOvVaw1SLSSjrn8lB2uZOzkPI5q9&amp;ust=1512557418345134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JvfzO0vLXAhVHL8AKHdPVBhUQjRwIBw&amp;url=http://studopedia.org/2-20390.html&amp;psig=AOvVaw2XjHW9HQ24DhlSMANw2j2c&amp;ust=1512555444940094" TargetMode="External"/><Relationship Id="rId7" Type="http://schemas.openxmlformats.org/officeDocument/2006/relationships/image" Target="../media/image15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ogle.co.uk/url?sa=i&amp;rct=j&amp;q=&amp;esrc=s&amp;source=images&amp;cd=&amp;cad=rja&amp;uact=8&amp;ved=0ahUKEwiyiq6Z3PLXAhUpIsAKHQgmDRMQjRwIBw&amp;url=https://www.ehbp.com/faqs-building-process/building-specification/roof-options/&amp;psig=AOvVaw1CLBKK5cIZCApiP96hX-fE&amp;ust=1512557910331675" TargetMode="External"/><Relationship Id="rId5" Type="http://schemas.openxmlformats.org/officeDocument/2006/relationships/image" Target="../media/image14.jpeg"/><Relationship Id="rId4" Type="http://schemas.openxmlformats.org/officeDocument/2006/relationships/hyperlink" Target="https://www.google.co.uk/url?sa=i&amp;rct=j&amp;q=&amp;esrc=s&amp;source=images&amp;cd=&amp;cad=rja&amp;uact=8&amp;ved=0ahUKEwiK18HQ2_LXAhWBJcAKHenPDxQQjRwIBw&amp;url=http://www.geograph.org.uk/article/Roof-Types&amp;psig=AOvVaw1CLBKK5cIZCApiP96hX-fE&amp;ust=1512557910331675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JvfzO0vLXAhVHL8AKHdPVBhUQjRwIBw&amp;url=http://studopedia.org/2-20390.html&amp;psig=AOvVaw2XjHW9HQ24DhlSMANw2j2c&amp;ust=1512555444940094" TargetMode="External"/><Relationship Id="rId7" Type="http://schemas.openxmlformats.org/officeDocument/2006/relationships/image" Target="../media/image17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ogle.co.uk/url?sa=i&amp;rct=j&amp;q=&amp;esrc=s&amp;source=images&amp;cd=&amp;cad=rja&amp;uact=8&amp;ved=0ahUKEwiWx-D23PLXAhUiJcAKHc8vBxgQjRwIBw&amp;url=http://houseplans-24.com/product/pe-1-family-home-houseplan-half-hip-roof-3/&amp;psig=AOvVaw3_bQ1SQqiHJ1-3if0kofRf&amp;ust=1512558178660706" TargetMode="External"/><Relationship Id="rId5" Type="http://schemas.openxmlformats.org/officeDocument/2006/relationships/image" Target="../media/image16.png"/><Relationship Id="rId4" Type="http://schemas.openxmlformats.org/officeDocument/2006/relationships/hyperlink" Target="https://www.google.co.uk/url?sa=i&amp;rct=j&amp;q=&amp;esrc=s&amp;source=images&amp;cd=&amp;cad=rja&amp;uact=8&amp;ved=0ahUKEwiY1qTE3PLXAhXlKcAKHQXpDyEQjRwIBw&amp;url=https://commons.wikimedia.org/wiki/File:Kr%C3%BCppelwalmdach.png&amp;psig=AOvVaw3_bQ1SQqiHJ1-3if0kofRf&amp;ust=1512558178660706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JvfzO0vLXAhVHL8AKHdPVBhUQjRwIBw&amp;url=http://studopedia.org/2-20390.html&amp;psig=AOvVaw2XjHW9HQ24DhlSMANw2j2c&amp;ust=1512555444940094" TargetMode="External"/><Relationship Id="rId7" Type="http://schemas.openxmlformats.org/officeDocument/2006/relationships/image" Target="../media/image19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ogle.co.uk/url?sa=i&amp;rct=j&amp;q=&amp;esrc=s&amp;source=images&amp;cd=&amp;cad=rja&amp;uact=8&amp;ved=0ahUKEwj2uf3m3fLXAhXFIMAKHU3SABYQjRwIBw&amp;url=https://www.roofcostestimator.com/top-15-roof-types-and-their-pros-cons/&amp;psig=AOvVaw1SSEeC9Ej9lEK0oLAsSgiM&amp;ust=1512558394242339" TargetMode="External"/><Relationship Id="rId5" Type="http://schemas.openxmlformats.org/officeDocument/2006/relationships/image" Target="../media/image18.png"/><Relationship Id="rId4" Type="http://schemas.openxmlformats.org/officeDocument/2006/relationships/hyperlink" Target="https://www.google.co.uk/url?sa=i&amp;rct=j&amp;q=&amp;esrc=s&amp;source=images&amp;cd=&amp;cad=rja&amp;uact=8&amp;ved=0ahUKEwiljo2B2vLXAhUsI8AKHUvsDxUQjRwIBw&amp;url=http://www.wikiwand.com/en/List_of_roof_shapes&amp;psig=AOvVaw1SLSSjrn8lB2uZOzkPI5q9&amp;ust=1512557418345134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JvfzO0vLXAhVHL8AKHdPVBhUQjRwIBw&amp;url=http://studopedia.org/2-20390.html&amp;psig=AOvVaw2XjHW9HQ24DhlSMANw2j2c&amp;ust=1512555444940094" TargetMode="External"/><Relationship Id="rId7" Type="http://schemas.openxmlformats.org/officeDocument/2006/relationships/image" Target="../media/image21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ogle.co.uk/url?sa=i&amp;rct=j&amp;q=&amp;esrc=s&amp;source=images&amp;cd=&amp;cad=rja&amp;uact=8&amp;ved=0ahUKEwj3xsXY3_LXAhWHIMAKHQzhChoQjRwIBw&amp;url=http://www.carryduffdesigns.co.uk/contents/en-us/roof-types.html&amp;psig=AOvVaw2RIdoG9yuGDUGyEBY9wZqW&amp;ust=1512558962295001" TargetMode="External"/><Relationship Id="rId5" Type="http://schemas.openxmlformats.org/officeDocument/2006/relationships/image" Target="../media/image20.jpeg"/><Relationship Id="rId4" Type="http://schemas.openxmlformats.org/officeDocument/2006/relationships/hyperlink" Target="https://www.google.co.uk/url?sa=i&amp;rct=j&amp;q=&amp;esrc=s&amp;source=images&amp;cd=&amp;cad=rja&amp;uact=8&amp;ved=0ahUKEwj3jOid2vLXAhXBDcAKHbC-BxoQjRwIBw&amp;url=http://www.ashireporter.org/HomeInspection/Articles/Architectural-Styles-Part-1-of-2/2515?print=true&amp;psig=AOvVaw1SLSSjrn8lB2uZOzkPI5q9&amp;ust=1512557418345134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JvfzO0vLXAhVHL8AKHdPVBhUQjRwIBw&amp;url=http://studopedia.org/2-20390.html&amp;psig=AOvVaw2XjHW9HQ24DhlSMANw2j2c&amp;ust=1512555444940094" TargetMode="External"/><Relationship Id="rId7" Type="http://schemas.openxmlformats.org/officeDocument/2006/relationships/image" Target="../media/image22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ogle.co.uk/url?sa=i&amp;rct=j&amp;q=&amp;esrc=s&amp;source=images&amp;cd=&amp;cad=rja&amp;uact=8&amp;ved=0ahUKEwivtOa04PLXAhUmCMAKHR29AhYQjRwIBw&amp;url=https://inhabitat.com/net-zero-aggie-sol-offers-affordable-sustainable-housing-to-low-income-groups/aggie-sol-by-uc-davis-for-solar-decathlon-2015-4/&amp;psig=AOvVaw2h5zbjLJEn-qk8k2Qs4-yO&amp;ust=1512559185548240" TargetMode="External"/><Relationship Id="rId5" Type="http://schemas.openxmlformats.org/officeDocument/2006/relationships/image" Target="../media/image20.jpeg"/><Relationship Id="rId4" Type="http://schemas.openxmlformats.org/officeDocument/2006/relationships/hyperlink" Target="https://www.google.co.uk/url?sa=i&amp;rct=j&amp;q=&amp;esrc=s&amp;source=images&amp;cd=&amp;cad=rja&amp;uact=8&amp;ved=0ahUKEwicj9bE2vLXAhXEC8AKHeW0CBMQjRwIBw&amp;url=http://www.ashireporter.org/HomeInspection/Articles/Architectural-Styles-Part-1-of-2/2515?print=true&amp;psig=AOvVaw1SLSSjrn8lB2uZOzkPI5q9&amp;ust=1512557418345134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0ppi8loTYAhUDLsAKHaoHDKQQjRwIBw&amp;url=https%3A%2F%2Fen.wikipedia.org%2Fwiki%2FTimber_roof_truss&amp;psig=AOvVaw3LK1amWdGqER-f1bEN8hLB&amp;ust=1513157464567362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hyperlink" Target="https://www.google.co.uk/url?sa=i&amp;rct=j&amp;q=&amp;esrc=s&amp;source=images&amp;cd=&amp;cad=rja&amp;uact=8&amp;ved=0ahUKEwj0ppi8loTYAhUDLsAKHaoHDKQQjRwIBw&amp;url=https%3A%2F%2Fen.wikipedia.org%2Fwiki%2FTimber_roof_truss&amp;psig=AOvVaw3LK1amWdGqER-f1bEN8hLB&amp;ust=1513157464567362" TargetMode="External"/><Relationship Id="rId7" Type="http://schemas.openxmlformats.org/officeDocument/2006/relationships/hyperlink" Target="https://www.google.co.uk/url?sa=i&amp;rct=j&amp;q=&amp;esrc=s&amp;source=images&amp;cd=&amp;cad=rja&amp;uact=8&amp;ved=0ahUKEwis_cPBmoTYAhULJsAKHVGHC1sQjRwIBw&amp;url=http%3A%2F%2Fwww.vermonttimberworks.com%2Four-work%2Ftimber-trusses%2F&amp;psig=AOvVaw3yxQn6_ov3xCXcAkFdKBK5&amp;ust=1513158462506620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eg"/><Relationship Id="rId5" Type="http://schemas.openxmlformats.org/officeDocument/2006/relationships/hyperlink" Target="https://www.google.co.uk/url?sa=i&amp;rct=j&amp;q=&amp;esrc=s&amp;source=images&amp;cd=&amp;cad=rja&amp;uact=8&amp;ved=0ahUKEwjk67yWmITYAhWCIcAKHSO8ACEQjRwIBw&amp;url=https%3A%2F%2Fwww.tes.com%2Flessons%2F_a6pie5xlqJIrA%2Froof-trusses&amp;psig=AOvVaw3LK1amWdGqER-f1bEN8hLB&amp;ust=1513157464567362" TargetMode="External"/><Relationship Id="rId4" Type="http://schemas.openxmlformats.org/officeDocument/2006/relationships/image" Target="../media/image2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is_cPBmoTYAhULJsAKHVGHC1sQjRwIBw&amp;url=http%3A%2F%2Fwww.vermonttimberworks.com%2Four-work%2Ftimber-trusses%2F&amp;psig=AOvVaw3yxQn6_ov3xCXcAkFdKBK5&amp;ust=1513158462506620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8vb3Xm4TYAhVlCMAKHU7BCTwQjRwIBw&amp;url=http%3A%2F%2Fgreatbarns.org.uk%2Fbarn_intro%2Fbarn_intro07.html&amp;psig=AOvVaw3yxQn6_ov3xCXcAkFdKBK5&amp;ust=1513158462506620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5" Type="http://schemas.openxmlformats.org/officeDocument/2006/relationships/hyperlink" Target="https://www.google.co.uk/url?sa=i&amp;rct=j&amp;q=&amp;esrc=s&amp;source=images&amp;cd=&amp;cad=rja&amp;uact=8&amp;ved=0ahUKEwiT2aLxnITYAhWkJMAKHUQrCbwQjRwIBw&amp;url=http%3A%2F%2Fgreatbarns.org.uk%2Fbarn_intro%2Fbarn_intro07.html&amp;psig=AOvVaw0Zw1RdgL45YS7gqm7XmQpO&amp;ust=1513159467459288" TargetMode="External"/><Relationship Id="rId4" Type="http://schemas.openxmlformats.org/officeDocument/2006/relationships/image" Target="../media/image26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iEgc-jnYTYAhWrAsAKHRwHDcUQjRwIBw&amp;url=http%3A%2F%2Foakframecarpentry.co.uk%2Ftrusses.php&amp;psig=AOvVaw3QfXkiEkNcxEMMjby2cRzR&amp;ust=1513159690755980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jpeg"/><Relationship Id="rId5" Type="http://schemas.openxmlformats.org/officeDocument/2006/relationships/hyperlink" Target="https://www.google.co.uk/url?sa=i&amp;rct=j&amp;q=&amp;esrc=s&amp;source=images&amp;cd=&amp;cad=rja&amp;uact=8&amp;ved=0ahUKEwjCgv7knYTYAhUoJMAKHSa8CtMQjRwIBw&amp;url=https%3A%2F%2Fen.wikipedia.org%2Fwiki%2FKing_post&amp;psig=AOvVaw3QfXkiEkNcxEMMjby2cRzR&amp;ust=1513159690755980" TargetMode="External"/><Relationship Id="rId4" Type="http://schemas.openxmlformats.org/officeDocument/2006/relationships/image" Target="../media/image28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p49ahn4TYAhWTF8AKHTgLD7cQjRwIBw&amp;url=https%3A%2F%2Ffet.uwe.ac.uk%2Fconweb%2Fhouse_ages%2Felements%2Fsection5.htm&amp;psig=AOvVaw0Kz_8YvDunZ4X0rV-jKRqT&amp;ust=1513160153608180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jpeg"/><Relationship Id="rId5" Type="http://schemas.openxmlformats.org/officeDocument/2006/relationships/hyperlink" Target="https://www.google.co.uk/url?sa=i&amp;rct=j&amp;q=&amp;esrc=s&amp;source=images&amp;cd=&amp;cad=rja&amp;uact=8&amp;ved=0ahUKEwiv1sDloITYAhWHB8AKHfPYDqwQjRwIBw&amp;url=http%3A%2F%2Fmemphite.com%2FZXZlcyByb29m%2F&amp;psig=AOvVaw1pPm57gaY-pC7tHfW1C7Wl&amp;ust=1513160540933359" TargetMode="External"/><Relationship Id="rId4" Type="http://schemas.openxmlformats.org/officeDocument/2006/relationships/image" Target="../media/image30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3.jpeg"/><Relationship Id="rId4" Type="http://schemas.openxmlformats.org/officeDocument/2006/relationships/hyperlink" Target="https://www.google.co.uk/url?sa=i&amp;rct=j&amp;q=&amp;esrc=s&amp;source=images&amp;cd=&amp;cad=rja&amp;uact=8&amp;ved=0ahUKEwjC9o2mqITYAhWjJMAKHXbXDnsQjRwIBw&amp;url=http%3A%2F%2Fww2.rspb.org.uk%2Fbirds-and-wildlife%2Fread-and-learn%2Fhelping-birds%2Froofs%2Finternal_boxes.aspx&amp;psig=AOvVaw2ex7bYcE8rGrUqXLi2MrtT&amp;ust=1513162640507535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p49ahn4TYAhWTF8AKHTgLD7cQjRwIBw&amp;url=https%3A%2F%2Ffet.uwe.ac.uk%2Fconweb%2Fhouse_ages%2Felements%2Fsection5.htm&amp;psig=AOvVaw0Kz_8YvDunZ4X0rV-jKRqT&amp;ust=1513160153608180" TargetMode="Externa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jpeg"/><Relationship Id="rId5" Type="http://schemas.openxmlformats.org/officeDocument/2006/relationships/hyperlink" Target="https://www.google.co.uk/url?sa=i&amp;rct=j&amp;q=&amp;esrc=s&amp;source=images&amp;cd=&amp;cad=rja&amp;uact=8&amp;ved=0ahUKEwiM-pXQq4TYAhWEIsAKHWcaA_4QjRwIBw&amp;url=https%3A%2F%2Fwww.srjwindows.com%2Fproducts%2Fsoffits-fascias%2F&amp;psig=AOvVaw3GuSUEis2O6_sAwybZ7HT_&amp;ust=1513163202639329" TargetMode="External"/><Relationship Id="rId4" Type="http://schemas.openxmlformats.org/officeDocument/2006/relationships/image" Target="../media/image30.jpe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jpeg"/><Relationship Id="rId3" Type="http://schemas.openxmlformats.org/officeDocument/2006/relationships/hyperlink" Target="https://www.google.co.uk/url?sa=i&amp;rct=j&amp;q=&amp;esrc=s&amp;source=images&amp;cd=&amp;cad=rja&amp;uact=8&amp;ved=0ahUKEwjBlaK-tITYAhUpDsAKHXXTAKQQjRwIBw&amp;url=https%3A%2F%2Fwww.localarchitectsdirect.co.uk%2Fseven-deadly-sins-trussed-rafter-construction-0&amp;psig=AOvVaw0o21FEfoEkJ6-_UhNd7HK9&amp;ust=1513165913761798" TargetMode="External"/><Relationship Id="rId7" Type="http://schemas.openxmlformats.org/officeDocument/2006/relationships/hyperlink" Target="https://www.google.co.uk/url?sa=i&amp;rct=j&amp;q=&amp;esrc=s&amp;source=images&amp;cd=&amp;cad=rja&amp;uact=8&amp;ved=0ahUKEwiH0ZSHuYTYAhVEDMAKHWEzDk0QjRwIBw&amp;url=http%3A%2F%2Fmzhardware.en.made-in-china.com%2Fproduct%2FZvCxYJPKOTpn%2FChina-Electro-Galvanized-Roof-Trusses-Gang-Nail-Plate-for-Wood.html&amp;psig=AOvVaw27RAEHCPtoO8QLB0v34tk-&amp;ust=1513167135670777" TargetMode="Externa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jpeg"/><Relationship Id="rId5" Type="http://schemas.openxmlformats.org/officeDocument/2006/relationships/hyperlink" Target="https://www.google.co.uk/url?sa=i&amp;rct=j&amp;q=&amp;esrc=s&amp;source=images&amp;cd=&amp;cad=rja&amp;uact=8&amp;ved=0ahUKEwio5I2PtYTYAhUGC8AKHSIxA_AQjRwIBw&amp;url=http%3A%2F%2Fwww.gte-uk.com%2Ftrussed-rafters.php&amp;psig=AOvVaw2mt439LxPF4u4mb3vybSFD&amp;ust=1513166090737794" TargetMode="External"/><Relationship Id="rId4" Type="http://schemas.openxmlformats.org/officeDocument/2006/relationships/image" Target="../media/image35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iRuaPytYTYAhXrJ8AKHU0QC0UQjRwIBw&amp;url=https%3A%2F%2Ftrusseswales.wordpress.com%2F2012%2F03%2F30%2Fa-comparative-review-of-timber-frame-roof-systems%2F&amp;psig=AOvVaw2mt439LxPF4u4mb3vybSFD&amp;ust=1513166090737794" TargetMode="Externa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8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iguYTEtYTYAhWKI8AKHQdlCpQQjRwIBw&amp;url=http%3A%2F%2Fwww.delumber.com%2Fprod03.htm&amp;psig=AOvVaw2mt439LxPF4u4mb3vybSFD&amp;ust=1513166090737794" TargetMode="Externa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9.gif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m9JaPlYTYAhXMCcAKHW6_ANEQjRwIBw&amp;url=http%3A%2F%2Fwww.oakbydesign.co.uk%2Ftechnical%2Foak-trusses-and-roofs-technical%2F&amp;psig=AOvVaw3LK1amWdGqER-f1bEN8hLB&amp;ust=1513157464567362" TargetMode="Externa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0.jpe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857356" y="2428868"/>
            <a:ext cx="53285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 smtClean="0"/>
              <a:t>Cut Roofs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357290" y="1714488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071670" y="714356"/>
            <a:ext cx="42148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UWTSD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57884" y="714356"/>
            <a:ext cx="1809750" cy="72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2643174" y="1142984"/>
            <a:ext cx="3929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Roofs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7" name="TextBox 6"/>
          <p:cNvSpPr txBox="1"/>
          <p:nvPr/>
        </p:nvSpPr>
        <p:spPr>
          <a:xfrm flipH="1">
            <a:off x="1285852" y="2357430"/>
            <a:ext cx="6500857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Considerations:</a:t>
            </a:r>
          </a:p>
          <a:p>
            <a:pPr lvl="1">
              <a:buFont typeface="Wingdings" pitchFamily="2" charset="2"/>
              <a:buChar char="Ø"/>
            </a:pPr>
            <a:r>
              <a:rPr lang="en-GB" sz="2800" dirty="0" smtClean="0"/>
              <a:t>  Span</a:t>
            </a:r>
          </a:p>
          <a:p>
            <a:pPr lvl="1">
              <a:buFont typeface="Wingdings" pitchFamily="2" charset="2"/>
              <a:buChar char="Ø"/>
            </a:pPr>
            <a:r>
              <a:rPr lang="en-GB" sz="2800" dirty="0" smtClean="0"/>
              <a:t>  Materials</a:t>
            </a:r>
          </a:p>
          <a:p>
            <a:pPr lvl="1">
              <a:buFont typeface="Wingdings" pitchFamily="2" charset="2"/>
              <a:buChar char="Ø"/>
            </a:pPr>
            <a:r>
              <a:rPr lang="en-GB" sz="2800" dirty="0" smtClean="0"/>
              <a:t>  Strength</a:t>
            </a:r>
          </a:p>
          <a:p>
            <a:pPr lvl="1">
              <a:buFont typeface="Wingdings" pitchFamily="2" charset="2"/>
              <a:buChar char="Ø"/>
            </a:pPr>
            <a:r>
              <a:rPr lang="en-GB" sz="2800" dirty="0" smtClean="0"/>
              <a:t>  Durability</a:t>
            </a:r>
          </a:p>
          <a:p>
            <a:pPr lvl="1">
              <a:buFont typeface="Wingdings" pitchFamily="2" charset="2"/>
              <a:buChar char="Ø"/>
            </a:pPr>
            <a:r>
              <a:rPr lang="en-GB" sz="2800" dirty="0" smtClean="0"/>
              <a:t>  Moisture resistance</a:t>
            </a:r>
          </a:p>
          <a:p>
            <a:pPr lvl="1">
              <a:buFont typeface="Wingdings" pitchFamily="2" charset="2"/>
              <a:buChar char="Ø"/>
            </a:pPr>
            <a:r>
              <a:rPr lang="en-GB" sz="2800" dirty="0" smtClean="0"/>
              <a:t>  Fire resistance</a:t>
            </a:r>
          </a:p>
          <a:p>
            <a:pPr lvl="1">
              <a:buFont typeface="Wingdings" pitchFamily="2" charset="2"/>
              <a:buChar char="Ø"/>
            </a:pPr>
            <a:r>
              <a:rPr lang="en-GB" sz="2800" dirty="0" smtClean="0"/>
              <a:t>  Stability</a:t>
            </a:r>
          </a:p>
          <a:p>
            <a:pPr lvl="1">
              <a:buFont typeface="Wingdings" pitchFamily="2" charset="2"/>
              <a:buChar char="Ø"/>
            </a:pPr>
            <a:r>
              <a:rPr lang="en-GB" sz="2800" dirty="0" smtClean="0"/>
              <a:t>  Insulation</a:t>
            </a:r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2643174" y="1142984"/>
            <a:ext cx="3929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Roofs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1142976" y="6000768"/>
            <a:ext cx="1625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err="1" smtClean="0"/>
              <a:t>Monopitch</a:t>
            </a:r>
            <a:r>
              <a:rPr lang="en-GB" sz="2400" dirty="0" smtClean="0"/>
              <a:t> </a:t>
            </a:r>
            <a:endParaRPr lang="en-GB" sz="2400" dirty="0"/>
          </a:p>
        </p:txBody>
      </p:sp>
      <p:pic>
        <p:nvPicPr>
          <p:cNvPr id="2052" name="Picture 4" descr="Image result for monopitch roof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 l="8784" t="5725" r="16469"/>
          <a:stretch>
            <a:fillRect/>
          </a:stretch>
        </p:blipFill>
        <p:spPr bwMode="auto">
          <a:xfrm>
            <a:off x="4000496" y="2071678"/>
            <a:ext cx="4214842" cy="3529011"/>
          </a:xfrm>
          <a:prstGeom prst="rect">
            <a:avLst/>
          </a:prstGeom>
          <a:noFill/>
        </p:spPr>
      </p:pic>
      <p:pic>
        <p:nvPicPr>
          <p:cNvPr id="2054" name="Picture 6" descr="Image result for roof shapes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57158" y="1928802"/>
            <a:ext cx="3190884" cy="31908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2643174" y="1142984"/>
            <a:ext cx="3929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Roofs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1142976" y="6000768"/>
            <a:ext cx="30395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err="1" smtClean="0"/>
              <a:t>Duopitch</a:t>
            </a:r>
            <a:r>
              <a:rPr lang="en-GB" sz="2400" dirty="0" smtClean="0"/>
              <a:t> = couple roof</a:t>
            </a:r>
            <a:endParaRPr lang="en-GB" sz="2400" dirty="0"/>
          </a:p>
        </p:txBody>
      </p:sp>
      <p:sp>
        <p:nvSpPr>
          <p:cNvPr id="33796" name="AutoShape 4" descr="Image result for couple roof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53975" y="-1790700"/>
            <a:ext cx="4581525" cy="37433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33802" name="Picture 10" descr="Image result for couple roof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572000" y="2643182"/>
            <a:ext cx="3950888" cy="2714644"/>
          </a:xfrm>
          <a:prstGeom prst="rect">
            <a:avLst/>
          </a:prstGeom>
          <a:noFill/>
        </p:spPr>
      </p:pic>
      <p:pic>
        <p:nvPicPr>
          <p:cNvPr id="33804" name="Picture 12" descr="Image result for roof shapes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14348" y="2000240"/>
            <a:ext cx="3190884" cy="31908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2643174" y="1142984"/>
            <a:ext cx="3929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Roofs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1142976" y="6000768"/>
            <a:ext cx="46171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Couple roof – maximum span 3.5m </a:t>
            </a:r>
            <a:endParaRPr lang="en-GB" sz="2400" dirty="0"/>
          </a:p>
        </p:txBody>
      </p:sp>
      <p:pic>
        <p:nvPicPr>
          <p:cNvPr id="33794" name="Picture 2" descr="Image result for duopitch roof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 r="-835" b="10774"/>
          <a:stretch>
            <a:fillRect/>
          </a:stretch>
        </p:blipFill>
        <p:spPr bwMode="auto">
          <a:xfrm>
            <a:off x="1000100" y="1857364"/>
            <a:ext cx="8143900" cy="378621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2643174" y="1142984"/>
            <a:ext cx="3929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Roofs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6215041" y="2643182"/>
            <a:ext cx="292895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Close Couple roof – maximum span 5.5m </a:t>
            </a:r>
            <a:endParaRPr lang="en-GB" sz="2400" dirty="0"/>
          </a:p>
        </p:txBody>
      </p:sp>
      <p:pic>
        <p:nvPicPr>
          <p:cNvPr id="37890" name="Picture 2" descr="Image result for close couple roof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 t="-2542" r="52857" b="18643"/>
          <a:stretch>
            <a:fillRect/>
          </a:stretch>
        </p:blipFill>
        <p:spPr bwMode="auto">
          <a:xfrm>
            <a:off x="428595" y="2000240"/>
            <a:ext cx="5619789" cy="421484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2643174" y="1142984"/>
            <a:ext cx="3929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Roofs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357158" y="1643050"/>
            <a:ext cx="283121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 smtClean="0"/>
              <a:t>Purlin</a:t>
            </a:r>
            <a:r>
              <a:rPr lang="en-GB" sz="2400" dirty="0" smtClean="0"/>
              <a:t> roof – Spans up to 8m</a:t>
            </a:r>
            <a:endParaRPr lang="en-GB" sz="2400" dirty="0"/>
          </a:p>
        </p:txBody>
      </p:sp>
      <p:pic>
        <p:nvPicPr>
          <p:cNvPr id="37890" name="Picture 2" descr="Image result for close couple roof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 l="43929" t="3080" r="5528"/>
          <a:stretch>
            <a:fillRect/>
          </a:stretch>
        </p:blipFill>
        <p:spPr bwMode="auto">
          <a:xfrm>
            <a:off x="4357686" y="2143116"/>
            <a:ext cx="4572032" cy="3694779"/>
          </a:xfrm>
          <a:prstGeom prst="rect">
            <a:avLst/>
          </a:prstGeom>
          <a:noFill/>
        </p:spPr>
      </p:pic>
      <p:pic>
        <p:nvPicPr>
          <p:cNvPr id="39938" name="Picture 2" descr="Image result for purlin roof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 t="11450" r="4197" b="17175"/>
          <a:stretch>
            <a:fillRect/>
          </a:stretch>
        </p:blipFill>
        <p:spPr bwMode="auto">
          <a:xfrm>
            <a:off x="0" y="3786190"/>
            <a:ext cx="4465801" cy="238602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2643174" y="1142984"/>
            <a:ext cx="3929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Roofs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714348" y="2500306"/>
            <a:ext cx="221457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Collar roofs – Maximum Spans up to 4.5m</a:t>
            </a:r>
            <a:endParaRPr lang="en-GB" sz="2400" dirty="0"/>
          </a:p>
        </p:txBody>
      </p:sp>
      <p:sp>
        <p:nvSpPr>
          <p:cNvPr id="33796" name="AutoShape 4" descr="Image result for couple roof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53975" y="-1790700"/>
            <a:ext cx="4581525" cy="37433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1986" name="Picture 2" descr="Related image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786050" y="2000240"/>
            <a:ext cx="5357850" cy="44604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2643174" y="1142984"/>
            <a:ext cx="3929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Roofs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796" name="AutoShape 4" descr="Image result for couple roof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53975" y="-1790700"/>
            <a:ext cx="4581525" cy="37433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4034" name="Picture 2" descr="Image result for roof shapes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14282" y="1714488"/>
            <a:ext cx="3743325" cy="3743325"/>
          </a:xfrm>
          <a:prstGeom prst="rect">
            <a:avLst/>
          </a:prstGeom>
          <a:noFill/>
        </p:spPr>
      </p:pic>
      <p:sp>
        <p:nvSpPr>
          <p:cNvPr id="11" name="TextBox 10"/>
          <p:cNvSpPr txBox="1"/>
          <p:nvPr/>
        </p:nvSpPr>
        <p:spPr>
          <a:xfrm>
            <a:off x="1357290" y="6000768"/>
            <a:ext cx="43577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Hipped roof</a:t>
            </a:r>
            <a:endParaRPr lang="en-GB" sz="2400" dirty="0"/>
          </a:p>
        </p:txBody>
      </p:sp>
      <p:pic>
        <p:nvPicPr>
          <p:cNvPr id="44038" name="Picture 6" descr="Related image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000496" y="2643182"/>
            <a:ext cx="4762500" cy="29146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2643174" y="1142984"/>
            <a:ext cx="3929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Roofs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796" name="AutoShape 4" descr="Image result for couple roof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53975" y="-1790700"/>
            <a:ext cx="4581525" cy="37433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4036" name="Picture 4" descr="Image result for roof shapes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1406" y="2143116"/>
            <a:ext cx="3262322" cy="3262322"/>
          </a:xfrm>
          <a:prstGeom prst="rect">
            <a:avLst/>
          </a:prstGeom>
          <a:noFill/>
        </p:spPr>
      </p:pic>
      <p:pic>
        <p:nvPicPr>
          <p:cNvPr id="46084" name="Picture 4" descr="Image result for pyramid roof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286247" y="2428868"/>
            <a:ext cx="4850351" cy="3062300"/>
          </a:xfrm>
          <a:prstGeom prst="rect">
            <a:avLst/>
          </a:prstGeom>
          <a:noFill/>
        </p:spPr>
      </p:pic>
      <p:sp>
        <p:nvSpPr>
          <p:cNvPr id="11" name="TextBox 10"/>
          <p:cNvSpPr txBox="1"/>
          <p:nvPr/>
        </p:nvSpPr>
        <p:spPr>
          <a:xfrm>
            <a:off x="1357290" y="6000768"/>
            <a:ext cx="43577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Pyramid roof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2643174" y="1142984"/>
            <a:ext cx="3929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Roofs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796" name="AutoShape 4" descr="Image result for couple roof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53975" y="-1790700"/>
            <a:ext cx="4581525" cy="37433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8132" name="Picture 4" descr="Image result for gablet roof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71472" y="2714620"/>
            <a:ext cx="2928958" cy="2928958"/>
          </a:xfrm>
          <a:prstGeom prst="rect">
            <a:avLst/>
          </a:prstGeom>
          <a:noFill/>
        </p:spPr>
      </p:pic>
      <p:sp>
        <p:nvSpPr>
          <p:cNvPr id="9" name="TextBox 8"/>
          <p:cNvSpPr txBox="1"/>
          <p:nvPr/>
        </p:nvSpPr>
        <p:spPr>
          <a:xfrm>
            <a:off x="1357290" y="6000768"/>
            <a:ext cx="43577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 smtClean="0"/>
              <a:t>Gablet</a:t>
            </a:r>
            <a:r>
              <a:rPr lang="en-GB" sz="2400" dirty="0" smtClean="0"/>
              <a:t> roof</a:t>
            </a:r>
            <a:endParaRPr lang="en-GB" sz="2400" dirty="0"/>
          </a:p>
        </p:txBody>
      </p:sp>
      <p:pic>
        <p:nvPicPr>
          <p:cNvPr id="54274" name="Picture 2" descr="Image result for gablet roof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143371" y="2357430"/>
            <a:ext cx="4381511" cy="328613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2643174" y="1142984"/>
            <a:ext cx="3929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Roofs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796" name="AutoShape 4" descr="Image result for couple roof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53975" y="-1790700"/>
            <a:ext cx="4581525" cy="37433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1357290" y="6000768"/>
            <a:ext cx="43577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Half hip roof</a:t>
            </a:r>
            <a:endParaRPr lang="en-GB" sz="2400" dirty="0"/>
          </a:p>
        </p:txBody>
      </p:sp>
      <p:pic>
        <p:nvPicPr>
          <p:cNvPr id="56322" name="Picture 2" descr="Related image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929190" y="1785926"/>
            <a:ext cx="3762388" cy="3762388"/>
          </a:xfrm>
          <a:prstGeom prst="rect">
            <a:avLst/>
          </a:prstGeom>
          <a:noFill/>
        </p:spPr>
      </p:pic>
      <p:pic>
        <p:nvPicPr>
          <p:cNvPr id="56324" name="Picture 4" descr="Image result for half hip roof roof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 r="9622" b="17938"/>
          <a:stretch>
            <a:fillRect/>
          </a:stretch>
        </p:blipFill>
        <p:spPr bwMode="auto">
          <a:xfrm>
            <a:off x="357158" y="1785926"/>
            <a:ext cx="4786346" cy="307183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2643174" y="1142984"/>
            <a:ext cx="3929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Roofs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796" name="AutoShape 4" descr="Image result for couple roof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53975" y="-1790700"/>
            <a:ext cx="4581525" cy="37433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6082" name="Picture 2" descr="Image result for roof shapes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542942" y="3143248"/>
            <a:ext cx="4029570" cy="2971810"/>
          </a:xfrm>
          <a:prstGeom prst="rect">
            <a:avLst/>
          </a:prstGeom>
          <a:noFill/>
        </p:spPr>
      </p:pic>
      <p:sp>
        <p:nvSpPr>
          <p:cNvPr id="11" name="TextBox 10"/>
          <p:cNvSpPr txBox="1"/>
          <p:nvPr/>
        </p:nvSpPr>
        <p:spPr>
          <a:xfrm>
            <a:off x="1357290" y="6000768"/>
            <a:ext cx="43577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Gambrel roof</a:t>
            </a:r>
            <a:endParaRPr lang="en-GB" sz="2400" dirty="0"/>
          </a:p>
        </p:txBody>
      </p:sp>
      <p:pic>
        <p:nvPicPr>
          <p:cNvPr id="48134" name="Picture 6" descr="Image result for roof shapes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85721" y="2445153"/>
            <a:ext cx="4214842" cy="236971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2643174" y="1142984"/>
            <a:ext cx="3929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Roofs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796" name="AutoShape 4" descr="Image result for couple roof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53975" y="-1790700"/>
            <a:ext cx="4581525" cy="37433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8130" name="Picture 2" descr="Image result for roof shapes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 l="65683" t="49619" r="712" b="12213"/>
          <a:stretch>
            <a:fillRect/>
          </a:stretch>
        </p:blipFill>
        <p:spPr bwMode="auto">
          <a:xfrm>
            <a:off x="4500562" y="3071810"/>
            <a:ext cx="3500462" cy="3182238"/>
          </a:xfrm>
          <a:prstGeom prst="rect">
            <a:avLst/>
          </a:prstGeom>
          <a:noFill/>
        </p:spPr>
      </p:pic>
      <p:sp>
        <p:nvSpPr>
          <p:cNvPr id="9" name="TextBox 8"/>
          <p:cNvSpPr txBox="1"/>
          <p:nvPr/>
        </p:nvSpPr>
        <p:spPr>
          <a:xfrm>
            <a:off x="1357290" y="6000768"/>
            <a:ext cx="43577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Mansard roof</a:t>
            </a:r>
            <a:endParaRPr lang="en-GB" sz="2400" dirty="0"/>
          </a:p>
        </p:txBody>
      </p:sp>
      <p:pic>
        <p:nvPicPr>
          <p:cNvPr id="52226" name="Picture 2" descr="Related image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57158" y="2500306"/>
            <a:ext cx="3784946" cy="287656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2643174" y="1142984"/>
            <a:ext cx="3929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Roofs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796" name="AutoShape 4" descr="Image result for couple roof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53975" y="-1790700"/>
            <a:ext cx="4581525" cy="37433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0178" name="Picture 2" descr="Related image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 l="68738" t="5450" r="3635" b="54583"/>
          <a:stretch>
            <a:fillRect/>
          </a:stretch>
        </p:blipFill>
        <p:spPr bwMode="auto">
          <a:xfrm>
            <a:off x="5715008" y="1714488"/>
            <a:ext cx="3071834" cy="3556860"/>
          </a:xfrm>
          <a:prstGeom prst="rect">
            <a:avLst/>
          </a:prstGeom>
          <a:noFill/>
        </p:spPr>
      </p:pic>
      <p:sp>
        <p:nvSpPr>
          <p:cNvPr id="9" name="TextBox 8"/>
          <p:cNvSpPr txBox="1"/>
          <p:nvPr/>
        </p:nvSpPr>
        <p:spPr>
          <a:xfrm>
            <a:off x="1357290" y="6000768"/>
            <a:ext cx="43577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Butterfly roof</a:t>
            </a:r>
            <a:endParaRPr lang="en-GB" sz="2400" dirty="0"/>
          </a:p>
        </p:txBody>
      </p:sp>
      <p:pic>
        <p:nvPicPr>
          <p:cNvPr id="50180" name="Picture 4" descr="Related image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57159" y="2571744"/>
            <a:ext cx="5063656" cy="302894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214414" y="1142984"/>
            <a:ext cx="69294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Traditional double cut roofs</a:t>
            </a:r>
            <a:endParaRPr lang="en-GB" sz="4000" dirty="0" smtClean="0"/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8130" name="Picture 2" descr="Image result for King post roof trusses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72000" y="2714620"/>
            <a:ext cx="4372852" cy="2886082"/>
          </a:xfrm>
          <a:prstGeom prst="rect">
            <a:avLst/>
          </a:prstGeom>
          <a:noFill/>
        </p:spPr>
      </p:pic>
      <p:sp>
        <p:nvSpPr>
          <p:cNvPr id="11" name="TextBox 10"/>
          <p:cNvSpPr txBox="1"/>
          <p:nvPr/>
        </p:nvSpPr>
        <p:spPr>
          <a:xfrm>
            <a:off x="642910" y="2428868"/>
            <a:ext cx="392909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Heavy timber roof trusses @ approximately 3m – 5m centres</a:t>
            </a:r>
          </a:p>
          <a:p>
            <a:r>
              <a:rPr lang="en-GB" sz="2400" dirty="0" smtClean="0"/>
              <a:t>These support between 1 and 3 purlins, depending on the rafter length, and a ridge beam.</a:t>
            </a:r>
          </a:p>
          <a:p>
            <a:r>
              <a:rPr lang="en-GB" sz="2400" dirty="0" smtClean="0"/>
              <a:t>In turn these support the common rafters</a:t>
            </a:r>
          </a:p>
          <a:p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214414" y="1142984"/>
            <a:ext cx="69294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Traditional double cut roofs</a:t>
            </a:r>
            <a:endParaRPr lang="en-GB" sz="4000" dirty="0" smtClean="0"/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8130" name="Picture 2" descr="Image result for King post roof trusses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3786166"/>
            <a:ext cx="4654294" cy="3071834"/>
          </a:xfrm>
          <a:prstGeom prst="rect">
            <a:avLst/>
          </a:prstGeom>
          <a:noFill/>
        </p:spPr>
      </p:pic>
      <p:pic>
        <p:nvPicPr>
          <p:cNvPr id="50178" name="Picture 2" descr="Image result for King post roof trusses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429123" y="1930222"/>
            <a:ext cx="4357677" cy="2784662"/>
          </a:xfrm>
          <a:prstGeom prst="rect">
            <a:avLst/>
          </a:prstGeom>
          <a:noFill/>
        </p:spPr>
      </p:pic>
      <p:sp>
        <p:nvSpPr>
          <p:cNvPr id="10" name="TextBox 9"/>
          <p:cNvSpPr txBox="1"/>
          <p:nvPr/>
        </p:nvSpPr>
        <p:spPr>
          <a:xfrm>
            <a:off x="642910" y="2143116"/>
            <a:ext cx="192882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King Post Truss</a:t>
            </a:r>
            <a:endParaRPr lang="en-GB" sz="2400" dirty="0"/>
          </a:p>
        </p:txBody>
      </p:sp>
      <p:pic>
        <p:nvPicPr>
          <p:cNvPr id="50180" name="Picture 4" descr="Image result for Queen post roof trusses">
            <a:hlinkClick r:id="rId7"/>
          </p:cNvPr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3975" y="-1790700"/>
            <a:ext cx="5048250" cy="37433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214414" y="1142984"/>
            <a:ext cx="69294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Traditional double cut roofs</a:t>
            </a:r>
            <a:endParaRPr lang="en-GB" sz="4000" dirty="0" smtClean="0"/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642910" y="2143116"/>
            <a:ext cx="192882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King Post Truss</a:t>
            </a:r>
          </a:p>
          <a:p>
            <a:r>
              <a:rPr lang="en-GB" sz="2400" dirty="0" smtClean="0"/>
              <a:t>Bolted steel plates rather than traditional timber-frame joints</a:t>
            </a:r>
            <a:endParaRPr lang="en-GB" sz="2400" dirty="0"/>
          </a:p>
        </p:txBody>
      </p:sp>
      <p:pic>
        <p:nvPicPr>
          <p:cNvPr id="50180" name="Picture 4" descr="Image result for Queen post roof trusses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 l="8491" b="31297"/>
          <a:stretch>
            <a:fillRect/>
          </a:stretch>
        </p:blipFill>
        <p:spPr bwMode="auto">
          <a:xfrm>
            <a:off x="2643174" y="2643182"/>
            <a:ext cx="6287819" cy="35004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214414" y="1142984"/>
            <a:ext cx="69294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Traditional double cut roofs</a:t>
            </a:r>
            <a:endParaRPr lang="en-GB" sz="4000" dirty="0" smtClean="0"/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642910" y="2143116"/>
            <a:ext cx="192882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Queen Post Truss</a:t>
            </a:r>
            <a:endParaRPr lang="en-GB" sz="2400" dirty="0"/>
          </a:p>
        </p:txBody>
      </p:sp>
      <p:pic>
        <p:nvPicPr>
          <p:cNvPr id="52226" name="Picture 2" descr="Image result for Queen post roof trusses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 b="47943"/>
          <a:stretch>
            <a:fillRect/>
          </a:stretch>
        </p:blipFill>
        <p:spPr bwMode="auto">
          <a:xfrm>
            <a:off x="1000100" y="3286124"/>
            <a:ext cx="3413149" cy="2857520"/>
          </a:xfrm>
          <a:prstGeom prst="rect">
            <a:avLst/>
          </a:prstGeom>
          <a:noFill/>
        </p:spPr>
      </p:pic>
      <p:pic>
        <p:nvPicPr>
          <p:cNvPr id="52228" name="Picture 4" descr="Related image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772025" y="1643050"/>
            <a:ext cx="4371975" cy="37433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214414" y="1142984"/>
            <a:ext cx="69294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Traditional double cut roofs</a:t>
            </a:r>
            <a:endParaRPr lang="en-GB" sz="4000" dirty="0" smtClean="0"/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642910" y="2143116"/>
            <a:ext cx="192882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Crown Post Truss</a:t>
            </a:r>
            <a:endParaRPr lang="en-GB" sz="2400" dirty="0"/>
          </a:p>
        </p:txBody>
      </p:sp>
      <p:pic>
        <p:nvPicPr>
          <p:cNvPr id="56322" name="Picture 2" descr="Image result for crown post roof trusses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152900" y="1785926"/>
            <a:ext cx="4991100" cy="3743325"/>
          </a:xfrm>
          <a:prstGeom prst="rect">
            <a:avLst/>
          </a:prstGeom>
          <a:noFill/>
        </p:spPr>
      </p:pic>
      <p:pic>
        <p:nvPicPr>
          <p:cNvPr id="56324" name="Picture 4" descr="Image result for crown post roof trusses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 l="27966" r="847" b="31297"/>
          <a:stretch>
            <a:fillRect/>
          </a:stretch>
        </p:blipFill>
        <p:spPr bwMode="auto">
          <a:xfrm>
            <a:off x="1142976" y="2928933"/>
            <a:ext cx="2714644" cy="34902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214414" y="1142984"/>
            <a:ext cx="69294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Pitched roof eaves</a:t>
            </a:r>
            <a:endParaRPr lang="en-GB" sz="4000" dirty="0" smtClean="0"/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642910" y="2143116"/>
            <a:ext cx="19288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Flush eaves</a:t>
            </a:r>
            <a:endParaRPr lang="en-GB" sz="2400" dirty="0"/>
          </a:p>
        </p:txBody>
      </p:sp>
      <p:pic>
        <p:nvPicPr>
          <p:cNvPr id="58370" name="Picture 2" descr="Image result for pitched roof eaves detail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 l="28859" t="5714" r="45066"/>
          <a:stretch>
            <a:fillRect/>
          </a:stretch>
        </p:blipFill>
        <p:spPr bwMode="auto">
          <a:xfrm>
            <a:off x="1285852" y="2889246"/>
            <a:ext cx="2428892" cy="2968646"/>
          </a:xfrm>
          <a:prstGeom prst="rect">
            <a:avLst/>
          </a:prstGeom>
          <a:noFill/>
        </p:spPr>
      </p:pic>
      <p:pic>
        <p:nvPicPr>
          <p:cNvPr id="58372" name="Picture 4" descr="Related image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 r="401" b="14141"/>
          <a:stretch>
            <a:fillRect/>
          </a:stretch>
        </p:blipFill>
        <p:spPr bwMode="auto">
          <a:xfrm>
            <a:off x="3643305" y="2143116"/>
            <a:ext cx="4357719" cy="39686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214414" y="1142984"/>
            <a:ext cx="69294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Pitched roof eaves</a:t>
            </a:r>
            <a:endParaRPr lang="en-GB" sz="4000" dirty="0" smtClean="0"/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642910" y="2143116"/>
            <a:ext cx="19288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Open eaves</a:t>
            </a:r>
            <a:endParaRPr lang="en-GB" sz="2400" dirty="0"/>
          </a:p>
        </p:txBody>
      </p:sp>
      <p:pic>
        <p:nvPicPr>
          <p:cNvPr id="64513" name="Picture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10" y="3000358"/>
            <a:ext cx="2857520" cy="2857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8610" name="Picture 2" descr="Image result for pitched roof open eaves detail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 l="2022" t="5725" b="27480"/>
          <a:stretch>
            <a:fillRect/>
          </a:stretch>
        </p:blipFill>
        <p:spPr bwMode="auto">
          <a:xfrm>
            <a:off x="4286248" y="1785926"/>
            <a:ext cx="4154804" cy="30003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214414" y="1142984"/>
            <a:ext cx="69294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Pitched roof eaves</a:t>
            </a:r>
            <a:endParaRPr lang="en-GB" sz="4000" dirty="0" smtClean="0"/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642910" y="2143116"/>
            <a:ext cx="19288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Closed eaves</a:t>
            </a:r>
            <a:endParaRPr lang="en-GB" sz="2400" dirty="0"/>
          </a:p>
        </p:txBody>
      </p:sp>
      <p:pic>
        <p:nvPicPr>
          <p:cNvPr id="58370" name="Picture 2" descr="Image result for pitched roof eaves detail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 l="58796" t="14285" r="1609"/>
          <a:stretch>
            <a:fillRect/>
          </a:stretch>
        </p:blipFill>
        <p:spPr bwMode="auto">
          <a:xfrm>
            <a:off x="4714876" y="2285992"/>
            <a:ext cx="3807645" cy="2786082"/>
          </a:xfrm>
          <a:prstGeom prst="rect">
            <a:avLst/>
          </a:prstGeom>
          <a:noFill/>
        </p:spPr>
      </p:pic>
      <p:pic>
        <p:nvPicPr>
          <p:cNvPr id="66564" name="Picture 4" descr="Image result for soffits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57158" y="3357562"/>
            <a:ext cx="3848092" cy="288606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214414" y="1142984"/>
            <a:ext cx="69294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Trussed Rafters</a:t>
            </a:r>
            <a:endParaRPr lang="en-GB" sz="4000" dirty="0" smtClean="0"/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71682" name="Picture 2" descr="Image result for trussed rafters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 l="4334" t="15152" r="8991" b="19191"/>
          <a:stretch>
            <a:fillRect/>
          </a:stretch>
        </p:blipFill>
        <p:spPr bwMode="auto">
          <a:xfrm>
            <a:off x="3071803" y="1571612"/>
            <a:ext cx="5143536" cy="3343298"/>
          </a:xfrm>
          <a:prstGeom prst="rect">
            <a:avLst/>
          </a:prstGeom>
          <a:noFill/>
        </p:spPr>
      </p:pic>
      <p:sp>
        <p:nvSpPr>
          <p:cNvPr id="11" name="TextBox 10"/>
          <p:cNvSpPr txBox="1"/>
          <p:nvPr/>
        </p:nvSpPr>
        <p:spPr>
          <a:xfrm>
            <a:off x="571472" y="2285992"/>
            <a:ext cx="192882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Factory assembled</a:t>
            </a:r>
          </a:p>
          <a:p>
            <a:r>
              <a:rPr lang="en-GB" sz="2000" dirty="0" smtClean="0"/>
              <a:t>Gang-nail plates </a:t>
            </a:r>
            <a:endParaRPr lang="en-GB" sz="2000" dirty="0"/>
          </a:p>
        </p:txBody>
      </p:sp>
      <p:pic>
        <p:nvPicPr>
          <p:cNvPr id="71684" name="Picture 4" descr="Image result for trussed rafters fan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500430" y="4643446"/>
            <a:ext cx="4286250" cy="1866901"/>
          </a:xfrm>
          <a:prstGeom prst="rect">
            <a:avLst/>
          </a:prstGeom>
          <a:noFill/>
        </p:spPr>
      </p:pic>
      <p:pic>
        <p:nvPicPr>
          <p:cNvPr id="71688" name="Picture 8" descr="Image result for gang nail plates for trusses">
            <a:hlinkClick r:id="rId7"/>
          </p:cNvPr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28596" y="4071942"/>
            <a:ext cx="2857500" cy="21431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214414" y="1142984"/>
            <a:ext cx="69294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Trussed Rafters</a:t>
            </a:r>
            <a:endParaRPr lang="en-GB" sz="4000" dirty="0" smtClean="0"/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71686" name="Picture 6" descr="Related image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142976" y="2163571"/>
            <a:ext cx="6643734" cy="394194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214414" y="1142984"/>
            <a:ext cx="69294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Trussed Rafters</a:t>
            </a:r>
            <a:endParaRPr lang="en-GB" sz="4000" dirty="0" smtClean="0"/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74754" name="Picture 2" descr="Image result for trussed rafters fan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785918" y="2357430"/>
            <a:ext cx="5643602" cy="37190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2643174" y="1142984"/>
            <a:ext cx="3929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Tutorial</a:t>
            </a:r>
            <a:endParaRPr lang="en-GB" sz="4000" dirty="0" smtClean="0"/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" name="Picture 2" descr="Related image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57488" y="2214554"/>
            <a:ext cx="5429288" cy="3584180"/>
          </a:xfrm>
          <a:prstGeom prst="rect">
            <a:avLst/>
          </a:prstGeom>
          <a:noFill/>
        </p:spPr>
      </p:pic>
      <p:sp>
        <p:nvSpPr>
          <p:cNvPr id="11" name="TextBox 10"/>
          <p:cNvSpPr txBox="1"/>
          <p:nvPr/>
        </p:nvSpPr>
        <p:spPr>
          <a:xfrm>
            <a:off x="500034" y="2571744"/>
            <a:ext cx="207170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Consider what type of roof the image shows.</a:t>
            </a:r>
          </a:p>
          <a:p>
            <a:r>
              <a:rPr lang="en-GB" dirty="0" smtClean="0"/>
              <a:t>List and name the elements numbered 1 - 10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2643174" y="1142984"/>
            <a:ext cx="3929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Tutorial</a:t>
            </a:r>
            <a:endParaRPr lang="en-GB" sz="4000" dirty="0" smtClean="0"/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1142976" y="2143116"/>
            <a:ext cx="4714908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Consider the three main types of pitched roof eaves details.</a:t>
            </a:r>
          </a:p>
          <a:p>
            <a:r>
              <a:rPr lang="en-GB" sz="2400" dirty="0" smtClean="0"/>
              <a:t>Describe the differences using annotated sketches for a cavity wall construction.</a:t>
            </a:r>
          </a:p>
          <a:p>
            <a:r>
              <a:rPr lang="en-GB" sz="2400" dirty="0" smtClean="0"/>
              <a:t>Consider:</a:t>
            </a:r>
          </a:p>
          <a:p>
            <a:r>
              <a:rPr lang="en-GB" sz="2400" dirty="0" smtClean="0"/>
              <a:t>Ventilation. </a:t>
            </a:r>
          </a:p>
          <a:p>
            <a:r>
              <a:rPr lang="en-GB" sz="2400" dirty="0" smtClean="0"/>
              <a:t>Weathering</a:t>
            </a:r>
          </a:p>
          <a:p>
            <a:r>
              <a:rPr lang="en-GB" sz="2400" dirty="0" smtClean="0"/>
              <a:t>Materials</a:t>
            </a:r>
          </a:p>
          <a:p>
            <a:r>
              <a:rPr lang="en-GB" sz="2400" dirty="0" smtClean="0"/>
              <a:t>Finishes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2643174" y="1142984"/>
            <a:ext cx="3929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Tutorial</a:t>
            </a:r>
            <a:endParaRPr lang="en-GB" sz="4000" dirty="0" smtClean="0"/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714348" y="1785926"/>
            <a:ext cx="471490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Name as many parts of this roof structure as you can.</a:t>
            </a:r>
          </a:p>
          <a:p>
            <a:r>
              <a:rPr lang="en-GB" sz="2400" dirty="0" smtClean="0"/>
              <a:t>Include as much detail as possible;</a:t>
            </a:r>
          </a:p>
          <a:p>
            <a:r>
              <a:rPr lang="en-GB" sz="2400" dirty="0" smtClean="0"/>
              <a:t>Materials – options</a:t>
            </a:r>
          </a:p>
          <a:p>
            <a:r>
              <a:rPr lang="en-GB" sz="2400" dirty="0" smtClean="0"/>
              <a:t>Finishes</a:t>
            </a:r>
          </a:p>
          <a:p>
            <a:r>
              <a:rPr lang="en-GB" sz="2400" dirty="0" smtClean="0"/>
              <a:t>Pitch etc.</a:t>
            </a:r>
          </a:p>
          <a:p>
            <a:endParaRPr lang="en-GB" dirty="0"/>
          </a:p>
        </p:txBody>
      </p:sp>
      <p:pic>
        <p:nvPicPr>
          <p:cNvPr id="6963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143240" y="2928934"/>
            <a:ext cx="5250451" cy="33909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1023</TotalTime>
  <Words>379</Words>
  <Application>Microsoft Office PowerPoint</Application>
  <PresentationFormat>On-screen Show (4:3)</PresentationFormat>
  <Paragraphs>137</Paragraphs>
  <Slides>29</Slides>
  <Notes>29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0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  <vt:lpstr>Slide 23</vt:lpstr>
      <vt:lpstr>Slide 24</vt:lpstr>
      <vt:lpstr>Slide 25</vt:lpstr>
      <vt:lpstr>Slide 26</vt:lpstr>
      <vt:lpstr>Slide 27</vt:lpstr>
      <vt:lpstr>Slide 28</vt:lpstr>
      <vt:lpstr>Slide 29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Tom</dc:creator>
  <cp:lastModifiedBy>Tom</cp:lastModifiedBy>
  <cp:revision>30</cp:revision>
  <dcterms:created xsi:type="dcterms:W3CDTF">2017-10-09T19:23:18Z</dcterms:created>
  <dcterms:modified xsi:type="dcterms:W3CDTF">2017-12-12T12:13:28Z</dcterms:modified>
</cp:coreProperties>
</file>