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3C4774-45AA-45ED-A33D-AD50EE5B3F2B}" v="11" dt="2025-11-10T16:28:17.4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283" autoAdjust="0"/>
  </p:normalViewPr>
  <p:slideViewPr>
    <p:cSldViewPr snapToGrid="0">
      <p:cViewPr varScale="1">
        <p:scale>
          <a:sx n="102" d="100"/>
          <a:sy n="102" d="100"/>
        </p:scale>
        <p:origin x="9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wfiq Sserunjogi" userId="f4dd10cb0cc49bb8" providerId="LiveId" clId="{25DA21E1-D3B6-4ADE-9800-BB0C11E4AA18}"/>
    <pc:docChg chg="undo custSel addSld delSld modSld">
      <pc:chgData name="Tawfiq Sserunjogi" userId="f4dd10cb0cc49bb8" providerId="LiveId" clId="{25DA21E1-D3B6-4ADE-9800-BB0C11E4AA18}" dt="2025-11-10T19:27:04.909" v="3766" actId="20577"/>
      <pc:docMkLst>
        <pc:docMk/>
      </pc:docMkLst>
      <pc:sldChg chg="modSp mod">
        <pc:chgData name="Tawfiq Sserunjogi" userId="f4dd10cb0cc49bb8" providerId="LiveId" clId="{25DA21E1-D3B6-4ADE-9800-BB0C11E4AA18}" dt="2025-11-10T17:15:47.227" v="1225" actId="20577"/>
        <pc:sldMkLst>
          <pc:docMk/>
          <pc:sldMk cId="2563627717" sldId="256"/>
        </pc:sldMkLst>
        <pc:spChg chg="mod">
          <ac:chgData name="Tawfiq Sserunjogi" userId="f4dd10cb0cc49bb8" providerId="LiveId" clId="{25DA21E1-D3B6-4ADE-9800-BB0C11E4AA18}" dt="2025-11-10T17:15:47.227" v="1225" actId="20577"/>
          <ac:spMkLst>
            <pc:docMk/>
            <pc:sldMk cId="2563627717" sldId="256"/>
            <ac:spMk id="2" creationId="{13877589-7B87-1810-7D1A-B5A2048E3490}"/>
          </ac:spMkLst>
        </pc:spChg>
      </pc:sldChg>
      <pc:sldChg chg="modSp mod">
        <pc:chgData name="Tawfiq Sserunjogi" userId="f4dd10cb0cc49bb8" providerId="LiveId" clId="{25DA21E1-D3B6-4ADE-9800-BB0C11E4AA18}" dt="2025-11-10T19:27:04.909" v="3766" actId="20577"/>
        <pc:sldMkLst>
          <pc:docMk/>
          <pc:sldMk cId="2897957523" sldId="258"/>
        </pc:sldMkLst>
        <pc:spChg chg="mod">
          <ac:chgData name="Tawfiq Sserunjogi" userId="f4dd10cb0cc49bb8" providerId="LiveId" clId="{25DA21E1-D3B6-4ADE-9800-BB0C11E4AA18}" dt="2025-11-10T19:27:04.909" v="3766" actId="20577"/>
          <ac:spMkLst>
            <pc:docMk/>
            <pc:sldMk cId="2897957523" sldId="258"/>
            <ac:spMk id="3" creationId="{028A8359-438A-7EDF-F235-AE5BAE7FB208}"/>
          </ac:spMkLst>
        </pc:spChg>
      </pc:sldChg>
      <pc:sldChg chg="modSp mod">
        <pc:chgData name="Tawfiq Sserunjogi" userId="f4dd10cb0cc49bb8" providerId="LiveId" clId="{25DA21E1-D3B6-4ADE-9800-BB0C11E4AA18}" dt="2025-11-10T19:22:29.442" v="3562" actId="20577"/>
        <pc:sldMkLst>
          <pc:docMk/>
          <pc:sldMk cId="1424087263" sldId="260"/>
        </pc:sldMkLst>
        <pc:spChg chg="mod">
          <ac:chgData name="Tawfiq Sserunjogi" userId="f4dd10cb0cc49bb8" providerId="LiveId" clId="{25DA21E1-D3B6-4ADE-9800-BB0C11E4AA18}" dt="2025-11-10T19:22:29.442" v="3562" actId="20577"/>
          <ac:spMkLst>
            <pc:docMk/>
            <pc:sldMk cId="1424087263" sldId="260"/>
            <ac:spMk id="3" creationId="{E73EC453-8E6E-AAA5-639A-7F2EB8FCDBC5}"/>
          </ac:spMkLst>
        </pc:spChg>
      </pc:sldChg>
      <pc:sldChg chg="modSp mod">
        <pc:chgData name="Tawfiq Sserunjogi" userId="f4dd10cb0cc49bb8" providerId="LiveId" clId="{25DA21E1-D3B6-4ADE-9800-BB0C11E4AA18}" dt="2025-11-10T19:02:54.466" v="2759" actId="20577"/>
        <pc:sldMkLst>
          <pc:docMk/>
          <pc:sldMk cId="1382716628" sldId="262"/>
        </pc:sldMkLst>
        <pc:spChg chg="mod">
          <ac:chgData name="Tawfiq Sserunjogi" userId="f4dd10cb0cc49bb8" providerId="LiveId" clId="{25DA21E1-D3B6-4ADE-9800-BB0C11E4AA18}" dt="2025-11-10T19:02:54.466" v="2759" actId="20577"/>
          <ac:spMkLst>
            <pc:docMk/>
            <pc:sldMk cId="1382716628" sldId="262"/>
            <ac:spMk id="3" creationId="{87B96C4E-C633-AD44-2B5D-616D8D99EE4D}"/>
          </ac:spMkLst>
        </pc:spChg>
      </pc:sldChg>
      <pc:sldChg chg="modSp mod">
        <pc:chgData name="Tawfiq Sserunjogi" userId="f4dd10cb0cc49bb8" providerId="LiveId" clId="{25DA21E1-D3B6-4ADE-9800-BB0C11E4AA18}" dt="2025-11-10T19:08:17.521" v="3264" actId="20577"/>
        <pc:sldMkLst>
          <pc:docMk/>
          <pc:sldMk cId="3970473306" sldId="264"/>
        </pc:sldMkLst>
        <pc:spChg chg="mod">
          <ac:chgData name="Tawfiq Sserunjogi" userId="f4dd10cb0cc49bb8" providerId="LiveId" clId="{25DA21E1-D3B6-4ADE-9800-BB0C11E4AA18}" dt="2025-11-10T19:08:17.521" v="3264" actId="20577"/>
          <ac:spMkLst>
            <pc:docMk/>
            <pc:sldMk cId="3970473306" sldId="264"/>
            <ac:spMk id="3" creationId="{4A53051C-8483-F6FD-7AB5-FC885653EC99}"/>
          </ac:spMkLst>
        </pc:spChg>
      </pc:sldChg>
      <pc:sldChg chg="modSp mod">
        <pc:chgData name="Tawfiq Sserunjogi" userId="f4dd10cb0cc49bb8" providerId="LiveId" clId="{25DA21E1-D3B6-4ADE-9800-BB0C11E4AA18}" dt="2025-11-10T16:55:21.635" v="1221" actId="20577"/>
        <pc:sldMkLst>
          <pc:docMk/>
          <pc:sldMk cId="359125969" sldId="265"/>
        </pc:sldMkLst>
        <pc:spChg chg="mod">
          <ac:chgData name="Tawfiq Sserunjogi" userId="f4dd10cb0cc49bb8" providerId="LiveId" clId="{25DA21E1-D3B6-4ADE-9800-BB0C11E4AA18}" dt="2025-11-10T16:55:21.635" v="1221" actId="20577"/>
          <ac:spMkLst>
            <pc:docMk/>
            <pc:sldMk cId="359125969" sldId="265"/>
            <ac:spMk id="3" creationId="{5F8D0C3B-0DFC-3E5A-28D7-AC7CD95B6A10}"/>
          </ac:spMkLst>
        </pc:spChg>
      </pc:sldChg>
      <pc:sldChg chg="modSp mod">
        <pc:chgData name="Tawfiq Sserunjogi" userId="f4dd10cb0cc49bb8" providerId="LiveId" clId="{25DA21E1-D3B6-4ADE-9800-BB0C11E4AA18}" dt="2025-11-10T19:19:22.189" v="3430" actId="20577"/>
        <pc:sldMkLst>
          <pc:docMk/>
          <pc:sldMk cId="1917974163" sldId="267"/>
        </pc:sldMkLst>
        <pc:spChg chg="mod">
          <ac:chgData name="Tawfiq Sserunjogi" userId="f4dd10cb0cc49bb8" providerId="LiveId" clId="{25DA21E1-D3B6-4ADE-9800-BB0C11E4AA18}" dt="2025-11-10T19:19:22.189" v="3430" actId="20577"/>
          <ac:spMkLst>
            <pc:docMk/>
            <pc:sldMk cId="1917974163" sldId="267"/>
            <ac:spMk id="3" creationId="{C71705AF-A114-46D3-808C-4A69D3AE5A69}"/>
          </ac:spMkLst>
        </pc:spChg>
      </pc:sldChg>
      <pc:sldChg chg="addSp delSp modSp mod">
        <pc:chgData name="Tawfiq Sserunjogi" userId="f4dd10cb0cc49bb8" providerId="LiveId" clId="{25DA21E1-D3B6-4ADE-9800-BB0C11E4AA18}" dt="2025-11-10T16:28:44.419" v="473" actId="1076"/>
        <pc:sldMkLst>
          <pc:docMk/>
          <pc:sldMk cId="3645478630" sldId="268"/>
        </pc:sldMkLst>
        <pc:spChg chg="mod">
          <ac:chgData name="Tawfiq Sserunjogi" userId="f4dd10cb0cc49bb8" providerId="LiveId" clId="{25DA21E1-D3B6-4ADE-9800-BB0C11E4AA18}" dt="2025-11-10T16:28:41.530" v="472" actId="1076"/>
          <ac:spMkLst>
            <pc:docMk/>
            <pc:sldMk cId="3645478630" sldId="268"/>
            <ac:spMk id="3" creationId="{6ED3E622-CB09-1362-15C9-BF616871B4C4}"/>
          </ac:spMkLst>
        </pc:spChg>
        <pc:spChg chg="mod">
          <ac:chgData name="Tawfiq Sserunjogi" userId="f4dd10cb0cc49bb8" providerId="LiveId" clId="{25DA21E1-D3B6-4ADE-9800-BB0C11E4AA18}" dt="2025-11-10T16:26:16.921" v="352" actId="1076"/>
          <ac:spMkLst>
            <pc:docMk/>
            <pc:sldMk cId="3645478630" sldId="268"/>
            <ac:spMk id="14" creationId="{46A0F62E-EC06-7270-8C83-3ECF60C90911}"/>
          </ac:spMkLst>
        </pc:spChg>
        <pc:spChg chg="add mod">
          <ac:chgData name="Tawfiq Sserunjogi" userId="f4dd10cb0cc49bb8" providerId="LiveId" clId="{25DA21E1-D3B6-4ADE-9800-BB0C11E4AA18}" dt="2025-11-10T16:20:29.315" v="89" actId="1076"/>
          <ac:spMkLst>
            <pc:docMk/>
            <pc:sldMk cId="3645478630" sldId="268"/>
            <ac:spMk id="15" creationId="{E3ACAFD4-4C5B-50EC-54F3-06C6DACB11A0}"/>
          </ac:spMkLst>
        </pc:spChg>
        <pc:spChg chg="add mod">
          <ac:chgData name="Tawfiq Sserunjogi" userId="f4dd10cb0cc49bb8" providerId="LiveId" clId="{25DA21E1-D3B6-4ADE-9800-BB0C11E4AA18}" dt="2025-11-10T16:21:21.226" v="163" actId="1076"/>
          <ac:spMkLst>
            <pc:docMk/>
            <pc:sldMk cId="3645478630" sldId="268"/>
            <ac:spMk id="16" creationId="{82E81B0F-C2A7-BD4B-4614-E4FAF4882A1C}"/>
          </ac:spMkLst>
        </pc:spChg>
        <pc:spChg chg="add mod">
          <ac:chgData name="Tawfiq Sserunjogi" userId="f4dd10cb0cc49bb8" providerId="LiveId" clId="{25DA21E1-D3B6-4ADE-9800-BB0C11E4AA18}" dt="2025-11-10T16:21:23.827" v="164" actId="1076"/>
          <ac:spMkLst>
            <pc:docMk/>
            <pc:sldMk cId="3645478630" sldId="268"/>
            <ac:spMk id="17" creationId="{FAAED8FD-F5FF-2242-CF5A-AEEF29B82A2A}"/>
          </ac:spMkLst>
        </pc:spChg>
        <pc:spChg chg="add del mod">
          <ac:chgData name="Tawfiq Sserunjogi" userId="f4dd10cb0cc49bb8" providerId="LiveId" clId="{25DA21E1-D3B6-4ADE-9800-BB0C11E4AA18}" dt="2025-11-10T16:23:54.689" v="235"/>
          <ac:spMkLst>
            <pc:docMk/>
            <pc:sldMk cId="3645478630" sldId="268"/>
            <ac:spMk id="18" creationId="{D72CD17F-C9DF-C3E7-3EA0-9AAE2A4DD8E1}"/>
          </ac:spMkLst>
        </pc:spChg>
        <pc:spChg chg="add mod">
          <ac:chgData name="Tawfiq Sserunjogi" userId="f4dd10cb0cc49bb8" providerId="LiveId" clId="{25DA21E1-D3B6-4ADE-9800-BB0C11E4AA18}" dt="2025-11-10T16:24:37.103" v="279" actId="1076"/>
          <ac:spMkLst>
            <pc:docMk/>
            <pc:sldMk cId="3645478630" sldId="268"/>
            <ac:spMk id="19" creationId="{8DFEB276-425F-02D3-67DA-92872B8894CF}"/>
          </ac:spMkLst>
        </pc:spChg>
        <pc:spChg chg="add mod">
          <ac:chgData name="Tawfiq Sserunjogi" userId="f4dd10cb0cc49bb8" providerId="LiveId" clId="{25DA21E1-D3B6-4ADE-9800-BB0C11E4AA18}" dt="2025-11-10T16:25:47.411" v="342" actId="1076"/>
          <ac:spMkLst>
            <pc:docMk/>
            <pc:sldMk cId="3645478630" sldId="268"/>
            <ac:spMk id="21" creationId="{D01487BA-C1B3-DB4A-1726-8771F5B80D07}"/>
          </ac:spMkLst>
        </pc:spChg>
        <pc:spChg chg="add mod">
          <ac:chgData name="Tawfiq Sserunjogi" userId="f4dd10cb0cc49bb8" providerId="LiveId" clId="{25DA21E1-D3B6-4ADE-9800-BB0C11E4AA18}" dt="2025-11-10T16:25:49.742" v="343" actId="1076"/>
          <ac:spMkLst>
            <pc:docMk/>
            <pc:sldMk cId="3645478630" sldId="268"/>
            <ac:spMk id="22" creationId="{ABFACFAA-61D3-50D0-2C1E-A79D2C810301}"/>
          </ac:spMkLst>
        </pc:spChg>
        <pc:spChg chg="add mod">
          <ac:chgData name="Tawfiq Sserunjogi" userId="f4dd10cb0cc49bb8" providerId="LiveId" clId="{25DA21E1-D3B6-4ADE-9800-BB0C11E4AA18}" dt="2025-11-10T16:28:44.419" v="473" actId="1076"/>
          <ac:spMkLst>
            <pc:docMk/>
            <pc:sldMk cId="3645478630" sldId="268"/>
            <ac:spMk id="23" creationId="{18FBEF57-89A5-0D2A-6E69-4B7D948A4537}"/>
          </ac:spMkLst>
        </pc:spChg>
        <pc:spChg chg="add mod">
          <ac:chgData name="Tawfiq Sserunjogi" userId="f4dd10cb0cc49bb8" providerId="LiveId" clId="{25DA21E1-D3B6-4ADE-9800-BB0C11E4AA18}" dt="2025-11-10T16:27:20.895" v="416" actId="1076"/>
          <ac:spMkLst>
            <pc:docMk/>
            <pc:sldMk cId="3645478630" sldId="268"/>
            <ac:spMk id="24" creationId="{181ADA29-7CC0-FCBC-B413-2ACD008D74D3}"/>
          </ac:spMkLst>
        </pc:spChg>
        <pc:spChg chg="add mod">
          <ac:chgData name="Tawfiq Sserunjogi" userId="f4dd10cb0cc49bb8" providerId="LiveId" clId="{25DA21E1-D3B6-4ADE-9800-BB0C11E4AA18}" dt="2025-11-10T16:27:52.892" v="456" actId="1076"/>
          <ac:spMkLst>
            <pc:docMk/>
            <pc:sldMk cId="3645478630" sldId="268"/>
            <ac:spMk id="26" creationId="{0AAC68E6-A058-08BE-A75F-60BC7A8CD4BA}"/>
          </ac:spMkLst>
        </pc:spChg>
        <pc:spChg chg="add mod">
          <ac:chgData name="Tawfiq Sserunjogi" userId="f4dd10cb0cc49bb8" providerId="LiveId" clId="{25DA21E1-D3B6-4ADE-9800-BB0C11E4AA18}" dt="2025-11-10T16:28:32.985" v="470" actId="1076"/>
          <ac:spMkLst>
            <pc:docMk/>
            <pc:sldMk cId="3645478630" sldId="268"/>
            <ac:spMk id="27" creationId="{AD5E81DB-D186-71F9-8260-A153F3550FDE}"/>
          </ac:spMkLst>
        </pc:spChg>
        <pc:cxnChg chg="mod">
          <ac:chgData name="Tawfiq Sserunjogi" userId="f4dd10cb0cc49bb8" providerId="LiveId" clId="{25DA21E1-D3B6-4ADE-9800-BB0C11E4AA18}" dt="2025-11-10T16:24:40.937" v="280" actId="14100"/>
          <ac:cxnSpMkLst>
            <pc:docMk/>
            <pc:sldMk cId="3645478630" sldId="268"/>
            <ac:cxnSpMk id="9" creationId="{078D0524-A275-8C66-EFCC-23C7C9115791}"/>
          </ac:cxnSpMkLst>
        </pc:cxnChg>
        <pc:cxnChg chg="mod">
          <ac:chgData name="Tawfiq Sserunjogi" userId="f4dd10cb0cc49bb8" providerId="LiveId" clId="{25DA21E1-D3B6-4ADE-9800-BB0C11E4AA18}" dt="2025-11-10T16:19:49.476" v="59" actId="1076"/>
          <ac:cxnSpMkLst>
            <pc:docMk/>
            <pc:sldMk cId="3645478630" sldId="268"/>
            <ac:cxnSpMk id="11" creationId="{6D4F6CBC-E123-216C-25B7-C511A78EB03B}"/>
          </ac:cxnSpMkLst>
        </pc:cxnChg>
        <pc:cxnChg chg="mod">
          <ac:chgData name="Tawfiq Sserunjogi" userId="f4dd10cb0cc49bb8" providerId="LiveId" clId="{25DA21E1-D3B6-4ADE-9800-BB0C11E4AA18}" dt="2025-11-10T16:27:24.010" v="417" actId="14100"/>
          <ac:cxnSpMkLst>
            <pc:docMk/>
            <pc:sldMk cId="3645478630" sldId="268"/>
            <ac:cxnSpMk id="13" creationId="{F4181662-0975-DDCA-CB88-1EDEBB683BD0}"/>
          </ac:cxnSpMkLst>
        </pc:cxnChg>
      </pc:sldChg>
      <pc:sldChg chg="new del">
        <pc:chgData name="Tawfiq Sserunjogi" userId="f4dd10cb0cc49bb8" providerId="LiveId" clId="{25DA21E1-D3B6-4ADE-9800-BB0C11E4AA18}" dt="2025-11-10T18:38:10.295" v="2636" actId="680"/>
        <pc:sldMkLst>
          <pc:docMk/>
          <pc:sldMk cId="1542031497" sldId="26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10/11/2025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967269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912075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68496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11"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969675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10/11/2025</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8148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10/11/2025</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738159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10/11/2025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598621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65800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4638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199545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333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398725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43217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10/11/2025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600700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401311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10/11/2025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86804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10/11/2025</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112010058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calculatorultra.com/en/tool/drop-in-sales-calculator.html#google_vignette"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a:bodyPr>
          <a:lstStyle/>
          <a:p>
            <a:r>
              <a:rPr lang="en-GB" sz="3200" dirty="0">
                <a:latin typeface="A"/>
              </a:rPr>
              <a:t>MODULE NAME: Problem Solving and Decision Making</a:t>
            </a:r>
            <a:br>
              <a:rPr lang="en-GB" sz="3200" dirty="0">
                <a:latin typeface="A"/>
              </a:rPr>
            </a:br>
            <a:r>
              <a:rPr lang="en-GB" sz="3200" dirty="0">
                <a:latin typeface="A"/>
              </a:rPr>
              <a:t>MODULE CODE: LCLM4004 </a:t>
            </a:r>
            <a:br>
              <a:rPr lang="en-GB" sz="3200" dirty="0">
                <a:latin typeface="A"/>
              </a:rPr>
            </a:br>
            <a:r>
              <a:rPr lang="en-GB" sz="3200" dirty="0">
                <a:latin typeface="A"/>
              </a:rPr>
              <a:t>STUDENT NAME: Siraje Katende </a:t>
            </a:r>
            <a:br>
              <a:rPr lang="en-GB" sz="3200" dirty="0">
                <a:latin typeface="A"/>
              </a:rPr>
            </a:br>
            <a:r>
              <a:rPr lang="en-GB" sz="3200" dirty="0">
                <a:latin typeface="A"/>
              </a:rPr>
              <a:t>STUDENT ID:1806780</a:t>
            </a:r>
            <a:br>
              <a:rPr lang="en-GB" sz="3200" dirty="0">
                <a:latin typeface="A"/>
              </a:rPr>
            </a:br>
            <a:r>
              <a:rPr lang="en-GB" sz="3200" dirty="0">
                <a:latin typeface="A"/>
              </a:rPr>
              <a:t>LECTURER: Charles Oham</a:t>
            </a:r>
            <a:br>
              <a:rPr lang="en-GB" sz="3200" dirty="0">
                <a:latin typeface="A"/>
              </a:rPr>
            </a:br>
            <a:r>
              <a:rPr lang="en-GB" sz="3200" dirty="0">
                <a:latin typeface="A"/>
              </a:rPr>
              <a:t>Assignment 1: 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614569" y="1901952"/>
            <a:ext cx="7604044" cy="4092448"/>
          </a:xfrm>
        </p:spPr>
        <p:txBody>
          <a:bodyPr>
            <a:normAutofit/>
          </a:bodyPr>
          <a:lstStyle/>
          <a:p>
            <a:r>
              <a:rPr lang="en-GB" sz="2400" b="1" dirty="0"/>
              <a:t>Introduction </a:t>
            </a:r>
          </a:p>
          <a:p>
            <a:r>
              <a:rPr lang="en-GB" sz="2400" b="1" dirty="0"/>
              <a:t>Company background</a:t>
            </a:r>
          </a:p>
          <a:p>
            <a:r>
              <a:rPr lang="en-GB" sz="2400" b="1" dirty="0"/>
              <a:t>Problem: nature and scope</a:t>
            </a:r>
          </a:p>
          <a:p>
            <a:r>
              <a:rPr lang="en-GB" sz="2400" b="1" dirty="0"/>
              <a:t>PESTLE ANALYSIS: Green Haven Florists</a:t>
            </a:r>
          </a:p>
          <a:p>
            <a:r>
              <a:rPr lang="en-GB" sz="2400" b="1" dirty="0"/>
              <a:t>Cause and effect analysis: Fishbone diagram</a:t>
            </a:r>
          </a:p>
          <a:p>
            <a:r>
              <a:rPr lang="en-GB" sz="2400" b="1" dirty="0"/>
              <a:t>Conclusion</a:t>
            </a:r>
          </a:p>
          <a:p>
            <a:r>
              <a:rPr lang="en-GB" sz="2400" b="1" dirty="0"/>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1752599" y="1589314"/>
            <a:ext cx="10232571" cy="4491446"/>
          </a:xfrm>
        </p:spPr>
        <p:txBody>
          <a:bodyPr>
            <a:normAutofit/>
          </a:bodyPr>
          <a:lstStyle/>
          <a:p>
            <a:r>
              <a:rPr lang="en-GB" sz="3200" dirty="0">
                <a:solidFill>
                  <a:srgbClr val="111111"/>
                </a:solidFill>
                <a:latin typeface="Roboto"/>
                <a:ea typeface="Roboto"/>
                <a:cs typeface="Roboto"/>
              </a:rPr>
              <a:t>Today I will talk about Green Haven Florists and their business model.</a:t>
            </a:r>
          </a:p>
          <a:p>
            <a:endParaRPr lang="en-GB" sz="3200" dirty="0">
              <a:solidFill>
                <a:srgbClr val="111111"/>
              </a:solidFill>
              <a:latin typeface="Roboto"/>
              <a:ea typeface="Roboto"/>
              <a:cs typeface="Roboto"/>
            </a:endParaRPr>
          </a:p>
          <a:p>
            <a:r>
              <a:rPr lang="en-GB" sz="3200" dirty="0">
                <a:solidFill>
                  <a:srgbClr val="111111"/>
                </a:solidFill>
                <a:latin typeface="Roboto"/>
                <a:ea typeface="Roboto"/>
                <a:cs typeface="Roboto"/>
              </a:rPr>
              <a:t>I will go over their company background, their problems and what they can do to </a:t>
            </a:r>
            <a:r>
              <a:rPr lang="en-GB" sz="3200">
                <a:solidFill>
                  <a:srgbClr val="111111"/>
                </a:solidFill>
                <a:latin typeface="Roboto"/>
                <a:ea typeface="Roboto"/>
                <a:cs typeface="Roboto"/>
              </a:rPr>
              <a:t>fix it.</a:t>
            </a:r>
            <a:endParaRPr lang="en-GB" sz="3200" dirty="0">
              <a:solidFill>
                <a:srgbClr val="111111"/>
              </a:solidFill>
              <a:latin typeface="Roboto"/>
              <a:ea typeface="Roboto"/>
              <a:cs typeface="Roboto"/>
            </a:endParaRP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2589212" y="320040"/>
            <a:ext cx="8915399" cy="756339"/>
          </a:xfrm>
        </p:spPr>
        <p:txBody>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2414016" y="1892808"/>
            <a:ext cx="9090595" cy="4078224"/>
          </a:xfrm>
        </p:spPr>
        <p:txBody>
          <a:bodyPr/>
          <a:lstStyle/>
          <a:p>
            <a:r>
              <a:rPr lang="en-GB" sz="2400" b="1" dirty="0"/>
              <a:t>Green Haven Florists</a:t>
            </a:r>
            <a:endParaRPr lang="en-GB" sz="2400" dirty="0">
              <a:solidFill>
                <a:srgbClr val="000000"/>
              </a:solidFill>
            </a:endParaRPr>
          </a:p>
          <a:p>
            <a:pPr marL="342900" indent="-342900">
              <a:buFont typeface="Arial" charset="2"/>
              <a:buChar char="•"/>
            </a:pPr>
            <a:r>
              <a:rPr lang="en-GB" b="1" dirty="0"/>
              <a:t>Founded in 2016 in Norwich UK</a:t>
            </a:r>
          </a:p>
          <a:p>
            <a:pPr marL="342900" indent="-342900">
              <a:buFont typeface="Arial" charset="2"/>
              <a:buChar char="•"/>
            </a:pPr>
            <a:r>
              <a:rPr lang="en-GB" b="1" dirty="0"/>
              <a:t>Owners: Liam and Priya Patel</a:t>
            </a:r>
          </a:p>
          <a:p>
            <a:pPr marL="342900" indent="-342900">
              <a:buFont typeface="Arial" charset="2"/>
              <a:buChar char="•"/>
            </a:pPr>
            <a:r>
              <a:rPr lang="en-GB" b="1" dirty="0"/>
              <a:t>Sells Flower bouquets</a:t>
            </a:r>
          </a:p>
          <a:p>
            <a:pPr marL="342900" indent="-342900">
              <a:buFont typeface="Arial" charset="2"/>
              <a:buChar char="•"/>
            </a:pPr>
            <a:r>
              <a:rPr lang="en-GB" b="1" dirty="0"/>
              <a:t>Has a reputation for their bespoke floral arrangements and eco-friendly packaging</a:t>
            </a: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589213" y="389273"/>
            <a:ext cx="8915399" cy="713232"/>
          </a:xfrm>
        </p:spPr>
        <p:txBody>
          <a:bodyPr/>
          <a:lstStyle/>
          <a:p>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1694329" y="1488141"/>
            <a:ext cx="10065503" cy="4509247"/>
          </a:xfrm>
        </p:spPr>
        <p:txBody>
          <a:bodyPr>
            <a:normAutofit/>
          </a:bodyPr>
          <a:lstStyle/>
          <a:p>
            <a:r>
              <a:rPr lang="en-GB" sz="2800" dirty="0">
                <a:solidFill>
                  <a:schemeClr val="tx1"/>
                </a:solidFill>
              </a:rPr>
              <a:t>Who: </a:t>
            </a:r>
            <a:r>
              <a:rPr lang="en-GB" sz="2800" dirty="0">
                <a:solidFill>
                  <a:schemeClr val="tx1"/>
                </a:solidFill>
                <a:ea typeface="+mn-lt"/>
                <a:cs typeface="+mn-lt"/>
              </a:rPr>
              <a:t>Liam and Priya Patel</a:t>
            </a:r>
          </a:p>
          <a:p>
            <a:r>
              <a:rPr lang="en-GB" sz="2800" dirty="0">
                <a:solidFill>
                  <a:schemeClr val="tx1"/>
                </a:solidFill>
              </a:rPr>
              <a:t>What: Significant downturn in revenue</a:t>
            </a:r>
          </a:p>
          <a:p>
            <a:r>
              <a:rPr lang="en-GB" sz="2800" dirty="0">
                <a:solidFill>
                  <a:schemeClr val="tx1"/>
                </a:solidFill>
              </a:rPr>
              <a:t>Where: In store</a:t>
            </a:r>
          </a:p>
          <a:p>
            <a:r>
              <a:rPr lang="en-GB" sz="2800" dirty="0">
                <a:solidFill>
                  <a:schemeClr val="tx1"/>
                </a:solidFill>
              </a:rPr>
              <a:t>When: In the Last 12 Months</a:t>
            </a:r>
          </a:p>
          <a:p>
            <a:r>
              <a:rPr lang="en-GB" sz="2800" dirty="0">
                <a:solidFill>
                  <a:schemeClr val="tx1"/>
                </a:solidFill>
              </a:rPr>
              <a:t>Why: Less foot traffic</a:t>
            </a:r>
          </a:p>
          <a:p>
            <a:r>
              <a:rPr lang="en-GB" sz="2800" dirty="0">
                <a:solidFill>
                  <a:schemeClr val="tx1"/>
                </a:solidFill>
              </a:rPr>
              <a:t>How: Closure of high street stores</a:t>
            </a:r>
          </a:p>
          <a:p>
            <a:r>
              <a:rPr lang="en-GB" sz="2800" dirty="0">
                <a:solidFill>
                  <a:schemeClr val="tx1"/>
                </a:solidFill>
              </a:rPr>
              <a:t>How much: 30% Decline in-store sales</a:t>
            </a: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589314" y="870857"/>
            <a:ext cx="9988449" cy="479400"/>
          </a:xfrm>
        </p:spPr>
        <p:txBody>
          <a:bodyPr>
            <a:normAutofit fontScale="90000"/>
          </a:bodyPr>
          <a:lstStyle/>
          <a:p>
            <a:r>
              <a:rPr lang="en-GB" b="1" dirty="0"/>
              <a:t>PESTLE ANALYSIS: Green Haven Florists</a:t>
            </a:r>
            <a:br>
              <a:rPr lang="en-GB" dirty="0">
                <a:solidFill>
                  <a:srgbClr val="000000"/>
                </a:solidFill>
              </a:rPr>
            </a:br>
            <a:endParaRPr lang="en-GB"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2095282" y="1219200"/>
            <a:ext cx="9409329" cy="4623816"/>
          </a:xfrm>
        </p:spPr>
        <p:txBody>
          <a:bodyPr>
            <a:normAutofit fontScale="85000" lnSpcReduction="10000"/>
          </a:bodyPr>
          <a:lstStyle/>
          <a:p>
            <a:r>
              <a:rPr lang="en-GB" b="1" dirty="0"/>
              <a:t>POLITICAL</a:t>
            </a:r>
          </a:p>
          <a:p>
            <a:pPr marL="342900" indent="-342900">
              <a:buFont typeface="Arial" panose="020B0604020202020204" pitchFamily="34" charset="0"/>
              <a:buChar char="•"/>
            </a:pPr>
            <a:r>
              <a:rPr lang="en-GB" dirty="0"/>
              <a:t>Things like Brexit or war abroad can affect taxes and tariffs on imports. This can affect the cost of their products since they have many imported varieties of flowers</a:t>
            </a:r>
          </a:p>
          <a:p>
            <a:endParaRPr lang="en-GB" sz="1800" b="1" dirty="0">
              <a:solidFill>
                <a:schemeClr val="tx1"/>
              </a:solidFill>
            </a:endParaRPr>
          </a:p>
          <a:p>
            <a:r>
              <a:rPr lang="en-GB" b="1" dirty="0"/>
              <a:t>ECONOMIC</a:t>
            </a:r>
          </a:p>
          <a:p>
            <a:pPr marL="342900" indent="-342900">
              <a:buFont typeface="Arial" panose="020B0604020202020204" pitchFamily="34" charset="0"/>
              <a:buChar char="•"/>
            </a:pPr>
            <a:r>
              <a:rPr lang="en-GB" dirty="0"/>
              <a:t>If there is a recession or any type of economic downturn, people will have less money to spend on non-essential goods like flowers. Green Haven Florists will have to manage their stock and make sure they don’t have more supply than demand to avoid losses</a:t>
            </a:r>
          </a:p>
          <a:p>
            <a:endParaRPr lang="en-GB" b="1" dirty="0"/>
          </a:p>
          <a:p>
            <a:endParaRPr lang="en-GB" b="1" dirty="0"/>
          </a:p>
          <a:p>
            <a:r>
              <a:rPr lang="en-GB" b="1" dirty="0"/>
              <a:t>SOCIAL</a:t>
            </a:r>
          </a:p>
          <a:p>
            <a:pPr marL="342900" indent="-342900">
              <a:buFont typeface="Arial" panose="020B0604020202020204" pitchFamily="34" charset="0"/>
              <a:buChar char="•"/>
            </a:pPr>
            <a:r>
              <a:rPr lang="en-GB" dirty="0"/>
              <a:t>Cultural celebrations like Eid or Diwali where people give gifts brings the opportunity for special deals and new marketing ideas for Green Haven Florists</a:t>
            </a:r>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583219" y="624110"/>
            <a:ext cx="9921394" cy="1280890"/>
          </a:xfrm>
        </p:spPr>
        <p:txBody>
          <a:bodyPr/>
          <a:lstStyle/>
          <a:p>
            <a:r>
              <a:rPr lang="en-GB" b="1" dirty="0"/>
              <a:t>PESTLE ANALYSIS: Green Haven Florists</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1786998" y="1705138"/>
            <a:ext cx="9634011" cy="3777622"/>
          </a:xfrm>
        </p:spPr>
        <p:txBody>
          <a:bodyPr>
            <a:normAutofit fontScale="77500" lnSpcReduction="20000"/>
          </a:bodyPr>
          <a:lstStyle/>
          <a:p>
            <a:r>
              <a:rPr lang="en-GB" b="1" dirty="0"/>
              <a:t>TECHNOLOGICAL</a:t>
            </a:r>
          </a:p>
          <a:p>
            <a:pPr>
              <a:buFont typeface="Arial" panose="020B0604020202020204" pitchFamily="34" charset="0"/>
              <a:buChar char="•"/>
            </a:pPr>
            <a:r>
              <a:rPr lang="en-GB" dirty="0"/>
              <a:t>Because of the general shift to online shopping, Green Haven Florists will have to update their outdated website to keep up with competitors and potentially increase their online sales to make up for their loss of in-store sales.</a:t>
            </a:r>
          </a:p>
          <a:p>
            <a:pPr>
              <a:buFont typeface="Arial" panose="020B0604020202020204" pitchFamily="34" charset="0"/>
              <a:buChar char="•"/>
            </a:pPr>
            <a:r>
              <a:rPr lang="en-GB" dirty="0"/>
              <a:t>Green Haven Florists should make sure that their technology for keeping track of stock and managing deliveries is up to standard so that they don’t cause any disruptions in the supply chain</a:t>
            </a:r>
          </a:p>
          <a:p>
            <a:pPr marL="0" indent="0">
              <a:buNone/>
            </a:pPr>
            <a:endParaRPr lang="en-GB" b="1" dirty="0"/>
          </a:p>
          <a:p>
            <a:r>
              <a:rPr lang="en-GB" b="1" dirty="0"/>
              <a:t>LEGAL</a:t>
            </a:r>
          </a:p>
          <a:p>
            <a:pPr>
              <a:buFont typeface="Arial" panose="020B0604020202020204" pitchFamily="34" charset="0"/>
              <a:buChar char="•"/>
            </a:pPr>
            <a:r>
              <a:rPr lang="en-GB" dirty="0"/>
              <a:t>If Green Haven Florists have any unique designs or branding, they can use a patent to make sure only they are able to use those patterns giving them a competitive advantage</a:t>
            </a:r>
            <a:endParaRPr lang="en-GB" b="1" dirty="0"/>
          </a:p>
          <a:p>
            <a:r>
              <a:rPr lang="en-GB" b="1" dirty="0"/>
              <a:t>ENVIRONMENTAL </a:t>
            </a:r>
          </a:p>
          <a:p>
            <a:pPr>
              <a:buFont typeface="Arial" panose="020B0604020202020204" pitchFamily="34" charset="0"/>
              <a:buChar char="•"/>
            </a:pPr>
            <a:r>
              <a:rPr lang="en-GB" dirty="0"/>
              <a:t>Green Haven Florists should keep up their eco-friendly packaging so they can bring in more customers that are trying to advocate the environment</a:t>
            </a:r>
          </a:p>
          <a:p>
            <a:pPr>
              <a:buFont typeface="Arial" panose="020B0604020202020204" pitchFamily="34" charset="0"/>
              <a:buChar char="•"/>
            </a:pPr>
            <a:r>
              <a:rPr lang="en-GB" dirty="0"/>
              <a:t>Due to climate change, the availability of certain flowers acquired abroad may be affected which can increase Green Haven Florists costs</a:t>
            </a:r>
          </a:p>
          <a:p>
            <a:pPr>
              <a:buFont typeface="Arial" panose="020B0604020202020204" pitchFamily="34" charset="0"/>
              <a:buChar char="•"/>
            </a:pPr>
            <a:endParaRPr lang="en-GB" b="1" dirty="0"/>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lstStyle/>
          <a:p>
            <a:r>
              <a:rPr lang="en-GB" sz="3200" b="1" dirty="0"/>
              <a:t>Cause and effect analysis: Fishbone diagram</a:t>
            </a:r>
            <a:endParaRPr lang="en-US" sz="3200" dirty="0">
              <a:solidFill>
                <a:srgbClr val="000000"/>
              </a:solidFill>
            </a:endParaRPr>
          </a:p>
          <a:p>
            <a:endParaRPr lang="en-US" dirty="0"/>
          </a:p>
        </p:txBody>
      </p:sp>
      <p:sp>
        <p:nvSpPr>
          <p:cNvPr id="3" name="Text Placeholder 2">
            <a:extLst>
              <a:ext uri="{FF2B5EF4-FFF2-40B4-BE49-F238E27FC236}">
                <a16:creationId xmlns:a16="http://schemas.microsoft.com/office/drawing/2014/main" id="{6ED3E622-CB09-1362-15C9-BF616871B4C4}"/>
              </a:ext>
            </a:extLst>
          </p:cNvPr>
          <p:cNvSpPr>
            <a:spLocks noGrp="1"/>
          </p:cNvSpPr>
          <p:nvPr>
            <p:ph type="body" idx="1"/>
          </p:nvPr>
        </p:nvSpPr>
        <p:spPr>
          <a:xfrm rot="10800000" flipV="1">
            <a:off x="5369969" y="2327705"/>
            <a:ext cx="1824270" cy="403869"/>
          </a:xfrm>
        </p:spPr>
        <p:txBody>
          <a:bodyPr>
            <a:normAutofit fontScale="77500" lnSpcReduction="20000"/>
          </a:bodyPr>
          <a:lstStyle/>
          <a:p>
            <a:r>
              <a:rPr lang="en-US" sz="1600" dirty="0"/>
              <a:t>Little social media presence</a:t>
            </a:r>
          </a:p>
        </p:txBody>
      </p:sp>
      <p:sp>
        <p:nvSpPr>
          <p:cNvPr id="4" name="Arrow: Right 3">
            <a:extLst>
              <a:ext uri="{FF2B5EF4-FFF2-40B4-BE49-F238E27FC236}">
                <a16:creationId xmlns:a16="http://schemas.microsoft.com/office/drawing/2014/main" id="{298C7980-A76C-53F2-D253-671818E8FDDF}"/>
              </a:ext>
            </a:extLst>
          </p:cNvPr>
          <p:cNvSpPr/>
          <p:nvPr/>
        </p:nvSpPr>
        <p:spPr>
          <a:xfrm>
            <a:off x="3156856" y="2996696"/>
            <a:ext cx="6092982" cy="4323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3B64C4D0-4FDB-A61E-43B5-205CB09AB03F}"/>
              </a:ext>
            </a:extLst>
          </p:cNvPr>
          <p:cNvSpPr/>
          <p:nvPr/>
        </p:nvSpPr>
        <p:spPr>
          <a:xfrm>
            <a:off x="9249838" y="2619846"/>
            <a:ext cx="2055136" cy="118600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Downturn in Revenue</a:t>
            </a:r>
          </a:p>
        </p:txBody>
      </p:sp>
      <p:cxnSp>
        <p:nvCxnSpPr>
          <p:cNvPr id="7" name="Straight Arrow Connector 6">
            <a:extLst>
              <a:ext uri="{FF2B5EF4-FFF2-40B4-BE49-F238E27FC236}">
                <a16:creationId xmlns:a16="http://schemas.microsoft.com/office/drawing/2014/main" id="{C2339842-A605-5450-0C4D-E39395FB6BAD}"/>
              </a:ext>
            </a:extLst>
          </p:cNvPr>
          <p:cNvCxnSpPr/>
          <p:nvPr/>
        </p:nvCxnSpPr>
        <p:spPr>
          <a:xfrm>
            <a:off x="3204927" y="2027976"/>
            <a:ext cx="1276538" cy="10954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078D0524-A275-8C66-EFCC-23C7C9115791}"/>
              </a:ext>
            </a:extLst>
          </p:cNvPr>
          <p:cNvCxnSpPr>
            <a:cxnSpLocks/>
          </p:cNvCxnSpPr>
          <p:nvPr/>
        </p:nvCxnSpPr>
        <p:spPr>
          <a:xfrm flipV="1">
            <a:off x="3286408" y="3286408"/>
            <a:ext cx="1222218" cy="12561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6D4F6CBC-E123-216C-25B7-C511A78EB03B}"/>
              </a:ext>
            </a:extLst>
          </p:cNvPr>
          <p:cNvCxnSpPr/>
          <p:nvPr/>
        </p:nvCxnSpPr>
        <p:spPr>
          <a:xfrm>
            <a:off x="6545655" y="1883121"/>
            <a:ext cx="1122630" cy="12403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F4181662-0975-DDCA-CB88-1EDEBB683BD0}"/>
              </a:ext>
            </a:extLst>
          </p:cNvPr>
          <p:cNvCxnSpPr>
            <a:cxnSpLocks/>
          </p:cNvCxnSpPr>
          <p:nvPr/>
        </p:nvCxnSpPr>
        <p:spPr>
          <a:xfrm flipV="1">
            <a:off x="6460757" y="3286408"/>
            <a:ext cx="1243742" cy="15661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46A0F62E-EC06-7270-8C83-3ECF60C90911}"/>
              </a:ext>
            </a:extLst>
          </p:cNvPr>
          <p:cNvSpPr txBox="1"/>
          <p:nvPr/>
        </p:nvSpPr>
        <p:spPr>
          <a:xfrm flipH="1">
            <a:off x="5657151" y="1114003"/>
            <a:ext cx="1310578" cy="1077218"/>
          </a:xfrm>
          <a:prstGeom prst="rect">
            <a:avLst/>
          </a:prstGeom>
          <a:noFill/>
        </p:spPr>
        <p:txBody>
          <a:bodyPr wrap="square" rtlCol="0">
            <a:spAutoFit/>
          </a:bodyPr>
          <a:lstStyle/>
          <a:p>
            <a:r>
              <a:rPr lang="en-GB" sz="1600" u="sng" dirty="0"/>
              <a:t>Behind on Digital Marketing Trends</a:t>
            </a:r>
          </a:p>
        </p:txBody>
      </p:sp>
      <p:sp>
        <p:nvSpPr>
          <p:cNvPr id="15" name="TextBox 14">
            <a:extLst>
              <a:ext uri="{FF2B5EF4-FFF2-40B4-BE49-F238E27FC236}">
                <a16:creationId xmlns:a16="http://schemas.microsoft.com/office/drawing/2014/main" id="{E3ACAFD4-4C5B-50EC-54F3-06C6DACB11A0}"/>
              </a:ext>
            </a:extLst>
          </p:cNvPr>
          <p:cNvSpPr txBox="1"/>
          <p:nvPr/>
        </p:nvSpPr>
        <p:spPr>
          <a:xfrm>
            <a:off x="2316423" y="1404772"/>
            <a:ext cx="1376127" cy="646331"/>
          </a:xfrm>
          <a:prstGeom prst="rect">
            <a:avLst/>
          </a:prstGeom>
          <a:noFill/>
        </p:spPr>
        <p:txBody>
          <a:bodyPr wrap="square" rtlCol="0">
            <a:spAutoFit/>
          </a:bodyPr>
          <a:lstStyle/>
          <a:p>
            <a:r>
              <a:rPr lang="en-GB" u="sng" dirty="0"/>
              <a:t>Declining foot Traffic</a:t>
            </a:r>
          </a:p>
        </p:txBody>
      </p:sp>
      <p:sp>
        <p:nvSpPr>
          <p:cNvPr id="16" name="TextBox 15">
            <a:extLst>
              <a:ext uri="{FF2B5EF4-FFF2-40B4-BE49-F238E27FC236}">
                <a16:creationId xmlns:a16="http://schemas.microsoft.com/office/drawing/2014/main" id="{82E81B0F-C2A7-BD4B-4614-E4FAF4882A1C}"/>
              </a:ext>
            </a:extLst>
          </p:cNvPr>
          <p:cNvSpPr txBox="1"/>
          <p:nvPr/>
        </p:nvSpPr>
        <p:spPr>
          <a:xfrm>
            <a:off x="3444667" y="1862456"/>
            <a:ext cx="1493822" cy="523220"/>
          </a:xfrm>
          <a:prstGeom prst="rect">
            <a:avLst/>
          </a:prstGeom>
          <a:noFill/>
        </p:spPr>
        <p:txBody>
          <a:bodyPr wrap="square" rtlCol="0">
            <a:spAutoFit/>
          </a:bodyPr>
          <a:lstStyle/>
          <a:p>
            <a:r>
              <a:rPr lang="en-GB" sz="1400" dirty="0"/>
              <a:t>New local competition</a:t>
            </a:r>
          </a:p>
        </p:txBody>
      </p:sp>
      <p:sp>
        <p:nvSpPr>
          <p:cNvPr id="17" name="TextBox 16">
            <a:extLst>
              <a:ext uri="{FF2B5EF4-FFF2-40B4-BE49-F238E27FC236}">
                <a16:creationId xmlns:a16="http://schemas.microsoft.com/office/drawing/2014/main" id="{FAAED8FD-F5FF-2242-CF5A-AEEF29B82A2A}"/>
              </a:ext>
            </a:extLst>
          </p:cNvPr>
          <p:cNvSpPr txBox="1"/>
          <p:nvPr/>
        </p:nvSpPr>
        <p:spPr>
          <a:xfrm>
            <a:off x="2648771" y="2270216"/>
            <a:ext cx="1493822" cy="738664"/>
          </a:xfrm>
          <a:prstGeom prst="rect">
            <a:avLst/>
          </a:prstGeom>
          <a:noFill/>
        </p:spPr>
        <p:txBody>
          <a:bodyPr wrap="square" rtlCol="0">
            <a:spAutoFit/>
          </a:bodyPr>
          <a:lstStyle/>
          <a:p>
            <a:r>
              <a:rPr lang="en-GB" sz="1400" dirty="0"/>
              <a:t>Closure of shops on the high street</a:t>
            </a:r>
          </a:p>
        </p:txBody>
      </p:sp>
      <p:sp>
        <p:nvSpPr>
          <p:cNvPr id="19" name="TextBox 18">
            <a:extLst>
              <a:ext uri="{FF2B5EF4-FFF2-40B4-BE49-F238E27FC236}">
                <a16:creationId xmlns:a16="http://schemas.microsoft.com/office/drawing/2014/main" id="{8DFEB276-425F-02D3-67DA-92872B8894CF}"/>
              </a:ext>
            </a:extLst>
          </p:cNvPr>
          <p:cNvSpPr txBox="1"/>
          <p:nvPr/>
        </p:nvSpPr>
        <p:spPr>
          <a:xfrm>
            <a:off x="2317510" y="4390930"/>
            <a:ext cx="1684122" cy="923330"/>
          </a:xfrm>
          <a:prstGeom prst="rect">
            <a:avLst/>
          </a:prstGeom>
          <a:noFill/>
        </p:spPr>
        <p:txBody>
          <a:bodyPr wrap="square" rtlCol="0">
            <a:spAutoFit/>
          </a:bodyPr>
          <a:lstStyle/>
          <a:p>
            <a:r>
              <a:rPr lang="en-GB" u="sng" dirty="0"/>
              <a:t>Loss of Longtime Customers</a:t>
            </a:r>
          </a:p>
        </p:txBody>
      </p:sp>
      <p:sp>
        <p:nvSpPr>
          <p:cNvPr id="21" name="TextBox 20">
            <a:extLst>
              <a:ext uri="{FF2B5EF4-FFF2-40B4-BE49-F238E27FC236}">
                <a16:creationId xmlns:a16="http://schemas.microsoft.com/office/drawing/2014/main" id="{D01487BA-C1B3-DB4A-1726-8771F5B80D07}"/>
              </a:ext>
            </a:extLst>
          </p:cNvPr>
          <p:cNvSpPr txBox="1"/>
          <p:nvPr/>
        </p:nvSpPr>
        <p:spPr>
          <a:xfrm>
            <a:off x="2797344" y="3395798"/>
            <a:ext cx="1684121" cy="523220"/>
          </a:xfrm>
          <a:prstGeom prst="rect">
            <a:avLst/>
          </a:prstGeom>
          <a:noFill/>
        </p:spPr>
        <p:txBody>
          <a:bodyPr wrap="square" rtlCol="0">
            <a:spAutoFit/>
          </a:bodyPr>
          <a:lstStyle/>
          <a:p>
            <a:r>
              <a:rPr lang="en-GB" sz="1400" dirty="0"/>
              <a:t>Cheaper Alternatives</a:t>
            </a:r>
          </a:p>
        </p:txBody>
      </p:sp>
      <p:sp>
        <p:nvSpPr>
          <p:cNvPr id="22" name="TextBox 21">
            <a:extLst>
              <a:ext uri="{FF2B5EF4-FFF2-40B4-BE49-F238E27FC236}">
                <a16:creationId xmlns:a16="http://schemas.microsoft.com/office/drawing/2014/main" id="{ABFACFAA-61D3-50D0-2C1E-A79D2C810301}"/>
              </a:ext>
            </a:extLst>
          </p:cNvPr>
          <p:cNvSpPr txBox="1"/>
          <p:nvPr/>
        </p:nvSpPr>
        <p:spPr>
          <a:xfrm>
            <a:off x="3737236" y="3982276"/>
            <a:ext cx="1801884" cy="523220"/>
          </a:xfrm>
          <a:prstGeom prst="rect">
            <a:avLst/>
          </a:prstGeom>
          <a:noFill/>
        </p:spPr>
        <p:txBody>
          <a:bodyPr wrap="square" rtlCol="0">
            <a:spAutoFit/>
          </a:bodyPr>
          <a:lstStyle/>
          <a:p>
            <a:r>
              <a:rPr lang="en-GB" sz="1400" dirty="0"/>
              <a:t>Lack of delivery options</a:t>
            </a:r>
          </a:p>
        </p:txBody>
      </p:sp>
      <p:sp>
        <p:nvSpPr>
          <p:cNvPr id="23" name="TextBox 22">
            <a:extLst>
              <a:ext uri="{FF2B5EF4-FFF2-40B4-BE49-F238E27FC236}">
                <a16:creationId xmlns:a16="http://schemas.microsoft.com/office/drawing/2014/main" id="{18FBEF57-89A5-0D2A-6E69-4B7D948A4537}"/>
              </a:ext>
            </a:extLst>
          </p:cNvPr>
          <p:cNvSpPr txBox="1"/>
          <p:nvPr/>
        </p:nvSpPr>
        <p:spPr>
          <a:xfrm>
            <a:off x="7002679" y="2023441"/>
            <a:ext cx="1607166" cy="523220"/>
          </a:xfrm>
          <a:prstGeom prst="rect">
            <a:avLst/>
          </a:prstGeom>
          <a:noFill/>
        </p:spPr>
        <p:txBody>
          <a:bodyPr wrap="square" rtlCol="0">
            <a:spAutoFit/>
          </a:bodyPr>
          <a:lstStyle/>
          <a:p>
            <a:r>
              <a:rPr lang="en-GB" sz="1400" dirty="0"/>
              <a:t>Sticking to old school methods</a:t>
            </a:r>
          </a:p>
        </p:txBody>
      </p:sp>
      <p:sp>
        <p:nvSpPr>
          <p:cNvPr id="24" name="TextBox 23">
            <a:extLst>
              <a:ext uri="{FF2B5EF4-FFF2-40B4-BE49-F238E27FC236}">
                <a16:creationId xmlns:a16="http://schemas.microsoft.com/office/drawing/2014/main" id="{181ADA29-7CC0-FCBC-B413-2ACD008D74D3}"/>
              </a:ext>
            </a:extLst>
          </p:cNvPr>
          <p:cNvSpPr txBox="1"/>
          <p:nvPr/>
        </p:nvSpPr>
        <p:spPr>
          <a:xfrm>
            <a:off x="5657151" y="4741255"/>
            <a:ext cx="2136618" cy="646331"/>
          </a:xfrm>
          <a:prstGeom prst="rect">
            <a:avLst/>
          </a:prstGeom>
          <a:noFill/>
        </p:spPr>
        <p:txBody>
          <a:bodyPr wrap="square" rtlCol="0">
            <a:spAutoFit/>
          </a:bodyPr>
          <a:lstStyle/>
          <a:p>
            <a:r>
              <a:rPr lang="en-GB" u="sng" dirty="0"/>
              <a:t>Increased operational costs</a:t>
            </a:r>
          </a:p>
        </p:txBody>
      </p:sp>
      <p:sp>
        <p:nvSpPr>
          <p:cNvPr id="26" name="TextBox 25">
            <a:extLst>
              <a:ext uri="{FF2B5EF4-FFF2-40B4-BE49-F238E27FC236}">
                <a16:creationId xmlns:a16="http://schemas.microsoft.com/office/drawing/2014/main" id="{0AAC68E6-A058-08BE-A75F-60BC7A8CD4BA}"/>
              </a:ext>
            </a:extLst>
          </p:cNvPr>
          <p:cNvSpPr txBox="1"/>
          <p:nvPr/>
        </p:nvSpPr>
        <p:spPr>
          <a:xfrm>
            <a:off x="5657151" y="3412399"/>
            <a:ext cx="1807675" cy="523220"/>
          </a:xfrm>
          <a:prstGeom prst="rect">
            <a:avLst/>
          </a:prstGeom>
          <a:noFill/>
        </p:spPr>
        <p:txBody>
          <a:bodyPr wrap="square" rtlCol="0">
            <a:spAutoFit/>
          </a:bodyPr>
          <a:lstStyle/>
          <a:p>
            <a:r>
              <a:rPr lang="en-GB" sz="1400" dirty="0"/>
              <a:t>Price of fresh flowers increasing</a:t>
            </a:r>
          </a:p>
        </p:txBody>
      </p:sp>
      <p:sp>
        <p:nvSpPr>
          <p:cNvPr id="27" name="TextBox 26">
            <a:extLst>
              <a:ext uri="{FF2B5EF4-FFF2-40B4-BE49-F238E27FC236}">
                <a16:creationId xmlns:a16="http://schemas.microsoft.com/office/drawing/2014/main" id="{AD5E81DB-D186-71F9-8260-A153F3550FDE}"/>
              </a:ext>
            </a:extLst>
          </p:cNvPr>
          <p:cNvSpPr txBox="1"/>
          <p:nvPr/>
        </p:nvSpPr>
        <p:spPr>
          <a:xfrm>
            <a:off x="7082628" y="4108059"/>
            <a:ext cx="2136618" cy="307777"/>
          </a:xfrm>
          <a:prstGeom prst="rect">
            <a:avLst/>
          </a:prstGeom>
          <a:noFill/>
        </p:spPr>
        <p:txBody>
          <a:bodyPr wrap="square" rtlCol="0">
            <a:spAutoFit/>
          </a:bodyPr>
          <a:lstStyle/>
          <a:p>
            <a:r>
              <a:rPr lang="en-GB" sz="1400" dirty="0"/>
              <a:t>Inflation</a:t>
            </a:r>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589212" y="338328"/>
            <a:ext cx="8915399" cy="932688"/>
          </a:xfrm>
        </p:spPr>
        <p:txBody>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638300" y="1503147"/>
            <a:ext cx="8915399" cy="4160520"/>
          </a:xfrm>
        </p:spPr>
        <p:txBody>
          <a:bodyPr/>
          <a:lstStyle/>
          <a:p>
            <a:r>
              <a:rPr lang="en-GB" dirty="0"/>
              <a:t>In conclusion, Green Haven Florists have a lot to work on as they are behind their competitors in the technology and marketing departments.</a:t>
            </a:r>
          </a:p>
          <a:p>
            <a:r>
              <a:rPr lang="en-GB" dirty="0"/>
              <a:t>Their website is outdated and hard to navigate which drives away potential customers to other companies who have made their E-commerce easily accessible.</a:t>
            </a:r>
          </a:p>
          <a:p>
            <a:r>
              <a:rPr lang="en-GB" dirty="0"/>
              <a:t>They also need to work on their digital marketing skills as their competitors have a larger online presence which helps them gain the attention of many new customers both in-store and online.</a:t>
            </a:r>
          </a:p>
          <a:p>
            <a:r>
              <a:rPr lang="en-GB" dirty="0"/>
              <a:t>They have kept up well with consumer trends by using eco-friendly packaging for their flowers and are still praised for their creativity, but that alone is not enough to keep their business positively flowing.</a:t>
            </a:r>
          </a:p>
          <a:p>
            <a:endParaRPr lang="en-GB" dirty="0"/>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589212" y="521208"/>
            <a:ext cx="8915399" cy="860400"/>
          </a:xfrm>
        </p:spPr>
        <p:txBody>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589706" y="1600200"/>
            <a:ext cx="9914905" cy="4517136"/>
          </a:xfrm>
        </p:spPr>
        <p:txBody>
          <a:bodyPr/>
          <a:lstStyle/>
          <a:p>
            <a:r>
              <a:rPr lang="en-GB" b="1" dirty="0">
                <a:solidFill>
                  <a:srgbClr val="111111"/>
                </a:solidFill>
                <a:latin typeface="Arial"/>
                <a:ea typeface="Roboto"/>
                <a:cs typeface="Roboto"/>
              </a:rPr>
              <a:t>Calculator Ultra (2025)</a:t>
            </a:r>
            <a:r>
              <a:rPr lang="en-GB" b="1" i="1" dirty="0">
                <a:solidFill>
                  <a:srgbClr val="111111"/>
                </a:solidFill>
                <a:latin typeface="Arial"/>
                <a:ea typeface="Roboto"/>
                <a:cs typeface="Roboto"/>
              </a:rPr>
              <a:t> </a:t>
            </a:r>
            <a:r>
              <a:rPr lang="en-GB" b="1" i="1" dirty="0">
                <a:solidFill>
                  <a:srgbClr val="1D4ED8"/>
                </a:solidFill>
                <a:latin typeface="Arial"/>
                <a:ea typeface="Roboto"/>
                <a:cs typeface="Roboto"/>
              </a:rPr>
              <a:t>Find More Calculator</a:t>
            </a:r>
            <a:r>
              <a:rPr lang="en-GB" b="1" dirty="0">
                <a:solidFill>
                  <a:srgbClr val="1D4ED8"/>
                </a:solidFill>
                <a:latin typeface="Arial"/>
                <a:ea typeface="Roboto"/>
                <a:cs typeface="Roboto"/>
              </a:rPr>
              <a:t> Available at: </a:t>
            </a:r>
            <a:r>
              <a:rPr lang="en-GB" dirty="0">
                <a:solidFill>
                  <a:srgbClr val="1D4ED8"/>
                </a:solidFill>
                <a:latin typeface="Arial"/>
                <a:ea typeface="+mn-lt"/>
                <a:cs typeface="+mn-lt"/>
                <a:hlinkClick r:id="rId2"/>
              </a:rPr>
              <a:t>Drop in Sales Calculator &amp; Formula Online Calculator Ultra</a:t>
            </a:r>
            <a:r>
              <a:rPr lang="en-GB" b="1" i="1" dirty="0">
                <a:latin typeface="Arial"/>
                <a:ea typeface="Roboto"/>
                <a:cs typeface="Roboto"/>
              </a:rPr>
              <a:t> </a:t>
            </a:r>
            <a:r>
              <a:rPr lang="en-GB" b="1" dirty="0">
                <a:latin typeface="Arial"/>
                <a:ea typeface="Roboto"/>
                <a:cs typeface="Roboto"/>
              </a:rPr>
              <a:t>(Accessed:  6 October 2025).</a:t>
            </a:r>
          </a:p>
          <a:p>
            <a:br>
              <a:rPr lang="en-GB" b="1" dirty="0">
                <a:latin typeface="Arial"/>
                <a:ea typeface="Roboto"/>
                <a:cs typeface="Roboto"/>
              </a:rPr>
            </a:br>
            <a:endParaRPr lang="en-GB" sz="1800" b="1" dirty="0">
              <a:solidFill>
                <a:srgbClr val="1D4ED8"/>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068" name="Group 1067">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70"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084"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098"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100"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102"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103"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104"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105"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106"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107"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108"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109"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110" name="Group 1109">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1111"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112"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113"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114"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115"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116"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117"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118"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119"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120"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121"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122"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1123" name="Rectangle 1122">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24" name="Freeform 6">
            <a:extLst>
              <a:ext uri="{FF2B5EF4-FFF2-40B4-BE49-F238E27FC236}">
                <a16:creationId xmlns:a16="http://schemas.microsoft.com/office/drawing/2014/main" id="{7BD08880-457D-4C62-A3B5-6A9B0878C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useBgFill="1">
        <p:nvSpPr>
          <p:cNvPr id="1067" name="Rectangle 1066">
            <a:extLst>
              <a:ext uri="{FF2B5EF4-FFF2-40B4-BE49-F238E27FC236}">
                <a16:creationId xmlns:a16="http://schemas.microsoft.com/office/drawing/2014/main" id="{97A5CE44-9D07-4AD7-B94C-7C935136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9" name="Rectangle 1068">
            <a:extLst>
              <a:ext uri="{FF2B5EF4-FFF2-40B4-BE49-F238E27FC236}">
                <a16:creationId xmlns:a16="http://schemas.microsoft.com/office/drawing/2014/main" id="{1A703601-C9B7-448F-B403-01CBCB088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047" y="935646"/>
            <a:ext cx="4851190" cy="4968016"/>
          </a:xfrm>
          <a:prstGeom prst="rect">
            <a:avLst/>
          </a:prstGeom>
          <a:solidFill>
            <a:srgbClr val="FFFFFF"/>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71" name="Group 1070">
            <a:extLst>
              <a:ext uri="{FF2B5EF4-FFF2-40B4-BE49-F238E27FC236}">
                <a16:creationId xmlns:a16="http://schemas.microsoft.com/office/drawing/2014/main" id="{7923CDCA-D161-4CE7-BA92-92AE20B96D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87364" y="228600"/>
            <a:ext cx="2851523" cy="6638625"/>
            <a:chOff x="2487613" y="285750"/>
            <a:chExt cx="2428875" cy="5654676"/>
          </a:xfrm>
        </p:grpSpPr>
        <p:sp>
          <p:nvSpPr>
            <p:cNvPr id="1072" name="Freeform 11">
              <a:extLst>
                <a:ext uri="{FF2B5EF4-FFF2-40B4-BE49-F238E27FC236}">
                  <a16:creationId xmlns:a16="http://schemas.microsoft.com/office/drawing/2014/main" id="{AFFB0997-74F4-42F6-80A7-7C1B6BD3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073" name="Freeform 12">
              <a:extLst>
                <a:ext uri="{FF2B5EF4-FFF2-40B4-BE49-F238E27FC236}">
                  <a16:creationId xmlns:a16="http://schemas.microsoft.com/office/drawing/2014/main" id="{A14E1792-3BAD-41B1-A563-2180A26E67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074" name="Freeform 13">
              <a:extLst>
                <a:ext uri="{FF2B5EF4-FFF2-40B4-BE49-F238E27FC236}">
                  <a16:creationId xmlns:a16="http://schemas.microsoft.com/office/drawing/2014/main" id="{C30D05BD-CE6E-4143-946E-A2C5EC7CFB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075" name="Freeform 14">
              <a:extLst>
                <a:ext uri="{FF2B5EF4-FFF2-40B4-BE49-F238E27FC236}">
                  <a16:creationId xmlns:a16="http://schemas.microsoft.com/office/drawing/2014/main" id="{4317EBD8-70E0-492B-B401-C72697C7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076" name="Freeform 15">
              <a:extLst>
                <a:ext uri="{FF2B5EF4-FFF2-40B4-BE49-F238E27FC236}">
                  <a16:creationId xmlns:a16="http://schemas.microsoft.com/office/drawing/2014/main" id="{60545381-EDB5-47D8-9497-D5802F5A4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077" name="Freeform 16">
              <a:extLst>
                <a:ext uri="{FF2B5EF4-FFF2-40B4-BE49-F238E27FC236}">
                  <a16:creationId xmlns:a16="http://schemas.microsoft.com/office/drawing/2014/main" id="{E67012E4-2FDC-4F96-A145-1E426784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078" name="Freeform 17">
              <a:extLst>
                <a:ext uri="{FF2B5EF4-FFF2-40B4-BE49-F238E27FC236}">
                  <a16:creationId xmlns:a16="http://schemas.microsoft.com/office/drawing/2014/main" id="{C088EA8D-BA27-4043-967F-595BE451C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079" name="Freeform 18">
              <a:extLst>
                <a:ext uri="{FF2B5EF4-FFF2-40B4-BE49-F238E27FC236}">
                  <a16:creationId xmlns:a16="http://schemas.microsoft.com/office/drawing/2014/main" id="{7D7B306D-2572-4DF7-BC2E-6752033177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080" name="Freeform 19">
              <a:extLst>
                <a:ext uri="{FF2B5EF4-FFF2-40B4-BE49-F238E27FC236}">
                  <a16:creationId xmlns:a16="http://schemas.microsoft.com/office/drawing/2014/main" id="{EBFED6A3-D5D7-4F26-B6EB-091492A99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081" name="Freeform 20">
              <a:extLst>
                <a:ext uri="{FF2B5EF4-FFF2-40B4-BE49-F238E27FC236}">
                  <a16:creationId xmlns:a16="http://schemas.microsoft.com/office/drawing/2014/main" id="{57CA315F-B9C5-4899-A337-C1389083C6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082" name="Freeform 21">
              <a:extLst>
                <a:ext uri="{FF2B5EF4-FFF2-40B4-BE49-F238E27FC236}">
                  <a16:creationId xmlns:a16="http://schemas.microsoft.com/office/drawing/2014/main" id="{F3C62C3A-023D-428B-AEEA-68C9B037B0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083" name="Freeform 22">
              <a:extLst>
                <a:ext uri="{FF2B5EF4-FFF2-40B4-BE49-F238E27FC236}">
                  <a16:creationId xmlns:a16="http://schemas.microsoft.com/office/drawing/2014/main" id="{6132B97B-0D55-426A-8D75-9E7F8FCE7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85" name="Group 1084">
            <a:extLst>
              <a:ext uri="{FF2B5EF4-FFF2-40B4-BE49-F238E27FC236}">
                <a16:creationId xmlns:a16="http://schemas.microsoft.com/office/drawing/2014/main" id="{B28C8CE4-C5A6-4B6C-B428-1D2852C394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14579" y="-786"/>
            <a:ext cx="2356675" cy="6854040"/>
            <a:chOff x="6627813" y="194833"/>
            <a:chExt cx="1952625" cy="5678918"/>
          </a:xfrm>
        </p:grpSpPr>
        <p:sp>
          <p:nvSpPr>
            <p:cNvPr id="1086" name="Freeform 27">
              <a:extLst>
                <a:ext uri="{FF2B5EF4-FFF2-40B4-BE49-F238E27FC236}">
                  <a16:creationId xmlns:a16="http://schemas.microsoft.com/office/drawing/2014/main" id="{6C6C0EAF-AF4D-4E28-B480-93C9A324D9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087" name="Freeform 28">
              <a:extLst>
                <a:ext uri="{FF2B5EF4-FFF2-40B4-BE49-F238E27FC236}">
                  <a16:creationId xmlns:a16="http://schemas.microsoft.com/office/drawing/2014/main" id="{C254D393-7673-4399-AE7D-933ED61B1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088" name="Freeform 29">
              <a:extLst>
                <a:ext uri="{FF2B5EF4-FFF2-40B4-BE49-F238E27FC236}">
                  <a16:creationId xmlns:a16="http://schemas.microsoft.com/office/drawing/2014/main" id="{76A48428-8958-41F8-BCFD-F9EB16A177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089" name="Freeform 30">
              <a:extLst>
                <a:ext uri="{FF2B5EF4-FFF2-40B4-BE49-F238E27FC236}">
                  <a16:creationId xmlns:a16="http://schemas.microsoft.com/office/drawing/2014/main" id="{F895B04F-691C-404F-A9F1-47B315756F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090" name="Freeform 31">
              <a:extLst>
                <a:ext uri="{FF2B5EF4-FFF2-40B4-BE49-F238E27FC236}">
                  <a16:creationId xmlns:a16="http://schemas.microsoft.com/office/drawing/2014/main" id="{38BAB3B8-E8BB-4327-9E73-FFAD5597B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091" name="Freeform 32">
              <a:extLst>
                <a:ext uri="{FF2B5EF4-FFF2-40B4-BE49-F238E27FC236}">
                  <a16:creationId xmlns:a16="http://schemas.microsoft.com/office/drawing/2014/main" id="{88ED23AE-358F-4EEC-8D62-917EBED710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092" name="Freeform 33">
              <a:extLst>
                <a:ext uri="{FF2B5EF4-FFF2-40B4-BE49-F238E27FC236}">
                  <a16:creationId xmlns:a16="http://schemas.microsoft.com/office/drawing/2014/main" id="{776F07C9-FA92-406A-B934-95BE8CAED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093" name="Freeform 34">
              <a:extLst>
                <a:ext uri="{FF2B5EF4-FFF2-40B4-BE49-F238E27FC236}">
                  <a16:creationId xmlns:a16="http://schemas.microsoft.com/office/drawing/2014/main" id="{BDA1CEAF-E0AD-4A46-8E40-9251837CB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094" name="Freeform 35">
              <a:extLst>
                <a:ext uri="{FF2B5EF4-FFF2-40B4-BE49-F238E27FC236}">
                  <a16:creationId xmlns:a16="http://schemas.microsoft.com/office/drawing/2014/main" id="{53D21C6F-F2ED-4F73-8B4D-9E2FECBB9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095" name="Freeform 36">
              <a:extLst>
                <a:ext uri="{FF2B5EF4-FFF2-40B4-BE49-F238E27FC236}">
                  <a16:creationId xmlns:a16="http://schemas.microsoft.com/office/drawing/2014/main" id="{2FED37FF-C037-4A76-A8D6-33525D19B4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096" name="Freeform 37">
              <a:extLst>
                <a:ext uri="{FF2B5EF4-FFF2-40B4-BE49-F238E27FC236}">
                  <a16:creationId xmlns:a16="http://schemas.microsoft.com/office/drawing/2014/main" id="{8DE0DC4B-718F-4E78-A0AB-8442F28A8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097" name="Freeform 38">
              <a:extLst>
                <a:ext uri="{FF2B5EF4-FFF2-40B4-BE49-F238E27FC236}">
                  <a16:creationId xmlns:a16="http://schemas.microsoft.com/office/drawing/2014/main" id="{8F80CA79-E2F4-4B1D-97DE-04F9215B0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
        <p:nvSpPr>
          <p:cNvPr id="1099" name="Rectangle 1098">
            <a:extLst>
              <a:ext uri="{FF2B5EF4-FFF2-40B4-BE49-F238E27FC236}">
                <a16:creationId xmlns:a16="http://schemas.microsoft.com/office/drawing/2014/main" id="{E15F4FDF-1B24-4F56-AF01-4D0645A8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7355"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01" name="Freeform 33">
            <a:extLst>
              <a:ext uri="{FF2B5EF4-FFF2-40B4-BE49-F238E27FC236}">
                <a16:creationId xmlns:a16="http://schemas.microsoft.com/office/drawing/2014/main" id="{4FD76CDA-1C6B-40B2-9A61-FD38CE1B4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87355"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482</TotalTime>
  <Words>650</Words>
  <Application>Microsoft Office PowerPoint</Application>
  <PresentationFormat>Widescreen</PresentationFormat>
  <Paragraphs>71</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vt:lpstr>
      <vt:lpstr>Aptos</vt:lpstr>
      <vt:lpstr>Arial</vt:lpstr>
      <vt:lpstr>Century Gothic</vt:lpstr>
      <vt:lpstr>Roboto</vt:lpstr>
      <vt:lpstr>Wingdings 3</vt:lpstr>
      <vt:lpstr>Wisp</vt:lpstr>
      <vt:lpstr>MODULE NAME: Problem Solving and Decision Making MODULE CODE: LCLM4004  STUDENT NAME: Siraje Katende  STUDENT ID:1806780 LECTURER: Charles Oham Assignment 1: Presentation</vt:lpstr>
      <vt:lpstr>OVERVIEW</vt:lpstr>
      <vt:lpstr>Introduction</vt:lpstr>
      <vt:lpstr>Company background</vt:lpstr>
      <vt:lpstr>Problem: nature and scope</vt:lpstr>
      <vt:lpstr>PESTLE ANALYSIS: Green Haven Florists </vt:lpstr>
      <vt:lpstr>PESTLE ANALYSIS: Green Haven Florists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Tawfiq Sserunjogi</cp:lastModifiedBy>
  <cp:revision>90</cp:revision>
  <dcterms:created xsi:type="dcterms:W3CDTF">2024-10-08T15:58:04Z</dcterms:created>
  <dcterms:modified xsi:type="dcterms:W3CDTF">2025-11-10T19:27:06Z</dcterms:modified>
</cp:coreProperties>
</file>