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20" r:id="rId4"/>
  </p:sldMasterIdLst>
  <p:notesMasterIdLst>
    <p:notesMasterId r:id="rId67"/>
  </p:notesMasterIdLst>
  <p:handoutMasterIdLst>
    <p:handoutMasterId r:id="rId68"/>
  </p:handoutMasterIdLst>
  <p:sldIdLst>
    <p:sldId id="257" r:id="rId5"/>
    <p:sldId id="259" r:id="rId6"/>
    <p:sldId id="323" r:id="rId7"/>
    <p:sldId id="261" r:id="rId8"/>
    <p:sldId id="282" r:id="rId9"/>
    <p:sldId id="322" r:id="rId10"/>
    <p:sldId id="812" r:id="rId11"/>
    <p:sldId id="283" r:id="rId12"/>
    <p:sldId id="321" r:id="rId13"/>
    <p:sldId id="284" r:id="rId14"/>
    <p:sldId id="285" r:id="rId15"/>
    <p:sldId id="840" r:id="rId16"/>
    <p:sldId id="320" r:id="rId17"/>
    <p:sldId id="264" r:id="rId18"/>
    <p:sldId id="272" r:id="rId19"/>
    <p:sldId id="286" r:id="rId20"/>
    <p:sldId id="802" r:id="rId21"/>
    <p:sldId id="803" r:id="rId22"/>
    <p:sldId id="804" r:id="rId23"/>
    <p:sldId id="805" r:id="rId24"/>
    <p:sldId id="810" r:id="rId25"/>
    <p:sldId id="811" r:id="rId26"/>
    <p:sldId id="813" r:id="rId27"/>
    <p:sldId id="814" r:id="rId28"/>
    <p:sldId id="815" r:id="rId29"/>
    <p:sldId id="817" r:id="rId30"/>
    <p:sldId id="850" r:id="rId31"/>
    <p:sldId id="820" r:id="rId32"/>
    <p:sldId id="821" r:id="rId33"/>
    <p:sldId id="823" r:id="rId34"/>
    <p:sldId id="824" r:id="rId35"/>
    <p:sldId id="851" r:id="rId36"/>
    <p:sldId id="849" r:id="rId37"/>
    <p:sldId id="268" r:id="rId38"/>
    <p:sldId id="270" r:id="rId39"/>
    <p:sldId id="273" r:id="rId40"/>
    <p:sldId id="274" r:id="rId41"/>
    <p:sldId id="275" r:id="rId42"/>
    <p:sldId id="276" r:id="rId43"/>
    <p:sldId id="277" r:id="rId44"/>
    <p:sldId id="852" r:id="rId45"/>
    <p:sldId id="825" r:id="rId46"/>
    <p:sldId id="841" r:id="rId47"/>
    <p:sldId id="843" r:id="rId48"/>
    <p:sldId id="844" r:id="rId49"/>
    <p:sldId id="830" r:id="rId50"/>
    <p:sldId id="827" r:id="rId51"/>
    <p:sldId id="828" r:id="rId52"/>
    <p:sldId id="839" r:id="rId53"/>
    <p:sldId id="829" r:id="rId54"/>
    <p:sldId id="831" r:id="rId55"/>
    <p:sldId id="832" r:id="rId56"/>
    <p:sldId id="833" r:id="rId57"/>
    <p:sldId id="834" r:id="rId58"/>
    <p:sldId id="835" r:id="rId59"/>
    <p:sldId id="846" r:id="rId60"/>
    <p:sldId id="836" r:id="rId61"/>
    <p:sldId id="847" r:id="rId62"/>
    <p:sldId id="848" r:id="rId63"/>
    <p:sldId id="837" r:id="rId64"/>
    <p:sldId id="838" r:id="rId65"/>
    <p:sldId id="258" r:id="rId6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0302BD-7233-4F7E-ABE1-E40C7279EC5A}" v="1" dt="2023-02-21T16:36:58.123"/>
  </p1510:revLst>
</p1510:revInfo>
</file>

<file path=ppt/tableStyles.xml><?xml version="1.0" encoding="utf-8"?>
<a:tblStyleLst xmlns:a="http://schemas.openxmlformats.org/drawingml/2006/main" def="{5C22544A-7EE6-4342-B048-85BDC9FD1C3A}">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018" autoAdjust="0"/>
    <p:restoredTop sz="80402" autoAdjust="0"/>
  </p:normalViewPr>
  <p:slideViewPr>
    <p:cSldViewPr snapToGrid="0">
      <p:cViewPr varScale="1">
        <p:scale>
          <a:sx n="92" d="100"/>
          <a:sy n="92" d="100"/>
        </p:scale>
        <p:origin x="66" y="120"/>
      </p:cViewPr>
      <p:guideLst/>
    </p:cSldViewPr>
  </p:slideViewPr>
  <p:notesTextViewPr>
    <p:cViewPr>
      <p:scale>
        <a:sx n="3" d="2"/>
        <a:sy n="3" d="2"/>
      </p:scale>
      <p:origin x="0" y="0"/>
    </p:cViewPr>
  </p:notesTextViewPr>
  <p:notesViewPr>
    <p:cSldViewPr snapToGrid="0" showGuides="1">
      <p:cViewPr varScale="1">
        <p:scale>
          <a:sx n="79" d="100"/>
          <a:sy n="79" d="100"/>
        </p:scale>
        <p:origin x="3198" y="96"/>
      </p:cViewPr>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2.xml"/><Relationship Id="rId21" Type="http://schemas.openxmlformats.org/officeDocument/2006/relationships/slide" Target="slides/slide17.xml"/><Relationship Id="rId42" Type="http://schemas.openxmlformats.org/officeDocument/2006/relationships/slide" Target="slides/slide38.xml"/><Relationship Id="rId47" Type="http://schemas.openxmlformats.org/officeDocument/2006/relationships/slide" Target="slides/slide43.xml"/><Relationship Id="rId63" Type="http://schemas.openxmlformats.org/officeDocument/2006/relationships/slide" Target="slides/slide59.xml"/><Relationship Id="rId68"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microsoft.com/office/2015/10/relationships/revisionInfo" Target="revisionInfo.xml"/><Relationship Id="rId5" Type="http://schemas.openxmlformats.org/officeDocument/2006/relationships/slide" Target="slides/slide1.xml"/><Relationship Id="rId61" Type="http://schemas.openxmlformats.org/officeDocument/2006/relationships/slide" Target="slides/slide57.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3" Type="http://schemas.openxmlformats.org/officeDocument/2006/relationships/slide" Target="slides/slide9.xml"/><Relationship Id="rId18" Type="http://schemas.openxmlformats.org/officeDocument/2006/relationships/slide" Target="slides/slide14.xml"/><Relationship Id="rId39" Type="http://schemas.openxmlformats.org/officeDocument/2006/relationships/slide" Target="slides/slide35.xml"/><Relationship Id="rId34" Type="http://schemas.openxmlformats.org/officeDocument/2006/relationships/slide" Target="slides/slide30.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71"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chael Goodfellow-Smith" userId="e113a12a-32d2-447a-af79-9adf142d0e5a" providerId="ADAL" clId="{AF0302BD-7233-4F7E-ABE1-E40C7279EC5A}"/>
    <pc:docChg chg="custSel modSld">
      <pc:chgData name="Michael Goodfellow-Smith" userId="e113a12a-32d2-447a-af79-9adf142d0e5a" providerId="ADAL" clId="{AF0302BD-7233-4F7E-ABE1-E40C7279EC5A}" dt="2023-02-21T16:51:46.692" v="52" actId="20577"/>
      <pc:docMkLst>
        <pc:docMk/>
      </pc:docMkLst>
      <pc:sldChg chg="addSp modSp mod modAnim">
        <pc:chgData name="Michael Goodfellow-Smith" userId="e113a12a-32d2-447a-af79-9adf142d0e5a" providerId="ADAL" clId="{AF0302BD-7233-4F7E-ABE1-E40C7279EC5A}" dt="2023-02-21T16:47:04.083" v="2" actId="1076"/>
        <pc:sldMkLst>
          <pc:docMk/>
          <pc:sldMk cId="3907176670" sldId="264"/>
        </pc:sldMkLst>
        <pc:picChg chg="add mod">
          <ac:chgData name="Michael Goodfellow-Smith" userId="e113a12a-32d2-447a-af79-9adf142d0e5a" providerId="ADAL" clId="{AF0302BD-7233-4F7E-ABE1-E40C7279EC5A}" dt="2023-02-21T16:47:04.083" v="2" actId="1076"/>
          <ac:picMkLst>
            <pc:docMk/>
            <pc:sldMk cId="3907176670" sldId="264"/>
            <ac:picMk id="3" creationId="{D6E207B7-8BF8-6970-C0D5-16B4213985BE}"/>
          </ac:picMkLst>
        </pc:picChg>
        <pc:picChg chg="mod">
          <ac:chgData name="Michael Goodfellow-Smith" userId="e113a12a-32d2-447a-af79-9adf142d0e5a" providerId="ADAL" clId="{AF0302BD-7233-4F7E-ABE1-E40C7279EC5A}" dt="2023-02-21T16:36:37.861" v="0" actId="14100"/>
          <ac:picMkLst>
            <pc:docMk/>
            <pc:sldMk cId="3907176670" sldId="264"/>
            <ac:picMk id="4" creationId="{00000000-0000-0000-0000-000000000000}"/>
          </ac:picMkLst>
        </pc:picChg>
      </pc:sldChg>
      <pc:sldChg chg="modNotesTx">
        <pc:chgData name="Michael Goodfellow-Smith" userId="e113a12a-32d2-447a-af79-9adf142d0e5a" providerId="ADAL" clId="{AF0302BD-7233-4F7E-ABE1-E40C7279EC5A}" dt="2023-02-21T16:51:46.692" v="52" actId="20577"/>
        <pc:sldMkLst>
          <pc:docMk/>
          <pc:sldMk cId="1338729961" sldId="276"/>
        </pc:sldMkLst>
      </pc:sldChg>
      <pc:sldChg chg="modNotesTx">
        <pc:chgData name="Michael Goodfellow-Smith" userId="e113a12a-32d2-447a-af79-9adf142d0e5a" providerId="ADAL" clId="{AF0302BD-7233-4F7E-ABE1-E40C7279EC5A}" dt="2023-02-21T16:49:52.171" v="3" actId="20577"/>
        <pc:sldMkLst>
          <pc:docMk/>
          <pc:sldMk cId="0" sldId="814"/>
        </pc:sldMkLst>
      </pc:sldChg>
      <pc:sldChg chg="modSp mod">
        <pc:chgData name="Michael Goodfellow-Smith" userId="e113a12a-32d2-447a-af79-9adf142d0e5a" providerId="ADAL" clId="{AF0302BD-7233-4F7E-ABE1-E40C7279EC5A}" dt="2023-02-21T16:50:49.630" v="7" actId="20577"/>
        <pc:sldMkLst>
          <pc:docMk/>
          <pc:sldMk cId="3705760010" sldId="851"/>
        </pc:sldMkLst>
        <pc:spChg chg="mod">
          <ac:chgData name="Michael Goodfellow-Smith" userId="e113a12a-32d2-447a-af79-9adf142d0e5a" providerId="ADAL" clId="{AF0302BD-7233-4F7E-ABE1-E40C7279EC5A}" dt="2023-02-21T16:50:49.630" v="7" actId="20577"/>
          <ac:spMkLst>
            <pc:docMk/>
            <pc:sldMk cId="3705760010" sldId="851"/>
            <ac:spMk id="3" creationId="{507A0151-17AB-4C46-A0D7-7E6B54E7D43B}"/>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5">
  <dgm:title val=""/>
  <dgm:desc val=""/>
  <dgm:catLst>
    <dgm:cat type="accent3" pri="11500"/>
  </dgm:catLst>
  <dgm:styleLbl name="node0">
    <dgm:fillClrLst meth="cycle">
      <a:schemeClr val="accent3">
        <a:alpha val="80000"/>
      </a:schemeClr>
    </dgm:fillClrLst>
    <dgm:linClrLst meth="repeat">
      <a:schemeClr val="lt1"/>
    </dgm:linClrLst>
    <dgm:effectClrLst/>
    <dgm:txLinClrLst/>
    <dgm:txFillClrLst/>
    <dgm:txEffectClrLst/>
  </dgm:styleLbl>
  <dgm:styleLbl name="node1">
    <dgm:fillClrLst>
      <a:schemeClr val="accent3">
        <a:alpha val="90000"/>
      </a:schemeClr>
      <a:schemeClr val="accent3">
        <a:alpha val="50000"/>
      </a:schemeClr>
    </dgm:fillClrLst>
    <dgm:linClrLst meth="repeat">
      <a:schemeClr val="lt1"/>
    </dgm:linClrLst>
    <dgm:effectClrLst/>
    <dgm:txLinClrLst/>
    <dgm:txFillClrLst/>
    <dgm:txEffectClrLst/>
  </dgm:styleLbl>
  <dgm:styleLbl name="alignNode1">
    <dgm:fillClrLst>
      <a:schemeClr val="accent3">
        <a:alpha val="90000"/>
      </a:schemeClr>
      <a:schemeClr val="accent3">
        <a:alpha val="50000"/>
      </a:schemeClr>
    </dgm:fillClrLst>
    <dgm:linClrLst>
      <a:schemeClr val="accent3">
        <a:alpha val="90000"/>
      </a:schemeClr>
      <a:schemeClr val="accent3">
        <a:alpha val="50000"/>
      </a:schemeClr>
    </dgm:linClrLst>
    <dgm:effectClrLst/>
    <dgm:txLinClrLst/>
    <dgm:txFillClrLst/>
    <dgm:txEffectClrLst/>
  </dgm:styleLbl>
  <dgm:styleLbl name="lnNode1">
    <dgm:fillClrLst>
      <a:schemeClr val="accent3">
        <a:shade val="90000"/>
      </a:schemeClr>
      <a:schemeClr val="accent3">
        <a:alpha val="50000"/>
        <a:tint val="5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alpha val="80000"/>
      </a:schemeClr>
    </dgm:fillClrLst>
    <dgm:linClrLst meth="repeat">
      <a:schemeClr val="lt1"/>
    </dgm:linClrLst>
    <dgm:effectClrLst/>
    <dgm:txLinClrLst/>
    <dgm:txFillClrLst/>
    <dgm:txEffectClrLst/>
  </dgm:styleLbl>
  <dgm:styleLbl name="node2">
    <dgm:fillClrLst>
      <a:schemeClr val="accent3">
        <a:alpha val="70000"/>
      </a:schemeClr>
    </dgm:fillClrLst>
    <dgm:linClrLst meth="repeat">
      <a:schemeClr val="lt1"/>
    </dgm:linClrLst>
    <dgm:effectClrLst/>
    <dgm:txLinClrLst/>
    <dgm:txFillClrLst/>
    <dgm:txEffectClrLst/>
  </dgm:styleLbl>
  <dgm:styleLbl name="node3">
    <dgm:fillClrLst>
      <a:schemeClr val="accent3">
        <a:alpha val="50000"/>
      </a:schemeClr>
    </dgm:fillClrLst>
    <dgm:linClrLst meth="repeat">
      <a:schemeClr val="lt1"/>
    </dgm:linClrLst>
    <dgm:effectClrLst/>
    <dgm:txLinClrLst/>
    <dgm:txFillClrLst/>
    <dgm:txEffectClrLst/>
  </dgm:styleLbl>
  <dgm:styleLbl name="node4">
    <dgm:fillClrLst>
      <a:schemeClr val="accent3">
        <a:alpha val="30000"/>
      </a:schemeClr>
    </dgm:fillClrLst>
    <dgm:linClrLst meth="repeat">
      <a:schemeClr val="lt1"/>
    </dgm:linClrLst>
    <dgm:effectClrLst/>
    <dgm:txLinClrLst/>
    <dgm:txFillClrLst/>
    <dgm:txEffectClrLst/>
  </dgm:styleLbl>
  <dgm:styleLbl name="fgImgPlace1">
    <dgm:fillClrLst>
      <a:schemeClr val="accent3">
        <a:tint val="50000"/>
        <a:alpha val="90000"/>
      </a:schemeClr>
      <a:schemeClr val="accent3">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f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bgSibTrans2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dgm:txEffectClrLst/>
  </dgm:styleLbl>
  <dgm:styleLbl name="sibTrans1D1">
    <dgm:fillClrLst>
      <a:schemeClr val="accent3">
        <a:shade val="90000"/>
      </a:schemeClr>
      <a:schemeClr val="accent3">
        <a:tint val="50000"/>
      </a:schemeClr>
    </dgm:fillClrLst>
    <dgm:linClrLst>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alpha val="90000"/>
      </a:schemeClr>
    </dgm:fillClrLst>
    <dgm:linClrLst meth="repeat">
      <a:schemeClr val="lt1"/>
    </dgm:linClrLst>
    <dgm:effectClrLst/>
    <dgm:txLinClrLst/>
    <dgm:txFillClrLst/>
    <dgm:txEffectClrLst/>
  </dgm:styleLbl>
  <dgm:styleLbl name="asst1">
    <dgm:fillClrLst meth="repeat">
      <a:schemeClr val="accent3">
        <a:alpha val="90000"/>
      </a:schemeClr>
    </dgm:fillClrLst>
    <dgm:linClrLst meth="repeat">
      <a:schemeClr val="lt1"/>
    </dgm:linClrLst>
    <dgm:effectClrLst/>
    <dgm:txLinClrLst/>
    <dgm:txFillClrLst/>
    <dgm:txEffectClrLst/>
  </dgm:styleLbl>
  <dgm:styleLbl name="asst2">
    <dgm:fillClrLst>
      <a:schemeClr val="accent3">
        <a:alpha val="90000"/>
      </a:schemeClr>
    </dgm:fillClrLst>
    <dgm:linClrLst meth="repeat">
      <a:schemeClr val="lt1"/>
    </dgm:linClrLst>
    <dgm:effectClrLst/>
    <dgm:txLinClrLst/>
    <dgm:txFillClrLst/>
    <dgm:txEffectClrLst/>
  </dgm:styleLbl>
  <dgm:styleLbl name="asst3">
    <dgm:fillClrLst>
      <a:schemeClr val="accent3">
        <a:alpha val="70000"/>
      </a:schemeClr>
    </dgm:fillClrLst>
    <dgm:linClrLst meth="repeat">
      <a:schemeClr val="lt1"/>
    </dgm:linClrLst>
    <dgm:effectClrLst/>
    <dgm:txLinClrLst/>
    <dgm:txFillClrLst/>
    <dgm:txEffectClrLst/>
  </dgm:styleLbl>
  <dgm:styleLbl name="asst4">
    <dgm:fillClrLst>
      <a:schemeClr val="accent3">
        <a:alpha val="50000"/>
      </a:schemeClr>
    </dgm:fillClrLst>
    <dgm:linClrLst meth="repeat">
      <a:schemeClr val="lt1"/>
    </dgm:linClrLst>
    <dgm:effectClrLst/>
    <dgm:txLinClrLst/>
    <dgm:txFillClrLst/>
    <dgm:txEffectClrLst/>
  </dgm:styleLbl>
  <dgm:styleLbl name="parChTrans2D1">
    <dgm:fillClrLst meth="repeat">
      <a:schemeClr val="accent3">
        <a:shade val="8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3">
        <a:alpha val="90000"/>
      </a:schemeClr>
      <a:schemeClr val="accent3">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a:schemeClr val="accent3">
        <a:alpha val="90000"/>
        <a:tint val="40000"/>
      </a:schemeClr>
      <a:schemeClr val="accent3">
        <a:alpha val="5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1FB9E3-E5E0-4CE7-973D-A635A2A8E2FD}" type="doc">
      <dgm:prSet loTypeId="urn:microsoft.com/office/officeart/2005/8/layout/pyramid3" loCatId="pyramid" qsTypeId="urn:microsoft.com/office/officeart/2005/8/quickstyle/simple1" qsCatId="simple" csTypeId="urn:microsoft.com/office/officeart/2005/8/colors/accent3_5" csCatId="accent3" phldr="1"/>
      <dgm:spPr/>
    </dgm:pt>
    <dgm:pt modelId="{46050C1C-D747-4C7A-8703-F276D503DB57}">
      <dgm:prSet phldrT="[Text]" custT="1"/>
      <dgm:spPr>
        <a:xfrm rot="10800000">
          <a:off x="0" y="0"/>
          <a:ext cx="8229600" cy="1508654"/>
        </a:xfrm>
        <a:solidFill>
          <a:srgbClr val="9BBB59">
            <a:alpha val="90000"/>
            <a:hueOff val="0"/>
            <a:satOff val="0"/>
            <a:lumOff val="0"/>
            <a:alphaOff val="0"/>
          </a:srgbClr>
        </a:solidFill>
        <a:ln w="25400" cap="flat" cmpd="sng" algn="ctr">
          <a:solidFill>
            <a:sysClr val="window" lastClr="FFFFFF">
              <a:hueOff val="0"/>
              <a:satOff val="0"/>
              <a:lumOff val="0"/>
              <a:alphaOff val="0"/>
            </a:sysClr>
          </a:solidFill>
          <a:prstDash val="solid"/>
        </a:ln>
        <a:effectLst/>
      </dgm:spPr>
      <dgm:t>
        <a:bodyPr/>
        <a:lstStyle/>
        <a:p>
          <a:r>
            <a:rPr lang="en-GB" sz="4000" dirty="0">
              <a:solidFill>
                <a:sysClr val="windowText" lastClr="000000">
                  <a:hueOff val="0"/>
                  <a:satOff val="0"/>
                  <a:lumOff val="0"/>
                  <a:alphaOff val="0"/>
                </a:sysClr>
              </a:solidFill>
              <a:latin typeface="Myriad Pro" pitchFamily="34" charset="0"/>
              <a:ea typeface="+mn-ea"/>
              <a:cs typeface="+mn-cs"/>
            </a:rPr>
            <a:t>Eliminate</a:t>
          </a:r>
        </a:p>
      </dgm:t>
    </dgm:pt>
    <dgm:pt modelId="{DB6425EE-188C-4F5A-B490-B643F19AE6C4}" type="parTrans" cxnId="{3B07A6A4-F15D-47C5-B0BE-EBB79472EF78}">
      <dgm:prSet/>
      <dgm:spPr/>
      <dgm:t>
        <a:bodyPr/>
        <a:lstStyle/>
        <a:p>
          <a:endParaRPr lang="en-GB"/>
        </a:p>
      </dgm:t>
    </dgm:pt>
    <dgm:pt modelId="{E4A936B3-FEB3-446F-9AD8-5E25C8F2C713}" type="sibTrans" cxnId="{3B07A6A4-F15D-47C5-B0BE-EBB79472EF78}">
      <dgm:prSet/>
      <dgm:spPr/>
      <dgm:t>
        <a:bodyPr/>
        <a:lstStyle/>
        <a:p>
          <a:endParaRPr lang="en-GB"/>
        </a:p>
      </dgm:t>
    </dgm:pt>
    <dgm:pt modelId="{F79D79CC-16D5-4297-87A5-E18157239D0B}">
      <dgm:prSet phldrT="[Text]" custT="1"/>
      <dgm:spPr>
        <a:xfrm rot="10800000">
          <a:off x="1371600" y="1508654"/>
          <a:ext cx="5486399" cy="1508654"/>
        </a:xfrm>
        <a:solidFill>
          <a:srgbClr val="9BBB59">
            <a:alpha val="90000"/>
            <a:hueOff val="0"/>
            <a:satOff val="0"/>
            <a:lumOff val="0"/>
            <a:alphaOff val="-20000"/>
          </a:srgbClr>
        </a:solidFill>
        <a:ln w="25400" cap="flat" cmpd="sng" algn="ctr">
          <a:solidFill>
            <a:sysClr val="window" lastClr="FFFFFF">
              <a:hueOff val="0"/>
              <a:satOff val="0"/>
              <a:lumOff val="0"/>
              <a:alphaOff val="0"/>
            </a:sysClr>
          </a:solidFill>
          <a:prstDash val="solid"/>
        </a:ln>
        <a:effectLst/>
      </dgm:spPr>
      <dgm:t>
        <a:bodyPr/>
        <a:lstStyle/>
        <a:p>
          <a:r>
            <a:rPr lang="en-GB" sz="4000" dirty="0">
              <a:solidFill>
                <a:sysClr val="windowText" lastClr="000000">
                  <a:hueOff val="0"/>
                  <a:satOff val="0"/>
                  <a:lumOff val="0"/>
                  <a:alphaOff val="0"/>
                </a:sysClr>
              </a:solidFill>
              <a:latin typeface="Myriad Pro" pitchFamily="34" charset="0"/>
              <a:ea typeface="+mn-ea"/>
              <a:cs typeface="+mn-cs"/>
            </a:rPr>
            <a:t>Minimise</a:t>
          </a:r>
        </a:p>
      </dgm:t>
    </dgm:pt>
    <dgm:pt modelId="{CB5F73C7-4D81-4DF6-B721-A211327B5C35}" type="parTrans" cxnId="{632806B6-3482-4FEB-8D27-8DCB0F976A03}">
      <dgm:prSet/>
      <dgm:spPr/>
      <dgm:t>
        <a:bodyPr/>
        <a:lstStyle/>
        <a:p>
          <a:endParaRPr lang="en-GB"/>
        </a:p>
      </dgm:t>
    </dgm:pt>
    <dgm:pt modelId="{D2D916A3-33D4-43BB-ACC7-8BC341224FB9}" type="sibTrans" cxnId="{632806B6-3482-4FEB-8D27-8DCB0F976A03}">
      <dgm:prSet/>
      <dgm:spPr/>
      <dgm:t>
        <a:bodyPr/>
        <a:lstStyle/>
        <a:p>
          <a:endParaRPr lang="en-GB"/>
        </a:p>
      </dgm:t>
    </dgm:pt>
    <dgm:pt modelId="{6224C771-8284-43C5-92CA-B10BE78A0948}">
      <dgm:prSet phldrT="[Text]" custT="1"/>
      <dgm:spPr>
        <a:xfrm rot="10800000">
          <a:off x="2743200" y="3017308"/>
          <a:ext cx="2743199" cy="1508654"/>
        </a:xfrm>
        <a:solidFill>
          <a:srgbClr val="9BBB59">
            <a:alpha val="90000"/>
            <a:hueOff val="0"/>
            <a:satOff val="0"/>
            <a:lumOff val="0"/>
            <a:alphaOff val="-40000"/>
          </a:srgbClr>
        </a:solidFill>
        <a:ln w="25400" cap="flat" cmpd="sng" algn="ctr">
          <a:solidFill>
            <a:sysClr val="window" lastClr="FFFFFF">
              <a:hueOff val="0"/>
              <a:satOff val="0"/>
              <a:lumOff val="0"/>
              <a:alphaOff val="0"/>
            </a:sysClr>
          </a:solidFill>
          <a:prstDash val="solid"/>
        </a:ln>
        <a:effectLst/>
      </dgm:spPr>
      <dgm:t>
        <a:bodyPr/>
        <a:lstStyle/>
        <a:p>
          <a:r>
            <a:rPr lang="en-GB" sz="4000" dirty="0">
              <a:solidFill>
                <a:sysClr val="windowText" lastClr="000000">
                  <a:hueOff val="0"/>
                  <a:satOff val="0"/>
                  <a:lumOff val="0"/>
                  <a:alphaOff val="0"/>
                </a:sysClr>
              </a:solidFill>
              <a:latin typeface="Myriad Pro" pitchFamily="34" charset="0"/>
              <a:ea typeface="+mn-ea"/>
              <a:cs typeface="+mn-cs"/>
            </a:rPr>
            <a:t>Render harmless</a:t>
          </a:r>
        </a:p>
      </dgm:t>
    </dgm:pt>
    <dgm:pt modelId="{954042E7-6D80-4F0F-B3EE-DC79B3B2FDC9}" type="parTrans" cxnId="{E2FD9F0C-E7CA-423B-B4F0-880AA0666A47}">
      <dgm:prSet/>
      <dgm:spPr/>
      <dgm:t>
        <a:bodyPr/>
        <a:lstStyle/>
        <a:p>
          <a:endParaRPr lang="en-GB"/>
        </a:p>
      </dgm:t>
    </dgm:pt>
    <dgm:pt modelId="{D6E2534A-B37F-4A20-9C2E-CC195CFDB273}" type="sibTrans" cxnId="{E2FD9F0C-E7CA-423B-B4F0-880AA0666A47}">
      <dgm:prSet/>
      <dgm:spPr/>
      <dgm:t>
        <a:bodyPr/>
        <a:lstStyle/>
        <a:p>
          <a:endParaRPr lang="en-GB"/>
        </a:p>
      </dgm:t>
    </dgm:pt>
    <dgm:pt modelId="{FAD88AD6-9FB2-4424-BD00-E53784745B5A}" type="pres">
      <dgm:prSet presAssocID="{F41FB9E3-E5E0-4CE7-973D-A635A2A8E2FD}" presName="Name0" presStyleCnt="0">
        <dgm:presLayoutVars>
          <dgm:dir/>
          <dgm:animLvl val="lvl"/>
          <dgm:resizeHandles val="exact"/>
        </dgm:presLayoutVars>
      </dgm:prSet>
      <dgm:spPr/>
    </dgm:pt>
    <dgm:pt modelId="{74CEE138-C502-4A1E-AB0A-9C222BC5CDA3}" type="pres">
      <dgm:prSet presAssocID="{46050C1C-D747-4C7A-8703-F276D503DB57}" presName="Name8" presStyleCnt="0"/>
      <dgm:spPr/>
    </dgm:pt>
    <dgm:pt modelId="{A6D993A1-D95A-415C-BE36-5AD42C1B449D}" type="pres">
      <dgm:prSet presAssocID="{46050C1C-D747-4C7A-8703-F276D503DB57}" presName="level" presStyleLbl="node1" presStyleIdx="0" presStyleCnt="3" custLinFactNeighborX="-4249" custLinFactNeighborY="1896">
        <dgm:presLayoutVars>
          <dgm:chMax val="1"/>
          <dgm:bulletEnabled val="1"/>
        </dgm:presLayoutVars>
      </dgm:prSet>
      <dgm:spPr>
        <a:prstGeom prst="trapezoid">
          <a:avLst>
            <a:gd name="adj" fmla="val 90915"/>
          </a:avLst>
        </a:prstGeom>
      </dgm:spPr>
    </dgm:pt>
    <dgm:pt modelId="{7AEA1406-8E68-4B2E-96C4-9C1B02C477E1}" type="pres">
      <dgm:prSet presAssocID="{46050C1C-D747-4C7A-8703-F276D503DB57}" presName="levelTx" presStyleLbl="revTx" presStyleIdx="0" presStyleCnt="0">
        <dgm:presLayoutVars>
          <dgm:chMax val="1"/>
          <dgm:bulletEnabled val="1"/>
        </dgm:presLayoutVars>
      </dgm:prSet>
      <dgm:spPr/>
    </dgm:pt>
    <dgm:pt modelId="{A52490D4-E4F8-4400-9D22-0EAE3CA4A5CA}" type="pres">
      <dgm:prSet presAssocID="{F79D79CC-16D5-4297-87A5-E18157239D0B}" presName="Name8" presStyleCnt="0"/>
      <dgm:spPr/>
    </dgm:pt>
    <dgm:pt modelId="{02627254-3F72-4511-B4AB-54834687DCCA}" type="pres">
      <dgm:prSet presAssocID="{F79D79CC-16D5-4297-87A5-E18157239D0B}" presName="level" presStyleLbl="node1" presStyleIdx="1" presStyleCnt="3">
        <dgm:presLayoutVars>
          <dgm:chMax val="1"/>
          <dgm:bulletEnabled val="1"/>
        </dgm:presLayoutVars>
      </dgm:prSet>
      <dgm:spPr>
        <a:prstGeom prst="trapezoid">
          <a:avLst>
            <a:gd name="adj" fmla="val 90915"/>
          </a:avLst>
        </a:prstGeom>
      </dgm:spPr>
    </dgm:pt>
    <dgm:pt modelId="{EFCEDC8E-4691-49D5-83A1-D288E1A25D4A}" type="pres">
      <dgm:prSet presAssocID="{F79D79CC-16D5-4297-87A5-E18157239D0B}" presName="levelTx" presStyleLbl="revTx" presStyleIdx="0" presStyleCnt="0">
        <dgm:presLayoutVars>
          <dgm:chMax val="1"/>
          <dgm:bulletEnabled val="1"/>
        </dgm:presLayoutVars>
      </dgm:prSet>
      <dgm:spPr/>
    </dgm:pt>
    <dgm:pt modelId="{76162491-4D76-4560-B493-544F1805B82C}" type="pres">
      <dgm:prSet presAssocID="{6224C771-8284-43C5-92CA-B10BE78A0948}" presName="Name8" presStyleCnt="0"/>
      <dgm:spPr/>
    </dgm:pt>
    <dgm:pt modelId="{25DC5D91-E765-4E3C-8AEC-CBD59F7DCDCD}" type="pres">
      <dgm:prSet presAssocID="{6224C771-8284-43C5-92CA-B10BE78A0948}" presName="level" presStyleLbl="node1" presStyleIdx="2" presStyleCnt="3">
        <dgm:presLayoutVars>
          <dgm:chMax val="1"/>
          <dgm:bulletEnabled val="1"/>
        </dgm:presLayoutVars>
      </dgm:prSet>
      <dgm:spPr>
        <a:prstGeom prst="trapezoid">
          <a:avLst>
            <a:gd name="adj" fmla="val 90915"/>
          </a:avLst>
        </a:prstGeom>
      </dgm:spPr>
    </dgm:pt>
    <dgm:pt modelId="{85AAC8E3-A14D-459E-8088-BAFEDCADC418}" type="pres">
      <dgm:prSet presAssocID="{6224C771-8284-43C5-92CA-B10BE78A0948}" presName="levelTx" presStyleLbl="revTx" presStyleIdx="0" presStyleCnt="0">
        <dgm:presLayoutVars>
          <dgm:chMax val="1"/>
          <dgm:bulletEnabled val="1"/>
        </dgm:presLayoutVars>
      </dgm:prSet>
      <dgm:spPr/>
    </dgm:pt>
  </dgm:ptLst>
  <dgm:cxnLst>
    <dgm:cxn modelId="{E2FD9F0C-E7CA-423B-B4F0-880AA0666A47}" srcId="{F41FB9E3-E5E0-4CE7-973D-A635A2A8E2FD}" destId="{6224C771-8284-43C5-92CA-B10BE78A0948}" srcOrd="2" destOrd="0" parTransId="{954042E7-6D80-4F0F-B3EE-DC79B3B2FDC9}" sibTransId="{D6E2534A-B37F-4A20-9C2E-CC195CFDB273}"/>
    <dgm:cxn modelId="{ED012428-E62B-475D-A8E7-10BB32979F95}" type="presOf" srcId="{6224C771-8284-43C5-92CA-B10BE78A0948}" destId="{25DC5D91-E765-4E3C-8AEC-CBD59F7DCDCD}" srcOrd="0" destOrd="0" presId="urn:microsoft.com/office/officeart/2005/8/layout/pyramid3"/>
    <dgm:cxn modelId="{3FE6DA40-3BAB-404C-A62B-B37045E00EED}" type="presOf" srcId="{F79D79CC-16D5-4297-87A5-E18157239D0B}" destId="{EFCEDC8E-4691-49D5-83A1-D288E1A25D4A}" srcOrd="1" destOrd="0" presId="urn:microsoft.com/office/officeart/2005/8/layout/pyramid3"/>
    <dgm:cxn modelId="{4B05837A-DDFF-48A2-A662-D3F0E92DCC68}" type="presOf" srcId="{46050C1C-D747-4C7A-8703-F276D503DB57}" destId="{7AEA1406-8E68-4B2E-96C4-9C1B02C477E1}" srcOrd="1" destOrd="0" presId="urn:microsoft.com/office/officeart/2005/8/layout/pyramid3"/>
    <dgm:cxn modelId="{3B07A6A4-F15D-47C5-B0BE-EBB79472EF78}" srcId="{F41FB9E3-E5E0-4CE7-973D-A635A2A8E2FD}" destId="{46050C1C-D747-4C7A-8703-F276D503DB57}" srcOrd="0" destOrd="0" parTransId="{DB6425EE-188C-4F5A-B490-B643F19AE6C4}" sibTransId="{E4A936B3-FEB3-446F-9AD8-5E25C8F2C713}"/>
    <dgm:cxn modelId="{9B5E76AA-2A94-44F1-9171-22C99642A29A}" type="presOf" srcId="{6224C771-8284-43C5-92CA-B10BE78A0948}" destId="{85AAC8E3-A14D-459E-8088-BAFEDCADC418}" srcOrd="1" destOrd="0" presId="urn:microsoft.com/office/officeart/2005/8/layout/pyramid3"/>
    <dgm:cxn modelId="{632806B6-3482-4FEB-8D27-8DCB0F976A03}" srcId="{F41FB9E3-E5E0-4CE7-973D-A635A2A8E2FD}" destId="{F79D79CC-16D5-4297-87A5-E18157239D0B}" srcOrd="1" destOrd="0" parTransId="{CB5F73C7-4D81-4DF6-B721-A211327B5C35}" sibTransId="{D2D916A3-33D4-43BB-ACC7-8BC341224FB9}"/>
    <dgm:cxn modelId="{03F2F1C8-E709-4320-B10B-396C876AD5FE}" type="presOf" srcId="{F41FB9E3-E5E0-4CE7-973D-A635A2A8E2FD}" destId="{FAD88AD6-9FB2-4424-BD00-E53784745B5A}" srcOrd="0" destOrd="0" presId="urn:microsoft.com/office/officeart/2005/8/layout/pyramid3"/>
    <dgm:cxn modelId="{E1E695DF-8C05-43A8-87DE-46854F6291B1}" type="presOf" srcId="{F79D79CC-16D5-4297-87A5-E18157239D0B}" destId="{02627254-3F72-4511-B4AB-54834687DCCA}" srcOrd="0" destOrd="0" presId="urn:microsoft.com/office/officeart/2005/8/layout/pyramid3"/>
    <dgm:cxn modelId="{2BE2EAFD-C81C-48CE-9AA8-134C6847A01A}" type="presOf" srcId="{46050C1C-D747-4C7A-8703-F276D503DB57}" destId="{A6D993A1-D95A-415C-BE36-5AD42C1B449D}" srcOrd="0" destOrd="0" presId="urn:microsoft.com/office/officeart/2005/8/layout/pyramid3"/>
    <dgm:cxn modelId="{C772304A-E802-49EB-96F6-24712335947D}" type="presParOf" srcId="{FAD88AD6-9FB2-4424-BD00-E53784745B5A}" destId="{74CEE138-C502-4A1E-AB0A-9C222BC5CDA3}" srcOrd="0" destOrd="0" presId="urn:microsoft.com/office/officeart/2005/8/layout/pyramid3"/>
    <dgm:cxn modelId="{6375DA87-C870-4834-9FD6-21B51A934229}" type="presParOf" srcId="{74CEE138-C502-4A1E-AB0A-9C222BC5CDA3}" destId="{A6D993A1-D95A-415C-BE36-5AD42C1B449D}" srcOrd="0" destOrd="0" presId="urn:microsoft.com/office/officeart/2005/8/layout/pyramid3"/>
    <dgm:cxn modelId="{729D27C8-11D5-47F0-8118-BA8E66157F1B}" type="presParOf" srcId="{74CEE138-C502-4A1E-AB0A-9C222BC5CDA3}" destId="{7AEA1406-8E68-4B2E-96C4-9C1B02C477E1}" srcOrd="1" destOrd="0" presId="urn:microsoft.com/office/officeart/2005/8/layout/pyramid3"/>
    <dgm:cxn modelId="{5FDBFFDF-85AD-4559-9C7C-F5BDE5F5AB76}" type="presParOf" srcId="{FAD88AD6-9FB2-4424-BD00-E53784745B5A}" destId="{A52490D4-E4F8-4400-9D22-0EAE3CA4A5CA}" srcOrd="1" destOrd="0" presId="urn:microsoft.com/office/officeart/2005/8/layout/pyramid3"/>
    <dgm:cxn modelId="{7EDDBBA3-8FFE-416C-8555-BC037E0988B3}" type="presParOf" srcId="{A52490D4-E4F8-4400-9D22-0EAE3CA4A5CA}" destId="{02627254-3F72-4511-B4AB-54834687DCCA}" srcOrd="0" destOrd="0" presId="urn:microsoft.com/office/officeart/2005/8/layout/pyramid3"/>
    <dgm:cxn modelId="{FE9A3185-211C-46E8-8F3B-9509A963CBB9}" type="presParOf" srcId="{A52490D4-E4F8-4400-9D22-0EAE3CA4A5CA}" destId="{EFCEDC8E-4691-49D5-83A1-D288E1A25D4A}" srcOrd="1" destOrd="0" presId="urn:microsoft.com/office/officeart/2005/8/layout/pyramid3"/>
    <dgm:cxn modelId="{20CC0CC1-0CA8-4B14-8017-374D64BFEAFE}" type="presParOf" srcId="{FAD88AD6-9FB2-4424-BD00-E53784745B5A}" destId="{76162491-4D76-4560-B493-544F1805B82C}" srcOrd="2" destOrd="0" presId="urn:microsoft.com/office/officeart/2005/8/layout/pyramid3"/>
    <dgm:cxn modelId="{25809DC7-61CC-4632-8264-B67C4B82308D}" type="presParOf" srcId="{76162491-4D76-4560-B493-544F1805B82C}" destId="{25DC5D91-E765-4E3C-8AEC-CBD59F7DCDCD}" srcOrd="0" destOrd="0" presId="urn:microsoft.com/office/officeart/2005/8/layout/pyramid3"/>
    <dgm:cxn modelId="{4DC38D1F-93A5-4B32-968C-8EBCE2B840DC}" type="presParOf" srcId="{76162491-4D76-4560-B493-544F1805B82C}" destId="{85AAC8E3-A14D-459E-8088-BAFEDCADC418}" srcOrd="1" destOrd="0" presId="urn:microsoft.com/office/officeart/2005/8/layout/pyramid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D993A1-D95A-415C-BE36-5AD42C1B449D}">
      <dsp:nvSpPr>
        <dsp:cNvPr id="0" name=""/>
        <dsp:cNvSpPr/>
      </dsp:nvSpPr>
      <dsp:spPr>
        <a:xfrm rot="10800000">
          <a:off x="0" y="28604"/>
          <a:ext cx="8229600" cy="1508654"/>
        </a:xfrm>
        <a:prstGeom prst="trapezoid">
          <a:avLst>
            <a:gd name="adj" fmla="val 90915"/>
          </a:avLst>
        </a:prstGeom>
        <a:solidFill>
          <a:srgbClr val="9BBB59">
            <a:alpha val="90000"/>
            <a:hueOff val="0"/>
            <a:satOff val="0"/>
            <a:lumOff val="0"/>
            <a:alphaOff val="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1778000">
            <a:lnSpc>
              <a:spcPct val="90000"/>
            </a:lnSpc>
            <a:spcBef>
              <a:spcPct val="0"/>
            </a:spcBef>
            <a:spcAft>
              <a:spcPct val="35000"/>
            </a:spcAft>
            <a:buNone/>
          </a:pPr>
          <a:r>
            <a:rPr lang="en-GB" sz="4000" kern="1200" dirty="0">
              <a:solidFill>
                <a:sysClr val="windowText" lastClr="000000">
                  <a:hueOff val="0"/>
                  <a:satOff val="0"/>
                  <a:lumOff val="0"/>
                  <a:alphaOff val="0"/>
                </a:sysClr>
              </a:solidFill>
              <a:latin typeface="Myriad Pro" pitchFamily="34" charset="0"/>
              <a:ea typeface="+mn-ea"/>
              <a:cs typeface="+mn-cs"/>
            </a:rPr>
            <a:t>Eliminate</a:t>
          </a:r>
        </a:p>
      </dsp:txBody>
      <dsp:txXfrm rot="-10800000">
        <a:off x="1440179" y="28604"/>
        <a:ext cx="5349240" cy="1508654"/>
      </dsp:txXfrm>
    </dsp:sp>
    <dsp:sp modelId="{02627254-3F72-4511-B4AB-54834687DCCA}">
      <dsp:nvSpPr>
        <dsp:cNvPr id="0" name=""/>
        <dsp:cNvSpPr/>
      </dsp:nvSpPr>
      <dsp:spPr>
        <a:xfrm rot="10800000">
          <a:off x="1371600" y="1508654"/>
          <a:ext cx="5486399" cy="1508654"/>
        </a:xfrm>
        <a:prstGeom prst="trapezoid">
          <a:avLst>
            <a:gd name="adj" fmla="val 90915"/>
          </a:avLst>
        </a:prstGeom>
        <a:solidFill>
          <a:srgbClr val="9BBB59">
            <a:alpha val="90000"/>
            <a:hueOff val="0"/>
            <a:satOff val="0"/>
            <a:lumOff val="0"/>
            <a:alphaOff val="-2000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1778000">
            <a:lnSpc>
              <a:spcPct val="90000"/>
            </a:lnSpc>
            <a:spcBef>
              <a:spcPct val="0"/>
            </a:spcBef>
            <a:spcAft>
              <a:spcPct val="35000"/>
            </a:spcAft>
            <a:buNone/>
          </a:pPr>
          <a:r>
            <a:rPr lang="en-GB" sz="4000" kern="1200" dirty="0">
              <a:solidFill>
                <a:sysClr val="windowText" lastClr="000000">
                  <a:hueOff val="0"/>
                  <a:satOff val="0"/>
                  <a:lumOff val="0"/>
                  <a:alphaOff val="0"/>
                </a:sysClr>
              </a:solidFill>
              <a:latin typeface="Myriad Pro" pitchFamily="34" charset="0"/>
              <a:ea typeface="+mn-ea"/>
              <a:cs typeface="+mn-cs"/>
            </a:rPr>
            <a:t>Minimise</a:t>
          </a:r>
        </a:p>
      </dsp:txBody>
      <dsp:txXfrm rot="-10800000">
        <a:off x="2331720" y="1508654"/>
        <a:ext cx="3566160" cy="1508654"/>
      </dsp:txXfrm>
    </dsp:sp>
    <dsp:sp modelId="{25DC5D91-E765-4E3C-8AEC-CBD59F7DCDCD}">
      <dsp:nvSpPr>
        <dsp:cNvPr id="0" name=""/>
        <dsp:cNvSpPr/>
      </dsp:nvSpPr>
      <dsp:spPr>
        <a:xfrm rot="10800000">
          <a:off x="2743200" y="3017308"/>
          <a:ext cx="2743199" cy="1508654"/>
        </a:xfrm>
        <a:prstGeom prst="trapezoid">
          <a:avLst>
            <a:gd name="adj" fmla="val 90915"/>
          </a:avLst>
        </a:prstGeom>
        <a:solidFill>
          <a:srgbClr val="9BBB59">
            <a:alpha val="90000"/>
            <a:hueOff val="0"/>
            <a:satOff val="0"/>
            <a:lumOff val="0"/>
            <a:alphaOff val="-40000"/>
          </a:srgbClr>
        </a:solidFill>
        <a:ln w="25400" cap="flat" cmpd="sng" algn="ctr">
          <a:solidFill>
            <a:sysClr val="window" lastClr="FFFFFF">
              <a:hueOff val="0"/>
              <a:satOff val="0"/>
              <a:lumOff val="0"/>
              <a:alphaOff val="0"/>
            </a:sys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1778000">
            <a:lnSpc>
              <a:spcPct val="90000"/>
            </a:lnSpc>
            <a:spcBef>
              <a:spcPct val="0"/>
            </a:spcBef>
            <a:spcAft>
              <a:spcPct val="35000"/>
            </a:spcAft>
            <a:buNone/>
          </a:pPr>
          <a:r>
            <a:rPr lang="en-GB" sz="4000" kern="1200" dirty="0">
              <a:solidFill>
                <a:sysClr val="windowText" lastClr="000000">
                  <a:hueOff val="0"/>
                  <a:satOff val="0"/>
                  <a:lumOff val="0"/>
                  <a:alphaOff val="0"/>
                </a:sysClr>
              </a:solidFill>
              <a:latin typeface="Myriad Pro" pitchFamily="34" charset="0"/>
              <a:ea typeface="+mn-ea"/>
              <a:cs typeface="+mn-cs"/>
            </a:rPr>
            <a:t>Render harmless</a:t>
          </a:r>
        </a:p>
      </dsp:txBody>
      <dsp:txXfrm rot="-10800000">
        <a:off x="2743200" y="3017308"/>
        <a:ext cx="2743199" cy="1508654"/>
      </dsp:txXfrm>
    </dsp:sp>
  </dsp:spTree>
</dsp:drawing>
</file>

<file path=ppt/diagrams/layout1.xml><?xml version="1.0" encoding="utf-8"?>
<dgm:layoutDef xmlns:dgm="http://schemas.openxmlformats.org/drawingml/2006/diagram" xmlns:a="http://schemas.openxmlformats.org/drawingml/2006/main" uniqueId="urn:microsoft.com/office/officeart/2005/8/layout/pyramid3">
  <dgm:title val=""/>
  <dgm:desc val=""/>
  <dgm:catLst>
    <dgm:cat type="pyramid" pri="2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T"/>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T"/>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rev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t"/>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157B527-9545-4A18-82C6-985C2D673EE0}" type="datetimeFigureOut">
              <a:rPr lang="en-US" smtClean="0"/>
              <a:t>2/21/2023</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E06BD15E-A83F-499B-AE2F-72149146BFF5}" type="slidenum">
              <a:rPr lang="en-US" smtClean="0"/>
              <a:t>‹#›</a:t>
            </a:fld>
            <a:endParaRPr lang="en-US"/>
          </a:p>
        </p:txBody>
      </p:sp>
    </p:spTree>
    <p:extLst>
      <p:ext uri="{BB962C8B-B14F-4D97-AF65-F5344CB8AC3E}">
        <p14:creationId xmlns:p14="http://schemas.microsoft.com/office/powerpoint/2010/main" val="152833932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82A402-9AEC-46CD-BFFB-8C45353B9417}" type="datetimeFigureOut">
              <a:rPr lang="en-US" smtClean="0"/>
              <a:t>2/21/2023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BD6FFF6-EFF5-46FA-B62C-F141E1274D59}" type="slidenum">
              <a:rPr lang="en-US" smtClean="0"/>
              <a:t>‹#›</a:t>
            </a:fld>
            <a:endParaRPr lang="en-US"/>
          </a:p>
        </p:txBody>
      </p:sp>
    </p:spTree>
    <p:extLst>
      <p:ext uri="{BB962C8B-B14F-4D97-AF65-F5344CB8AC3E}">
        <p14:creationId xmlns:p14="http://schemas.microsoft.com/office/powerpoint/2010/main" val="7556670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BD6FFF6-EFF5-46FA-B62C-F141E1274D59}" type="slidenum">
              <a:rPr lang="en-US" smtClean="0"/>
              <a:t>1</a:t>
            </a:fld>
            <a:endParaRPr lang="en-US"/>
          </a:p>
        </p:txBody>
      </p:sp>
    </p:spTree>
    <p:extLst>
      <p:ext uri="{BB962C8B-B14F-4D97-AF65-F5344CB8AC3E}">
        <p14:creationId xmlns:p14="http://schemas.microsoft.com/office/powerpoint/2010/main" val="40052295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D6FFF6-EFF5-46FA-B62C-F141E1274D59}" type="slidenum">
              <a:rPr lang="en-US" smtClean="0"/>
              <a:t>3</a:t>
            </a:fld>
            <a:endParaRPr lang="en-US"/>
          </a:p>
        </p:txBody>
      </p:sp>
    </p:spTree>
    <p:extLst>
      <p:ext uri="{BB962C8B-B14F-4D97-AF65-F5344CB8AC3E}">
        <p14:creationId xmlns:p14="http://schemas.microsoft.com/office/powerpoint/2010/main" val="16381789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Acid rain - </a:t>
            </a:r>
          </a:p>
        </p:txBody>
      </p:sp>
      <p:sp>
        <p:nvSpPr>
          <p:cNvPr id="4" name="Slide Number Placeholder 3"/>
          <p:cNvSpPr>
            <a:spLocks noGrp="1"/>
          </p:cNvSpPr>
          <p:nvPr>
            <p:ph type="sldNum" sz="quarter" idx="5"/>
          </p:nvPr>
        </p:nvSpPr>
        <p:spPr/>
        <p:txBody>
          <a:bodyPr/>
          <a:lstStyle/>
          <a:p>
            <a:fld id="{4BD6FFF6-EFF5-46FA-B62C-F141E1274D59}" type="slidenum">
              <a:rPr lang="en-US" smtClean="0"/>
              <a:t>5</a:t>
            </a:fld>
            <a:endParaRPr lang="en-US"/>
          </a:p>
        </p:txBody>
      </p:sp>
    </p:spTree>
    <p:extLst>
      <p:ext uri="{BB962C8B-B14F-4D97-AF65-F5344CB8AC3E}">
        <p14:creationId xmlns:p14="http://schemas.microsoft.com/office/powerpoint/2010/main" val="41290412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apple-system"/>
              </a:rPr>
              <a:t>Source: </a:t>
            </a:r>
            <a:r>
              <a:rPr lang="en-GB" b="0" i="0" dirty="0" err="1">
                <a:solidFill>
                  <a:srgbClr val="333333"/>
                </a:solidFill>
                <a:effectLst/>
                <a:latin typeface="-apple-system"/>
              </a:rPr>
              <a:t>Grennfelt</a:t>
            </a:r>
            <a:r>
              <a:rPr lang="en-GB" b="0" i="0" dirty="0">
                <a:solidFill>
                  <a:srgbClr val="333333"/>
                </a:solidFill>
                <a:effectLst/>
                <a:latin typeface="-apple-system"/>
              </a:rPr>
              <a:t>, P., </a:t>
            </a:r>
            <a:r>
              <a:rPr lang="en-GB" b="0" i="0" dirty="0" err="1">
                <a:solidFill>
                  <a:srgbClr val="333333"/>
                </a:solidFill>
                <a:effectLst/>
                <a:latin typeface="-apple-system"/>
              </a:rPr>
              <a:t>Engleryd</a:t>
            </a:r>
            <a:r>
              <a:rPr lang="en-GB" b="0" i="0" dirty="0">
                <a:solidFill>
                  <a:srgbClr val="333333"/>
                </a:solidFill>
                <a:effectLst/>
                <a:latin typeface="-apple-system"/>
              </a:rPr>
              <a:t>, A., </a:t>
            </a:r>
            <a:r>
              <a:rPr lang="en-GB" b="0" i="0" dirty="0" err="1">
                <a:solidFill>
                  <a:srgbClr val="333333"/>
                </a:solidFill>
                <a:effectLst/>
                <a:latin typeface="-apple-system"/>
              </a:rPr>
              <a:t>Forsius</a:t>
            </a:r>
            <a:r>
              <a:rPr lang="en-GB" b="0" i="0" dirty="0">
                <a:solidFill>
                  <a:srgbClr val="333333"/>
                </a:solidFill>
                <a:effectLst/>
                <a:latin typeface="-apple-system"/>
              </a:rPr>
              <a:t>, M. </a:t>
            </a:r>
            <a:r>
              <a:rPr lang="en-GB" b="0" i="1" dirty="0">
                <a:solidFill>
                  <a:srgbClr val="333333"/>
                </a:solidFill>
                <a:effectLst/>
                <a:latin typeface="-apple-system"/>
              </a:rPr>
              <a:t>et al.</a:t>
            </a:r>
            <a:r>
              <a:rPr lang="en-GB" b="0" i="0" dirty="0">
                <a:solidFill>
                  <a:srgbClr val="333333"/>
                </a:solidFill>
                <a:effectLst/>
                <a:latin typeface="-apple-system"/>
              </a:rPr>
              <a:t> Acid rain and air pollution: 50 years of progress in environmental science and policy. </a:t>
            </a:r>
            <a:r>
              <a:rPr lang="en-GB" b="0" i="1" dirty="0" err="1">
                <a:solidFill>
                  <a:srgbClr val="333333"/>
                </a:solidFill>
                <a:effectLst/>
                <a:latin typeface="-apple-system"/>
              </a:rPr>
              <a:t>Ambio</a:t>
            </a:r>
            <a:r>
              <a:rPr lang="en-GB" b="0" i="0" dirty="0">
                <a:solidFill>
                  <a:srgbClr val="333333"/>
                </a:solidFill>
                <a:effectLst/>
                <a:latin typeface="-apple-system"/>
              </a:rPr>
              <a:t> </a:t>
            </a:r>
            <a:r>
              <a:rPr lang="en-GB" b="1" i="0" dirty="0">
                <a:solidFill>
                  <a:srgbClr val="333333"/>
                </a:solidFill>
                <a:effectLst/>
                <a:latin typeface="-apple-system"/>
              </a:rPr>
              <a:t>49, </a:t>
            </a:r>
            <a:r>
              <a:rPr lang="en-GB" b="0" i="0" dirty="0">
                <a:solidFill>
                  <a:srgbClr val="333333"/>
                </a:solidFill>
                <a:effectLst/>
                <a:latin typeface="-apple-system"/>
              </a:rPr>
              <a:t>849–864 (2020). https://doi.org/10.1007/s13280-019-01244-4</a:t>
            </a:r>
          </a:p>
          <a:p>
            <a:endParaRPr lang="en-GB" b="0" i="0" dirty="0">
              <a:solidFill>
                <a:srgbClr val="333333"/>
              </a:solidFill>
              <a:effectLst/>
              <a:latin typeface="-apple-system"/>
            </a:endParaRPr>
          </a:p>
          <a:p>
            <a:r>
              <a:rPr lang="en-GB" b="0" i="0" dirty="0">
                <a:solidFill>
                  <a:srgbClr val="333333"/>
                </a:solidFill>
                <a:effectLst/>
                <a:latin typeface="-apple-system"/>
              </a:rPr>
              <a:t>Effects: damage to trees, water life, transboundary, metals leachate from soil, reduced calcium in soils, corrosion of stone and metal structures, localised reduction in plant growth/cereal production</a:t>
            </a:r>
            <a:endParaRPr lang="en-GB" dirty="0"/>
          </a:p>
        </p:txBody>
      </p:sp>
      <p:sp>
        <p:nvSpPr>
          <p:cNvPr id="4" name="Slide Number Placeholder 3"/>
          <p:cNvSpPr>
            <a:spLocks noGrp="1"/>
          </p:cNvSpPr>
          <p:nvPr>
            <p:ph type="sldNum" sz="quarter" idx="5"/>
          </p:nvPr>
        </p:nvSpPr>
        <p:spPr/>
        <p:txBody>
          <a:bodyPr/>
          <a:lstStyle/>
          <a:p>
            <a:fld id="{4BD6FFF6-EFF5-46FA-B62C-F141E1274D59}" type="slidenum">
              <a:rPr lang="en-US" smtClean="0"/>
              <a:t>6</a:t>
            </a:fld>
            <a:endParaRPr lang="en-US"/>
          </a:p>
        </p:txBody>
      </p:sp>
    </p:spTree>
    <p:extLst>
      <p:ext uri="{BB962C8B-B14F-4D97-AF65-F5344CB8AC3E}">
        <p14:creationId xmlns:p14="http://schemas.microsoft.com/office/powerpoint/2010/main" val="41014354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UK GOVERNMENT CLEAN AIR STRATEGY</a:t>
            </a:r>
          </a:p>
        </p:txBody>
      </p:sp>
      <p:sp>
        <p:nvSpPr>
          <p:cNvPr id="4" name="Slide Number Placeholder 3"/>
          <p:cNvSpPr>
            <a:spLocks noGrp="1"/>
          </p:cNvSpPr>
          <p:nvPr>
            <p:ph type="sldNum" sz="quarter" idx="5"/>
          </p:nvPr>
        </p:nvSpPr>
        <p:spPr/>
        <p:txBody>
          <a:bodyPr/>
          <a:lstStyle/>
          <a:p>
            <a:fld id="{4BD6FFF6-EFF5-46FA-B62C-F141E1274D59}" type="slidenum">
              <a:rPr lang="en-US" smtClean="0"/>
              <a:t>8</a:t>
            </a:fld>
            <a:endParaRPr lang="en-US"/>
          </a:p>
        </p:txBody>
      </p:sp>
    </p:spTree>
    <p:extLst>
      <p:ext uri="{BB962C8B-B14F-4D97-AF65-F5344CB8AC3E}">
        <p14:creationId xmlns:p14="http://schemas.microsoft.com/office/powerpoint/2010/main" val="23255720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Further study:</a:t>
            </a:r>
          </a:p>
          <a:p>
            <a:r>
              <a:rPr lang="en-GB" dirty="0"/>
              <a:t>https://www.ghgprotocol.org/sites/default/files/ghgp/Global-Warming-Potential-Values%20%28Feb%2016%202016%29_1.pdf</a:t>
            </a:r>
          </a:p>
        </p:txBody>
      </p:sp>
      <p:sp>
        <p:nvSpPr>
          <p:cNvPr id="4" name="Slide Number Placeholder 3"/>
          <p:cNvSpPr>
            <a:spLocks noGrp="1"/>
          </p:cNvSpPr>
          <p:nvPr>
            <p:ph type="sldNum" sz="quarter" idx="5"/>
          </p:nvPr>
        </p:nvSpPr>
        <p:spPr/>
        <p:txBody>
          <a:bodyPr/>
          <a:lstStyle/>
          <a:p>
            <a:fld id="{4BD6FFF6-EFF5-46FA-B62C-F141E1274D59}" type="slidenum">
              <a:rPr lang="en-US" smtClean="0"/>
              <a:t>16</a:t>
            </a:fld>
            <a:endParaRPr lang="en-US"/>
          </a:p>
        </p:txBody>
      </p:sp>
    </p:spTree>
    <p:extLst>
      <p:ext uri="{BB962C8B-B14F-4D97-AF65-F5344CB8AC3E}">
        <p14:creationId xmlns:p14="http://schemas.microsoft.com/office/powerpoint/2010/main" val="15454765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Slide Image Placeholder 1">
            <a:extLst>
              <a:ext uri="{FF2B5EF4-FFF2-40B4-BE49-F238E27FC236}">
                <a16:creationId xmlns:a16="http://schemas.microsoft.com/office/drawing/2014/main" id="{0823536D-CABE-4B68-8F8E-039DCEE06300}"/>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3123" name="Notes Placeholder 2">
            <a:extLst>
              <a:ext uri="{FF2B5EF4-FFF2-40B4-BE49-F238E27FC236}">
                <a16:creationId xmlns:a16="http://schemas.microsoft.com/office/drawing/2014/main" id="{2CBFCE45-421D-42EA-BA43-D58B1FB86C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a:extLst>
              <a:ext uri="{FF2B5EF4-FFF2-40B4-BE49-F238E27FC236}">
                <a16:creationId xmlns:a16="http://schemas.microsoft.com/office/drawing/2014/main" id="{7F541DCE-75F3-4112-8910-28BCF61D72E1}"/>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38462AE-00D2-4116-8E3A-3780AA7D7994}" type="slidenum">
              <a:rPr lang="en-US" altLang="en-US">
                <a:solidFill>
                  <a:srgbClr val="000000"/>
                </a:solidFill>
                <a:latin typeface="Calibri" panose="020F0502020204030204" pitchFamily="34" charset="0"/>
              </a:rPr>
              <a:pPr eaLnBrk="1" hangingPunct="1"/>
              <a:t>18</a:t>
            </a:fld>
            <a:endParaRPr lang="en-US" altLang="en-US">
              <a:solidFill>
                <a:srgbClr val="000000"/>
              </a:solidFill>
              <a:latin typeface="Calibri" panose="020F050202020403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6" name="Slide Image Placeholder 1">
            <a:extLst>
              <a:ext uri="{FF2B5EF4-FFF2-40B4-BE49-F238E27FC236}">
                <a16:creationId xmlns:a16="http://schemas.microsoft.com/office/drawing/2014/main" id="{3F617DC9-F714-49AA-A8F8-872C192379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4147" name="Notes Placeholder 2">
            <a:extLst>
              <a:ext uri="{FF2B5EF4-FFF2-40B4-BE49-F238E27FC236}">
                <a16:creationId xmlns:a16="http://schemas.microsoft.com/office/drawing/2014/main" id="{26F2926A-9834-476F-BEA3-03B1C0162A2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a:extLst>
              <a:ext uri="{FF2B5EF4-FFF2-40B4-BE49-F238E27FC236}">
                <a16:creationId xmlns:a16="http://schemas.microsoft.com/office/drawing/2014/main" id="{2597A28E-A67C-40FD-A441-532C60134B5C}"/>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1CF1113-0EB5-414E-BD01-1546DFF0517C}" type="slidenum">
              <a:rPr lang="en-US" altLang="en-US">
                <a:solidFill>
                  <a:srgbClr val="000000"/>
                </a:solidFill>
                <a:latin typeface="Calibri" panose="020F0502020204030204" pitchFamily="34" charset="0"/>
              </a:rPr>
              <a:pPr eaLnBrk="1" hangingPunct="1"/>
              <a:t>19</a:t>
            </a:fld>
            <a:endParaRPr lang="en-US" altLang="en-US">
              <a:solidFill>
                <a:srgbClr val="000000"/>
              </a:solidFill>
              <a:latin typeface="Calibri" panose="020F0502020204030204" pitchFamily="34"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70" name="Slide Image Placeholder 1">
            <a:extLst>
              <a:ext uri="{FF2B5EF4-FFF2-40B4-BE49-F238E27FC236}">
                <a16:creationId xmlns:a16="http://schemas.microsoft.com/office/drawing/2014/main" id="{43CA3B77-5F7E-4E17-942A-F4BF7FD4EB7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5171" name="Notes Placeholder 2">
            <a:extLst>
              <a:ext uri="{FF2B5EF4-FFF2-40B4-BE49-F238E27FC236}">
                <a16:creationId xmlns:a16="http://schemas.microsoft.com/office/drawing/2014/main" id="{D1B3456D-6A78-45EE-9454-6908A92E1B95}"/>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a:extLst>
              <a:ext uri="{FF2B5EF4-FFF2-40B4-BE49-F238E27FC236}">
                <a16:creationId xmlns:a16="http://schemas.microsoft.com/office/drawing/2014/main" id="{810A19B6-0ED5-4F6C-A8BE-6DF68C58FAF1}"/>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8316080-2452-4761-9E9C-96F3216F8C18}" type="slidenum">
              <a:rPr lang="en-US" altLang="en-US">
                <a:solidFill>
                  <a:srgbClr val="000000"/>
                </a:solidFill>
                <a:latin typeface="Calibri" panose="020F0502020204030204" pitchFamily="34" charset="0"/>
              </a:rPr>
              <a:pPr eaLnBrk="1" hangingPunct="1"/>
              <a:t>20</a:t>
            </a:fld>
            <a:endParaRPr lang="en-US" altLang="en-US">
              <a:solidFill>
                <a:srgbClr val="000000"/>
              </a:solidFill>
              <a:latin typeface="Calibri" panose="020F0502020204030204"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Acetaldehyde - a clear liquid that burns easily. Acetaldehyde has a strong, fruity odour that in high concentrations can make breathing difficult. Also known as ethanal, acetaldehyde forms naturally in the body and in plants. Acetaldehyde is mainly used as an intermediate in the synthesis of other chemicals. It is ubiquitous in the environment and may be formed in the body from the breakdown of ethanol. Acute (short-term) exposure to acetaldehyde results in effects including irritation of the eyes, skin, and respiratory tract.</a:t>
            </a:r>
          </a:p>
          <a:p>
            <a:endParaRPr lang="en-GB" dirty="0"/>
          </a:p>
          <a:p>
            <a:r>
              <a:rPr lang="en-GB" dirty="0"/>
              <a:t>Acetone - a liquid solvent that can break down and dissolve other substances. Companies include acetone in products such as nail polish remover, paint remover, and varnish remover. Some also use acetone to manufacture plastics, lacquers, and textiles. Breathing moderate to high amounts of acetone for a short amount of time can irritate your nose, throat, lungs and eyes. It can also cause headaches, dizziness, confusion, a faster pulse, nausea, vomiting, effects on the blood, passing out and possible coma, and a shorter menstrual cycle in women.</a:t>
            </a:r>
          </a:p>
          <a:p>
            <a:endParaRPr lang="en-GB" dirty="0"/>
          </a:p>
          <a:p>
            <a:r>
              <a:rPr lang="en-GB" dirty="0"/>
              <a:t>Glycols - a useful industrial compound found in many consumer products. Examples include antifreeze, hydraulic brake fluids, some stamp pad inks, ballpoint pens, solvents, paints, plastics, films, and cosmetics. Exposure to very high levels of ethylene glycol vapours causes irritation of mucous membranes and the upper respiratory tract. Exposure to levels of ethylene glycol concentrations higher than 80 ppm results in intolerable respiratory discomfort and cough.</a:t>
            </a:r>
          </a:p>
          <a:p>
            <a:endParaRPr lang="en-GB" dirty="0"/>
          </a:p>
          <a:p>
            <a:r>
              <a:rPr lang="en-GB" dirty="0"/>
              <a:t>Isocyanates - highly reactive, low molecular weight chemicals. They are widely used in the manufacture of flexible and rigid foams, fibres, coatings such as paints and varnishes, and elastomers, and are increasingly used in the automobile industry, autobody repair, and building insulation materials. Health effects of isocyanate exposure include irritation of skin and mucous membranes, chest tightness, and difficult breathing. Isocyanates include compounds classified as potential human carcinogens and known to cause cancer in animals.</a:t>
            </a:r>
          </a:p>
        </p:txBody>
      </p:sp>
      <p:sp>
        <p:nvSpPr>
          <p:cNvPr id="4" name="Slide Number Placeholder 3"/>
          <p:cNvSpPr>
            <a:spLocks noGrp="1"/>
          </p:cNvSpPr>
          <p:nvPr>
            <p:ph type="sldNum" sz="quarter" idx="5"/>
          </p:nvPr>
        </p:nvSpPr>
        <p:spPr/>
        <p:txBody>
          <a:bodyPr/>
          <a:lstStyle/>
          <a:p>
            <a:fld id="{4BD6FFF6-EFF5-46FA-B62C-F141E1274D59}" type="slidenum">
              <a:rPr lang="en-US" smtClean="0"/>
              <a:t>24</a:t>
            </a:fld>
            <a:endParaRPr lang="en-US"/>
          </a:p>
        </p:txBody>
      </p:sp>
    </p:spTree>
    <p:extLst>
      <p:ext uri="{BB962C8B-B14F-4D97-AF65-F5344CB8AC3E}">
        <p14:creationId xmlns:p14="http://schemas.microsoft.com/office/powerpoint/2010/main" val="40634018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UNECE - United Nations Economic Commission for Europe</a:t>
            </a:r>
          </a:p>
        </p:txBody>
      </p:sp>
      <p:sp>
        <p:nvSpPr>
          <p:cNvPr id="4" name="Slide Number Placeholder 3"/>
          <p:cNvSpPr>
            <a:spLocks noGrp="1"/>
          </p:cNvSpPr>
          <p:nvPr>
            <p:ph type="sldNum" sz="quarter" idx="5"/>
          </p:nvPr>
        </p:nvSpPr>
        <p:spPr/>
        <p:txBody>
          <a:bodyPr/>
          <a:lstStyle/>
          <a:p>
            <a:fld id="{4BD6FFF6-EFF5-46FA-B62C-F141E1274D59}" type="slidenum">
              <a:rPr lang="en-US" smtClean="0"/>
              <a:t>34</a:t>
            </a:fld>
            <a:endParaRPr lang="en-US"/>
          </a:p>
        </p:txBody>
      </p:sp>
    </p:spTree>
    <p:extLst>
      <p:ext uri="{BB962C8B-B14F-4D97-AF65-F5344CB8AC3E}">
        <p14:creationId xmlns:p14="http://schemas.microsoft.com/office/powerpoint/2010/main" val="32363520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BD6FFF6-EFF5-46FA-B62C-F141E1274D59}" type="slidenum">
              <a:rPr lang="en-US" smtClean="0"/>
              <a:t>39</a:t>
            </a:fld>
            <a:endParaRPr lang="en-US"/>
          </a:p>
        </p:txBody>
      </p:sp>
    </p:spTree>
    <p:extLst>
      <p:ext uri="{BB962C8B-B14F-4D97-AF65-F5344CB8AC3E}">
        <p14:creationId xmlns:p14="http://schemas.microsoft.com/office/powerpoint/2010/main" val="390676995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Chemical modification</a:t>
            </a:r>
          </a:p>
          <a:p>
            <a:r>
              <a:rPr lang="en-GB" dirty="0"/>
              <a:t>This method involves converting a dangerous chemical into an inert chemical. This is usually done using something like a flue gas desulphurization electrostatic precipitator.</a:t>
            </a:r>
          </a:p>
          <a:p>
            <a:endParaRPr lang="en-GB" dirty="0"/>
          </a:p>
          <a:p>
            <a:r>
              <a:rPr lang="en-GB" dirty="0"/>
              <a:t>In addition, to help clean up nitrogen oxide, certain controls include selective catalytic reduction processes. These regulate nitrogen oxides emissions from non-moving sources and from selective non-catalytic reduction, a process that changes oxides of nitrogen (NOx) into molecular nitrogen (N2).</a:t>
            </a:r>
          </a:p>
          <a:p>
            <a:endParaRPr lang="en-GB" dirty="0"/>
          </a:p>
          <a:p>
            <a:r>
              <a:rPr lang="en-GB" dirty="0"/>
              <a:t>If VOCs have recovery value, technicians may employ carbon adsorption, scrubbing and condensation to recuperate materials. If not, technicians may employ thermal oxidation, catalytic oxidation or biofiltration.</a:t>
            </a:r>
          </a:p>
          <a:p>
            <a:endParaRPr lang="en-GB" dirty="0"/>
          </a:p>
          <a:p>
            <a:r>
              <a:rPr lang="en-GB" dirty="0"/>
              <a:t>2. Contaminant Destruction</a:t>
            </a:r>
          </a:p>
          <a:p>
            <a:r>
              <a:rPr lang="en-GB" dirty="0"/>
              <a:t>This form of air purification is the most difficult, as it involves reach high enough boiling / temperature to burn away chemicals with very high phase change points.</a:t>
            </a:r>
          </a:p>
          <a:p>
            <a:endParaRPr lang="en-GB" dirty="0"/>
          </a:p>
          <a:p>
            <a:r>
              <a:rPr lang="en-GB" dirty="0"/>
              <a:t>3. Hazard Removal</a:t>
            </a:r>
          </a:p>
          <a:p>
            <a:r>
              <a:rPr lang="en-GB" dirty="0"/>
              <a:t>Removing the hazard from the air is the most common and the easiest form of air purification. This can be done in a number of ways – mainly air filter systems.</a:t>
            </a:r>
          </a:p>
          <a:p>
            <a:endParaRPr lang="en-GB" dirty="0"/>
          </a:p>
          <a:p>
            <a:endParaRPr lang="en-GB" dirty="0"/>
          </a:p>
        </p:txBody>
      </p:sp>
      <p:sp>
        <p:nvSpPr>
          <p:cNvPr id="4" name="Slide Number Placeholder 3"/>
          <p:cNvSpPr>
            <a:spLocks noGrp="1"/>
          </p:cNvSpPr>
          <p:nvPr>
            <p:ph type="sldNum" sz="quarter" idx="5"/>
          </p:nvPr>
        </p:nvSpPr>
        <p:spPr/>
        <p:txBody>
          <a:bodyPr/>
          <a:lstStyle/>
          <a:p>
            <a:fld id="{4BD6FFF6-EFF5-46FA-B62C-F141E1274D59}" type="slidenum">
              <a:rPr lang="en-US" smtClean="0"/>
              <a:t>43</a:t>
            </a:fld>
            <a:endParaRPr lang="en-US"/>
          </a:p>
        </p:txBody>
      </p:sp>
    </p:spTree>
    <p:extLst>
      <p:ext uri="{BB962C8B-B14F-4D97-AF65-F5344CB8AC3E}">
        <p14:creationId xmlns:p14="http://schemas.microsoft.com/office/powerpoint/2010/main" val="21822814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Mist collectors filter the air in machine shops in order to remove harmful oil mist from CNC machines, milling and grinding processes. </a:t>
            </a:r>
          </a:p>
        </p:txBody>
      </p:sp>
      <p:sp>
        <p:nvSpPr>
          <p:cNvPr id="4" name="Slide Number Placeholder 3"/>
          <p:cNvSpPr>
            <a:spLocks noGrp="1"/>
          </p:cNvSpPr>
          <p:nvPr>
            <p:ph type="sldNum" sz="quarter" idx="5"/>
          </p:nvPr>
        </p:nvSpPr>
        <p:spPr/>
        <p:txBody>
          <a:bodyPr/>
          <a:lstStyle/>
          <a:p>
            <a:fld id="{4BD6FFF6-EFF5-46FA-B62C-F141E1274D59}" type="slidenum">
              <a:rPr lang="en-US" smtClean="0"/>
              <a:t>44</a:t>
            </a:fld>
            <a:endParaRPr lang="en-US"/>
          </a:p>
        </p:txBody>
      </p:sp>
    </p:spTree>
    <p:extLst>
      <p:ext uri="{BB962C8B-B14F-4D97-AF65-F5344CB8AC3E}">
        <p14:creationId xmlns:p14="http://schemas.microsoft.com/office/powerpoint/2010/main" val="27533924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Pet food plant / glisten</a:t>
            </a:r>
          </a:p>
        </p:txBody>
      </p:sp>
      <p:sp>
        <p:nvSpPr>
          <p:cNvPr id="4" name="Slide Number Placeholder 3"/>
          <p:cNvSpPr>
            <a:spLocks noGrp="1"/>
          </p:cNvSpPr>
          <p:nvPr>
            <p:ph type="sldNum" sz="quarter" idx="5"/>
          </p:nvPr>
        </p:nvSpPr>
        <p:spPr/>
        <p:txBody>
          <a:bodyPr/>
          <a:lstStyle/>
          <a:p>
            <a:fld id="{4BD6FFF6-EFF5-46FA-B62C-F141E1274D59}" type="slidenum">
              <a:rPr lang="en-US" smtClean="0"/>
              <a:t>45</a:t>
            </a:fld>
            <a:endParaRPr lang="en-US"/>
          </a:p>
        </p:txBody>
      </p:sp>
    </p:spTree>
    <p:extLst>
      <p:ext uri="{BB962C8B-B14F-4D97-AF65-F5344CB8AC3E}">
        <p14:creationId xmlns:p14="http://schemas.microsoft.com/office/powerpoint/2010/main" val="18010504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Slide Image Placeholder 1">
            <a:extLst>
              <a:ext uri="{FF2B5EF4-FFF2-40B4-BE49-F238E27FC236}">
                <a16:creationId xmlns:a16="http://schemas.microsoft.com/office/drawing/2014/main" id="{8488B737-9ADF-4F04-94D9-50978773294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7219" name="Notes Placeholder 2">
            <a:extLst>
              <a:ext uri="{FF2B5EF4-FFF2-40B4-BE49-F238E27FC236}">
                <a16:creationId xmlns:a16="http://schemas.microsoft.com/office/drawing/2014/main" id="{AFA1A933-CEFE-428A-A4EC-1812FECCE20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a:extLst>
              <a:ext uri="{FF2B5EF4-FFF2-40B4-BE49-F238E27FC236}">
                <a16:creationId xmlns:a16="http://schemas.microsoft.com/office/drawing/2014/main" id="{EC83CAE7-77E7-4499-A53B-95429F769742}"/>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27739BB-B857-49D5-9A70-348382AE92AC}" type="slidenum">
              <a:rPr lang="en-US" altLang="en-US">
                <a:solidFill>
                  <a:srgbClr val="000000"/>
                </a:solidFill>
                <a:latin typeface="Calibri" panose="020F0502020204030204" pitchFamily="34" charset="0"/>
              </a:rPr>
              <a:pPr eaLnBrk="1" hangingPunct="1"/>
              <a:t>47</a:t>
            </a:fld>
            <a:endParaRPr lang="en-US" altLang="en-US">
              <a:solidFill>
                <a:srgbClr val="000000"/>
              </a:solidFill>
              <a:latin typeface="Calibri" panose="020F050202020403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8242" name="Slide Image Placeholder 1">
            <a:extLst>
              <a:ext uri="{FF2B5EF4-FFF2-40B4-BE49-F238E27FC236}">
                <a16:creationId xmlns:a16="http://schemas.microsoft.com/office/drawing/2014/main" id="{515E081D-D3A4-45E5-82C7-4D147496D86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8243" name="Notes Placeholder 2">
            <a:extLst>
              <a:ext uri="{FF2B5EF4-FFF2-40B4-BE49-F238E27FC236}">
                <a16:creationId xmlns:a16="http://schemas.microsoft.com/office/drawing/2014/main" id="{4A64D082-301F-45AE-B25A-6B7525655E9C}"/>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a:extLst>
              <a:ext uri="{FF2B5EF4-FFF2-40B4-BE49-F238E27FC236}">
                <a16:creationId xmlns:a16="http://schemas.microsoft.com/office/drawing/2014/main" id="{DF4D2ED3-D401-4BDB-9D37-F3F2324B9726}"/>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9D2CDFF-8C72-4231-9077-B555D2CE1936}" type="slidenum">
              <a:rPr lang="en-US" altLang="en-US">
                <a:solidFill>
                  <a:srgbClr val="000000"/>
                </a:solidFill>
                <a:latin typeface="Calibri" panose="020F0502020204030204" pitchFamily="34" charset="0"/>
              </a:rPr>
              <a:pPr eaLnBrk="1" hangingPunct="1"/>
              <a:t>48</a:t>
            </a:fld>
            <a:endParaRPr lang="en-US" altLang="en-US">
              <a:solidFill>
                <a:srgbClr val="000000"/>
              </a:solidFill>
              <a:latin typeface="Calibri" panose="020F0502020204030204" pitchFamily="34" charset="0"/>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9266" name="Slide Image Placeholder 1">
            <a:extLst>
              <a:ext uri="{FF2B5EF4-FFF2-40B4-BE49-F238E27FC236}">
                <a16:creationId xmlns:a16="http://schemas.microsoft.com/office/drawing/2014/main" id="{440BFD71-3396-41C4-B2CF-492F89052A05}"/>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39267" name="Notes Placeholder 2">
            <a:extLst>
              <a:ext uri="{FF2B5EF4-FFF2-40B4-BE49-F238E27FC236}">
                <a16:creationId xmlns:a16="http://schemas.microsoft.com/office/drawing/2014/main" id="{332BBD04-C174-4F33-88B6-60A4A413EC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 name="Slide Number Placeholder 3">
            <a:extLst>
              <a:ext uri="{FF2B5EF4-FFF2-40B4-BE49-F238E27FC236}">
                <a16:creationId xmlns:a16="http://schemas.microsoft.com/office/drawing/2014/main" id="{AE8E2C50-DE69-4614-83E0-6E1B0BAF3A8E}"/>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A3DD837-8BA6-4F9A-9C64-85F2FFC956E2}" type="slidenum">
              <a:rPr lang="en-US" altLang="en-US">
                <a:solidFill>
                  <a:srgbClr val="000000"/>
                </a:solidFill>
                <a:latin typeface="Calibri" panose="020F0502020204030204" pitchFamily="34" charset="0"/>
              </a:rPr>
              <a:pPr eaLnBrk="1" hangingPunct="1"/>
              <a:t>50</a:t>
            </a:fld>
            <a:endParaRPr lang="en-US" altLang="en-US">
              <a:solidFill>
                <a:srgbClr val="000000"/>
              </a:solidFill>
              <a:latin typeface="Calibri" panose="020F0502020204030204" pitchFamily="34" charset="0"/>
            </a:endParaRPr>
          </a:p>
        </p:txBody>
      </p:sp>
    </p:spTree>
    <p:extLst>
      <p:ext uri="{BB962C8B-B14F-4D97-AF65-F5344CB8AC3E}">
        <p14:creationId xmlns:p14="http://schemas.microsoft.com/office/powerpoint/2010/main" val="2656763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Dry scrubbers are used in the removal of pollutants from emissions, such as exhaust gases and flue gas, by use of adsorption. It is a multiple- or a single-stage system used in the treatment of gas streams by controlling the amount of acidity, particles, toxins, metals and </a:t>
            </a:r>
            <a:r>
              <a:rPr lang="en-GB" dirty="0" err="1"/>
              <a:t>odors</a:t>
            </a:r>
            <a:r>
              <a:rPr lang="en-GB" dirty="0"/>
              <a:t> before releasing it into the atmosphere.</a:t>
            </a:r>
          </a:p>
        </p:txBody>
      </p:sp>
      <p:sp>
        <p:nvSpPr>
          <p:cNvPr id="4" name="Slide Number Placeholder 3"/>
          <p:cNvSpPr>
            <a:spLocks noGrp="1"/>
          </p:cNvSpPr>
          <p:nvPr>
            <p:ph type="sldNum" sz="quarter" idx="5"/>
          </p:nvPr>
        </p:nvSpPr>
        <p:spPr/>
        <p:txBody>
          <a:bodyPr/>
          <a:lstStyle/>
          <a:p>
            <a:fld id="{4BD6FFF6-EFF5-46FA-B62C-F141E1274D59}" type="slidenum">
              <a:rPr lang="en-US" smtClean="0"/>
              <a:t>56</a:t>
            </a:fld>
            <a:endParaRPr lang="en-US"/>
          </a:p>
        </p:txBody>
      </p:sp>
    </p:spTree>
    <p:extLst>
      <p:ext uri="{BB962C8B-B14F-4D97-AF65-F5344CB8AC3E}">
        <p14:creationId xmlns:p14="http://schemas.microsoft.com/office/powerpoint/2010/main" val="218670526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Carbon absorbers, or air scrubbers, are another type of oxidizer. They work by filtering contaminated air as it flows through or over an activated carbon bed. When the air stream passes the carbon bed, the carbon bed captures and absorbs the VOCs, and releases only clean air.</a:t>
            </a:r>
          </a:p>
          <a:p>
            <a:endParaRPr lang="en-GB" dirty="0"/>
          </a:p>
        </p:txBody>
      </p:sp>
      <p:sp>
        <p:nvSpPr>
          <p:cNvPr id="4" name="Slide Number Placeholder 3"/>
          <p:cNvSpPr>
            <a:spLocks noGrp="1"/>
          </p:cNvSpPr>
          <p:nvPr>
            <p:ph type="sldNum" sz="quarter" idx="5"/>
          </p:nvPr>
        </p:nvSpPr>
        <p:spPr/>
        <p:txBody>
          <a:bodyPr/>
          <a:lstStyle/>
          <a:p>
            <a:fld id="{4BD6FFF6-EFF5-46FA-B62C-F141E1274D59}" type="slidenum">
              <a:rPr lang="en-US" smtClean="0"/>
              <a:t>57</a:t>
            </a:fld>
            <a:endParaRPr lang="en-US"/>
          </a:p>
        </p:txBody>
      </p:sp>
    </p:spTree>
    <p:extLst>
      <p:ext uri="{BB962C8B-B14F-4D97-AF65-F5344CB8AC3E}">
        <p14:creationId xmlns:p14="http://schemas.microsoft.com/office/powerpoint/2010/main" val="2155756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Oxidizer</a:t>
            </a:r>
          </a:p>
          <a:p>
            <a:r>
              <a:rPr lang="en-GB" dirty="0"/>
              <a:t>Another common air purifier system is the oxidizer, which breaks up pollutants and remakes them into non-toxic carbon, by burning them at the heart of the machine., (including regenerative thermal oxidizers and) and carbon absorbers.</a:t>
            </a:r>
          </a:p>
          <a:p>
            <a:endParaRPr lang="en-GB" dirty="0"/>
          </a:p>
          <a:p>
            <a:r>
              <a:rPr lang="en-GB" dirty="0"/>
              <a:t>Catalytic oxidizers use high heat or elemental additives to burn VOCs.</a:t>
            </a:r>
          </a:p>
          <a:p>
            <a:endParaRPr lang="en-GB" dirty="0"/>
          </a:p>
          <a:p>
            <a:r>
              <a:rPr lang="en-GB" dirty="0"/>
              <a:t>Thermal oxidizers wash dirty air in platinum or palladium, which causes the oxygen to separate from VOCs. They process creates non-toxic </a:t>
            </a:r>
            <a:r>
              <a:rPr lang="en-GB" dirty="0" err="1"/>
              <a:t>byproducts</a:t>
            </a:r>
            <a:r>
              <a:rPr lang="en-GB" dirty="0"/>
              <a:t> like nitrogen and oxygen.</a:t>
            </a:r>
          </a:p>
          <a:p>
            <a:endParaRPr lang="en-GB" dirty="0"/>
          </a:p>
          <a:p>
            <a:r>
              <a:rPr lang="en-GB" dirty="0"/>
              <a:t>Both processes may be either regenerative or recuperative. This is a helpful feature for agricultural, mining/geo-chemical, pharma, auto and other industrial manufacturing facilities that lose money from running pollution control systems both inside and outside, because it helps them recycle heat and cut costs.</a:t>
            </a:r>
          </a:p>
          <a:p>
            <a:endParaRPr lang="en-GB" dirty="0"/>
          </a:p>
          <a:p>
            <a:r>
              <a:rPr lang="en-GB" dirty="0"/>
              <a:t>Regenerative thermal oxidizers (RTOs) utilize ceramic heat transfer beds to recover as much energy released during oxidation as they can. Usually this mounts to 90% to 95%.</a:t>
            </a:r>
          </a:p>
          <a:p>
            <a:endParaRPr lang="en-GB" dirty="0"/>
          </a:p>
          <a:p>
            <a:r>
              <a:rPr lang="en-GB" dirty="0"/>
              <a:t>Recuperative oxidizers, on the other hand, employ shells, tubes, plates or some other conventional heat exchanger to preheat polluted gas in an energy recovery chamber. By using energy released by oxidized VOCs, they are able to sustain themselves.</a:t>
            </a:r>
          </a:p>
          <a:p>
            <a:endParaRPr lang="en-GB" dirty="0"/>
          </a:p>
          <a:p>
            <a:r>
              <a:rPr lang="en-GB" dirty="0"/>
              <a:t>Carbon absorbers may use a number of technologies and helpful substances, such as: lithium hydroxide, sodium hydroxide, amines (ex. </a:t>
            </a:r>
            <a:r>
              <a:rPr lang="en-GB" dirty="0" err="1"/>
              <a:t>monoethanolamine</a:t>
            </a:r>
            <a:r>
              <a:rPr lang="en-GB" dirty="0"/>
              <a:t>) and minerals and zeolites (ex. serpentinite).</a:t>
            </a:r>
          </a:p>
        </p:txBody>
      </p:sp>
      <p:sp>
        <p:nvSpPr>
          <p:cNvPr id="4" name="Slide Number Placeholder 3"/>
          <p:cNvSpPr>
            <a:spLocks noGrp="1"/>
          </p:cNvSpPr>
          <p:nvPr>
            <p:ph type="sldNum" sz="quarter" idx="5"/>
          </p:nvPr>
        </p:nvSpPr>
        <p:spPr/>
        <p:txBody>
          <a:bodyPr/>
          <a:lstStyle/>
          <a:p>
            <a:fld id="{4BD6FFF6-EFF5-46FA-B62C-F141E1274D59}" type="slidenum">
              <a:rPr lang="en-US" smtClean="0"/>
              <a:t>58</a:t>
            </a:fld>
            <a:endParaRPr lang="en-US"/>
          </a:p>
        </p:txBody>
      </p:sp>
    </p:spTree>
    <p:extLst>
      <p:ext uri="{BB962C8B-B14F-4D97-AF65-F5344CB8AC3E}">
        <p14:creationId xmlns:p14="http://schemas.microsoft.com/office/powerpoint/2010/main" val="142828165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treatment of radioactive wastes, zeolite is used to remove radioactive </a:t>
            </a:r>
            <a:r>
              <a:rPr lang="en-GB" dirty="0" err="1"/>
              <a:t>cesium</a:t>
            </a:r>
            <a:r>
              <a:rPr lang="en-GB" dirty="0"/>
              <a:t> and strontium from wastewater. Since zeolite is impervious to even high doses of radiation, it is used to exchange and trap these ions.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Zeolite - any member of a family of hydrated aluminosilicate minerals that contain alkali and alkaline-earth metals. The zeolites are noted for their ability toward ion-exchange and reversible dehydration. They have a framework structure that encloses interconnected cavities occupied by large metal cations (positively charged ions) and water molecules.</a:t>
            </a:r>
          </a:p>
          <a:p>
            <a:endParaRPr lang="en-GB" dirty="0"/>
          </a:p>
        </p:txBody>
      </p:sp>
      <p:sp>
        <p:nvSpPr>
          <p:cNvPr id="4" name="Slide Number Placeholder 3"/>
          <p:cNvSpPr>
            <a:spLocks noGrp="1"/>
          </p:cNvSpPr>
          <p:nvPr>
            <p:ph type="sldNum" sz="quarter" idx="5"/>
          </p:nvPr>
        </p:nvSpPr>
        <p:spPr/>
        <p:txBody>
          <a:bodyPr/>
          <a:lstStyle/>
          <a:p>
            <a:fld id="{4BD6FFF6-EFF5-46FA-B62C-F141E1274D59}" type="slidenum">
              <a:rPr lang="en-US" smtClean="0"/>
              <a:t>59</a:t>
            </a:fld>
            <a:endParaRPr lang="en-US"/>
          </a:p>
        </p:txBody>
      </p:sp>
    </p:spTree>
    <p:extLst>
      <p:ext uri="{BB962C8B-B14F-4D97-AF65-F5344CB8AC3E}">
        <p14:creationId xmlns:p14="http://schemas.microsoft.com/office/powerpoint/2010/main" val="257015987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11" name="Picture 7"/>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
        <p:nvSpPr>
          <p:cNvPr id="14" name="Title 13"/>
          <p:cNvSpPr>
            <a:spLocks noGrp="1"/>
          </p:cNvSpPr>
          <p:nvPr>
            <p:ph type="ctrTitle"/>
          </p:nvPr>
        </p:nvSpPr>
        <p:spPr>
          <a:xfrm>
            <a:off x="1910080" y="1179705"/>
            <a:ext cx="9875520" cy="1472184"/>
          </a:xfrm>
          <a:prstGeom prst="rect">
            <a:avLst/>
          </a:prstGeom>
        </p:spPr>
        <p:txBody>
          <a:bodyPr anchor="b"/>
          <a:lstStyle>
            <a:lvl1pPr algn="ctr">
              <a:defRPr/>
            </a:lvl1pPr>
            <a:extLst/>
          </a:lstStyle>
          <a:p>
            <a:r>
              <a:rPr kumimoji="0" lang="en-US"/>
              <a:t>Click to edit Master title style</a:t>
            </a:r>
            <a:endParaRPr kumimoji="0" lang="en-US" dirty="0"/>
          </a:p>
        </p:txBody>
      </p:sp>
      <p:sp>
        <p:nvSpPr>
          <p:cNvPr id="22" name="Subtitle 21"/>
          <p:cNvSpPr>
            <a:spLocks noGrp="1"/>
          </p:cNvSpPr>
          <p:nvPr>
            <p:ph type="subTitle" idx="1"/>
          </p:nvPr>
        </p:nvSpPr>
        <p:spPr>
          <a:xfrm>
            <a:off x="1910080" y="2669871"/>
            <a:ext cx="9875520" cy="1752600"/>
          </a:xfrm>
          <a:prstGeom prst="rect">
            <a:avLst/>
          </a:prstGeom>
        </p:spPr>
        <p:txBody>
          <a:bodyPr tIns="0"/>
          <a:lstStyle>
            <a:lvl1pPr marL="27432" indent="0" algn="ctr">
              <a:buNone/>
              <a:defRPr sz="2600" b="1">
                <a:solidFill>
                  <a:schemeClr val="accent1">
                    <a:lumMod val="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a:t>Click to edit Master subtitle style</a:t>
            </a:r>
            <a:endParaRPr kumimoji="0" lang="en-US" dirty="0"/>
          </a:p>
        </p:txBody>
      </p:sp>
      <p:sp>
        <p:nvSpPr>
          <p:cNvPr id="7" name="Date Placeholder 6"/>
          <p:cNvSpPr>
            <a:spLocks noGrp="1"/>
          </p:cNvSpPr>
          <p:nvPr>
            <p:ph type="dt" sz="half" idx="10"/>
          </p:nvPr>
        </p:nvSpPr>
        <p:spPr>
          <a:xfrm>
            <a:off x="4775200" y="6305550"/>
            <a:ext cx="2844800" cy="476250"/>
          </a:xfrm>
          <a:prstGeom prst="rect">
            <a:avLst/>
          </a:prstGeom>
        </p:spPr>
        <p:txBody>
          <a:bodyPr/>
          <a:lstStyle/>
          <a:p>
            <a:fld id="{22ED8DFF-AC58-4CE1-95FC-5B760807040E}" type="datetime1">
              <a:rPr lang="en-US" smtClean="0"/>
              <a:t>2/21/2023</a:t>
            </a:fld>
            <a:endParaRPr lang="en-US"/>
          </a:p>
        </p:txBody>
      </p:sp>
      <p:sp>
        <p:nvSpPr>
          <p:cNvPr id="20" name="Footer Placeholder 19"/>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10" name="Slide Number Placeholder 9"/>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40727261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638"/>
            <a:ext cx="9997440" cy="1143000"/>
          </a:xfrm>
          <a:prstGeom prst="rect">
            <a:avLst/>
          </a:prstGeom>
        </p:spPr>
        <p:txBody>
          <a:bodyPr/>
          <a:lstStyle/>
          <a:p>
            <a:r>
              <a:rPr kumimoji="0" lang="en-US"/>
              <a:t>Click to edit Master title style</a:t>
            </a:r>
          </a:p>
        </p:txBody>
      </p:sp>
      <p:sp>
        <p:nvSpPr>
          <p:cNvPr id="3" name="Content Placeholder 2"/>
          <p:cNvSpPr>
            <a:spLocks noGrp="1"/>
          </p:cNvSpPr>
          <p:nvPr>
            <p:ph idx="1"/>
          </p:nvPr>
        </p:nvSpPr>
        <p:spPr>
          <a:xfrm>
            <a:off x="1914144" y="1447800"/>
            <a:ext cx="9997440" cy="4800600"/>
          </a:xfrm>
          <a:prstGeom prst="rect">
            <a:avLst/>
          </a:prstGeo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75200" y="6305550"/>
            <a:ext cx="2844800" cy="476250"/>
          </a:xfrm>
          <a:prstGeom prst="rect">
            <a:avLst/>
          </a:prstGeom>
        </p:spPr>
        <p:txBody>
          <a:bodyPr/>
          <a:lstStyle/>
          <a:p>
            <a:fld id="{C83E6289-67AB-48EA-B8F2-7F8C3C839FC8}" type="datetime1">
              <a:rPr lang="en-US" smtClean="0"/>
              <a:t>2/21/2023</a:t>
            </a:fld>
            <a:endParaRPr lang="en-US"/>
          </a:p>
        </p:txBody>
      </p:sp>
      <p:sp>
        <p:nvSpPr>
          <p:cNvPr id="5" name="Footer Placeholder 4"/>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6" name="Slide Number Placeholder 5"/>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6399886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userDrawn="1">
          <p15:clr>
            <a:srgbClr val="FBAE40"/>
          </p15:clr>
        </p15:guide>
        <p15:guide id="1" pos="3840" userDrawn="1">
          <p15:clr>
            <a:srgbClr val="FBAE40"/>
          </p15:clr>
        </p15:guide>
        <p15:guide id="2" pos="984"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828800" y="2600325"/>
            <a:ext cx="8534400" cy="2286000"/>
          </a:xfrm>
          <a:prstGeom prst="rect">
            <a:avLst/>
          </a:prstGeom>
        </p:spPr>
        <p:txBody>
          <a:bodyPr anchor="t"/>
          <a:lstStyle>
            <a:lvl1pPr algn="l">
              <a:lnSpc>
                <a:spcPts val="4500"/>
              </a:lnSpc>
              <a:buNone/>
              <a:defRPr sz="4000" b="1" cap="all"/>
            </a:lvl1pPr>
            <a:extLst/>
          </a:lstStyle>
          <a:p>
            <a:r>
              <a:rPr kumimoji="0" lang="en-US"/>
              <a:t>Click to edit Master title style</a:t>
            </a:r>
          </a:p>
        </p:txBody>
      </p:sp>
      <p:sp>
        <p:nvSpPr>
          <p:cNvPr id="3" name="Text Placeholder 2"/>
          <p:cNvSpPr>
            <a:spLocks noGrp="1"/>
          </p:cNvSpPr>
          <p:nvPr>
            <p:ph type="body" idx="1"/>
          </p:nvPr>
        </p:nvSpPr>
        <p:spPr>
          <a:xfrm>
            <a:off x="1828800" y="1066800"/>
            <a:ext cx="8534400" cy="1509712"/>
          </a:xfrm>
          <a:prstGeom prst="rect">
            <a:avLst/>
          </a:prstGeo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a:xfrm>
            <a:off x="4775200" y="6305550"/>
            <a:ext cx="2844800" cy="476250"/>
          </a:xfrm>
          <a:prstGeom prst="rect">
            <a:avLst/>
          </a:prstGeom>
        </p:spPr>
        <p:txBody>
          <a:bodyPr/>
          <a:lstStyle/>
          <a:p>
            <a:fld id="{CD27007B-A0CB-4CB0-A72F-D015643D8A50}" type="datetime1">
              <a:rPr lang="en-US" smtClean="0"/>
              <a:t>2/21/2023</a:t>
            </a:fld>
            <a:endParaRPr lang="en-US"/>
          </a:p>
        </p:txBody>
      </p:sp>
      <p:sp>
        <p:nvSpPr>
          <p:cNvPr id="5" name="Footer Placeholder 4"/>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6" name="Slide Number Placeholder 5"/>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406615806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userDrawn="1">
          <p15:clr>
            <a:srgbClr val="FBAE40"/>
          </p15:clr>
        </p15:guide>
        <p15:guide id="1"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320"/>
            <a:ext cx="9997440" cy="1143000"/>
          </a:xfrm>
          <a:prstGeom prst="rect">
            <a:avLst/>
          </a:prstGeom>
        </p:spPr>
        <p:txBody>
          <a:bodyPr/>
          <a:lstStyle/>
          <a:p>
            <a:r>
              <a:rPr kumimoji="0" lang="en-US"/>
              <a:t>Click to edit Master title style</a:t>
            </a:r>
          </a:p>
        </p:txBody>
      </p:sp>
      <p:sp>
        <p:nvSpPr>
          <p:cNvPr id="3" name="Content Placeholder 2"/>
          <p:cNvSpPr>
            <a:spLocks noGrp="1"/>
          </p:cNvSpPr>
          <p:nvPr>
            <p:ph sz="half" idx="1"/>
          </p:nvPr>
        </p:nvSpPr>
        <p:spPr>
          <a:xfrm>
            <a:off x="1914144" y="1524000"/>
            <a:ext cx="4876800" cy="4663440"/>
          </a:xfrm>
          <a:prstGeom prst="rect">
            <a:avLst/>
          </a:prstGeo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7034784" y="1524000"/>
            <a:ext cx="4876800" cy="4663440"/>
          </a:xfrm>
          <a:prstGeom prst="rect">
            <a:avLst/>
          </a:prstGeo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4775200" y="6305550"/>
            <a:ext cx="2844800" cy="476250"/>
          </a:xfrm>
          <a:prstGeom prst="rect">
            <a:avLst/>
          </a:prstGeom>
        </p:spPr>
        <p:txBody>
          <a:bodyPr/>
          <a:lstStyle/>
          <a:p>
            <a:fld id="{7AF78760-02B0-4343-9B36-9B01060F90A6}" type="datetime1">
              <a:rPr lang="en-US" smtClean="0"/>
              <a:t>2/21/2023</a:t>
            </a:fld>
            <a:endParaRPr lang="en-US"/>
          </a:p>
        </p:txBody>
      </p:sp>
      <p:sp>
        <p:nvSpPr>
          <p:cNvPr id="6" name="Footer Placeholder 5"/>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7" name="Slide Number Placeholder 6"/>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0784511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5160336"/>
            <a:ext cx="10972800" cy="1143000"/>
          </a:xfrm>
          <a:prstGeom prst="rect">
            <a:avLst/>
          </a:prstGeom>
        </p:spPr>
        <p:txBody>
          <a:bodyPr anchor="ctr"/>
          <a:lstStyle>
            <a:lvl1pPr algn="ctr">
              <a:defRPr sz="4500" b="1" cap="none" baseline="0"/>
            </a:lvl1pPr>
            <a:extLst/>
          </a:lstStyle>
          <a:p>
            <a:r>
              <a:rPr kumimoji="0" lang="en-US"/>
              <a:t>Click to edit Master title style</a:t>
            </a:r>
          </a:p>
        </p:txBody>
      </p:sp>
      <p:sp>
        <p:nvSpPr>
          <p:cNvPr id="3" name="Text Placeholder 2"/>
          <p:cNvSpPr>
            <a:spLocks noGrp="1"/>
          </p:cNvSpPr>
          <p:nvPr>
            <p:ph type="body" idx="1"/>
          </p:nvPr>
        </p:nvSpPr>
        <p:spPr>
          <a:xfrm>
            <a:off x="609600" y="328278"/>
            <a:ext cx="5364480" cy="640080"/>
          </a:xfrm>
          <a:prstGeom prst="rect">
            <a:avLst/>
          </a:prstGeom>
          <a:noFill/>
          <a:ln w="10795">
            <a:solidFill>
              <a:schemeClr val="bg1"/>
            </a:solidFill>
            <a:miter lim="800000"/>
          </a:ln>
        </p:spPr>
        <p:txBody>
          <a:bodyPr anchor="ctr"/>
          <a:lstStyle>
            <a:lvl1pPr marL="64008" indent="0" algn="l">
              <a:lnSpc>
                <a:spcPct val="100000"/>
              </a:lnSpc>
              <a:spcBef>
                <a:spcPts val="100"/>
              </a:spcBef>
              <a:buNone/>
              <a:defRPr sz="1900" b="1">
                <a:solidFill>
                  <a:schemeClr val="accent1">
                    <a:lumMod val="50000"/>
                  </a:schemeClr>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969336"/>
            <a:ext cx="5364480" cy="4114800"/>
          </a:xfrm>
          <a:prstGeom prst="rect">
            <a:avLst/>
          </a:prstGeo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3"/>
          </p:nvPr>
        </p:nvSpPr>
        <p:spPr>
          <a:xfrm>
            <a:off x="6217920" y="328278"/>
            <a:ext cx="5364480" cy="640080"/>
          </a:xfrm>
          <a:prstGeom prst="rect">
            <a:avLst/>
          </a:prstGeom>
          <a:noFill/>
          <a:ln w="10795">
            <a:solidFill>
              <a:schemeClr val="bg1"/>
            </a:solidFill>
            <a:miter lim="800000"/>
          </a:ln>
        </p:spPr>
        <p:txBody>
          <a:bodyPr anchor="ctr"/>
          <a:lstStyle>
            <a:lvl1pPr marL="64008" indent="0" algn="l">
              <a:lnSpc>
                <a:spcPct val="100000"/>
              </a:lnSpc>
              <a:spcBef>
                <a:spcPts val="100"/>
              </a:spcBef>
              <a:buNone/>
              <a:defRPr sz="1900" b="1">
                <a:solidFill>
                  <a:schemeClr val="accent1">
                    <a:lumMod val="50000"/>
                  </a:schemeClr>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6217920" y="969336"/>
            <a:ext cx="5364480" cy="4114800"/>
          </a:xfrm>
          <a:prstGeom prst="rect">
            <a:avLst/>
          </a:prstGeo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a:xfrm>
            <a:off x="4775200" y="6305550"/>
            <a:ext cx="2844800" cy="476250"/>
          </a:xfrm>
          <a:prstGeom prst="rect">
            <a:avLst/>
          </a:prstGeom>
        </p:spPr>
        <p:txBody>
          <a:bodyPr/>
          <a:lstStyle/>
          <a:p>
            <a:fld id="{D6103C8C-96CC-4988-9A76-A97C68B37C96}" type="datetime1">
              <a:rPr lang="en-US" smtClean="0"/>
              <a:t>2/21/2023</a:t>
            </a:fld>
            <a:endParaRPr lang="en-US"/>
          </a:p>
        </p:txBody>
      </p:sp>
      <p:sp>
        <p:nvSpPr>
          <p:cNvPr id="8" name="Footer Placeholder 7"/>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9" name="Slide Number Placeholder 8"/>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23589315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0" orient="horz" pos="2160" userDrawn="1">
          <p15:clr>
            <a:srgbClr val="FBAE40"/>
          </p15:clr>
        </p15:guide>
        <p15:guide id="1" pos="384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320"/>
            <a:ext cx="9997440" cy="1143000"/>
          </a:xfrm>
          <a:prstGeom prst="rect">
            <a:avLst/>
          </a:prstGeom>
        </p:spPr>
        <p:txBody>
          <a:bodyPr anchor="ctr"/>
          <a:lstStyle/>
          <a:p>
            <a:r>
              <a:rPr kumimoji="0" lang="en-US"/>
              <a:t>Click to edit Master title style</a:t>
            </a:r>
          </a:p>
        </p:txBody>
      </p:sp>
      <p:sp>
        <p:nvSpPr>
          <p:cNvPr id="3" name="Date Placeholder 2"/>
          <p:cNvSpPr>
            <a:spLocks noGrp="1"/>
          </p:cNvSpPr>
          <p:nvPr>
            <p:ph type="dt" sz="half" idx="10"/>
          </p:nvPr>
        </p:nvSpPr>
        <p:spPr>
          <a:xfrm>
            <a:off x="4775200" y="6305550"/>
            <a:ext cx="2844800" cy="476250"/>
          </a:xfrm>
          <a:prstGeom prst="rect">
            <a:avLst/>
          </a:prstGeom>
        </p:spPr>
        <p:txBody>
          <a:bodyPr/>
          <a:lstStyle/>
          <a:p>
            <a:fld id="{19A6AA83-E69F-4B8F-8330-2B08940C21DF}" type="datetime1">
              <a:rPr lang="en-US" smtClean="0"/>
              <a:t>2/21/2023</a:t>
            </a:fld>
            <a:endParaRPr lang="en-US"/>
          </a:p>
        </p:txBody>
      </p:sp>
      <p:sp>
        <p:nvSpPr>
          <p:cNvPr id="4" name="Footer Placeholder 3"/>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5" name="Slide Number Placeholder 4"/>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860658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775200" y="6305550"/>
            <a:ext cx="2844800" cy="476250"/>
          </a:xfrm>
          <a:prstGeom prst="rect">
            <a:avLst/>
          </a:prstGeom>
        </p:spPr>
        <p:txBody>
          <a:bodyPr/>
          <a:lstStyle/>
          <a:p>
            <a:fld id="{0C32B54B-DAC7-463C-B2D9-3A5324E66E07}" type="datetime1">
              <a:rPr lang="en-US" smtClean="0"/>
              <a:t>2/21/2023</a:t>
            </a:fld>
            <a:endParaRPr lang="en-US"/>
          </a:p>
        </p:txBody>
      </p:sp>
      <p:sp>
        <p:nvSpPr>
          <p:cNvPr id="3" name="Footer Placeholder 2"/>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4" name="Slide Number Placeholder 3"/>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8609779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09600" y="216778"/>
            <a:ext cx="5080000" cy="1162050"/>
          </a:xfrm>
          <a:prstGeom prst="rect">
            <a:avLst/>
          </a:prstGeom>
          <a:ln>
            <a:noFill/>
          </a:ln>
        </p:spPr>
        <p:txBody>
          <a:bodyPr anchor="b"/>
          <a:lstStyle>
            <a:lvl1pPr algn="l">
              <a:lnSpc>
                <a:spcPts val="2000"/>
              </a:lnSpc>
              <a:buNone/>
              <a:defRPr sz="2200" b="1" cap="all" baseline="0"/>
            </a:lvl1pPr>
            <a:extLst/>
          </a:lstStyle>
          <a:p>
            <a:r>
              <a:rPr kumimoji="0" lang="en-US"/>
              <a:t>Click to edit Master title style</a:t>
            </a:r>
          </a:p>
        </p:txBody>
      </p:sp>
      <p:sp>
        <p:nvSpPr>
          <p:cNvPr id="3" name="Text Placeholder 2"/>
          <p:cNvSpPr>
            <a:spLocks noGrp="1"/>
          </p:cNvSpPr>
          <p:nvPr>
            <p:ph type="body" idx="2"/>
          </p:nvPr>
        </p:nvSpPr>
        <p:spPr>
          <a:xfrm>
            <a:off x="609600" y="1406964"/>
            <a:ext cx="5080000" cy="698500"/>
          </a:xfrm>
          <a:prstGeom prst="rect">
            <a:avLst/>
          </a:prstGeo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a:t>Click to edit Master text styles</a:t>
            </a:r>
          </a:p>
        </p:txBody>
      </p:sp>
      <p:sp>
        <p:nvSpPr>
          <p:cNvPr id="4" name="Content Placeholder 3"/>
          <p:cNvSpPr>
            <a:spLocks noGrp="1"/>
          </p:cNvSpPr>
          <p:nvPr>
            <p:ph sz="half" idx="1"/>
          </p:nvPr>
        </p:nvSpPr>
        <p:spPr>
          <a:xfrm>
            <a:off x="609600" y="2133601"/>
            <a:ext cx="10871200" cy="3992563"/>
          </a:xfrm>
          <a:prstGeom prst="rect">
            <a:avLst/>
          </a:prstGeo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4775200" y="6305550"/>
            <a:ext cx="2844800" cy="476250"/>
          </a:xfrm>
          <a:prstGeom prst="rect">
            <a:avLst/>
          </a:prstGeom>
        </p:spPr>
        <p:txBody>
          <a:bodyPr/>
          <a:lstStyle/>
          <a:p>
            <a:fld id="{FABC3EB9-8141-418F-8EFF-9A68D158E203}" type="datetime1">
              <a:rPr lang="en-US" smtClean="0"/>
              <a:t>2/21/2023</a:t>
            </a:fld>
            <a:endParaRPr lang="en-US"/>
          </a:p>
        </p:txBody>
      </p:sp>
      <p:sp>
        <p:nvSpPr>
          <p:cNvPr id="6" name="Footer Placeholder 5"/>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7" name="Slide Number Placeholder 6"/>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542546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Pr>
        <a:solidFill>
          <a:schemeClr val="bg2">
            <a:lumMod val="9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849195" y="1066800"/>
            <a:ext cx="3657600" cy="1981200"/>
          </a:xfrm>
          <a:prstGeom prst="rect">
            <a:avLst/>
          </a:prstGeom>
        </p:spPr>
        <p:txBody>
          <a:bodyPr anchor="b">
            <a:noAutofit/>
          </a:bodyPr>
          <a:lstStyle>
            <a:lvl1pPr algn="l">
              <a:buNone/>
              <a:defRPr sz="2100" b="1">
                <a:effectLst/>
              </a:defRPr>
            </a:lvl1pPr>
            <a:extLst/>
          </a:lstStyle>
          <a:p>
            <a:r>
              <a:rPr kumimoji="0" lang="en-US"/>
              <a:t>Click to edit Master title style</a:t>
            </a:r>
          </a:p>
        </p:txBody>
      </p:sp>
      <p:sp>
        <p:nvSpPr>
          <p:cNvPr id="8" name="Rectangle 7"/>
          <p:cNvSpPr/>
          <p:nvPr/>
        </p:nvSpPr>
        <p:spPr>
          <a:xfrm>
            <a:off x="1016000" y="1066800"/>
            <a:ext cx="6096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descr="An empty placeholder to add an image. Click on the placeholder and select the image that you wish to add"/>
          <p:cNvSpPr>
            <a:spLocks noGrp="1"/>
          </p:cNvSpPr>
          <p:nvPr>
            <p:ph type="pic" idx="1"/>
          </p:nvPr>
        </p:nvSpPr>
        <p:spPr>
          <a:xfrm>
            <a:off x="1117600" y="1143004"/>
            <a:ext cx="5892800" cy="3514531"/>
          </a:xfrm>
          <a:prstGeom prst="roundRect">
            <a:avLst>
              <a:gd name="adj" fmla="val 783"/>
            </a:avLst>
          </a:prstGeom>
          <a:solidFill>
            <a:schemeClr val="bg2"/>
          </a:solidFill>
          <a:ln w="127000">
            <a:noFill/>
            <a:miter lim="800000"/>
          </a:ln>
          <a:effectLst/>
        </p:spPr>
        <p:txBody>
          <a:bodyPr lIns="91440" tIns="274320" anchor="t"/>
          <a:lstStyle>
            <a:lvl1pPr marL="0" indent="0" algn="l" eaLnBrk="1" latinLnBrk="0" hangingPunct="1">
              <a:buNone/>
              <a:defRPr sz="3200"/>
            </a:lvl1pPr>
            <a:extLst/>
          </a:lstStyle>
          <a:p>
            <a:pPr marL="0" algn="l" eaLnBrk="1" latinLnBrk="0" hangingPunct="1"/>
            <a:r>
              <a:rPr kumimoji="0" lang="en-US"/>
              <a:t>Click icon to add picture</a:t>
            </a:r>
            <a:endParaRPr kumimoji="0" lang="en-US" dirty="0"/>
          </a:p>
        </p:txBody>
      </p:sp>
      <p:sp>
        <p:nvSpPr>
          <p:cNvPr id="9" name="Rectangle 1"/>
          <p:cNvSpPr/>
          <p:nvPr/>
        </p:nvSpPr>
        <p:spPr>
          <a:xfrm rot="19468671">
            <a:off x="528967" y="954341"/>
            <a:ext cx="9144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0" name="Rectangle 2"/>
          <p:cNvSpPr/>
          <p:nvPr/>
        </p:nvSpPr>
        <p:spPr>
          <a:xfrm rot="2103354" flipH="1">
            <a:off x="6671556" y="936786"/>
            <a:ext cx="865632"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dirty="0"/>
          </a:p>
        </p:txBody>
      </p:sp>
      <p:sp>
        <p:nvSpPr>
          <p:cNvPr id="4" name="Text Placeholder 3"/>
          <p:cNvSpPr>
            <a:spLocks noGrp="1"/>
          </p:cNvSpPr>
          <p:nvPr>
            <p:ph type="body" sz="half" idx="2"/>
          </p:nvPr>
        </p:nvSpPr>
        <p:spPr>
          <a:xfrm>
            <a:off x="1117600" y="4800600"/>
            <a:ext cx="5892800" cy="762000"/>
          </a:xfrm>
          <a:prstGeom prst="rect">
            <a:avLst/>
          </a:prstGeo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4775200" y="6305550"/>
            <a:ext cx="2844800" cy="476250"/>
          </a:xfrm>
          <a:prstGeom prst="rect">
            <a:avLst/>
          </a:prstGeom>
        </p:spPr>
        <p:txBody>
          <a:bodyPr/>
          <a:lstStyle/>
          <a:p>
            <a:fld id="{EE203F9F-5B53-4206-BA20-257056A7933C}" type="datetime1">
              <a:rPr lang="en-US" smtClean="0"/>
              <a:t>2/21/2023</a:t>
            </a:fld>
            <a:endParaRPr lang="en-US"/>
          </a:p>
        </p:txBody>
      </p:sp>
      <p:sp>
        <p:nvSpPr>
          <p:cNvPr id="6" name="Footer Placeholder 5"/>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7" name="Slide Number Placeholder 6"/>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6367528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914144" y="274638"/>
            <a:ext cx="9997440" cy="1143000"/>
          </a:xfrm>
          <a:prstGeom prst="rect">
            <a:avLst/>
          </a:prstGeom>
        </p:spPr>
        <p:txBody>
          <a:bodyPr/>
          <a:lstStyle/>
          <a:p>
            <a:r>
              <a:rPr kumimoji="0" lang="en-US"/>
              <a:t>Click to edit Master title style</a:t>
            </a:r>
          </a:p>
        </p:txBody>
      </p:sp>
      <p:sp>
        <p:nvSpPr>
          <p:cNvPr id="3" name="Vertical Text Placeholder 2"/>
          <p:cNvSpPr>
            <a:spLocks noGrp="1"/>
          </p:cNvSpPr>
          <p:nvPr>
            <p:ph type="body" orient="vert" idx="1"/>
          </p:nvPr>
        </p:nvSpPr>
        <p:spPr>
          <a:xfrm>
            <a:off x="1914144" y="1447800"/>
            <a:ext cx="9997440" cy="4800600"/>
          </a:xfrm>
          <a:prstGeom prst="rect">
            <a:avLst/>
          </a:prstGeo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75200" y="6305550"/>
            <a:ext cx="2844800" cy="476250"/>
          </a:xfrm>
          <a:prstGeom prst="rect">
            <a:avLst/>
          </a:prstGeom>
        </p:spPr>
        <p:txBody>
          <a:bodyPr/>
          <a:lstStyle/>
          <a:p>
            <a:fld id="{AA3D4F3E-03CF-4020-A455-976DE93B6CFF}" type="datetime1">
              <a:rPr lang="en-US" smtClean="0"/>
              <a:t>2/21/2023</a:t>
            </a:fld>
            <a:endParaRPr lang="en-US"/>
          </a:p>
        </p:txBody>
      </p:sp>
      <p:sp>
        <p:nvSpPr>
          <p:cNvPr id="5" name="Footer Placeholder 4"/>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6" name="Slide Number Placeholder 5"/>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174997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44000" y="274640"/>
            <a:ext cx="2438400" cy="5851525"/>
          </a:xfrm>
          <a:prstGeom prst="rect">
            <a:avLst/>
          </a:prstGeo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1524000" y="274641"/>
            <a:ext cx="7416800" cy="5851525"/>
          </a:xfrm>
          <a:prstGeom prst="rect">
            <a:avLst/>
          </a:prstGeo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75200" y="6305550"/>
            <a:ext cx="2844800" cy="476250"/>
          </a:xfrm>
          <a:prstGeom prst="rect">
            <a:avLst/>
          </a:prstGeom>
        </p:spPr>
        <p:txBody>
          <a:bodyPr/>
          <a:lstStyle/>
          <a:p>
            <a:fld id="{3AB81425-5192-475F-8F5F-48429B4F668B}" type="datetime1">
              <a:rPr lang="en-US" smtClean="0"/>
              <a:t>2/21/2023</a:t>
            </a:fld>
            <a:endParaRPr lang="en-US"/>
          </a:p>
        </p:txBody>
      </p:sp>
      <p:sp>
        <p:nvSpPr>
          <p:cNvPr id="5" name="Footer Placeholder 4"/>
          <p:cNvSpPr>
            <a:spLocks noGrp="1"/>
          </p:cNvSpPr>
          <p:nvPr>
            <p:ph type="ftr" sz="quarter" idx="11"/>
          </p:nvPr>
        </p:nvSpPr>
        <p:spPr>
          <a:xfrm>
            <a:off x="7620000" y="6305550"/>
            <a:ext cx="3860800" cy="476250"/>
          </a:xfrm>
          <a:prstGeom prst="rect">
            <a:avLst/>
          </a:prstGeom>
        </p:spPr>
        <p:txBody>
          <a:bodyPr/>
          <a:lstStyle/>
          <a:p>
            <a:r>
              <a:rPr lang="en-US"/>
              <a:t>Add a footer</a:t>
            </a:r>
          </a:p>
        </p:txBody>
      </p:sp>
      <p:sp>
        <p:nvSpPr>
          <p:cNvPr id="6" name="Slide Number Placeholder 5"/>
          <p:cNvSpPr>
            <a:spLocks noGrp="1"/>
          </p:cNvSpPr>
          <p:nvPr>
            <p:ph type="sldNum" sz="quarter" idx="12"/>
          </p:nvPr>
        </p:nvSpPr>
        <p:spPr>
          <a:xfrm>
            <a:off x="11484864" y="6305550"/>
            <a:ext cx="609600" cy="476250"/>
          </a:xfrm>
          <a:prstGeom prst="rect">
            <a:avLst/>
          </a:prstGeom>
        </p:spPr>
        <p:txBody>
          <a:bodyPr/>
          <a:lstStyle/>
          <a:p>
            <a:fld id="{401CF334-2D5C-4859-84A6-CA7E6E43FAEB}" type="slidenum">
              <a:rPr lang="en-US" smtClean="0"/>
              <a:t>‹#›</a:t>
            </a:fld>
            <a:endParaRPr lang="en-US"/>
          </a:p>
        </p:txBody>
      </p:sp>
    </p:spTree>
    <p:extLst>
      <p:ext uri="{BB962C8B-B14F-4D97-AF65-F5344CB8AC3E}">
        <p14:creationId xmlns:p14="http://schemas.microsoft.com/office/powerpoint/2010/main" val="31943509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About us slide">
    <p:spTree>
      <p:nvGrpSpPr>
        <p:cNvPr id="1" name="Shape 59"/>
        <p:cNvGrpSpPr/>
        <p:nvPr/>
      </p:nvGrpSpPr>
      <p:grpSpPr>
        <a:xfrm>
          <a:off x="0" y="0"/>
          <a:ext cx="0" cy="0"/>
          <a:chOff x="0" y="0"/>
          <a:chExt cx="0" cy="0"/>
        </a:xfrm>
      </p:grpSpPr>
      <p:sp>
        <p:nvSpPr>
          <p:cNvPr id="60" name="Shape 60"/>
          <p:cNvSpPr txBox="1">
            <a:spLocks noGrp="1"/>
          </p:cNvSpPr>
          <p:nvPr>
            <p:ph type="title"/>
          </p:nvPr>
        </p:nvSpPr>
        <p:spPr>
          <a:xfrm>
            <a:off x="478139" y="534887"/>
            <a:ext cx="5306965" cy="275886"/>
          </a:xfrm>
          <a:prstGeom prst="rect">
            <a:avLst/>
          </a:prstGeom>
          <a:noFill/>
          <a:ln>
            <a:noFill/>
          </a:ln>
        </p:spPr>
        <p:txBody>
          <a:bodyPr lIns="91425" tIns="91425" rIns="91425" bIns="91425" anchor="t" anchorCtr="0"/>
          <a:lstStyle>
            <a:lvl1pPr marL="0" marR="0" lvl="0" indent="0" algn="l" rtl="0">
              <a:spcBef>
                <a:spcPts val="0"/>
              </a:spcBef>
              <a:buClr>
                <a:schemeClr val="dk1"/>
              </a:buClr>
              <a:buFont typeface="Calibri"/>
              <a:buNone/>
              <a:defRPr sz="3333" b="0" i="0" u="none" strike="noStrike" cap="none">
                <a:solidFill>
                  <a:schemeClr val="dk1"/>
                </a:solidFill>
                <a:latin typeface="Calibri"/>
                <a:ea typeface="Calibri"/>
                <a:cs typeface="Calibri"/>
                <a:sym typeface="Calibri"/>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a:p>
        </p:txBody>
      </p:sp>
      <p:sp>
        <p:nvSpPr>
          <p:cNvPr id="61" name="Shape 61"/>
          <p:cNvSpPr txBox="1">
            <a:spLocks noGrp="1"/>
          </p:cNvSpPr>
          <p:nvPr>
            <p:ph type="body" idx="1"/>
          </p:nvPr>
        </p:nvSpPr>
        <p:spPr>
          <a:xfrm>
            <a:off x="449037" y="1743742"/>
            <a:ext cx="10905067" cy="3905250"/>
          </a:xfrm>
          <a:prstGeom prst="rect">
            <a:avLst/>
          </a:prstGeom>
          <a:noFill/>
          <a:ln>
            <a:noFill/>
          </a:ln>
        </p:spPr>
        <p:txBody>
          <a:bodyPr lIns="91425" tIns="91425" rIns="91425" bIns="91425" anchor="t" anchorCtr="0"/>
          <a:lstStyle>
            <a:lvl1pPr marL="685783" marR="0" lvl="0" indent="-457183" algn="l" rtl="0">
              <a:spcBef>
                <a:spcPts val="720"/>
              </a:spcBef>
              <a:buClr>
                <a:srgbClr val="660066"/>
              </a:buClr>
              <a:buSzPct val="100000"/>
              <a:buFont typeface="Arial"/>
              <a:buChar char="•"/>
              <a:defRPr sz="3600" b="0" i="0" u="none" strike="noStrike" cap="none">
                <a:solidFill>
                  <a:srgbClr val="000000"/>
                </a:solidFill>
                <a:latin typeface="Calibri"/>
                <a:ea typeface="Calibri"/>
                <a:cs typeface="Calibri"/>
                <a:sym typeface="Calibri"/>
              </a:defRPr>
            </a:lvl1pPr>
            <a:lvl2pPr marL="1066773" marR="0" lvl="1" indent="-317472" algn="l" rtl="0">
              <a:spcBef>
                <a:spcPts val="480"/>
              </a:spcBef>
              <a:buClr>
                <a:srgbClr val="660066"/>
              </a:buClr>
              <a:buSzPct val="100000"/>
              <a:buFont typeface="Arial"/>
              <a:buChar char="•"/>
              <a:defRPr sz="2400" b="0" i="0" u="none" strike="noStrike" cap="none">
                <a:solidFill>
                  <a:schemeClr val="dk1"/>
                </a:solidFill>
                <a:latin typeface="Calibri"/>
                <a:ea typeface="Calibri"/>
                <a:cs typeface="Calibri"/>
                <a:sym typeface="Calibri"/>
              </a:defRPr>
            </a:lvl2pPr>
            <a:lvl3pPr marL="1676358" marR="0" lvl="2" indent="-317457" algn="l" rtl="0">
              <a:spcBef>
                <a:spcPts val="480"/>
              </a:spcBef>
              <a:buClr>
                <a:srgbClr val="660066"/>
              </a:buClr>
              <a:buSzPct val="100000"/>
              <a:buFont typeface="Arial"/>
              <a:buChar char="•"/>
              <a:defRPr sz="2400" b="0" i="0" u="none" strike="noStrike" cap="none">
                <a:solidFill>
                  <a:schemeClr val="dk1"/>
                </a:solidFill>
                <a:latin typeface="Calibri"/>
                <a:ea typeface="Calibri"/>
                <a:cs typeface="Calibri"/>
                <a:sym typeface="Calibri"/>
              </a:defRPr>
            </a:lvl3pPr>
            <a:lvl4pPr marL="2285943" marR="0" lvl="3" indent="-317443" algn="l" rtl="0">
              <a:spcBef>
                <a:spcPts val="480"/>
              </a:spcBef>
              <a:buClr>
                <a:srgbClr val="660066"/>
              </a:buClr>
              <a:buSzPct val="100000"/>
              <a:buFont typeface="Arial"/>
              <a:buChar char="•"/>
              <a:defRPr sz="2400" b="0" i="0" u="none" strike="noStrike" cap="none">
                <a:solidFill>
                  <a:schemeClr val="dk1"/>
                </a:solidFill>
                <a:latin typeface="Calibri"/>
                <a:ea typeface="Calibri"/>
                <a:cs typeface="Calibri"/>
                <a:sym typeface="Calibri"/>
              </a:defRPr>
            </a:lvl4pPr>
            <a:lvl5pPr marL="2895528" marR="0" lvl="4" indent="-317427" algn="l" rtl="0">
              <a:spcBef>
                <a:spcPts val="480"/>
              </a:spcBef>
              <a:buClr>
                <a:srgbClr val="660066"/>
              </a:buClr>
              <a:buSzPct val="100000"/>
              <a:buFont typeface="Arial"/>
              <a:buChar char="•"/>
              <a:defRPr sz="2400" b="0" i="0" u="none" strike="noStrike" cap="none">
                <a:solidFill>
                  <a:schemeClr val="dk1"/>
                </a:solidFill>
                <a:latin typeface="Calibri"/>
                <a:ea typeface="Calibri"/>
                <a:cs typeface="Calibri"/>
                <a:sym typeface="Calibri"/>
              </a:defRPr>
            </a:lvl5pPr>
            <a:lvl6pPr marL="3352716" marR="0" lvl="5" indent="-148061" algn="l" rtl="0">
              <a:spcBef>
                <a:spcPts val="533"/>
              </a:spcBef>
              <a:buClr>
                <a:schemeClr val="dk1"/>
              </a:buClr>
              <a:buSzPct val="98777"/>
              <a:buFont typeface="Arial"/>
              <a:buChar char="•"/>
              <a:defRPr sz="2667" b="0" i="0" u="none" strike="noStrike" cap="none">
                <a:solidFill>
                  <a:schemeClr val="dk1"/>
                </a:solidFill>
                <a:latin typeface="Calibri"/>
                <a:ea typeface="Calibri"/>
                <a:cs typeface="Calibri"/>
                <a:sym typeface="Calibri"/>
              </a:defRPr>
            </a:lvl6pPr>
            <a:lvl7pPr marL="3962301" marR="0" lvl="6" indent="-148046" algn="l" rtl="0">
              <a:spcBef>
                <a:spcPts val="533"/>
              </a:spcBef>
              <a:buClr>
                <a:schemeClr val="dk1"/>
              </a:buClr>
              <a:buSzPct val="98777"/>
              <a:buFont typeface="Arial"/>
              <a:buChar char="•"/>
              <a:defRPr sz="2667" b="0" i="0" u="none" strike="noStrike" cap="none">
                <a:solidFill>
                  <a:schemeClr val="dk1"/>
                </a:solidFill>
                <a:latin typeface="Calibri"/>
                <a:ea typeface="Calibri"/>
                <a:cs typeface="Calibri"/>
                <a:sym typeface="Calibri"/>
              </a:defRPr>
            </a:lvl7pPr>
            <a:lvl8pPr marL="4571886" marR="0" lvl="7" indent="-148031" algn="l" rtl="0">
              <a:spcBef>
                <a:spcPts val="533"/>
              </a:spcBef>
              <a:buClr>
                <a:schemeClr val="dk1"/>
              </a:buClr>
              <a:buSzPct val="98777"/>
              <a:buFont typeface="Arial"/>
              <a:buChar char="•"/>
              <a:defRPr sz="2667" b="0" i="0" u="none" strike="noStrike" cap="none">
                <a:solidFill>
                  <a:schemeClr val="dk1"/>
                </a:solidFill>
                <a:latin typeface="Calibri"/>
                <a:ea typeface="Calibri"/>
                <a:cs typeface="Calibri"/>
                <a:sym typeface="Calibri"/>
              </a:defRPr>
            </a:lvl8pPr>
            <a:lvl9pPr marL="5181470" marR="0" lvl="8" indent="-148015" algn="l" rtl="0">
              <a:spcBef>
                <a:spcPts val="533"/>
              </a:spcBef>
              <a:buClr>
                <a:schemeClr val="dk1"/>
              </a:buClr>
              <a:buSzPct val="98777"/>
              <a:buFont typeface="Arial"/>
              <a:buChar char="•"/>
              <a:defRPr sz="2667" b="0" i="0" u="none" strike="noStrike" cap="none">
                <a:solidFill>
                  <a:schemeClr val="dk1"/>
                </a:solidFill>
                <a:latin typeface="Calibri"/>
                <a:ea typeface="Calibri"/>
                <a:cs typeface="Calibri"/>
                <a:sym typeface="Calibri"/>
              </a:defRPr>
            </a:lvl9pPr>
          </a:lstStyle>
          <a:p>
            <a:endParaRPr/>
          </a:p>
        </p:txBody>
      </p:sp>
    </p:spTree>
    <p:extLst>
      <p:ext uri="{BB962C8B-B14F-4D97-AF65-F5344CB8AC3E}">
        <p14:creationId xmlns:p14="http://schemas.microsoft.com/office/powerpoint/2010/main" val="466513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ltGray">
      <p:bgRef idx="1001">
        <a:schemeClr val="bg2"/>
      </p:bgRef>
    </p:bg>
    <p:spTree>
      <p:nvGrpSpPr>
        <p:cNvPr id="1" name=""/>
        <p:cNvGrpSpPr/>
        <p:nvPr/>
      </p:nvGrpSpPr>
      <p:grpSpPr>
        <a:xfrm>
          <a:off x="0" y="0"/>
          <a:ext cx="0" cy="0"/>
          <a:chOff x="0" y="0"/>
          <a:chExt cx="0" cy="0"/>
        </a:xfrm>
      </p:grpSpPr>
      <p:grpSp>
        <p:nvGrpSpPr>
          <p:cNvPr id="6" name="Group 5"/>
          <p:cNvGrpSpPr/>
          <p:nvPr/>
        </p:nvGrpSpPr>
        <p:grpSpPr>
          <a:xfrm>
            <a:off x="7148" y="-54"/>
            <a:ext cx="12188952" cy="6858054"/>
            <a:chOff x="7148" y="-54"/>
            <a:chExt cx="12188952" cy="6858054"/>
          </a:xfrm>
        </p:grpSpPr>
        <p:sp>
          <p:nvSpPr>
            <p:cNvPr id="4" name="Rectangle 3"/>
            <p:cNvSpPr/>
            <p:nvPr/>
          </p:nvSpPr>
          <p:spPr>
            <a:xfrm>
              <a:off x="7148" y="0"/>
              <a:ext cx="12188952" cy="685800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p:nvPr/>
          </p:nvSpPr>
          <p:spPr bwMode="invGray">
            <a:xfrm>
              <a:off x="1473566" y="-54"/>
              <a:ext cx="96070" cy="6858054"/>
            </a:xfrm>
            <a:prstGeom prst="rect">
              <a:avLst/>
            </a:prstGeom>
            <a:solidFill>
              <a:schemeClr val="bg2">
                <a:lumMod val="10000"/>
              </a:schemeClr>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pic>
          <p:nvPicPr>
            <p:cNvPr id="3" name="Picture 2"/>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7148" y="0"/>
              <a:ext cx="1495425" cy="6858000"/>
            </a:xfrm>
            <a:prstGeom prst="rect">
              <a:avLst/>
            </a:prstGeom>
          </p:spPr>
        </p:pic>
      </p:grpSp>
      <p:sp>
        <p:nvSpPr>
          <p:cNvPr id="16" name="Title Placeholder 4"/>
          <p:cNvSpPr>
            <a:spLocks noGrp="1"/>
          </p:cNvSpPr>
          <p:nvPr>
            <p:ph type="title"/>
          </p:nvPr>
        </p:nvSpPr>
        <p:spPr>
          <a:xfrm>
            <a:off x="1914144" y="274638"/>
            <a:ext cx="9997440" cy="1143000"/>
          </a:xfrm>
          <a:prstGeom prst="rect">
            <a:avLst/>
          </a:prstGeom>
        </p:spPr>
        <p:txBody>
          <a:bodyPr anchor="ctr">
            <a:normAutofit/>
          </a:bodyPr>
          <a:lstStyle/>
          <a:p>
            <a:r>
              <a:rPr kumimoji="0" lang="en-US"/>
              <a:t>Click to edit Master title style</a:t>
            </a:r>
            <a:endParaRPr kumimoji="0" lang="en-US" dirty="0"/>
          </a:p>
        </p:txBody>
      </p:sp>
      <p:sp>
        <p:nvSpPr>
          <p:cNvPr id="17" name="Text Placeholder 8"/>
          <p:cNvSpPr>
            <a:spLocks noGrp="1"/>
          </p:cNvSpPr>
          <p:nvPr>
            <p:ph type="body" idx="1"/>
          </p:nvPr>
        </p:nvSpPr>
        <p:spPr>
          <a:xfrm>
            <a:off x="1914144" y="1447800"/>
            <a:ext cx="9997440" cy="48006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endParaRPr kumimoji="0" lang="en-US" dirty="0"/>
          </a:p>
        </p:txBody>
      </p:sp>
      <p:sp>
        <p:nvSpPr>
          <p:cNvPr id="18" name="Date Placeholder 23"/>
          <p:cNvSpPr>
            <a:spLocks noGrp="1"/>
          </p:cNvSpPr>
          <p:nvPr>
            <p:ph type="dt" sz="half" idx="2"/>
          </p:nvPr>
        </p:nvSpPr>
        <p:spPr>
          <a:xfrm>
            <a:off x="4775200" y="6305550"/>
            <a:ext cx="2844800" cy="476250"/>
          </a:xfrm>
          <a:prstGeom prst="rect">
            <a:avLst/>
          </a:prstGeom>
        </p:spPr>
        <p:txBody>
          <a:bodyPr anchor="b"/>
          <a:lstStyle>
            <a:lvl1pPr algn="r" eaLnBrk="1" latinLnBrk="0" hangingPunct="1">
              <a:defRPr kumimoji="0" sz="1100">
                <a:solidFill>
                  <a:schemeClr val="tx2"/>
                </a:solidFill>
              </a:defRPr>
            </a:lvl1pPr>
            <a:extLst/>
          </a:lstStyle>
          <a:p>
            <a:fld id="{B051F468-2565-4472-9079-46A542F179AB}" type="datetime1">
              <a:rPr lang="en-US" smtClean="0"/>
              <a:pPr/>
              <a:t>2/21/2023</a:t>
            </a:fld>
            <a:endParaRPr lang="en-US"/>
          </a:p>
        </p:txBody>
      </p:sp>
      <p:sp>
        <p:nvSpPr>
          <p:cNvPr id="19" name="Footer Placeholder 9"/>
          <p:cNvSpPr>
            <a:spLocks noGrp="1"/>
          </p:cNvSpPr>
          <p:nvPr>
            <p:ph type="ftr" sz="quarter" idx="3"/>
          </p:nvPr>
        </p:nvSpPr>
        <p:spPr>
          <a:xfrm>
            <a:off x="7620000" y="6305550"/>
            <a:ext cx="3860800" cy="476250"/>
          </a:xfrm>
          <a:prstGeom prst="rect">
            <a:avLst/>
          </a:prstGeom>
        </p:spPr>
        <p:txBody>
          <a:bodyPr anchor="b"/>
          <a:lstStyle>
            <a:lvl1pPr eaLnBrk="1" latinLnBrk="0" hangingPunct="1">
              <a:defRPr kumimoji="0" sz="1100">
                <a:solidFill>
                  <a:schemeClr val="tx2"/>
                </a:solidFill>
                <a:effectLst/>
              </a:defRPr>
            </a:lvl1pPr>
            <a:extLst/>
          </a:lstStyle>
          <a:p>
            <a:r>
              <a:rPr lang="en-US"/>
              <a:t>Add a footer</a:t>
            </a:r>
            <a:endParaRPr lang="en-US" dirty="0"/>
          </a:p>
        </p:txBody>
      </p:sp>
      <p:sp>
        <p:nvSpPr>
          <p:cNvPr id="20" name="Slide Number Placeholder 21"/>
          <p:cNvSpPr>
            <a:spLocks noGrp="1"/>
          </p:cNvSpPr>
          <p:nvPr>
            <p:ph type="sldNum" sz="quarter" idx="4"/>
          </p:nvPr>
        </p:nvSpPr>
        <p:spPr>
          <a:xfrm>
            <a:off x="11484864" y="6305550"/>
            <a:ext cx="609600" cy="476250"/>
          </a:xfrm>
          <a:prstGeom prst="rect">
            <a:avLst/>
          </a:prstGeom>
        </p:spPr>
        <p:txBody>
          <a:bodyPr anchor="b"/>
          <a:lstStyle>
            <a:lvl1pPr algn="ctr" eaLnBrk="1" latinLnBrk="0" hangingPunct="1">
              <a:defRPr kumimoji="0" sz="1100">
                <a:solidFill>
                  <a:schemeClr val="tx2"/>
                </a:solidFill>
                <a:effectLst/>
              </a:defRPr>
            </a:lvl1pPr>
            <a:extLst/>
          </a:lstStyle>
          <a:p>
            <a:fld id="{401CF334-2D5C-4859-84A6-CA7E6E43FAEB}" type="slidenum">
              <a:rPr lang="en-US" smtClean="0"/>
              <a:pPr/>
              <a:t>‹#›</a:t>
            </a:fld>
            <a:endParaRPr lang="en-US" dirty="0"/>
          </a:p>
        </p:txBody>
      </p:sp>
    </p:spTree>
    <p:extLst>
      <p:ext uri="{BB962C8B-B14F-4D97-AF65-F5344CB8AC3E}">
        <p14:creationId xmlns:p14="http://schemas.microsoft.com/office/powerpoint/2010/main" val="1260038068"/>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l" rtl="0" eaLnBrk="1" latinLnBrk="0" hangingPunct="1">
        <a:spcBef>
          <a:spcPct val="0"/>
        </a:spcBef>
        <a:buNone/>
        <a:defRPr kumimoji="0" sz="4300" b="1" kern="1200">
          <a:solidFill>
            <a:schemeClr val="accent2">
              <a:lumMod val="50000"/>
            </a:schemeClr>
          </a:solidFill>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lumMod val="50000"/>
          </a:schemeClr>
        </a:buClr>
        <a:buSzPct val="80000"/>
        <a:buFont typeface="Wingdings 2"/>
        <a:buChar char=""/>
        <a:defRPr kumimoji="0" sz="3200" kern="1200">
          <a:solidFill>
            <a:schemeClr val="tx2">
              <a:lumMod val="75000"/>
            </a:schemeClr>
          </a:solidFill>
          <a:latin typeface="+mn-lt"/>
          <a:ea typeface="+mn-ea"/>
          <a:cs typeface="+mn-cs"/>
        </a:defRPr>
      </a:lvl1pPr>
      <a:lvl2pPr marL="640080" indent="-237744" algn="l" rtl="0" eaLnBrk="1" latinLnBrk="0" hangingPunct="1">
        <a:lnSpc>
          <a:spcPct val="100000"/>
        </a:lnSpc>
        <a:spcBef>
          <a:spcPts val="550"/>
        </a:spcBef>
        <a:buClr>
          <a:schemeClr val="accent1">
            <a:lumMod val="50000"/>
          </a:schemeClr>
        </a:buClr>
        <a:buFont typeface="Verdana"/>
        <a:buChar char="◦"/>
        <a:defRPr kumimoji="0" sz="2800" kern="1200">
          <a:solidFill>
            <a:schemeClr val="tx2">
              <a:lumMod val="75000"/>
            </a:schemeClr>
          </a:solidFill>
          <a:latin typeface="+mn-lt"/>
          <a:ea typeface="+mn-ea"/>
          <a:cs typeface="+mn-cs"/>
        </a:defRPr>
      </a:lvl2pPr>
      <a:lvl3pPr marL="886968" indent="-228600" algn="l" rtl="0" eaLnBrk="1" latinLnBrk="0" hangingPunct="1">
        <a:lnSpc>
          <a:spcPct val="100000"/>
        </a:lnSpc>
        <a:spcBef>
          <a:spcPct val="20000"/>
        </a:spcBef>
        <a:buClr>
          <a:schemeClr val="accent2">
            <a:lumMod val="75000"/>
          </a:schemeClr>
        </a:buClr>
        <a:buFont typeface="Wingdings 2"/>
        <a:buChar char=""/>
        <a:defRPr kumimoji="0" sz="2400" kern="1200">
          <a:solidFill>
            <a:schemeClr val="tx2">
              <a:lumMod val="75000"/>
            </a:schemeClr>
          </a:solidFill>
          <a:latin typeface="+mn-lt"/>
          <a:ea typeface="+mn-ea"/>
          <a:cs typeface="+mn-cs"/>
        </a:defRPr>
      </a:lvl3pPr>
      <a:lvl4pPr marL="1097280" indent="-173736" algn="l" rtl="0" eaLnBrk="1" latinLnBrk="0" hangingPunct="1">
        <a:lnSpc>
          <a:spcPct val="100000"/>
        </a:lnSpc>
        <a:spcBef>
          <a:spcPct val="20000"/>
        </a:spcBef>
        <a:buClr>
          <a:schemeClr val="accent3">
            <a:lumMod val="75000"/>
          </a:schemeClr>
        </a:buClr>
        <a:buFont typeface="Wingdings 2"/>
        <a:buChar char=""/>
        <a:defRPr kumimoji="0" sz="2000" kern="1200">
          <a:solidFill>
            <a:schemeClr val="tx2">
              <a:lumMod val="75000"/>
            </a:schemeClr>
          </a:solidFill>
          <a:latin typeface="+mn-lt"/>
          <a:ea typeface="+mn-ea"/>
          <a:cs typeface="+mn-cs"/>
        </a:defRPr>
      </a:lvl4pPr>
      <a:lvl5pPr marL="1298448" indent="-182880" algn="l" rtl="0" eaLnBrk="1" latinLnBrk="0" hangingPunct="1">
        <a:lnSpc>
          <a:spcPct val="100000"/>
        </a:lnSpc>
        <a:spcBef>
          <a:spcPct val="20000"/>
        </a:spcBef>
        <a:buClr>
          <a:schemeClr val="accent4">
            <a:lumMod val="75000"/>
          </a:schemeClr>
        </a:buClr>
        <a:buFont typeface="Wingdings 2"/>
        <a:buChar char=""/>
        <a:defRPr kumimoji="0" sz="2000" kern="1200">
          <a:solidFill>
            <a:schemeClr val="tx2">
              <a:lumMod val="75000"/>
            </a:schemeClr>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extLst>
    <p:ext uri="{27BBF7A9-308A-43DC-89C8-2F10F3537804}">
      <p15:sldGuideLst xmlns:p15="http://schemas.microsoft.com/office/powerpoint/2012/main">
        <p15:guide id="0" orient="horz" pos="2160" userDrawn="1">
          <p15:clr>
            <a:srgbClr val="F26B43"/>
          </p15:clr>
        </p15:guide>
        <p15:guide id="1" pos="3840" userDrawn="1">
          <p15:clr>
            <a:srgbClr val="F26B43"/>
          </p15:clr>
        </p15:guide>
        <p15:guide id="2" pos="7512" userDrawn="1">
          <p15:clr>
            <a:srgbClr val="F26B43"/>
          </p15:clr>
        </p15:guide>
        <p15:guide id="3" pos="1176" userDrawn="1">
          <p15:clr>
            <a:srgbClr val="F26B43"/>
          </p15:clr>
        </p15:guide>
        <p15:guide id="4" orient="horz" pos="3936" userDrawn="1">
          <p15:clr>
            <a:srgbClr val="F26B43"/>
          </p15:clr>
        </p15:guide>
        <p15:guide id="5" orient="horz" pos="888" userDrawn="1">
          <p15:clr>
            <a:srgbClr val="F26B43"/>
          </p15:clr>
        </p15:guide>
        <p15:guide id="6" orient="horz" pos="168"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slide" Target="slide10.xml"/><Relationship Id="rId2" Type="http://schemas.openxmlformats.org/officeDocument/2006/relationships/slide" Target="slide8.xml"/><Relationship Id="rId1" Type="http://schemas.openxmlformats.org/officeDocument/2006/relationships/slideLayout" Target="../slideLayouts/slideLayout2.xml"/><Relationship Id="rId4" Type="http://schemas.openxmlformats.org/officeDocument/2006/relationships/slide" Target="slide11.xml"/></Relationships>
</file>

<file path=ppt/slides/_rels/slide5.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slide" Target="slide4.xml"/></Relationships>
</file>

<file path=ppt/slides/_rels/slide9.xml.rels><?xml version="1.0" encoding="UTF-8" standalone="yes"?>
<Relationships xmlns="http://schemas.openxmlformats.org/package/2006/relationships"><Relationship Id="rId2" Type="http://schemas.openxmlformats.org/officeDocument/2006/relationships/image" Target="../media/image8.emf"/><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9.em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slide" Target="slide4.xml"/><Relationship Id="rId2" Type="http://schemas.openxmlformats.org/officeDocument/2006/relationships/image" Target="../media/image10.emf"/><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https://www.youtube.com/embed/4qUASanb0cc?feature=oembed" TargetMode="External"/><Relationship Id="rId1" Type="http://schemas.openxmlformats.org/officeDocument/2006/relationships/video" Target="https://www.youtube.com/embed/dL7mVD9g0rU" TargetMode="External"/><Relationship Id="rId5" Type="http://schemas.openxmlformats.org/officeDocument/2006/relationships/image" Target="../media/image17.jpeg"/><Relationship Id="rId4" Type="http://schemas.openxmlformats.org/officeDocument/2006/relationships/image" Target="../media/image16.jpeg"/></Relationships>
</file>

<file path=ppt/slides/_rels/slide1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2.xml"/><Relationship Id="rId1" Type="http://schemas.openxmlformats.org/officeDocument/2006/relationships/video" Target="https://www.youtube.com/embed/fWkeJREta_I" TargetMode="External"/><Relationship Id="rId4" Type="http://schemas.openxmlformats.org/officeDocument/2006/relationships/hyperlink" Target="https://www.youtube.com/watch?v=fWkeJREta_I"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19.png"/></Relationships>
</file>

<file path=ppt/slides/_rels/slide1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21.png"/></Relationships>
</file>

<file path=ppt/slides/_rels/slide2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s://assets.publishing.service.gov.uk/government/uploads/system/uploads/attachment_data/file/935917/environmental-permitting-core-guidance.pdf"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4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29.em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30.em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51.xml.rels><?xml version="1.0" encoding="UTF-8" standalone="yes"?>
<Relationships xmlns="http://schemas.openxmlformats.org/package/2006/relationships"><Relationship Id="rId2" Type="http://schemas.openxmlformats.org/officeDocument/2006/relationships/image" Target="../media/image32.emf"/><Relationship Id="rId1" Type="http://schemas.openxmlformats.org/officeDocument/2006/relationships/slideLayout" Target="../slideLayouts/slideLayout4.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33.emf"/><Relationship Id="rId1" Type="http://schemas.openxmlformats.org/officeDocument/2006/relationships/slideLayout" Target="../slideLayouts/slideLayout4.xml"/></Relationships>
</file>

<file path=ppt/slides/_rels/slide54.xml.rels><?xml version="1.0" encoding="UTF-8" standalone="yes"?>
<Relationships xmlns="http://schemas.openxmlformats.org/package/2006/relationships"><Relationship Id="rId2" Type="http://schemas.openxmlformats.org/officeDocument/2006/relationships/image" Target="../media/image34.emf"/><Relationship Id="rId1" Type="http://schemas.openxmlformats.org/officeDocument/2006/relationships/slideLayout" Target="../slideLayouts/slideLayout4.xml"/></Relationships>
</file>

<file path=ppt/slides/_rels/slide55.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4.xml"/></Relationships>
</file>

<file path=ppt/slides/_rels/slide5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image" Target="../media/image37.png"/></Relationships>
</file>

<file path=ppt/slides/_rels/slide57.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1.xml"/><Relationship Id="rId1" Type="http://schemas.openxmlformats.org/officeDocument/2006/relationships/slideLayout" Target="../slideLayouts/slideLayout4.xml"/><Relationship Id="rId4" Type="http://schemas.openxmlformats.org/officeDocument/2006/relationships/image" Target="../media/image40.png"/></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AIR POLLUTION</a:t>
            </a:r>
          </a:p>
        </p:txBody>
      </p:sp>
      <p:sp>
        <p:nvSpPr>
          <p:cNvPr id="3" name="Subtitle 2"/>
          <p:cNvSpPr>
            <a:spLocks noGrp="1"/>
          </p:cNvSpPr>
          <p:nvPr>
            <p:ph type="subTitle" idx="1"/>
          </p:nvPr>
        </p:nvSpPr>
        <p:spPr/>
        <p:txBody>
          <a:bodyPr>
            <a:normAutofit lnSpcReduction="10000"/>
          </a:bodyPr>
          <a:lstStyle/>
          <a:p>
            <a:endParaRPr lang="en-US" dirty="0"/>
          </a:p>
          <a:p>
            <a:endParaRPr lang="en-US" dirty="0"/>
          </a:p>
          <a:p>
            <a:endParaRPr lang="en-US" dirty="0"/>
          </a:p>
          <a:p>
            <a:r>
              <a:rPr lang="en-US" dirty="0"/>
              <a:t>DR. MIKE GOODFELLOW-SMITH</a:t>
            </a:r>
          </a:p>
        </p:txBody>
      </p:sp>
    </p:spTree>
    <p:extLst>
      <p:ext uri="{BB962C8B-B14F-4D97-AF65-F5344CB8AC3E}">
        <p14:creationId xmlns:p14="http://schemas.microsoft.com/office/powerpoint/2010/main" val="2633904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effectLst>
                  <a:outerShdw blurRad="38100" dist="38100" dir="2700000" algn="tl">
                    <a:srgbClr val="000000">
                      <a:alpha val="43137"/>
                    </a:srgbClr>
                  </a:outerShdw>
                </a:effectLst>
              </a:rPr>
              <a:t>What is air pollution &amp; why is it important?</a:t>
            </a:r>
          </a:p>
        </p:txBody>
      </p:sp>
      <p:sp>
        <p:nvSpPr>
          <p:cNvPr id="3" name="Content Placeholder 2"/>
          <p:cNvSpPr>
            <a:spLocks noGrp="1"/>
          </p:cNvSpPr>
          <p:nvPr>
            <p:ph idx="1"/>
          </p:nvPr>
        </p:nvSpPr>
        <p:spPr/>
        <p:txBody>
          <a:bodyPr/>
          <a:lstStyle/>
          <a:p>
            <a:endParaRPr lang="en-GB" dirty="0"/>
          </a:p>
          <a:p>
            <a:r>
              <a:rPr lang="en-GB" dirty="0"/>
              <a:t>“Release of a substance into the air that causes harm to human health or the environment”</a:t>
            </a:r>
          </a:p>
          <a:p>
            <a:r>
              <a:rPr lang="en-GB" dirty="0"/>
              <a:t>Bigger global killer than smoking</a:t>
            </a:r>
          </a:p>
          <a:p>
            <a:pPr lvl="1"/>
            <a:r>
              <a:rPr lang="en-GB" dirty="0"/>
              <a:t>~7m deaths annually (WHO)</a:t>
            </a:r>
          </a:p>
          <a:p>
            <a:r>
              <a:rPr lang="en-GB" dirty="0"/>
              <a:t>Costs the UK economy ~£20bn per year</a:t>
            </a:r>
          </a:p>
          <a:p>
            <a:r>
              <a:rPr lang="en-GB" dirty="0"/>
              <a:t>9 out of 10 people breathe polluted air (WHO)</a:t>
            </a:r>
          </a:p>
          <a:p>
            <a:endParaRPr lang="en-GB" dirty="0"/>
          </a:p>
        </p:txBody>
      </p:sp>
    </p:spTree>
    <p:extLst>
      <p:ext uri="{BB962C8B-B14F-4D97-AF65-F5344CB8AC3E}">
        <p14:creationId xmlns:p14="http://schemas.microsoft.com/office/powerpoint/2010/main" val="26989040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75C1456-B995-4EC9-B928-15C3F0E5CE85}"/>
              </a:ext>
            </a:extLst>
          </p:cNvPr>
          <p:cNvSpPr txBox="1"/>
          <p:nvPr/>
        </p:nvSpPr>
        <p:spPr>
          <a:xfrm>
            <a:off x="1610591" y="296141"/>
            <a:ext cx="3100529" cy="584775"/>
          </a:xfrm>
          <a:prstGeom prst="rect">
            <a:avLst/>
          </a:prstGeom>
          <a:noFill/>
        </p:spPr>
        <p:txBody>
          <a:bodyPr wrap="none" rtlCol="0">
            <a:spAutoFit/>
          </a:bodyPr>
          <a:lstStyle/>
          <a:p>
            <a:r>
              <a:rPr lang="en-GB" sz="3200" dirty="0"/>
              <a:t>MEASUREMENT</a:t>
            </a:r>
          </a:p>
        </p:txBody>
      </p:sp>
      <p:sp>
        <p:nvSpPr>
          <p:cNvPr id="3" name="TextBox 2">
            <a:extLst>
              <a:ext uri="{FF2B5EF4-FFF2-40B4-BE49-F238E27FC236}">
                <a16:creationId xmlns:a16="http://schemas.microsoft.com/office/drawing/2014/main" id="{8F2BC868-E9C6-4EB6-BDB8-6101E568FD5A}"/>
              </a:ext>
            </a:extLst>
          </p:cNvPr>
          <p:cNvSpPr txBox="1"/>
          <p:nvPr/>
        </p:nvSpPr>
        <p:spPr>
          <a:xfrm>
            <a:off x="2260023" y="1010230"/>
            <a:ext cx="9931977" cy="6329938"/>
          </a:xfrm>
          <a:prstGeom prst="rect">
            <a:avLst/>
          </a:prstGeom>
          <a:noFill/>
        </p:spPr>
        <p:txBody>
          <a:bodyPr wrap="square" rtlCol="0">
            <a:spAutoFit/>
          </a:bodyPr>
          <a:lstStyle/>
          <a:p>
            <a:r>
              <a:rPr lang="en-GB" sz="3200" dirty="0"/>
              <a:t>mgm</a:t>
            </a:r>
            <a:r>
              <a:rPr lang="en-GB" sz="3200" baseline="30000" dirty="0"/>
              <a:t>-3:</a:t>
            </a:r>
          </a:p>
          <a:p>
            <a:endParaRPr lang="en-GB" sz="3200" baseline="30000" dirty="0"/>
          </a:p>
          <a:p>
            <a:r>
              <a:rPr lang="en-GB" sz="3200" dirty="0"/>
              <a:t>The mass of the contaminant (mg) in a volume of air (m</a:t>
            </a:r>
            <a:r>
              <a:rPr lang="en-GB" sz="3200" baseline="30000" dirty="0"/>
              <a:t>3</a:t>
            </a:r>
            <a:r>
              <a:rPr lang="en-GB" sz="3200" dirty="0"/>
              <a:t>) </a:t>
            </a:r>
          </a:p>
          <a:p>
            <a:endParaRPr lang="en-GB" sz="3200" dirty="0"/>
          </a:p>
          <a:p>
            <a:r>
              <a:rPr lang="en-GB" sz="3200" dirty="0"/>
              <a:t>ppm:</a:t>
            </a:r>
          </a:p>
          <a:p>
            <a:endParaRPr lang="en-GB" sz="3200" dirty="0"/>
          </a:p>
          <a:p>
            <a:r>
              <a:rPr lang="en-GB" sz="3200" dirty="0"/>
              <a:t>Mass of contaminate in a million parts by mass of substrate</a:t>
            </a:r>
          </a:p>
          <a:p>
            <a:endParaRPr lang="en-GB" sz="3200" dirty="0"/>
          </a:p>
          <a:p>
            <a:r>
              <a:rPr lang="en-GB" sz="3200" dirty="0"/>
              <a:t>Volume of contaminate in a million parts by volume of substrate</a:t>
            </a:r>
          </a:p>
          <a:p>
            <a:endParaRPr lang="en-GB" sz="3200" dirty="0"/>
          </a:p>
        </p:txBody>
      </p:sp>
    </p:spTree>
    <p:extLst>
      <p:ext uri="{BB962C8B-B14F-4D97-AF65-F5344CB8AC3E}">
        <p14:creationId xmlns:p14="http://schemas.microsoft.com/office/powerpoint/2010/main" val="40799467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352248"/>
            <a:ext cx="7886700" cy="1325563"/>
          </a:xfrm>
        </p:spPr>
        <p:txBody>
          <a:bodyPr/>
          <a:lstStyle/>
          <a:p>
            <a:r>
              <a:rPr lang="en-GB" dirty="0">
                <a:effectLst>
                  <a:outerShdw blurRad="38100" dist="38100" dir="2700000" algn="tl">
                    <a:srgbClr val="000000">
                      <a:alpha val="43137"/>
                    </a:srgbClr>
                  </a:outerShdw>
                </a:effectLst>
              </a:rPr>
              <a:t>Examples</a:t>
            </a:r>
            <a:r>
              <a:rPr lang="en-GB" b="1" dirty="0">
                <a:effectLst>
                  <a:outerShdw blurRad="38100" dist="38100" dir="2700000" algn="tl">
                    <a:srgbClr val="000000">
                      <a:alpha val="43137"/>
                    </a:srgbClr>
                  </a:outerShdw>
                </a:effectLst>
              </a:rPr>
              <a:t> of air pollution</a:t>
            </a:r>
          </a:p>
        </p:txBody>
      </p:sp>
      <p:sp>
        <p:nvSpPr>
          <p:cNvPr id="3" name="Content Placeholder 2"/>
          <p:cNvSpPr>
            <a:spLocks noGrp="1"/>
          </p:cNvSpPr>
          <p:nvPr>
            <p:ph idx="1"/>
          </p:nvPr>
        </p:nvSpPr>
        <p:spPr/>
        <p:txBody>
          <a:bodyPr>
            <a:normAutofit lnSpcReduction="10000"/>
          </a:bodyPr>
          <a:lstStyle/>
          <a:p>
            <a:r>
              <a:rPr lang="en-GB" dirty="0"/>
              <a:t>Sulphur dioxide</a:t>
            </a:r>
          </a:p>
          <a:p>
            <a:r>
              <a:rPr lang="en-GB" dirty="0">
                <a:solidFill>
                  <a:schemeClr val="tx1"/>
                </a:solidFill>
                <a:hlinkClick r:id="rId2" action="ppaction://hlinksldjump">
                  <a:extLst>
                    <a:ext uri="{A12FA001-AC4F-418D-AE19-62706E023703}">
                      <ahyp:hlinkClr xmlns:ahyp="http://schemas.microsoft.com/office/drawing/2018/hyperlinkcolor" val="tx"/>
                    </a:ext>
                  </a:extLst>
                </a:hlinkClick>
              </a:rPr>
              <a:t>Nitrogen oxides</a:t>
            </a:r>
            <a:endParaRPr lang="en-GB" dirty="0">
              <a:solidFill>
                <a:schemeClr val="tx1"/>
              </a:solidFill>
            </a:endParaRPr>
          </a:p>
          <a:p>
            <a:r>
              <a:rPr lang="en-GB" dirty="0">
                <a:solidFill>
                  <a:schemeClr val="tx1"/>
                </a:solidFill>
                <a:hlinkClick r:id="rId3" action="ppaction://hlinksldjump">
                  <a:extLst>
                    <a:ext uri="{A12FA001-AC4F-418D-AE19-62706E023703}">
                      <ahyp:hlinkClr xmlns:ahyp="http://schemas.microsoft.com/office/drawing/2018/hyperlinkcolor" val="tx"/>
                    </a:ext>
                  </a:extLst>
                </a:hlinkClick>
              </a:rPr>
              <a:t>Particular matter (PM</a:t>
            </a:r>
            <a:r>
              <a:rPr lang="en-GB" baseline="-25000" dirty="0">
                <a:solidFill>
                  <a:schemeClr val="tx1"/>
                </a:solidFill>
                <a:hlinkClick r:id="rId3" action="ppaction://hlinksldjump">
                  <a:extLst>
                    <a:ext uri="{A12FA001-AC4F-418D-AE19-62706E023703}">
                      <ahyp:hlinkClr xmlns:ahyp="http://schemas.microsoft.com/office/drawing/2018/hyperlinkcolor" val="tx"/>
                    </a:ext>
                  </a:extLst>
                </a:hlinkClick>
              </a:rPr>
              <a:t>10</a:t>
            </a:r>
            <a:r>
              <a:rPr lang="en-GB" dirty="0">
                <a:solidFill>
                  <a:schemeClr val="tx1"/>
                </a:solidFill>
                <a:hlinkClick r:id="rId3" action="ppaction://hlinksldjump">
                  <a:extLst>
                    <a:ext uri="{A12FA001-AC4F-418D-AE19-62706E023703}">
                      <ahyp:hlinkClr xmlns:ahyp="http://schemas.microsoft.com/office/drawing/2018/hyperlinkcolor" val="tx"/>
                    </a:ext>
                  </a:extLst>
                </a:hlinkClick>
              </a:rPr>
              <a:t>, PM</a:t>
            </a:r>
            <a:r>
              <a:rPr lang="en-GB" baseline="-25000" dirty="0">
                <a:solidFill>
                  <a:schemeClr val="tx1"/>
                </a:solidFill>
                <a:hlinkClick r:id="rId3" action="ppaction://hlinksldjump">
                  <a:extLst>
                    <a:ext uri="{A12FA001-AC4F-418D-AE19-62706E023703}">
                      <ahyp:hlinkClr xmlns:ahyp="http://schemas.microsoft.com/office/drawing/2018/hyperlinkcolor" val="tx"/>
                    </a:ext>
                  </a:extLst>
                </a:hlinkClick>
              </a:rPr>
              <a:t>2.5</a:t>
            </a:r>
            <a:r>
              <a:rPr lang="en-GB" dirty="0">
                <a:solidFill>
                  <a:schemeClr val="tx1"/>
                </a:solidFill>
                <a:hlinkClick r:id="rId3" action="ppaction://hlinksldjump">
                  <a:extLst>
                    <a:ext uri="{A12FA001-AC4F-418D-AE19-62706E023703}">
                      <ahyp:hlinkClr xmlns:ahyp="http://schemas.microsoft.com/office/drawing/2018/hyperlinkcolor" val="tx"/>
                    </a:ext>
                  </a:extLst>
                </a:hlinkClick>
              </a:rPr>
              <a:t> and PM</a:t>
            </a:r>
            <a:r>
              <a:rPr lang="en-GB" baseline="-25000" dirty="0">
                <a:solidFill>
                  <a:schemeClr val="tx1"/>
                </a:solidFill>
                <a:hlinkClick r:id="rId3" action="ppaction://hlinksldjump">
                  <a:extLst>
                    <a:ext uri="{A12FA001-AC4F-418D-AE19-62706E023703}">
                      <ahyp:hlinkClr xmlns:ahyp="http://schemas.microsoft.com/office/drawing/2018/hyperlinkcolor" val="tx"/>
                    </a:ext>
                  </a:extLst>
                </a:hlinkClick>
              </a:rPr>
              <a:t>1</a:t>
            </a:r>
            <a:r>
              <a:rPr lang="en-GB" dirty="0">
                <a:solidFill>
                  <a:schemeClr val="tx1"/>
                </a:solidFill>
                <a:hlinkClick r:id="rId3" action="ppaction://hlinksldjump">
                  <a:extLst>
                    <a:ext uri="{A12FA001-AC4F-418D-AE19-62706E023703}">
                      <ahyp:hlinkClr xmlns:ahyp="http://schemas.microsoft.com/office/drawing/2018/hyperlinkcolor" val="tx"/>
                    </a:ext>
                  </a:extLst>
                </a:hlinkClick>
              </a:rPr>
              <a:t>)</a:t>
            </a:r>
            <a:endParaRPr lang="en-GB" dirty="0">
              <a:solidFill>
                <a:schemeClr val="tx1"/>
              </a:solidFill>
            </a:endParaRPr>
          </a:p>
          <a:p>
            <a:r>
              <a:rPr lang="en-GB" dirty="0">
                <a:solidFill>
                  <a:schemeClr val="tx1"/>
                </a:solidFill>
                <a:hlinkClick r:id="rId4" action="ppaction://hlinksldjump">
                  <a:extLst>
                    <a:ext uri="{A12FA001-AC4F-418D-AE19-62706E023703}">
                      <ahyp:hlinkClr xmlns:ahyp="http://schemas.microsoft.com/office/drawing/2018/hyperlinkcolor" val="tx"/>
                    </a:ext>
                  </a:extLst>
                </a:hlinkClick>
              </a:rPr>
              <a:t>Ozone and volatile organic compounds</a:t>
            </a:r>
            <a:endParaRPr lang="en-GB" dirty="0">
              <a:solidFill>
                <a:schemeClr val="tx1"/>
              </a:solidFill>
            </a:endParaRPr>
          </a:p>
          <a:p>
            <a:r>
              <a:rPr lang="en-GB" dirty="0"/>
              <a:t>Toxic Organic Micro-Pollutants (TOMPS)</a:t>
            </a:r>
          </a:p>
          <a:p>
            <a:r>
              <a:rPr lang="en-GB" dirty="0"/>
              <a:t>Benzene</a:t>
            </a:r>
          </a:p>
          <a:p>
            <a:r>
              <a:rPr lang="en-GB" dirty="0"/>
              <a:t>1,3-Butadiene</a:t>
            </a:r>
          </a:p>
          <a:p>
            <a:r>
              <a:rPr lang="en-GB" dirty="0"/>
              <a:t>Carbon monoxide</a:t>
            </a:r>
          </a:p>
          <a:p>
            <a:r>
              <a:rPr lang="en-GB" dirty="0"/>
              <a:t>Lead and heavy metals</a:t>
            </a:r>
          </a:p>
          <a:p>
            <a:endParaRPr lang="en-GB" dirty="0"/>
          </a:p>
        </p:txBody>
      </p:sp>
      <p:sp>
        <p:nvSpPr>
          <p:cNvPr id="4" name="Right Arrow 3">
            <a:hlinkClick r:id="rId3" action="ppaction://hlinksldjump"/>
          </p:cNvPr>
          <p:cNvSpPr/>
          <p:nvPr/>
        </p:nvSpPr>
        <p:spPr>
          <a:xfrm>
            <a:off x="9682766" y="6278451"/>
            <a:ext cx="850006" cy="412124"/>
          </a:xfrm>
          <a:prstGeom prst="rightArrow">
            <a:avLst/>
          </a:prstGeom>
          <a:solidFill>
            <a:schemeClr val="accent3"/>
          </a:solidFill>
          <a:ln>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808521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603795" y="597477"/>
            <a:ext cx="10293795" cy="5543550"/>
          </a:xfrm>
          <a:prstGeom prst="rect">
            <a:avLst/>
          </a:prstGeom>
        </p:spPr>
      </p:pic>
      <p:sp>
        <p:nvSpPr>
          <p:cNvPr id="5" name="TextBox 4"/>
          <p:cNvSpPr txBox="1"/>
          <p:nvPr/>
        </p:nvSpPr>
        <p:spPr>
          <a:xfrm>
            <a:off x="1524001" y="6550224"/>
            <a:ext cx="2909771" cy="307777"/>
          </a:xfrm>
          <a:prstGeom prst="rect">
            <a:avLst/>
          </a:prstGeom>
          <a:noFill/>
        </p:spPr>
        <p:txBody>
          <a:bodyPr wrap="none" rtlCol="0">
            <a:spAutoFit/>
          </a:bodyPr>
          <a:lstStyle/>
          <a:p>
            <a:r>
              <a:rPr lang="en-GB" sz="1400" dirty="0"/>
              <a:t>Source: Clean Air Strategy 2019</a:t>
            </a:r>
          </a:p>
        </p:txBody>
      </p:sp>
      <p:sp>
        <p:nvSpPr>
          <p:cNvPr id="6" name="Left Arrow 5">
            <a:hlinkClick r:id="" action="ppaction://hlinkshowjump?jump=previousslide"/>
          </p:cNvPr>
          <p:cNvSpPr/>
          <p:nvPr/>
        </p:nvSpPr>
        <p:spPr>
          <a:xfrm>
            <a:off x="9843752" y="6400800"/>
            <a:ext cx="669702" cy="347730"/>
          </a:xfrm>
          <a:prstGeom prst="leftArrow">
            <a:avLst/>
          </a:prstGeom>
          <a:solidFill>
            <a:schemeClr val="accent4"/>
          </a:soli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5862911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 name="Title 1">
            <a:extLst>
              <a:ext uri="{FF2B5EF4-FFF2-40B4-BE49-F238E27FC236}">
                <a16:creationId xmlns:a16="http://schemas.microsoft.com/office/drawing/2014/main" id="{3AE6BE00-BB66-4DD8-9597-D8A0CA169AA5}"/>
              </a:ext>
            </a:extLst>
          </p:cNvPr>
          <p:cNvSpPr>
            <a:spLocks noGrp="1"/>
          </p:cNvSpPr>
          <p:nvPr>
            <p:ph type="title"/>
          </p:nvPr>
        </p:nvSpPr>
        <p:spPr>
          <a:xfrm>
            <a:off x="1914144" y="274638"/>
            <a:ext cx="9997440" cy="1143000"/>
          </a:xfrm>
        </p:spPr>
        <p:txBody>
          <a:bodyPr/>
          <a:lstStyle/>
          <a:p>
            <a:r>
              <a:rPr lang="en-US" dirty="0"/>
              <a:t>Acid rain - Europe</a:t>
            </a:r>
          </a:p>
        </p:txBody>
      </p:sp>
      <p:pic>
        <p:nvPicPr>
          <p:cNvPr id="1026" name="Picture 2">
            <a:extLst>
              <a:ext uri="{FF2B5EF4-FFF2-40B4-BE49-F238E27FC236}">
                <a16:creationId xmlns:a16="http://schemas.microsoft.com/office/drawing/2014/main" id="{48EA27CE-7D48-4654-8C49-88D1AB882B4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914144" y="1523696"/>
            <a:ext cx="9997440" cy="4648808"/>
          </a:xfrm>
          <a:prstGeom prst="rect">
            <a:avLst/>
          </a:prstGeom>
          <a:solidFill>
            <a:srgbClr val="FFFFFF"/>
          </a:solidFill>
        </p:spPr>
      </p:pic>
    </p:spTree>
    <p:extLst>
      <p:ext uri="{BB962C8B-B14F-4D97-AF65-F5344CB8AC3E}">
        <p14:creationId xmlns:p14="http://schemas.microsoft.com/office/powerpoint/2010/main" val="25908223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Title 2">
            <a:extLst>
              <a:ext uri="{FF2B5EF4-FFF2-40B4-BE49-F238E27FC236}">
                <a16:creationId xmlns:a16="http://schemas.microsoft.com/office/drawing/2014/main" id="{1FC14651-5191-4F8B-AAD5-AFC66E89D554}"/>
              </a:ext>
            </a:extLst>
          </p:cNvPr>
          <p:cNvSpPr>
            <a:spLocks noGrp="1"/>
          </p:cNvSpPr>
          <p:nvPr>
            <p:ph type="title"/>
          </p:nvPr>
        </p:nvSpPr>
        <p:spPr/>
        <p:txBody>
          <a:bodyPr/>
          <a:lstStyle/>
          <a:p>
            <a:r>
              <a:rPr lang="en-GB" altLang="en-US"/>
              <a:t>Acid Rain</a:t>
            </a:r>
          </a:p>
        </p:txBody>
      </p:sp>
      <p:pic>
        <p:nvPicPr>
          <p:cNvPr id="96259" name="Picture 3" descr="http://4.bp.blogspot.com/-81Rlhdj6k8c/TZzh-gv_hnI/AAAAAAAAABk/biblsdV7_SY/s1600/acid_rain.gif">
            <a:extLst>
              <a:ext uri="{FF2B5EF4-FFF2-40B4-BE49-F238E27FC236}">
                <a16:creationId xmlns:a16="http://schemas.microsoft.com/office/drawing/2014/main" id="{D100DC31-F88D-4A98-B16B-A85A649095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96441" y="1481138"/>
            <a:ext cx="8172450" cy="497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633469" y="379268"/>
            <a:ext cx="9864071" cy="5808517"/>
          </a:xfrm>
          <a:prstGeom prst="rect">
            <a:avLst/>
          </a:prstGeom>
        </p:spPr>
      </p:pic>
      <p:sp>
        <p:nvSpPr>
          <p:cNvPr id="5" name="TextBox 4"/>
          <p:cNvSpPr txBox="1"/>
          <p:nvPr/>
        </p:nvSpPr>
        <p:spPr>
          <a:xfrm>
            <a:off x="1524001" y="6550224"/>
            <a:ext cx="2909771" cy="307777"/>
          </a:xfrm>
          <a:prstGeom prst="rect">
            <a:avLst/>
          </a:prstGeom>
          <a:noFill/>
        </p:spPr>
        <p:txBody>
          <a:bodyPr wrap="none" rtlCol="0">
            <a:spAutoFit/>
          </a:bodyPr>
          <a:lstStyle/>
          <a:p>
            <a:r>
              <a:rPr lang="en-GB" sz="1400" dirty="0"/>
              <a:t>Source: Clean Air Strategy 2019</a:t>
            </a:r>
          </a:p>
        </p:txBody>
      </p:sp>
      <p:sp>
        <p:nvSpPr>
          <p:cNvPr id="6" name="Left Arrow 5">
            <a:hlinkClick r:id="rId4" action="ppaction://hlinksldjump"/>
          </p:cNvPr>
          <p:cNvSpPr/>
          <p:nvPr/>
        </p:nvSpPr>
        <p:spPr>
          <a:xfrm>
            <a:off x="9882388" y="6389237"/>
            <a:ext cx="669702" cy="321972"/>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837886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914144" y="274320"/>
            <a:ext cx="9997440" cy="1143000"/>
          </a:xfrm>
        </p:spPr>
        <p:txBody>
          <a:bodyPr tIns="46800" bIns="46800" anchor="ctr">
            <a:normAutofit/>
          </a:bodyPr>
          <a:lstStyle/>
          <a:p>
            <a:r>
              <a:rPr kumimoji="0" lang="en-US" b="1" kern="1200">
                <a:effectLst/>
                <a:latin typeface="+mj-lt"/>
                <a:ea typeface="+mj-ea"/>
                <a:cs typeface="+mj-cs"/>
              </a:rPr>
              <a:t>Oxides of nitrogen</a:t>
            </a:r>
          </a:p>
        </p:txBody>
      </p:sp>
      <p:sp>
        <p:nvSpPr>
          <p:cNvPr id="9" name="TextBox 8"/>
          <p:cNvSpPr txBox="1"/>
          <p:nvPr/>
        </p:nvSpPr>
        <p:spPr>
          <a:xfrm>
            <a:off x="1914144" y="1524000"/>
            <a:ext cx="4876800" cy="4663440"/>
          </a:xfrm>
          <a:prstGeom prst="rect">
            <a:avLst/>
          </a:prstGeom>
        </p:spPr>
        <p:txBody>
          <a:bodyPr rtlCol="0">
            <a:normAutofit/>
          </a:bodyPr>
          <a:lstStyle/>
          <a:p>
            <a:pPr marL="457200" indent="-457200">
              <a:lnSpc>
                <a:spcPct val="90000"/>
              </a:lnSpc>
              <a:spcBef>
                <a:spcPts val="1200"/>
              </a:spcBef>
              <a:buClr>
                <a:srgbClr val="660066"/>
              </a:buClr>
              <a:buFont typeface="Arial" charset="0"/>
              <a:buChar char="•"/>
            </a:pPr>
            <a:r>
              <a:rPr lang="en-US" sz="2800">
                <a:solidFill>
                  <a:schemeClr val="tx2">
                    <a:lumMod val="75000"/>
                  </a:schemeClr>
                </a:solidFill>
              </a:rPr>
              <a:t>Nitrogen dioxide (NO</a:t>
            </a:r>
            <a:r>
              <a:rPr lang="en-US" sz="2800" baseline="-25000">
                <a:solidFill>
                  <a:schemeClr val="tx2">
                    <a:lumMod val="75000"/>
                  </a:schemeClr>
                </a:solidFill>
              </a:rPr>
              <a:t>2</a:t>
            </a:r>
            <a:r>
              <a:rPr lang="en-US" sz="2800">
                <a:solidFill>
                  <a:schemeClr val="tx2">
                    <a:lumMod val="75000"/>
                  </a:schemeClr>
                </a:solidFill>
              </a:rPr>
              <a:t>) and nitrogen oxide (NO)</a:t>
            </a:r>
          </a:p>
          <a:p>
            <a:pPr marL="457200" indent="-457200">
              <a:lnSpc>
                <a:spcPct val="90000"/>
              </a:lnSpc>
              <a:spcBef>
                <a:spcPts val="1200"/>
              </a:spcBef>
              <a:buClr>
                <a:srgbClr val="660066"/>
              </a:buClr>
              <a:buFont typeface="Arial" charset="0"/>
              <a:buChar char="•"/>
            </a:pPr>
            <a:r>
              <a:rPr lang="en-US" sz="2800">
                <a:solidFill>
                  <a:schemeClr val="tx2">
                    <a:lumMod val="75000"/>
                  </a:schemeClr>
                </a:solidFill>
              </a:rPr>
              <a:t>Causes inflammation of airways and respiratory problems</a:t>
            </a:r>
          </a:p>
          <a:p>
            <a:pPr marL="457200" indent="-457200">
              <a:lnSpc>
                <a:spcPct val="90000"/>
              </a:lnSpc>
              <a:spcBef>
                <a:spcPts val="1200"/>
              </a:spcBef>
              <a:buClr>
                <a:srgbClr val="660066"/>
              </a:buClr>
              <a:buFont typeface="Arial" charset="0"/>
              <a:buChar char="•"/>
            </a:pPr>
            <a:r>
              <a:rPr lang="en-US" sz="2800">
                <a:solidFill>
                  <a:schemeClr val="tx2">
                    <a:lumMod val="75000"/>
                  </a:schemeClr>
                </a:solidFill>
              </a:rPr>
              <a:t>Pre-cursor of photochemical smog</a:t>
            </a:r>
          </a:p>
          <a:p>
            <a:pPr marL="457200" indent="-457200">
              <a:lnSpc>
                <a:spcPct val="90000"/>
              </a:lnSpc>
              <a:spcBef>
                <a:spcPts val="1200"/>
              </a:spcBef>
              <a:buClr>
                <a:srgbClr val="660066"/>
              </a:buClr>
              <a:buFont typeface="Arial" charset="0"/>
              <a:buChar char="•"/>
            </a:pPr>
            <a:r>
              <a:rPr lang="en-US" sz="2800">
                <a:solidFill>
                  <a:schemeClr val="tx2">
                    <a:lumMod val="75000"/>
                  </a:schemeClr>
                </a:solidFill>
              </a:rPr>
              <a:t>Declining concentration but UK still breaches EU air quality targets</a:t>
            </a:r>
          </a:p>
          <a:p>
            <a:pPr>
              <a:lnSpc>
                <a:spcPct val="90000"/>
              </a:lnSpc>
            </a:pPr>
            <a:endParaRPr lang="en-US" sz="2800">
              <a:solidFill>
                <a:schemeClr val="tx2">
                  <a:lumMod val="75000"/>
                </a:schemeClr>
              </a:solidFill>
            </a:endParaRPr>
          </a:p>
          <a:p>
            <a:pPr>
              <a:lnSpc>
                <a:spcPct val="90000"/>
              </a:lnSpc>
            </a:pPr>
            <a:endParaRPr lang="en-US" sz="2800">
              <a:solidFill>
                <a:schemeClr val="tx2">
                  <a:lumMod val="75000"/>
                </a:schemeClr>
              </a:solidFill>
            </a:endParaRPr>
          </a:p>
        </p:txBody>
      </p:sp>
      <p:pic>
        <p:nvPicPr>
          <p:cNvPr id="7" name="Picture 6"/>
          <p:cNvPicPr/>
          <p:nvPr/>
        </p:nvPicPr>
        <p:blipFill rotWithShape="1">
          <a:blip r:embed="rId2" cstate="hqprint">
            <a:extLst>
              <a:ext uri="{28A0092B-C50C-407E-A947-70E740481C1C}">
                <a14:useLocalDpi xmlns:a14="http://schemas.microsoft.com/office/drawing/2010/main"/>
              </a:ext>
            </a:extLst>
          </a:blip>
          <a:srcRect l="12301" t="15537" r="32217" b="43028"/>
          <a:stretch/>
        </p:blipFill>
        <p:spPr bwMode="auto">
          <a:xfrm>
            <a:off x="7264405" y="457200"/>
            <a:ext cx="4417557" cy="6126480"/>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1223653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24001" y="322118"/>
            <a:ext cx="10487890" cy="5959187"/>
          </a:xfrm>
          <a:prstGeom prst="rect">
            <a:avLst/>
          </a:prstGeom>
        </p:spPr>
      </p:pic>
      <p:sp>
        <p:nvSpPr>
          <p:cNvPr id="3" name="TextBox 2"/>
          <p:cNvSpPr txBox="1"/>
          <p:nvPr/>
        </p:nvSpPr>
        <p:spPr>
          <a:xfrm>
            <a:off x="1524001" y="6550224"/>
            <a:ext cx="2909771" cy="307777"/>
          </a:xfrm>
          <a:prstGeom prst="rect">
            <a:avLst/>
          </a:prstGeom>
          <a:noFill/>
        </p:spPr>
        <p:txBody>
          <a:bodyPr wrap="none" rtlCol="0">
            <a:spAutoFit/>
          </a:bodyPr>
          <a:lstStyle/>
          <a:p>
            <a:r>
              <a:rPr lang="en-GB" sz="1400" dirty="0"/>
              <a:t>Source: Clean Air Strategy 2019</a:t>
            </a:r>
          </a:p>
        </p:txBody>
      </p:sp>
      <p:sp>
        <p:nvSpPr>
          <p:cNvPr id="4" name="Left Arrow 3">
            <a:hlinkClick r:id="rId3" action="ppaction://hlinksldjump"/>
          </p:cNvPr>
          <p:cNvSpPr/>
          <p:nvPr/>
        </p:nvSpPr>
        <p:spPr>
          <a:xfrm>
            <a:off x="9882388" y="6389237"/>
            <a:ext cx="669702" cy="321972"/>
          </a:xfrm>
          <a:prstGeom prst="leftArrow">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399173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524001" y="358486"/>
            <a:ext cx="10321635" cy="6104659"/>
          </a:xfrm>
          <a:prstGeom prst="rect">
            <a:avLst/>
          </a:prstGeom>
        </p:spPr>
      </p:pic>
      <p:sp>
        <p:nvSpPr>
          <p:cNvPr id="3" name="TextBox 2"/>
          <p:cNvSpPr txBox="1"/>
          <p:nvPr/>
        </p:nvSpPr>
        <p:spPr>
          <a:xfrm>
            <a:off x="1524001" y="6550224"/>
            <a:ext cx="2909771" cy="307777"/>
          </a:xfrm>
          <a:prstGeom prst="rect">
            <a:avLst/>
          </a:prstGeom>
          <a:noFill/>
        </p:spPr>
        <p:txBody>
          <a:bodyPr wrap="none" rtlCol="0">
            <a:spAutoFit/>
          </a:bodyPr>
          <a:lstStyle/>
          <a:p>
            <a:r>
              <a:rPr lang="en-GB" sz="1400" dirty="0"/>
              <a:t>Source: Clean Air Strategy 2019</a:t>
            </a:r>
          </a:p>
        </p:txBody>
      </p:sp>
      <p:sp>
        <p:nvSpPr>
          <p:cNvPr id="4" name="Left Arrow 3">
            <a:hlinkClick r:id="rId3" action="ppaction://hlinksldjump"/>
          </p:cNvPr>
          <p:cNvSpPr/>
          <p:nvPr/>
        </p:nvSpPr>
        <p:spPr>
          <a:xfrm>
            <a:off x="9882388" y="6389237"/>
            <a:ext cx="669702" cy="321972"/>
          </a:xfrm>
          <a:prstGeom prst="leftArrow">
            <a:avLst/>
          </a:prstGeom>
          <a:solidFill>
            <a:srgbClr val="7030A0"/>
          </a:solid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002745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21B13-8349-44A4-86DC-9208C172ABC0}"/>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4B9EB019-1CB1-4E44-92B3-22D66C40E45F}"/>
              </a:ext>
            </a:extLst>
          </p:cNvPr>
          <p:cNvSpPr>
            <a:spLocks noGrp="1"/>
          </p:cNvSpPr>
          <p:nvPr>
            <p:ph idx="1"/>
          </p:nvPr>
        </p:nvSpPr>
        <p:spPr/>
        <p:txBody>
          <a:bodyPr/>
          <a:lstStyle/>
          <a:p>
            <a:r>
              <a:rPr lang="en-GB" dirty="0"/>
              <a:t>Summarise main facts/features of each pollutant listed at slide 4</a:t>
            </a:r>
          </a:p>
        </p:txBody>
      </p:sp>
    </p:spTree>
    <p:extLst>
      <p:ext uri="{BB962C8B-B14F-4D97-AF65-F5344CB8AC3E}">
        <p14:creationId xmlns:p14="http://schemas.microsoft.com/office/powerpoint/2010/main" val="21646288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descr="I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3554348" cy="32177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 name="Picture 8" descr="986017~Industrial-Town-in-Great-Britain-Poster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027991"/>
            <a:ext cx="3125164" cy="28300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10" descr="8543news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22388" y="2569580"/>
            <a:ext cx="3024188" cy="2177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26" name="Picture 2" descr="Air quality in Port Talbot is actually improving &amp;#39;despite what people may  think&amp;#39; - Wales Onlin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34125" y="2962275"/>
            <a:ext cx="5857875" cy="389572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ron ore slips from highs as China&amp;#39;s pollution crackdown stirs worries |  Financial Times"/>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630401" y="0"/>
            <a:ext cx="6667500" cy="37528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41932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effectLst>
                  <a:outerShdw blurRad="38100" dist="38100" dir="2700000" algn="tl">
                    <a:srgbClr val="000000">
                      <a:alpha val="43137"/>
                    </a:srgbClr>
                  </a:outerShdw>
                </a:effectLst>
              </a:rPr>
              <a:t>Case study: Great Smog of London, 1952</a:t>
            </a:r>
          </a:p>
        </p:txBody>
      </p:sp>
      <p:pic>
        <p:nvPicPr>
          <p:cNvPr id="4" name="dL7mVD9g0rU"/>
          <p:cNvPicPr>
            <a:picLocks noGrp="1" noRot="1" noChangeAspect="1"/>
          </p:cNvPicPr>
          <p:nvPr>
            <p:ph idx="1"/>
            <a:videoFile r:link="rId1"/>
          </p:nvPr>
        </p:nvPicPr>
        <p:blipFill>
          <a:blip r:embed="rId4"/>
          <a:stretch>
            <a:fillRect/>
          </a:stretch>
        </p:blipFill>
        <p:spPr>
          <a:xfrm>
            <a:off x="1902692" y="1642506"/>
            <a:ext cx="5105976" cy="2872111"/>
          </a:xfrm>
          <a:prstGeom prst="rect">
            <a:avLst/>
          </a:prstGeom>
        </p:spPr>
      </p:pic>
      <p:pic>
        <p:nvPicPr>
          <p:cNvPr id="3" name="Online Media 2" title="The Great Smog of London: When Pollution Killed 12,000 Over a Single Weekend">
            <a:hlinkClick r:id="" action="ppaction://media"/>
            <a:extLst>
              <a:ext uri="{FF2B5EF4-FFF2-40B4-BE49-F238E27FC236}">
                <a16:creationId xmlns:a16="http://schemas.microsoft.com/office/drawing/2014/main" id="{D6E207B7-8BF8-6970-C0D5-16B4213985BE}"/>
              </a:ext>
            </a:extLst>
          </p:cNvPr>
          <p:cNvPicPr>
            <a:picLocks noRot="1" noChangeAspect="1"/>
          </p:cNvPicPr>
          <p:nvPr>
            <a:videoFile r:link="rId2"/>
          </p:nvPr>
        </p:nvPicPr>
        <p:blipFill>
          <a:blip r:embed="rId5"/>
          <a:stretch>
            <a:fillRect/>
          </a:stretch>
        </p:blipFill>
        <p:spPr>
          <a:xfrm>
            <a:off x="7896513" y="4503649"/>
            <a:ext cx="2540000" cy="1435100"/>
          </a:xfrm>
          <a:prstGeom prst="rect">
            <a:avLst/>
          </a:prstGeom>
        </p:spPr>
      </p:pic>
    </p:spTree>
    <p:extLst>
      <p:ext uri="{BB962C8B-B14F-4D97-AF65-F5344CB8AC3E}">
        <p14:creationId xmlns:p14="http://schemas.microsoft.com/office/powerpoint/2010/main" val="39071766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Time lapse: Smog in Beijing</a:t>
            </a:r>
          </a:p>
        </p:txBody>
      </p:sp>
      <p:pic>
        <p:nvPicPr>
          <p:cNvPr id="4" name="fWkeJREta_I"/>
          <p:cNvPicPr>
            <a:picLocks noGrp="1" noRot="1" noChangeAspect="1"/>
          </p:cNvPicPr>
          <p:nvPr>
            <p:ph idx="1"/>
            <a:videoFile r:link="rId1"/>
          </p:nvPr>
        </p:nvPicPr>
        <p:blipFill>
          <a:blip r:embed="rId3"/>
          <a:stretch>
            <a:fillRect/>
          </a:stretch>
        </p:blipFill>
        <p:spPr>
          <a:xfrm>
            <a:off x="2152650" y="1690690"/>
            <a:ext cx="8049680" cy="4527945"/>
          </a:xfrm>
          <a:prstGeom prst="rect">
            <a:avLst/>
          </a:prstGeom>
        </p:spPr>
      </p:pic>
      <p:sp>
        <p:nvSpPr>
          <p:cNvPr id="5" name="TextBox 4"/>
          <p:cNvSpPr txBox="1"/>
          <p:nvPr/>
        </p:nvSpPr>
        <p:spPr>
          <a:xfrm>
            <a:off x="3513117" y="6317673"/>
            <a:ext cx="5719836" cy="369332"/>
          </a:xfrm>
          <a:prstGeom prst="rect">
            <a:avLst/>
          </a:prstGeom>
          <a:noFill/>
        </p:spPr>
        <p:txBody>
          <a:bodyPr wrap="none" rtlCol="0">
            <a:spAutoFit/>
          </a:bodyPr>
          <a:lstStyle/>
          <a:p>
            <a:r>
              <a:rPr lang="en-GB" dirty="0">
                <a:hlinkClick r:id="rId4"/>
              </a:rPr>
              <a:t>https://www.youtube.com/watch?v=fWkeJREta_I</a:t>
            </a:r>
            <a:endParaRPr lang="en-GB" dirty="0"/>
          </a:p>
        </p:txBody>
      </p:sp>
    </p:spTree>
    <p:extLst>
      <p:ext uri="{BB962C8B-B14F-4D97-AF65-F5344CB8AC3E}">
        <p14:creationId xmlns:p14="http://schemas.microsoft.com/office/powerpoint/2010/main" val="5033240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26D316-405B-49F2-9801-C3B95428164B}"/>
              </a:ext>
            </a:extLst>
          </p:cNvPr>
          <p:cNvSpPr>
            <a:spLocks noGrp="1"/>
          </p:cNvSpPr>
          <p:nvPr>
            <p:ph type="title"/>
          </p:nvPr>
        </p:nvSpPr>
        <p:spPr/>
        <p:txBody>
          <a:bodyPr>
            <a:normAutofit fontScale="90000"/>
          </a:bodyPr>
          <a:lstStyle/>
          <a:p>
            <a:r>
              <a:rPr lang="en-GB" dirty="0"/>
              <a:t>GLOBAL TRANSBOUNDARY AIR POLLUTION</a:t>
            </a:r>
          </a:p>
        </p:txBody>
      </p:sp>
      <p:sp>
        <p:nvSpPr>
          <p:cNvPr id="3" name="Content Placeholder 2">
            <a:extLst>
              <a:ext uri="{FF2B5EF4-FFF2-40B4-BE49-F238E27FC236}">
                <a16:creationId xmlns:a16="http://schemas.microsoft.com/office/drawing/2014/main" id="{17135D77-E8ED-4BDE-8D34-48B067FC4276}"/>
              </a:ext>
            </a:extLst>
          </p:cNvPr>
          <p:cNvSpPr>
            <a:spLocks noGrp="1"/>
          </p:cNvSpPr>
          <p:nvPr>
            <p:ph idx="1"/>
          </p:nvPr>
        </p:nvSpPr>
        <p:spPr/>
        <p:txBody>
          <a:bodyPr>
            <a:normAutofit lnSpcReduction="10000"/>
          </a:bodyPr>
          <a:lstStyle/>
          <a:p>
            <a:r>
              <a:rPr lang="en-GB" dirty="0"/>
              <a:t>GHG’s						GWP</a:t>
            </a:r>
          </a:p>
          <a:p>
            <a:pPr marL="82296" indent="0">
              <a:buNone/>
            </a:pPr>
            <a:r>
              <a:rPr lang="en-GB" dirty="0"/>
              <a:t>Water vapor						small</a:t>
            </a:r>
          </a:p>
          <a:p>
            <a:pPr marL="82296" indent="0">
              <a:buNone/>
            </a:pPr>
            <a:r>
              <a:rPr lang="en-GB" dirty="0"/>
              <a:t>Carbon dioxide					1</a:t>
            </a:r>
          </a:p>
          <a:p>
            <a:pPr marL="82296" indent="0">
              <a:buNone/>
            </a:pPr>
            <a:r>
              <a:rPr lang="en-GB" dirty="0"/>
              <a:t>Methane						28</a:t>
            </a:r>
          </a:p>
          <a:p>
            <a:pPr marL="82296" indent="0">
              <a:buNone/>
            </a:pPr>
            <a:r>
              <a:rPr lang="en-GB" dirty="0"/>
              <a:t>Ozone							1 000</a:t>
            </a:r>
          </a:p>
          <a:p>
            <a:pPr marL="82296" indent="0">
              <a:buNone/>
            </a:pPr>
            <a:r>
              <a:rPr lang="en-GB" dirty="0"/>
              <a:t>Nitrous oxide						300</a:t>
            </a:r>
          </a:p>
          <a:p>
            <a:pPr marL="82296" indent="0">
              <a:buNone/>
            </a:pPr>
            <a:r>
              <a:rPr lang="en-GB" dirty="0"/>
              <a:t>Chlorofluorocarbons				max 13 000</a:t>
            </a:r>
          </a:p>
          <a:p>
            <a:pPr marL="82296" indent="0">
              <a:buNone/>
            </a:pPr>
            <a:r>
              <a:rPr lang="en-GB" dirty="0"/>
              <a:t>SF6								23 500</a:t>
            </a:r>
          </a:p>
          <a:p>
            <a:r>
              <a:rPr lang="en-GB" dirty="0"/>
              <a:t>Ozone depleting substances - ODS</a:t>
            </a:r>
          </a:p>
          <a:p>
            <a:endParaRPr lang="en-GB" dirty="0"/>
          </a:p>
        </p:txBody>
      </p:sp>
    </p:spTree>
    <p:extLst>
      <p:ext uri="{BB962C8B-B14F-4D97-AF65-F5344CB8AC3E}">
        <p14:creationId xmlns:p14="http://schemas.microsoft.com/office/powerpoint/2010/main" val="18485923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Content Placeholder 4">
            <a:extLst>
              <a:ext uri="{FF2B5EF4-FFF2-40B4-BE49-F238E27FC236}">
                <a16:creationId xmlns:a16="http://schemas.microsoft.com/office/drawing/2014/main" id="{7F76AD7A-3FFD-42AB-9531-A2D95D2E4BE9}"/>
              </a:ext>
            </a:extLst>
          </p:cNvPr>
          <p:cNvSpPr>
            <a:spLocks noGrp="1"/>
          </p:cNvSpPr>
          <p:nvPr>
            <p:ph idx="1"/>
          </p:nvPr>
        </p:nvSpPr>
        <p:spPr/>
        <p:txBody>
          <a:bodyPr/>
          <a:lstStyle/>
          <a:p>
            <a:pPr>
              <a:spcAft>
                <a:spcPts val="600"/>
              </a:spcAft>
            </a:pPr>
            <a:r>
              <a:rPr lang="en-GB" altLang="en-US"/>
              <a:t>Volcanic eruptions</a:t>
            </a:r>
          </a:p>
          <a:p>
            <a:pPr>
              <a:spcAft>
                <a:spcPts val="600"/>
              </a:spcAft>
            </a:pPr>
            <a:r>
              <a:rPr lang="en-GB" altLang="en-US"/>
              <a:t>Hot springs</a:t>
            </a:r>
          </a:p>
          <a:p>
            <a:pPr>
              <a:spcAft>
                <a:spcPts val="600"/>
              </a:spcAft>
            </a:pPr>
            <a:r>
              <a:rPr lang="en-GB" altLang="en-US"/>
              <a:t>Anaerobic decay</a:t>
            </a:r>
          </a:p>
          <a:p>
            <a:pPr>
              <a:spcAft>
                <a:spcPts val="600"/>
              </a:spcAft>
            </a:pPr>
            <a:r>
              <a:rPr lang="en-GB" altLang="en-US"/>
              <a:t>Biological processes in soil</a:t>
            </a:r>
          </a:p>
          <a:p>
            <a:pPr>
              <a:spcAft>
                <a:spcPts val="600"/>
              </a:spcAft>
            </a:pPr>
            <a:r>
              <a:rPr lang="en-GB" altLang="en-US"/>
              <a:t>Naturally occurring radon</a:t>
            </a:r>
          </a:p>
        </p:txBody>
      </p:sp>
      <p:sp>
        <p:nvSpPr>
          <p:cNvPr id="91139" name="Title 3">
            <a:extLst>
              <a:ext uri="{FF2B5EF4-FFF2-40B4-BE49-F238E27FC236}">
                <a16:creationId xmlns:a16="http://schemas.microsoft.com/office/drawing/2014/main" id="{35998433-E342-4CB1-A4D1-C9DB68A1DEF6}"/>
              </a:ext>
            </a:extLst>
          </p:cNvPr>
          <p:cNvSpPr>
            <a:spLocks noGrp="1"/>
          </p:cNvSpPr>
          <p:nvPr>
            <p:ph type="title"/>
          </p:nvPr>
        </p:nvSpPr>
        <p:spPr/>
        <p:txBody>
          <a:bodyPr/>
          <a:lstStyle/>
          <a:p>
            <a:r>
              <a:rPr lang="en-GB" altLang="en-US"/>
              <a:t>Examples of Natural Pollutants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2162" name="Object 4">
            <a:extLst>
              <a:ext uri="{FF2B5EF4-FFF2-40B4-BE49-F238E27FC236}">
                <a16:creationId xmlns:a16="http://schemas.microsoft.com/office/drawing/2014/main" id="{F1CDA55D-017D-4D53-9905-B0F54C797D90}"/>
              </a:ext>
            </a:extLst>
          </p:cNvPr>
          <p:cNvGraphicFramePr>
            <a:graphicFrameLocks noGrp="1" noChangeAspect="1"/>
          </p:cNvGraphicFramePr>
          <p:nvPr>
            <p:ph sz="half" idx="1"/>
          </p:nvPr>
        </p:nvGraphicFramePr>
        <p:xfrm>
          <a:off x="2638425" y="1722439"/>
          <a:ext cx="2724150" cy="4010025"/>
        </p:xfrm>
        <a:graphic>
          <a:graphicData uri="http://schemas.openxmlformats.org/presentationml/2006/ole">
            <mc:AlternateContent xmlns:mc="http://schemas.openxmlformats.org/markup-compatibility/2006">
              <mc:Choice xmlns:v="urn:schemas-microsoft-com:vml" Requires="v">
                <p:oleObj name="Photo Editor Photo" r:id="rId3" imgW="2723810" imgH="4009524" progId="MSPhotoEd.3">
                  <p:embed/>
                </p:oleObj>
              </mc:Choice>
              <mc:Fallback>
                <p:oleObj name="Photo Editor Photo" r:id="rId3" imgW="2723810" imgH="4009524" progId="MSPhotoEd.3">
                  <p:embed/>
                  <p:pic>
                    <p:nvPicPr>
                      <p:cNvPr id="92162" name="Object 4">
                        <a:extLst>
                          <a:ext uri="{FF2B5EF4-FFF2-40B4-BE49-F238E27FC236}">
                            <a16:creationId xmlns:a16="http://schemas.microsoft.com/office/drawing/2014/main" id="{F1CDA55D-017D-4D53-9905-B0F54C797D90}"/>
                          </a:ext>
                        </a:extLst>
                      </p:cNvPr>
                      <p:cNvPicPr>
                        <a:picLocks noGrp="1"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638425" y="1722439"/>
                        <a:ext cx="2724150" cy="4010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92163" name="Rectangle 2">
            <a:extLst>
              <a:ext uri="{FF2B5EF4-FFF2-40B4-BE49-F238E27FC236}">
                <a16:creationId xmlns:a16="http://schemas.microsoft.com/office/drawing/2014/main" id="{DAABAA06-9E54-4035-90F1-C7B504F6D40C}"/>
              </a:ext>
            </a:extLst>
          </p:cNvPr>
          <p:cNvSpPr>
            <a:spLocks noGrp="1" noChangeArrowheads="1"/>
          </p:cNvSpPr>
          <p:nvPr>
            <p:ph type="title"/>
          </p:nvPr>
        </p:nvSpPr>
        <p:spPr/>
        <p:txBody>
          <a:bodyPr/>
          <a:lstStyle/>
          <a:p>
            <a:pPr eaLnBrk="1" hangingPunct="1"/>
            <a:r>
              <a:rPr lang="en-GB" altLang="en-US"/>
              <a:t>Classification of Air Pollutants</a:t>
            </a:r>
            <a:endParaRPr lang="en-US" altLang="en-US"/>
          </a:p>
        </p:txBody>
      </p:sp>
      <p:sp>
        <p:nvSpPr>
          <p:cNvPr id="92164" name="Rectangle 6">
            <a:extLst>
              <a:ext uri="{FF2B5EF4-FFF2-40B4-BE49-F238E27FC236}">
                <a16:creationId xmlns:a16="http://schemas.microsoft.com/office/drawing/2014/main" id="{298BB097-3577-4D52-8FFA-32E5B63FEC84}"/>
              </a:ext>
            </a:extLst>
          </p:cNvPr>
          <p:cNvSpPr>
            <a:spLocks noGrp="1" noChangeArrowheads="1"/>
          </p:cNvSpPr>
          <p:nvPr>
            <p:ph sz="half" idx="2"/>
          </p:nvPr>
        </p:nvSpPr>
        <p:spPr/>
        <p:txBody>
          <a:bodyPr/>
          <a:lstStyle/>
          <a:p>
            <a:pPr eaLnBrk="1" hangingPunct="1"/>
            <a:r>
              <a:rPr lang="en-GB" altLang="en-US"/>
              <a:t>States of matter (phases):</a:t>
            </a:r>
          </a:p>
          <a:p>
            <a:pPr lvl="1" eaLnBrk="1" hangingPunct="1"/>
            <a:r>
              <a:rPr lang="en-GB" altLang="en-US"/>
              <a:t>Solid</a:t>
            </a:r>
          </a:p>
          <a:p>
            <a:pPr lvl="1" eaLnBrk="1" hangingPunct="1"/>
            <a:r>
              <a:rPr lang="en-GB" altLang="en-US"/>
              <a:t>Liquid</a:t>
            </a:r>
          </a:p>
          <a:p>
            <a:pPr lvl="1" eaLnBrk="1" hangingPunct="1"/>
            <a:r>
              <a:rPr lang="en-GB" altLang="en-US"/>
              <a:t>Gas</a:t>
            </a:r>
            <a:endParaRPr lang="en-US" alt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3186" name="Picture 5" descr="DSC02446">
            <a:extLst>
              <a:ext uri="{FF2B5EF4-FFF2-40B4-BE49-F238E27FC236}">
                <a16:creationId xmlns:a16="http://schemas.microsoft.com/office/drawing/2014/main" id="{47A218D8-1741-4920-8B14-C849039FEF95}"/>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1981200" y="1773239"/>
            <a:ext cx="4038600" cy="2693987"/>
          </a:xfrm>
        </p:spPr>
      </p:pic>
      <p:sp>
        <p:nvSpPr>
          <p:cNvPr id="93187" name="Rectangle 2">
            <a:extLst>
              <a:ext uri="{FF2B5EF4-FFF2-40B4-BE49-F238E27FC236}">
                <a16:creationId xmlns:a16="http://schemas.microsoft.com/office/drawing/2014/main" id="{81ABE35C-D24B-434B-AAD7-62A5D499B174}"/>
              </a:ext>
            </a:extLst>
          </p:cNvPr>
          <p:cNvSpPr>
            <a:spLocks noGrp="1" noChangeArrowheads="1"/>
          </p:cNvSpPr>
          <p:nvPr>
            <p:ph type="title"/>
          </p:nvPr>
        </p:nvSpPr>
        <p:spPr/>
        <p:txBody>
          <a:bodyPr/>
          <a:lstStyle/>
          <a:p>
            <a:pPr eaLnBrk="1" hangingPunct="1"/>
            <a:r>
              <a:rPr lang="en-GB" altLang="en-US"/>
              <a:t>Airborne Particles</a:t>
            </a:r>
            <a:endParaRPr lang="en-US" altLang="en-US"/>
          </a:p>
        </p:txBody>
      </p:sp>
      <p:sp>
        <p:nvSpPr>
          <p:cNvPr id="315395" name="Rectangle 3">
            <a:extLst>
              <a:ext uri="{FF2B5EF4-FFF2-40B4-BE49-F238E27FC236}">
                <a16:creationId xmlns:a16="http://schemas.microsoft.com/office/drawing/2014/main" id="{F9622E0B-2E83-4E6E-8A4A-996E3AA912E4}"/>
              </a:ext>
            </a:extLst>
          </p:cNvPr>
          <p:cNvSpPr>
            <a:spLocks noGrp="1" noChangeArrowheads="1"/>
          </p:cNvSpPr>
          <p:nvPr>
            <p:ph sz="half" idx="2"/>
          </p:nvPr>
        </p:nvSpPr>
        <p:spPr>
          <a:xfrm>
            <a:off x="6172200" y="1600200"/>
            <a:ext cx="4038600" cy="4852988"/>
          </a:xfrm>
        </p:spPr>
        <p:txBody>
          <a:bodyPr rtlCol="0">
            <a:normAutofit lnSpcReduction="10000"/>
          </a:bodyPr>
          <a:lstStyle/>
          <a:p>
            <a:pPr>
              <a:defRPr/>
            </a:pPr>
            <a:r>
              <a:rPr lang="en-GB" dirty="0"/>
              <a:t>Dust:</a:t>
            </a:r>
          </a:p>
          <a:p>
            <a:pPr lvl="1">
              <a:defRPr/>
            </a:pPr>
            <a:r>
              <a:rPr lang="en-GB" dirty="0"/>
              <a:t>Grit &gt; 75</a:t>
            </a:r>
            <a:r>
              <a:rPr lang="el-GR" dirty="0"/>
              <a:t>μ</a:t>
            </a:r>
            <a:r>
              <a:rPr lang="en-GB" dirty="0"/>
              <a:t>m</a:t>
            </a:r>
          </a:p>
          <a:p>
            <a:pPr lvl="1">
              <a:defRPr/>
            </a:pPr>
            <a:r>
              <a:rPr lang="en-GB" dirty="0"/>
              <a:t>Total Inhalable Dust (TID)</a:t>
            </a:r>
          </a:p>
          <a:p>
            <a:pPr lvl="1">
              <a:spcAft>
                <a:spcPts val="1200"/>
              </a:spcAft>
              <a:defRPr/>
            </a:pPr>
            <a:r>
              <a:rPr lang="en-GB" dirty="0"/>
              <a:t>Respirable dust 0.5μm to 7μm</a:t>
            </a:r>
            <a:r>
              <a:rPr lang="en-US" dirty="0"/>
              <a:t> </a:t>
            </a:r>
            <a:endParaRPr lang="el-GR" dirty="0"/>
          </a:p>
          <a:p>
            <a:pPr>
              <a:defRPr/>
            </a:pPr>
            <a:r>
              <a:rPr lang="en-GB" dirty="0"/>
              <a:t>Fibres:</a:t>
            </a:r>
          </a:p>
          <a:p>
            <a:pPr lvl="1">
              <a:defRPr/>
            </a:pPr>
            <a:r>
              <a:rPr lang="en-GB" dirty="0"/>
              <a:t>Aspect ratio &gt; 1:3 </a:t>
            </a:r>
          </a:p>
          <a:p>
            <a:pPr lvl="1">
              <a:defRPr/>
            </a:pPr>
            <a:r>
              <a:rPr lang="en-GB" dirty="0"/>
              <a:t>Natural mineral </a:t>
            </a:r>
          </a:p>
          <a:p>
            <a:pPr lvl="1">
              <a:defRPr/>
            </a:pPr>
            <a:r>
              <a:rPr lang="en-GB" dirty="0"/>
              <a:t>Natural vegetable </a:t>
            </a:r>
          </a:p>
          <a:p>
            <a:pPr lvl="1">
              <a:defRPr/>
            </a:pPr>
            <a:r>
              <a:rPr lang="en-GB" dirty="0"/>
              <a:t>Synthetic mineral </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4210" name="Object 4">
            <a:extLst>
              <a:ext uri="{FF2B5EF4-FFF2-40B4-BE49-F238E27FC236}">
                <a16:creationId xmlns:a16="http://schemas.microsoft.com/office/drawing/2014/main" id="{964DE2E2-C371-412D-A53C-86CF02A9243E}"/>
              </a:ext>
            </a:extLst>
          </p:cNvPr>
          <p:cNvGraphicFramePr>
            <a:graphicFrameLocks noGrp="1" noChangeAspect="1"/>
          </p:cNvGraphicFramePr>
          <p:nvPr>
            <p:ph sz="half" idx="1"/>
          </p:nvPr>
        </p:nvGraphicFramePr>
        <p:xfrm>
          <a:off x="2063751" y="1700214"/>
          <a:ext cx="2549525" cy="3457575"/>
        </p:xfrm>
        <a:graphic>
          <a:graphicData uri="http://schemas.openxmlformats.org/presentationml/2006/ole">
            <mc:AlternateContent xmlns:mc="http://schemas.openxmlformats.org/markup-compatibility/2006">
              <mc:Choice xmlns:v="urn:schemas-microsoft-com:vml" Requires="v">
                <p:oleObj name="Photo Editor Photo" r:id="rId3" imgW="1419048" imgH="1924319" progId="MSPhotoEd.3">
                  <p:embed/>
                </p:oleObj>
              </mc:Choice>
              <mc:Fallback>
                <p:oleObj name="Photo Editor Photo" r:id="rId3" imgW="1419048" imgH="1924319" progId="MSPhotoEd.3">
                  <p:embed/>
                  <p:pic>
                    <p:nvPicPr>
                      <p:cNvPr id="94210" name="Object 4">
                        <a:extLst>
                          <a:ext uri="{FF2B5EF4-FFF2-40B4-BE49-F238E27FC236}">
                            <a16:creationId xmlns:a16="http://schemas.microsoft.com/office/drawing/2014/main" id="{964DE2E2-C371-412D-A53C-86CF02A9243E}"/>
                          </a:ext>
                        </a:extLst>
                      </p:cNvPr>
                      <p:cNvPicPr>
                        <a:picLocks noGrp="1"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063751" y="1700214"/>
                        <a:ext cx="2549525" cy="3457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oleObj>
              </mc:Fallback>
            </mc:AlternateContent>
          </a:graphicData>
        </a:graphic>
      </p:graphicFrame>
      <p:sp>
        <p:nvSpPr>
          <p:cNvPr id="94211" name="Rectangle 2">
            <a:extLst>
              <a:ext uri="{FF2B5EF4-FFF2-40B4-BE49-F238E27FC236}">
                <a16:creationId xmlns:a16="http://schemas.microsoft.com/office/drawing/2014/main" id="{D2A30550-BB36-48EA-943A-808687C4B18E}"/>
              </a:ext>
            </a:extLst>
          </p:cNvPr>
          <p:cNvSpPr>
            <a:spLocks noGrp="1" noChangeArrowheads="1"/>
          </p:cNvSpPr>
          <p:nvPr>
            <p:ph type="title"/>
          </p:nvPr>
        </p:nvSpPr>
        <p:spPr/>
        <p:txBody>
          <a:bodyPr/>
          <a:lstStyle/>
          <a:p>
            <a:pPr eaLnBrk="1" hangingPunct="1"/>
            <a:r>
              <a:rPr lang="en-GB" altLang="en-US">
                <a:solidFill>
                  <a:srgbClr val="000000"/>
                </a:solidFill>
              </a:rPr>
              <a:t>Airborne Particles</a:t>
            </a:r>
            <a:endParaRPr lang="en-US" altLang="en-US"/>
          </a:p>
        </p:txBody>
      </p:sp>
      <p:sp>
        <p:nvSpPr>
          <p:cNvPr id="316419" name="Rectangle 3">
            <a:extLst>
              <a:ext uri="{FF2B5EF4-FFF2-40B4-BE49-F238E27FC236}">
                <a16:creationId xmlns:a16="http://schemas.microsoft.com/office/drawing/2014/main" id="{B2D9A359-52D4-4D80-953B-293642A8E28E}"/>
              </a:ext>
            </a:extLst>
          </p:cNvPr>
          <p:cNvSpPr>
            <a:spLocks noGrp="1" noChangeArrowheads="1"/>
          </p:cNvSpPr>
          <p:nvPr>
            <p:ph sz="half" idx="2"/>
          </p:nvPr>
        </p:nvSpPr>
        <p:spPr>
          <a:xfrm>
            <a:off x="4872038" y="1600201"/>
            <a:ext cx="5338762" cy="4525963"/>
          </a:xfrm>
        </p:spPr>
        <p:txBody>
          <a:bodyPr rtlCol="0">
            <a:normAutofit fontScale="92500" lnSpcReduction="20000"/>
          </a:bodyPr>
          <a:lstStyle/>
          <a:p>
            <a:pPr>
              <a:defRPr/>
            </a:pPr>
            <a:r>
              <a:rPr lang="en-GB" dirty="0"/>
              <a:t>Fume:</a:t>
            </a:r>
          </a:p>
          <a:p>
            <a:pPr lvl="1">
              <a:defRPr/>
            </a:pPr>
            <a:r>
              <a:rPr lang="en-GB" dirty="0"/>
              <a:t>&lt;1μm</a:t>
            </a:r>
            <a:r>
              <a:rPr lang="en-US" dirty="0"/>
              <a:t> </a:t>
            </a:r>
          </a:p>
          <a:p>
            <a:pPr lvl="1">
              <a:defRPr/>
            </a:pPr>
            <a:r>
              <a:rPr lang="en-GB" dirty="0"/>
              <a:t>Vaporisation or oxidation of molten metal </a:t>
            </a:r>
          </a:p>
          <a:p>
            <a:pPr lvl="1">
              <a:defRPr/>
            </a:pPr>
            <a:r>
              <a:rPr lang="en-GB" dirty="0"/>
              <a:t>Lead fume / welding fume</a:t>
            </a:r>
            <a:r>
              <a:rPr lang="en-US" dirty="0"/>
              <a:t> </a:t>
            </a:r>
          </a:p>
          <a:p>
            <a:pPr lvl="1">
              <a:defRPr/>
            </a:pPr>
            <a:endParaRPr lang="en-GB" dirty="0"/>
          </a:p>
          <a:p>
            <a:pPr>
              <a:defRPr/>
            </a:pPr>
            <a:r>
              <a:rPr lang="en-GB" dirty="0"/>
              <a:t>Mists:</a:t>
            </a:r>
          </a:p>
          <a:p>
            <a:pPr lvl="1">
              <a:defRPr/>
            </a:pPr>
            <a:r>
              <a:rPr lang="en-GB" dirty="0"/>
              <a:t>Liquid droplets &gt;20μm</a:t>
            </a:r>
            <a:r>
              <a:rPr lang="en-US" dirty="0"/>
              <a:t> </a:t>
            </a:r>
          </a:p>
          <a:p>
            <a:pPr lvl="1">
              <a:defRPr/>
            </a:pPr>
            <a:r>
              <a:rPr lang="en-GB" dirty="0"/>
              <a:t>Spraying, pickling, foaming and electroplating</a:t>
            </a:r>
            <a:r>
              <a:rPr lang="en-US" dirty="0"/>
              <a:t> </a:t>
            </a:r>
          </a:p>
          <a:p>
            <a:pPr lvl="1">
              <a:defRPr/>
            </a:pPr>
            <a:endParaRPr lang="en-GB" dirty="0"/>
          </a:p>
          <a:p>
            <a:pPr>
              <a:defRPr/>
            </a:pPr>
            <a:r>
              <a:rPr lang="en-GB" dirty="0"/>
              <a:t>Smoke:</a:t>
            </a:r>
          </a:p>
          <a:p>
            <a:pPr lvl="1">
              <a:defRPr/>
            </a:pPr>
            <a:r>
              <a:rPr lang="en-GB" dirty="0"/>
              <a:t>Combustion products &lt;1μm</a:t>
            </a:r>
            <a:endParaRPr 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Title 2">
            <a:extLst>
              <a:ext uri="{FF2B5EF4-FFF2-40B4-BE49-F238E27FC236}">
                <a16:creationId xmlns:a16="http://schemas.microsoft.com/office/drawing/2014/main" id="{D10B8A39-D0B4-47D0-8DEA-04C9795DB7A4}"/>
              </a:ext>
            </a:extLst>
          </p:cNvPr>
          <p:cNvSpPr>
            <a:spLocks noGrp="1"/>
          </p:cNvSpPr>
          <p:nvPr>
            <p:ph type="title"/>
          </p:nvPr>
        </p:nvSpPr>
        <p:spPr/>
        <p:txBody>
          <a:bodyPr/>
          <a:lstStyle/>
          <a:p>
            <a:r>
              <a:rPr lang="en-GB" altLang="en-US"/>
              <a:t>Temperature Inversion</a:t>
            </a:r>
          </a:p>
        </p:txBody>
      </p:sp>
      <p:pic>
        <p:nvPicPr>
          <p:cNvPr id="99331" name="Picture 2">
            <a:extLst>
              <a:ext uri="{FF2B5EF4-FFF2-40B4-BE49-F238E27FC236}">
                <a16:creationId xmlns:a16="http://schemas.microsoft.com/office/drawing/2014/main" id="{CCB5EAE4-2D9F-4737-A888-2A9D3B15A9A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66989" y="1431924"/>
            <a:ext cx="8831838" cy="51514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Content Placeholder 1">
            <a:extLst>
              <a:ext uri="{FF2B5EF4-FFF2-40B4-BE49-F238E27FC236}">
                <a16:creationId xmlns:a16="http://schemas.microsoft.com/office/drawing/2014/main" id="{AB6BE378-F09C-4F70-AF0A-AD93855590AA}"/>
              </a:ext>
            </a:extLst>
          </p:cNvPr>
          <p:cNvSpPr>
            <a:spLocks noGrp="1"/>
          </p:cNvSpPr>
          <p:nvPr>
            <p:ph idx="1"/>
          </p:nvPr>
        </p:nvSpPr>
        <p:spPr/>
        <p:txBody>
          <a:bodyPr/>
          <a:lstStyle/>
          <a:p>
            <a:r>
              <a:rPr lang="en-GB" altLang="en-US"/>
              <a:t>Ozone depletion</a:t>
            </a:r>
          </a:p>
          <a:p>
            <a:endParaRPr lang="en-GB" altLang="en-US"/>
          </a:p>
          <a:p>
            <a:r>
              <a:rPr lang="en-GB" altLang="en-US">
                <a:ea typeface="Calibri" panose="020F0502020204030204" pitchFamily="34" charset="0"/>
                <a:cs typeface="Times New Roman" panose="02020603050405020304" pitchFamily="18" charset="0"/>
              </a:rPr>
              <a:t>CFCs</a:t>
            </a:r>
            <a:endParaRPr lang="en-GB" altLang="en-US" sz="2800">
              <a:latin typeface="Calibri" panose="020F0502020204030204" pitchFamily="34" charset="0"/>
              <a:ea typeface="Calibri" panose="020F0502020204030204" pitchFamily="34" charset="0"/>
              <a:cs typeface="Times New Roman" panose="02020603050405020304" pitchFamily="18" charset="0"/>
            </a:endParaRPr>
          </a:p>
          <a:p>
            <a:r>
              <a:rPr lang="en-GB" altLang="en-US">
                <a:ea typeface="Calibri" panose="020F0502020204030204" pitchFamily="34" charset="0"/>
                <a:cs typeface="Times New Roman" panose="02020603050405020304" pitchFamily="18" charset="0"/>
              </a:rPr>
              <a:t>HCFCs</a:t>
            </a:r>
          </a:p>
          <a:p>
            <a:r>
              <a:rPr lang="en-GB" altLang="en-US">
                <a:ea typeface="Calibri" panose="020F0502020204030204" pitchFamily="34" charset="0"/>
                <a:cs typeface="Times New Roman" panose="02020603050405020304" pitchFamily="18" charset="0"/>
              </a:rPr>
              <a:t>Methyl chloroform</a:t>
            </a:r>
            <a:endParaRPr lang="en-GB" altLang="en-US" sz="2800">
              <a:latin typeface="Calibri" panose="020F0502020204030204" pitchFamily="34" charset="0"/>
              <a:ea typeface="Calibri" panose="020F0502020204030204" pitchFamily="34" charset="0"/>
              <a:cs typeface="Times New Roman" panose="02020603050405020304" pitchFamily="18" charset="0"/>
            </a:endParaRPr>
          </a:p>
          <a:p>
            <a:r>
              <a:rPr lang="en-GB" altLang="en-US">
                <a:ea typeface="Calibri" panose="020F0502020204030204" pitchFamily="34" charset="0"/>
                <a:cs typeface="Times New Roman" panose="02020603050405020304" pitchFamily="18" charset="0"/>
              </a:rPr>
              <a:t>Methyl bromide</a:t>
            </a:r>
            <a:endParaRPr lang="en-GB" altLang="en-US" sz="2800">
              <a:latin typeface="Calibri" panose="020F0502020204030204" pitchFamily="34" charset="0"/>
              <a:ea typeface="Calibri" panose="020F0502020204030204" pitchFamily="34" charset="0"/>
              <a:cs typeface="Times New Roman" panose="02020603050405020304" pitchFamily="18" charset="0"/>
            </a:endParaRPr>
          </a:p>
          <a:p>
            <a:r>
              <a:rPr lang="en-GB" altLang="en-US">
                <a:ea typeface="Calibri" panose="020F0502020204030204" pitchFamily="34" charset="0"/>
                <a:cs typeface="Times New Roman" panose="02020603050405020304" pitchFamily="18" charset="0"/>
              </a:rPr>
              <a:t>Halon</a:t>
            </a:r>
            <a:endParaRPr lang="en-GB" altLang="en-US" sz="2800">
              <a:latin typeface="Calibri" panose="020F0502020204030204" pitchFamily="34" charset="0"/>
              <a:ea typeface="Calibri" panose="020F0502020204030204" pitchFamily="34" charset="0"/>
              <a:cs typeface="Times New Roman" panose="02020603050405020304" pitchFamily="18" charset="0"/>
            </a:endParaRPr>
          </a:p>
          <a:p>
            <a:endParaRPr lang="en-GB" altLang="en-US"/>
          </a:p>
        </p:txBody>
      </p:sp>
      <p:sp>
        <p:nvSpPr>
          <p:cNvPr id="100355" name="Title 2">
            <a:extLst>
              <a:ext uri="{FF2B5EF4-FFF2-40B4-BE49-F238E27FC236}">
                <a16:creationId xmlns:a16="http://schemas.microsoft.com/office/drawing/2014/main" id="{E40A3B86-C0B8-414B-AD1E-40CD28ACF82C}"/>
              </a:ext>
            </a:extLst>
          </p:cNvPr>
          <p:cNvSpPr>
            <a:spLocks noGrp="1"/>
          </p:cNvSpPr>
          <p:nvPr>
            <p:ph type="title"/>
          </p:nvPr>
        </p:nvSpPr>
        <p:spPr/>
        <p:txBody>
          <a:bodyPr/>
          <a:lstStyle/>
          <a:p>
            <a:r>
              <a:rPr lang="en-GB" altLang="en-US" sz="4000"/>
              <a:t>Halogens and their Compounds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Content Placeholder 1">
            <a:extLst>
              <a:ext uri="{FF2B5EF4-FFF2-40B4-BE49-F238E27FC236}">
                <a16:creationId xmlns:a16="http://schemas.microsoft.com/office/drawing/2014/main" id="{58C40C3B-38AD-46C6-AB68-08EB9D85AFE1}"/>
              </a:ext>
            </a:extLst>
          </p:cNvPr>
          <p:cNvSpPr>
            <a:spLocks noGrp="1"/>
          </p:cNvSpPr>
          <p:nvPr>
            <p:ph idx="1"/>
          </p:nvPr>
        </p:nvSpPr>
        <p:spPr/>
        <p:txBody>
          <a:bodyPr/>
          <a:lstStyle/>
          <a:p>
            <a:r>
              <a:rPr lang="en-GB" altLang="en-US"/>
              <a:t>CO</a:t>
            </a:r>
            <a:r>
              <a:rPr lang="en-GB" altLang="en-US" sz="2000"/>
              <a:t>2</a:t>
            </a:r>
          </a:p>
          <a:p>
            <a:r>
              <a:rPr lang="en-GB" altLang="en-US"/>
              <a:t>CH</a:t>
            </a:r>
            <a:r>
              <a:rPr lang="en-GB" altLang="en-US" sz="1800"/>
              <a:t>4</a:t>
            </a:r>
            <a:r>
              <a:rPr lang="en-GB" altLang="en-US"/>
              <a:t> – methane</a:t>
            </a:r>
          </a:p>
          <a:p>
            <a:r>
              <a:rPr lang="en-GB" altLang="en-US"/>
              <a:t>VOCs – volatile organic compounds</a:t>
            </a:r>
          </a:p>
          <a:p>
            <a:r>
              <a:rPr lang="en-GB" altLang="en-US"/>
              <a:t>Particulate matter</a:t>
            </a:r>
          </a:p>
        </p:txBody>
      </p:sp>
      <p:sp>
        <p:nvSpPr>
          <p:cNvPr id="101379" name="Title 2">
            <a:extLst>
              <a:ext uri="{FF2B5EF4-FFF2-40B4-BE49-F238E27FC236}">
                <a16:creationId xmlns:a16="http://schemas.microsoft.com/office/drawing/2014/main" id="{A6180122-89BD-4B4D-926E-C31B6EE33A87}"/>
              </a:ext>
            </a:extLst>
          </p:cNvPr>
          <p:cNvSpPr>
            <a:spLocks noGrp="1"/>
          </p:cNvSpPr>
          <p:nvPr>
            <p:ph type="title"/>
          </p:nvPr>
        </p:nvSpPr>
        <p:spPr/>
        <p:txBody>
          <a:bodyPr/>
          <a:lstStyle/>
          <a:p>
            <a:r>
              <a:rPr lang="en-GB" altLang="en-US"/>
              <a:t>Carbon Compounds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8361E80-E4AC-4912-BB7F-43FFEF7DCFD7}"/>
              </a:ext>
            </a:extLst>
          </p:cNvPr>
          <p:cNvSpPr>
            <a:spLocks noGrp="1"/>
          </p:cNvSpPr>
          <p:nvPr>
            <p:ph idx="1"/>
          </p:nvPr>
        </p:nvSpPr>
        <p:spPr>
          <a:xfrm>
            <a:off x="2043113" y="1484313"/>
            <a:ext cx="8229600" cy="4525962"/>
          </a:xfrm>
        </p:spPr>
        <p:txBody>
          <a:bodyPr/>
          <a:lstStyle/>
          <a:p>
            <a:pPr marL="342900" indent="-342900" algn="just">
              <a:spcAft>
                <a:spcPts val="600"/>
              </a:spcAft>
              <a:buFont typeface="Symbol"/>
              <a:buChar char=""/>
              <a:defRPr/>
            </a:pPr>
            <a:r>
              <a:rPr lang="en-GB" sz="2400" dirty="0">
                <a:latin typeface="Myriad Pro"/>
                <a:ea typeface="Times New Roman"/>
                <a:cs typeface="Times New Roman"/>
              </a:rPr>
              <a:t>Alcohols such as methanol and ethanol</a:t>
            </a:r>
            <a:endParaRPr lang="en-GB" sz="2400" dirty="0">
              <a:latin typeface="Calibri"/>
              <a:ea typeface="Calibri"/>
              <a:cs typeface="Times New Roman"/>
            </a:endParaRPr>
          </a:p>
          <a:p>
            <a:pPr marL="342900" indent="-342900" algn="just">
              <a:spcAft>
                <a:spcPts val="600"/>
              </a:spcAft>
              <a:buFont typeface="Symbol"/>
              <a:buChar char=""/>
              <a:defRPr/>
            </a:pPr>
            <a:r>
              <a:rPr lang="en-GB" sz="2400" dirty="0">
                <a:latin typeface="Myriad Pro"/>
                <a:ea typeface="Times New Roman"/>
                <a:cs typeface="Times New Roman"/>
              </a:rPr>
              <a:t>Organic acids such as acetic acid</a:t>
            </a:r>
            <a:endParaRPr lang="en-GB" sz="2400" dirty="0">
              <a:latin typeface="Calibri"/>
              <a:ea typeface="Calibri"/>
              <a:cs typeface="Times New Roman"/>
            </a:endParaRPr>
          </a:p>
          <a:p>
            <a:pPr marL="342900" indent="-342900" algn="just">
              <a:spcAft>
                <a:spcPts val="600"/>
              </a:spcAft>
              <a:buFont typeface="Symbol"/>
              <a:buChar char=""/>
              <a:defRPr/>
            </a:pPr>
            <a:r>
              <a:rPr lang="en-GB" sz="2400" dirty="0">
                <a:latin typeface="Myriad Pro"/>
                <a:ea typeface="Times New Roman"/>
                <a:cs typeface="Times New Roman"/>
              </a:rPr>
              <a:t>Acetaldehyde</a:t>
            </a:r>
            <a:endParaRPr lang="en-GB" sz="2400" dirty="0">
              <a:latin typeface="Calibri"/>
              <a:ea typeface="Calibri"/>
              <a:cs typeface="Times New Roman"/>
            </a:endParaRPr>
          </a:p>
          <a:p>
            <a:pPr marL="342900" indent="-342900" algn="just">
              <a:spcAft>
                <a:spcPts val="600"/>
              </a:spcAft>
              <a:buFont typeface="Symbol"/>
              <a:buChar char=""/>
              <a:defRPr/>
            </a:pPr>
            <a:r>
              <a:rPr lang="en-GB" sz="2400" dirty="0">
                <a:latin typeface="Myriad Pro"/>
                <a:ea typeface="Times New Roman"/>
                <a:cs typeface="Times New Roman"/>
              </a:rPr>
              <a:t>Acetone</a:t>
            </a:r>
            <a:endParaRPr lang="en-GB" sz="2400" dirty="0">
              <a:latin typeface="Calibri"/>
              <a:ea typeface="Calibri"/>
              <a:cs typeface="Times New Roman"/>
            </a:endParaRPr>
          </a:p>
          <a:p>
            <a:pPr marL="342900" indent="-342900" algn="just">
              <a:spcAft>
                <a:spcPts val="600"/>
              </a:spcAft>
              <a:buFont typeface="Symbol"/>
              <a:buChar char=""/>
              <a:defRPr/>
            </a:pPr>
            <a:r>
              <a:rPr lang="en-GB" sz="2400" dirty="0">
                <a:latin typeface="Myriad Pro"/>
                <a:ea typeface="Times New Roman"/>
                <a:cs typeface="Times New Roman"/>
              </a:rPr>
              <a:t>Glycols</a:t>
            </a:r>
            <a:endParaRPr lang="en-GB" sz="2400" dirty="0">
              <a:latin typeface="Calibri"/>
              <a:ea typeface="Calibri"/>
              <a:cs typeface="Times New Roman"/>
            </a:endParaRPr>
          </a:p>
          <a:p>
            <a:pPr marL="342900" indent="-342900" algn="just">
              <a:spcAft>
                <a:spcPts val="600"/>
              </a:spcAft>
              <a:buFont typeface="Symbol"/>
              <a:buChar char=""/>
              <a:defRPr/>
            </a:pPr>
            <a:r>
              <a:rPr lang="en-GB" sz="2400" dirty="0">
                <a:latin typeface="Myriad Pro"/>
                <a:ea typeface="Times New Roman"/>
                <a:cs typeface="Times New Roman"/>
              </a:rPr>
              <a:t>Isocyanates</a:t>
            </a:r>
            <a:endParaRPr lang="en-GB" sz="2400" dirty="0">
              <a:latin typeface="Calibri"/>
              <a:ea typeface="Calibri"/>
              <a:cs typeface="Times New Roman"/>
            </a:endParaRPr>
          </a:p>
          <a:p>
            <a:pPr>
              <a:defRPr/>
            </a:pPr>
            <a:endParaRPr lang="en-GB" dirty="0"/>
          </a:p>
        </p:txBody>
      </p:sp>
      <p:sp>
        <p:nvSpPr>
          <p:cNvPr id="102403" name="Title 2">
            <a:extLst>
              <a:ext uri="{FF2B5EF4-FFF2-40B4-BE49-F238E27FC236}">
                <a16:creationId xmlns:a16="http://schemas.microsoft.com/office/drawing/2014/main" id="{03D0F079-544E-4385-B6CB-8961C19562EA}"/>
              </a:ext>
            </a:extLst>
          </p:cNvPr>
          <p:cNvSpPr>
            <a:spLocks noGrp="1"/>
          </p:cNvSpPr>
          <p:nvPr>
            <p:ph type="title"/>
          </p:nvPr>
        </p:nvSpPr>
        <p:spPr/>
        <p:txBody>
          <a:bodyPr/>
          <a:lstStyle/>
          <a:p>
            <a:r>
              <a:rPr lang="en-GB" altLang="en-US"/>
              <a:t>VOCs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6" name="Content Placeholder 1">
            <a:extLst>
              <a:ext uri="{FF2B5EF4-FFF2-40B4-BE49-F238E27FC236}">
                <a16:creationId xmlns:a16="http://schemas.microsoft.com/office/drawing/2014/main" id="{DEDC7829-AA53-4168-B7FE-34A9CE5EF00C}"/>
              </a:ext>
            </a:extLst>
          </p:cNvPr>
          <p:cNvSpPr>
            <a:spLocks noGrp="1"/>
          </p:cNvSpPr>
          <p:nvPr>
            <p:ph sz="half" idx="1"/>
          </p:nvPr>
        </p:nvSpPr>
        <p:spPr>
          <a:xfrm>
            <a:off x="1981200" y="1855788"/>
            <a:ext cx="4038600" cy="4525962"/>
          </a:xfrm>
        </p:spPr>
        <p:txBody>
          <a:bodyPr/>
          <a:lstStyle/>
          <a:p>
            <a:pPr>
              <a:lnSpc>
                <a:spcPct val="115000"/>
              </a:lnSpc>
              <a:buSzPct val="150000"/>
              <a:tabLst>
                <a:tab pos="457200" algn="l"/>
              </a:tabLst>
            </a:pPr>
            <a:r>
              <a:rPr lang="en-GB" altLang="en-US">
                <a:cs typeface="Times New Roman" panose="02020603050405020304" pitchFamily="18" charset="0"/>
              </a:rPr>
              <a:t>Cumulative toxicant</a:t>
            </a:r>
            <a:endParaRPr lang="en-GB" altLang="en-US">
              <a:latin typeface="Calibri" panose="020F0502020204030204" pitchFamily="34" charset="0"/>
              <a:ea typeface="Calibri" panose="020F0502020204030204" pitchFamily="34" charset="0"/>
              <a:cs typeface="Times New Roman" panose="02020603050405020304" pitchFamily="18" charset="0"/>
            </a:endParaRPr>
          </a:p>
          <a:p>
            <a:pPr>
              <a:lnSpc>
                <a:spcPct val="115000"/>
              </a:lnSpc>
              <a:buSzPct val="150000"/>
              <a:tabLst>
                <a:tab pos="457200" algn="l"/>
              </a:tabLst>
            </a:pPr>
            <a:r>
              <a:rPr lang="en-GB" altLang="en-US">
                <a:cs typeface="Times New Roman" panose="02020603050405020304" pitchFamily="18" charset="0"/>
              </a:rPr>
              <a:t>Distribution in the body</a:t>
            </a:r>
          </a:p>
          <a:p>
            <a:pPr>
              <a:lnSpc>
                <a:spcPct val="115000"/>
              </a:lnSpc>
              <a:buSzPct val="150000"/>
              <a:tabLst>
                <a:tab pos="457200" algn="l"/>
              </a:tabLst>
            </a:pPr>
            <a:r>
              <a:rPr lang="en-GB" altLang="en-US">
                <a:cs typeface="Times New Roman" panose="02020603050405020304" pitchFamily="18" charset="0"/>
              </a:rPr>
              <a:t>Foetal exposure</a:t>
            </a:r>
          </a:p>
          <a:p>
            <a:pPr>
              <a:tabLst>
                <a:tab pos="457200" algn="l"/>
              </a:tabLst>
            </a:pPr>
            <a:endParaRPr lang="en-GB" altLang="en-US"/>
          </a:p>
        </p:txBody>
      </p:sp>
      <p:sp>
        <p:nvSpPr>
          <p:cNvPr id="103427" name="Title 2">
            <a:extLst>
              <a:ext uri="{FF2B5EF4-FFF2-40B4-BE49-F238E27FC236}">
                <a16:creationId xmlns:a16="http://schemas.microsoft.com/office/drawing/2014/main" id="{91DBA77A-6207-4799-BDB3-D7B875628CAF}"/>
              </a:ext>
            </a:extLst>
          </p:cNvPr>
          <p:cNvSpPr>
            <a:spLocks noGrp="1"/>
          </p:cNvSpPr>
          <p:nvPr>
            <p:ph type="title"/>
          </p:nvPr>
        </p:nvSpPr>
        <p:spPr/>
        <p:txBody>
          <a:bodyPr/>
          <a:lstStyle/>
          <a:p>
            <a:r>
              <a:rPr lang="en-GB" altLang="en-US"/>
              <a:t>Metals and their Compounds: Lead</a:t>
            </a:r>
          </a:p>
        </p:txBody>
      </p:sp>
      <p:sp>
        <p:nvSpPr>
          <p:cNvPr id="103428" name="Content Placeholder 3">
            <a:extLst>
              <a:ext uri="{FF2B5EF4-FFF2-40B4-BE49-F238E27FC236}">
                <a16:creationId xmlns:a16="http://schemas.microsoft.com/office/drawing/2014/main" id="{BC40055E-0D07-4429-ADD6-CF809BBCD514}"/>
              </a:ext>
            </a:extLst>
          </p:cNvPr>
          <p:cNvSpPr>
            <a:spLocks noGrp="1"/>
          </p:cNvSpPr>
          <p:nvPr>
            <p:ph sz="half" idx="2"/>
          </p:nvPr>
        </p:nvSpPr>
        <p:spPr>
          <a:xfrm>
            <a:off x="6172200" y="1927226"/>
            <a:ext cx="4038600" cy="4525963"/>
          </a:xfrm>
        </p:spPr>
        <p:txBody>
          <a:bodyPr/>
          <a:lstStyle/>
          <a:p>
            <a:pPr algn="just">
              <a:lnSpc>
                <a:spcPct val="115000"/>
              </a:lnSpc>
              <a:buSzPct val="150000"/>
              <a:tabLst>
                <a:tab pos="457200" algn="l"/>
              </a:tabLst>
            </a:pPr>
            <a:r>
              <a:rPr lang="en-GB" altLang="en-US">
                <a:solidFill>
                  <a:srgbClr val="000000"/>
                </a:solidFill>
                <a:ea typeface="Calibri" panose="020F0502020204030204" pitchFamily="34" charset="0"/>
                <a:cs typeface="Times New Roman" panose="02020603050405020304" pitchFamily="18" charset="0"/>
              </a:rPr>
              <a:t>Mining and smelting</a:t>
            </a:r>
          </a:p>
          <a:p>
            <a:pPr algn="just">
              <a:lnSpc>
                <a:spcPct val="115000"/>
              </a:lnSpc>
              <a:buSzPct val="150000"/>
              <a:tabLst>
                <a:tab pos="457200" algn="l"/>
              </a:tabLst>
            </a:pPr>
            <a:r>
              <a:rPr lang="en-GB" altLang="en-US">
                <a:solidFill>
                  <a:srgbClr val="000000"/>
                </a:solidFill>
                <a:ea typeface="Calibri" panose="020F0502020204030204" pitchFamily="34" charset="0"/>
                <a:cs typeface="Times New Roman" panose="02020603050405020304" pitchFamily="18" charset="0"/>
              </a:rPr>
              <a:t>Recycling</a:t>
            </a:r>
          </a:p>
          <a:p>
            <a:pPr algn="just">
              <a:lnSpc>
                <a:spcPct val="115000"/>
              </a:lnSpc>
              <a:buSzPct val="150000"/>
              <a:tabLst>
                <a:tab pos="457200" algn="l"/>
              </a:tabLst>
            </a:pPr>
            <a:r>
              <a:rPr lang="en-GB" altLang="en-US">
                <a:solidFill>
                  <a:srgbClr val="000000"/>
                </a:solidFill>
                <a:ea typeface="Calibri" panose="020F0502020204030204" pitchFamily="34" charset="0"/>
                <a:cs typeface="Times New Roman" panose="02020603050405020304" pitchFamily="18" charset="0"/>
              </a:rPr>
              <a:t>Fuels:</a:t>
            </a:r>
          </a:p>
          <a:p>
            <a:pPr lvl="1" algn="just">
              <a:lnSpc>
                <a:spcPct val="115000"/>
              </a:lnSpc>
              <a:buSzPct val="150000"/>
              <a:tabLst>
                <a:tab pos="457200" algn="l"/>
              </a:tabLst>
            </a:pPr>
            <a:r>
              <a:rPr lang="en-GB" altLang="en-US">
                <a:solidFill>
                  <a:srgbClr val="000000"/>
                </a:solidFill>
                <a:ea typeface="Calibri" panose="020F0502020204030204" pitchFamily="34" charset="0"/>
                <a:cs typeface="Times New Roman" panose="02020603050405020304" pitchFamily="18" charset="0"/>
              </a:rPr>
              <a:t>Current</a:t>
            </a:r>
            <a:endParaRPr lang="en-GB" altLang="en-US">
              <a:solidFill>
                <a:srgbClr val="000000"/>
              </a:solidFill>
              <a:latin typeface="Calibri" panose="020F0502020204030204" pitchFamily="34" charset="0"/>
              <a:ea typeface="Calibri" panose="020F0502020204030204" pitchFamily="34" charset="0"/>
              <a:cs typeface="Times New Roman" panose="02020603050405020304" pitchFamily="18" charset="0"/>
            </a:endParaRPr>
          </a:p>
          <a:p>
            <a:pPr lvl="1" algn="just">
              <a:lnSpc>
                <a:spcPct val="115000"/>
              </a:lnSpc>
              <a:buSzPct val="150000"/>
              <a:tabLst>
                <a:tab pos="457200" algn="l"/>
              </a:tabLst>
            </a:pPr>
            <a:r>
              <a:rPr lang="en-GB" altLang="en-US">
                <a:solidFill>
                  <a:srgbClr val="000000"/>
                </a:solidFill>
                <a:ea typeface="Calibri" panose="020F0502020204030204" pitchFamily="34" charset="0"/>
                <a:cs typeface="Times New Roman" panose="02020603050405020304" pitchFamily="18" charset="0"/>
              </a:rPr>
              <a:t>Historic</a:t>
            </a:r>
          </a:p>
          <a:p>
            <a:pPr>
              <a:tabLst>
                <a:tab pos="457200" algn="l"/>
              </a:tabLst>
            </a:pPr>
            <a:endParaRPr lang="en-GB" altLang="en-US">
              <a:ea typeface="Calibri" panose="020F0502020204030204" pitchFamily="34" charset="0"/>
              <a:cs typeface="Times New Roman" panose="02020603050405020304" pitchFamily="18" charset="0"/>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450" name="Content Placeholder 1">
            <a:extLst>
              <a:ext uri="{FF2B5EF4-FFF2-40B4-BE49-F238E27FC236}">
                <a16:creationId xmlns:a16="http://schemas.microsoft.com/office/drawing/2014/main" id="{AD98EF75-CED1-4F3C-A9B1-BB3F38CE49F3}"/>
              </a:ext>
            </a:extLst>
          </p:cNvPr>
          <p:cNvSpPr>
            <a:spLocks noGrp="1"/>
          </p:cNvSpPr>
          <p:nvPr>
            <p:ph sz="half" idx="1"/>
          </p:nvPr>
        </p:nvSpPr>
        <p:spPr/>
        <p:txBody>
          <a:bodyPr/>
          <a:lstStyle/>
          <a:p>
            <a:pPr algn="just">
              <a:lnSpc>
                <a:spcPct val="115000"/>
              </a:lnSpc>
              <a:buSzPct val="150000"/>
              <a:tabLst>
                <a:tab pos="457200" algn="l"/>
              </a:tabLst>
            </a:pPr>
            <a:r>
              <a:rPr lang="en-GB" altLang="en-US">
                <a:cs typeface="Times New Roman" panose="02020603050405020304" pitchFamily="18" charset="0"/>
              </a:rPr>
              <a:t>Organ damage</a:t>
            </a:r>
          </a:p>
          <a:p>
            <a:pPr algn="just">
              <a:lnSpc>
                <a:spcPct val="115000"/>
              </a:lnSpc>
              <a:buSzPct val="150000"/>
              <a:tabLst>
                <a:tab pos="457200" algn="l"/>
              </a:tabLst>
            </a:pPr>
            <a:r>
              <a:rPr lang="en-GB" altLang="en-US">
                <a:cs typeface="Times New Roman" panose="02020603050405020304" pitchFamily="18" charset="0"/>
              </a:rPr>
              <a:t>Birth defects</a:t>
            </a:r>
          </a:p>
          <a:p>
            <a:pPr algn="just">
              <a:lnSpc>
                <a:spcPct val="115000"/>
              </a:lnSpc>
              <a:buSzPct val="150000"/>
              <a:tabLst>
                <a:tab pos="457200" algn="l"/>
              </a:tabLst>
            </a:pPr>
            <a:r>
              <a:rPr lang="en-GB" altLang="en-US">
                <a:cs typeface="Times New Roman" panose="02020603050405020304" pitchFamily="18" charset="0"/>
              </a:rPr>
              <a:t>Cancer</a:t>
            </a:r>
          </a:p>
          <a:p>
            <a:pPr algn="just">
              <a:lnSpc>
                <a:spcPct val="115000"/>
              </a:lnSpc>
              <a:buSzPct val="150000"/>
              <a:tabLst>
                <a:tab pos="457200" algn="l"/>
              </a:tabLst>
            </a:pPr>
            <a:endParaRPr lang="en-GB" altLang="en-US">
              <a:cs typeface="Times New Roman" panose="02020603050405020304" pitchFamily="18" charset="0"/>
            </a:endParaRPr>
          </a:p>
        </p:txBody>
      </p:sp>
      <p:sp>
        <p:nvSpPr>
          <p:cNvPr id="104451" name="Title 2">
            <a:extLst>
              <a:ext uri="{FF2B5EF4-FFF2-40B4-BE49-F238E27FC236}">
                <a16:creationId xmlns:a16="http://schemas.microsoft.com/office/drawing/2014/main" id="{F73892FC-7CBC-48F5-BADC-F3BF7E876369}"/>
              </a:ext>
            </a:extLst>
          </p:cNvPr>
          <p:cNvSpPr>
            <a:spLocks noGrp="1"/>
          </p:cNvSpPr>
          <p:nvPr>
            <p:ph type="title"/>
          </p:nvPr>
        </p:nvSpPr>
        <p:spPr/>
        <p:txBody>
          <a:bodyPr>
            <a:normAutofit fontScale="90000"/>
          </a:bodyPr>
          <a:lstStyle/>
          <a:p>
            <a:r>
              <a:rPr lang="en-GB" altLang="en-US"/>
              <a:t>Metals and their Compounds: Cadmium</a:t>
            </a:r>
          </a:p>
        </p:txBody>
      </p:sp>
      <p:sp>
        <p:nvSpPr>
          <p:cNvPr id="104452" name="Content Placeholder 3">
            <a:extLst>
              <a:ext uri="{FF2B5EF4-FFF2-40B4-BE49-F238E27FC236}">
                <a16:creationId xmlns:a16="http://schemas.microsoft.com/office/drawing/2014/main" id="{30B162CE-C372-4FBB-83E4-87A8AB55F0BE}"/>
              </a:ext>
            </a:extLst>
          </p:cNvPr>
          <p:cNvSpPr>
            <a:spLocks noGrp="1"/>
          </p:cNvSpPr>
          <p:nvPr>
            <p:ph sz="half" idx="2"/>
          </p:nvPr>
        </p:nvSpPr>
        <p:spPr/>
        <p:txBody>
          <a:bodyPr/>
          <a:lstStyle/>
          <a:p>
            <a:pPr>
              <a:lnSpc>
                <a:spcPct val="115000"/>
              </a:lnSpc>
              <a:buSzPct val="150000"/>
              <a:tabLst>
                <a:tab pos="457200" algn="l"/>
              </a:tabLst>
            </a:pPr>
            <a:r>
              <a:rPr lang="en-GB" altLang="en-US">
                <a:solidFill>
                  <a:srgbClr val="000000"/>
                </a:solidFill>
                <a:cs typeface="Times New Roman" panose="02020603050405020304" pitchFamily="18" charset="0"/>
              </a:rPr>
              <a:t>Volcanoes</a:t>
            </a:r>
          </a:p>
          <a:p>
            <a:pPr>
              <a:lnSpc>
                <a:spcPct val="115000"/>
              </a:lnSpc>
              <a:buSzPct val="150000"/>
              <a:tabLst>
                <a:tab pos="457200" algn="l"/>
              </a:tabLst>
            </a:pPr>
            <a:r>
              <a:rPr lang="en-GB" altLang="en-US">
                <a:solidFill>
                  <a:srgbClr val="000000"/>
                </a:solidFill>
              </a:rPr>
              <a:t>Mining, smelting and refining of non-ferrous metals</a:t>
            </a:r>
          </a:p>
          <a:p>
            <a:pPr>
              <a:lnSpc>
                <a:spcPct val="115000"/>
              </a:lnSpc>
              <a:buSzPct val="150000"/>
              <a:tabLst>
                <a:tab pos="457200" algn="l"/>
              </a:tabLst>
            </a:pPr>
            <a:r>
              <a:rPr lang="en-GB" altLang="en-US">
                <a:solidFill>
                  <a:srgbClr val="000000"/>
                </a:solidFill>
              </a:rPr>
              <a:t>Remobilisation of historic sources</a:t>
            </a:r>
          </a:p>
          <a:p>
            <a:pPr>
              <a:tabLst>
                <a:tab pos="457200" algn="l"/>
              </a:tabLst>
            </a:pPr>
            <a:endParaRPr lang="en-GB" alt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4334E-270A-4E7A-B712-DF9BA7C33362}"/>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308532EB-4B1B-4B34-A0B3-BA7704000C0F}"/>
              </a:ext>
            </a:extLst>
          </p:cNvPr>
          <p:cNvSpPr>
            <a:spLocks noGrp="1"/>
          </p:cNvSpPr>
          <p:nvPr>
            <p:ph sz="half" idx="1"/>
          </p:nvPr>
        </p:nvSpPr>
        <p:spPr>
          <a:xfrm>
            <a:off x="1914144" y="1524000"/>
            <a:ext cx="9531442" cy="4663440"/>
          </a:xfrm>
        </p:spPr>
        <p:txBody>
          <a:bodyPr/>
          <a:lstStyle/>
          <a:p>
            <a:pPr marL="82296" indent="0">
              <a:buNone/>
            </a:pPr>
            <a:r>
              <a:rPr lang="en-GB" dirty="0"/>
              <a:t>Summarise main air pollutants</a:t>
            </a:r>
          </a:p>
          <a:p>
            <a:pPr marL="82296" indent="0">
              <a:buNone/>
            </a:pPr>
            <a:endParaRPr lang="en-GB" dirty="0"/>
          </a:p>
          <a:p>
            <a:pPr marL="82296" indent="0">
              <a:buNone/>
            </a:pPr>
            <a:r>
              <a:rPr lang="en-GB" dirty="0"/>
              <a:t>Categorise by place encountered in bulk and in diffuse quantities.</a:t>
            </a:r>
          </a:p>
          <a:p>
            <a:pPr marL="82296" indent="0">
              <a:buNone/>
            </a:pPr>
            <a:endParaRPr lang="en-GB" dirty="0"/>
          </a:p>
          <a:p>
            <a:pPr marL="82296" indent="0">
              <a:buNone/>
            </a:pPr>
            <a:r>
              <a:rPr lang="en-GB" dirty="0"/>
              <a:t>Where and for whom do many diffuse pollutants potentially impact on health</a:t>
            </a:r>
          </a:p>
        </p:txBody>
      </p:sp>
    </p:spTree>
    <p:extLst>
      <p:ext uri="{BB962C8B-B14F-4D97-AF65-F5344CB8AC3E}">
        <p14:creationId xmlns:p14="http://schemas.microsoft.com/office/powerpoint/2010/main" val="6359763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Title 2">
            <a:extLst>
              <a:ext uri="{FF2B5EF4-FFF2-40B4-BE49-F238E27FC236}">
                <a16:creationId xmlns:a16="http://schemas.microsoft.com/office/drawing/2014/main" id="{7090832C-A6D9-4656-AF94-78644BADF528}"/>
              </a:ext>
            </a:extLst>
          </p:cNvPr>
          <p:cNvSpPr>
            <a:spLocks noGrp="1"/>
          </p:cNvSpPr>
          <p:nvPr>
            <p:ph type="title"/>
          </p:nvPr>
        </p:nvSpPr>
        <p:spPr/>
        <p:txBody>
          <a:bodyPr/>
          <a:lstStyle/>
          <a:p>
            <a:r>
              <a:rPr lang="en-GB" altLang="en-US"/>
              <a:t>Control Hierarchy</a:t>
            </a:r>
          </a:p>
        </p:txBody>
      </p:sp>
      <p:graphicFrame>
        <p:nvGraphicFramePr>
          <p:cNvPr id="4" name="Content Placeholder 3">
            <a:extLst>
              <a:ext uri="{FF2B5EF4-FFF2-40B4-BE49-F238E27FC236}">
                <a16:creationId xmlns:a16="http://schemas.microsoft.com/office/drawing/2014/main" id="{63309583-C8F3-4823-ADEC-8CA26999EA56}"/>
              </a:ext>
            </a:extLst>
          </p:cNvPr>
          <p:cNvGraphicFramePr>
            <a:graphicFrameLocks noGrp="1"/>
          </p:cNvGraphicFramePr>
          <p:nvPr>
            <p:ph idx="1"/>
            <p:extLst>
              <p:ext uri="{D42A27DB-BD31-4B8C-83A1-F6EECF244321}">
                <p14:modId xmlns:p14="http://schemas.microsoft.com/office/powerpoint/2010/main" val="2581534570"/>
              </p:ext>
            </p:extLst>
          </p:nvPr>
        </p:nvGraphicFramePr>
        <p:xfrm>
          <a:off x="1981200" y="1600201"/>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Content Placeholder 1">
            <a:extLst>
              <a:ext uri="{FF2B5EF4-FFF2-40B4-BE49-F238E27FC236}">
                <a16:creationId xmlns:a16="http://schemas.microsoft.com/office/drawing/2014/main" id="{E5BB2E81-8DAF-454C-89F8-787BDF9616C6}"/>
              </a:ext>
            </a:extLst>
          </p:cNvPr>
          <p:cNvSpPr>
            <a:spLocks noGrp="1"/>
          </p:cNvSpPr>
          <p:nvPr>
            <p:ph idx="1"/>
          </p:nvPr>
        </p:nvSpPr>
        <p:spPr/>
        <p:txBody>
          <a:bodyPr/>
          <a:lstStyle/>
          <a:p>
            <a:r>
              <a:rPr lang="en-GB" altLang="en-US" dirty="0"/>
              <a:t>Legislative controls:</a:t>
            </a:r>
          </a:p>
          <a:p>
            <a:pPr lvl="1"/>
            <a:r>
              <a:rPr lang="en-GB" altLang="en-US" dirty="0"/>
              <a:t>Environmental permits</a:t>
            </a:r>
          </a:p>
          <a:p>
            <a:pPr lvl="1"/>
            <a:r>
              <a:rPr lang="en-GB" altLang="en-US" dirty="0"/>
              <a:t>Statutory nuisance</a:t>
            </a:r>
          </a:p>
          <a:p>
            <a:endParaRPr lang="en-GB" altLang="en-US" dirty="0"/>
          </a:p>
          <a:p>
            <a:r>
              <a:rPr lang="en-GB" altLang="en-US" dirty="0"/>
              <a:t>Simple changes:</a:t>
            </a:r>
          </a:p>
          <a:p>
            <a:pPr lvl="1"/>
            <a:r>
              <a:rPr lang="en-GB" altLang="en-US" dirty="0"/>
              <a:t>Lids on containers</a:t>
            </a:r>
          </a:p>
          <a:p>
            <a:pPr lvl="1"/>
            <a:r>
              <a:rPr lang="en-GB" altLang="en-US" dirty="0"/>
              <a:t>Replacing hazardous materials with alternative techniques</a:t>
            </a:r>
          </a:p>
        </p:txBody>
      </p:sp>
      <p:sp>
        <p:nvSpPr>
          <p:cNvPr id="110595" name="Title 2">
            <a:extLst>
              <a:ext uri="{FF2B5EF4-FFF2-40B4-BE49-F238E27FC236}">
                <a16:creationId xmlns:a16="http://schemas.microsoft.com/office/drawing/2014/main" id="{FE80F0CC-7440-470B-9848-7B6B4F471D7E}"/>
              </a:ext>
            </a:extLst>
          </p:cNvPr>
          <p:cNvSpPr>
            <a:spLocks noGrp="1"/>
          </p:cNvSpPr>
          <p:nvPr>
            <p:ph type="title"/>
          </p:nvPr>
        </p:nvSpPr>
        <p:spPr/>
        <p:txBody>
          <a:bodyPr/>
          <a:lstStyle/>
          <a:p>
            <a:r>
              <a:rPr lang="en-GB" altLang="en-US"/>
              <a:t>Eliminate at Source</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Content Placeholder 1">
            <a:extLst>
              <a:ext uri="{FF2B5EF4-FFF2-40B4-BE49-F238E27FC236}">
                <a16:creationId xmlns:a16="http://schemas.microsoft.com/office/drawing/2014/main" id="{21BD9EE3-1790-4F02-BA3E-A3EB08F1623D}"/>
              </a:ext>
            </a:extLst>
          </p:cNvPr>
          <p:cNvSpPr>
            <a:spLocks noGrp="1"/>
          </p:cNvSpPr>
          <p:nvPr>
            <p:ph idx="1"/>
          </p:nvPr>
        </p:nvSpPr>
        <p:spPr/>
        <p:txBody>
          <a:bodyPr/>
          <a:lstStyle/>
          <a:p>
            <a:pPr>
              <a:spcAft>
                <a:spcPts val="600"/>
              </a:spcAft>
            </a:pPr>
            <a:r>
              <a:rPr lang="en-GB" altLang="en-US" sz="3600"/>
              <a:t>For example:</a:t>
            </a:r>
          </a:p>
          <a:p>
            <a:pPr lvl="1">
              <a:spcAft>
                <a:spcPts val="600"/>
              </a:spcAft>
            </a:pPr>
            <a:r>
              <a:rPr lang="en-GB" altLang="en-US"/>
              <a:t>Control of waste to landfill</a:t>
            </a:r>
          </a:p>
          <a:p>
            <a:pPr lvl="1"/>
            <a:r>
              <a:rPr lang="en-GB" altLang="en-US"/>
              <a:t>Dust suppression</a:t>
            </a:r>
          </a:p>
        </p:txBody>
      </p:sp>
      <p:sp>
        <p:nvSpPr>
          <p:cNvPr id="111619" name="Title 2">
            <a:extLst>
              <a:ext uri="{FF2B5EF4-FFF2-40B4-BE49-F238E27FC236}">
                <a16:creationId xmlns:a16="http://schemas.microsoft.com/office/drawing/2014/main" id="{E8CD6858-2535-4FC3-97EB-9F0968DC1742}"/>
              </a:ext>
            </a:extLst>
          </p:cNvPr>
          <p:cNvSpPr>
            <a:spLocks noGrp="1"/>
          </p:cNvSpPr>
          <p:nvPr>
            <p:ph type="title"/>
          </p:nvPr>
        </p:nvSpPr>
        <p:spPr/>
        <p:txBody>
          <a:bodyPr/>
          <a:lstStyle/>
          <a:p>
            <a:r>
              <a:rPr lang="en-GB" altLang="en-US"/>
              <a:t>Minimise</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Content Placeholder 1">
            <a:extLst>
              <a:ext uri="{FF2B5EF4-FFF2-40B4-BE49-F238E27FC236}">
                <a16:creationId xmlns:a16="http://schemas.microsoft.com/office/drawing/2014/main" id="{0DC4B15F-29BD-4D78-A695-296A97820BD2}"/>
              </a:ext>
            </a:extLst>
          </p:cNvPr>
          <p:cNvSpPr>
            <a:spLocks noGrp="1"/>
          </p:cNvSpPr>
          <p:nvPr>
            <p:ph idx="1"/>
          </p:nvPr>
        </p:nvSpPr>
        <p:spPr/>
        <p:txBody>
          <a:bodyPr/>
          <a:lstStyle/>
          <a:p>
            <a:pPr>
              <a:spcAft>
                <a:spcPts val="600"/>
              </a:spcAft>
            </a:pPr>
            <a:r>
              <a:rPr lang="en-GB" altLang="en-US"/>
              <a:t>Maximising efficiency</a:t>
            </a:r>
          </a:p>
          <a:p>
            <a:r>
              <a:rPr lang="en-GB" altLang="en-US"/>
              <a:t>Effective control systems:</a:t>
            </a:r>
          </a:p>
          <a:p>
            <a:pPr lvl="1"/>
            <a:r>
              <a:rPr lang="en-GB" altLang="en-US"/>
              <a:t>Operator training</a:t>
            </a:r>
          </a:p>
          <a:p>
            <a:pPr lvl="1"/>
            <a:r>
              <a:rPr lang="en-GB" altLang="en-US"/>
              <a:t>Maintenance</a:t>
            </a:r>
          </a:p>
          <a:p>
            <a:pPr lvl="1"/>
            <a:endParaRPr lang="en-GB" altLang="en-US"/>
          </a:p>
        </p:txBody>
      </p:sp>
      <p:sp>
        <p:nvSpPr>
          <p:cNvPr id="112643" name="Title 2">
            <a:extLst>
              <a:ext uri="{FF2B5EF4-FFF2-40B4-BE49-F238E27FC236}">
                <a16:creationId xmlns:a16="http://schemas.microsoft.com/office/drawing/2014/main" id="{1E90FE04-823F-43CD-8BD3-72CE67476D49}"/>
              </a:ext>
            </a:extLst>
          </p:cNvPr>
          <p:cNvSpPr>
            <a:spLocks noGrp="1"/>
          </p:cNvSpPr>
          <p:nvPr>
            <p:ph type="title"/>
          </p:nvPr>
        </p:nvSpPr>
        <p:spPr/>
        <p:txBody>
          <a:bodyPr/>
          <a:lstStyle/>
          <a:p>
            <a:r>
              <a:rPr lang="en-GB" altLang="en-US"/>
              <a:t>Process Control</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9484A-0EBE-425E-B144-A81549FA99BD}"/>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507A0151-17AB-4C46-A0D7-7E6B54E7D43B}"/>
              </a:ext>
            </a:extLst>
          </p:cNvPr>
          <p:cNvSpPr>
            <a:spLocks noGrp="1"/>
          </p:cNvSpPr>
          <p:nvPr>
            <p:ph idx="1"/>
          </p:nvPr>
        </p:nvSpPr>
        <p:spPr/>
        <p:txBody>
          <a:bodyPr/>
          <a:lstStyle/>
          <a:p>
            <a:r>
              <a:rPr lang="en-GB" dirty="0"/>
              <a:t>Plan a hazard reduction strategy for benzene</a:t>
            </a:r>
          </a:p>
          <a:p>
            <a:pPr marL="82296" indent="0">
              <a:buNone/>
            </a:pPr>
            <a:endParaRPr lang="en-GB" dirty="0"/>
          </a:p>
          <a:p>
            <a:r>
              <a:rPr lang="en-GB" dirty="0"/>
              <a:t>Use the control hierarchy</a:t>
            </a:r>
          </a:p>
          <a:p>
            <a:endParaRPr lang="en-GB" dirty="0"/>
          </a:p>
          <a:p>
            <a:r>
              <a:rPr lang="en-GB" dirty="0"/>
              <a:t>Identify any economic, policy or educational issues that also need to be resolved to enable your plan to be fully implemented.</a:t>
            </a:r>
          </a:p>
        </p:txBody>
      </p:sp>
    </p:spTree>
    <p:extLst>
      <p:ext uri="{BB962C8B-B14F-4D97-AF65-F5344CB8AC3E}">
        <p14:creationId xmlns:p14="http://schemas.microsoft.com/office/powerpoint/2010/main" val="37057600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CDF96-E739-4259-B029-C7E172E0DB39}"/>
              </a:ext>
            </a:extLst>
          </p:cNvPr>
          <p:cNvSpPr>
            <a:spLocks noGrp="1"/>
          </p:cNvSpPr>
          <p:nvPr>
            <p:ph type="title"/>
          </p:nvPr>
        </p:nvSpPr>
        <p:spPr/>
        <p:txBody>
          <a:bodyPr/>
          <a:lstStyle/>
          <a:p>
            <a:r>
              <a:rPr lang="en-GB" dirty="0"/>
              <a:t>STANDARDS / LEGISLATION</a:t>
            </a:r>
          </a:p>
        </p:txBody>
      </p:sp>
      <p:sp>
        <p:nvSpPr>
          <p:cNvPr id="3" name="Content Placeholder 2">
            <a:extLst>
              <a:ext uri="{FF2B5EF4-FFF2-40B4-BE49-F238E27FC236}">
                <a16:creationId xmlns:a16="http://schemas.microsoft.com/office/drawing/2014/main" id="{953693D2-A3A9-412B-8962-53217A7A1C62}"/>
              </a:ext>
            </a:extLst>
          </p:cNvPr>
          <p:cNvSpPr>
            <a:spLocks noGrp="1"/>
          </p:cNvSpPr>
          <p:nvPr>
            <p:ph idx="1"/>
          </p:nvPr>
        </p:nvSpPr>
        <p:spPr/>
        <p:txBody>
          <a:bodyPr>
            <a:normAutofit fontScale="85000" lnSpcReduction="10000"/>
          </a:bodyPr>
          <a:lstStyle/>
          <a:p>
            <a:r>
              <a:rPr lang="en-GB" dirty="0"/>
              <a:t>International agreements</a:t>
            </a:r>
          </a:p>
          <a:p>
            <a:r>
              <a:rPr lang="en-GB" dirty="0"/>
              <a:t>UK Air Quality Strategy</a:t>
            </a:r>
          </a:p>
          <a:p>
            <a:r>
              <a:rPr lang="en-GB" dirty="0"/>
              <a:t>Motor vehicle emissions (EC Directive 70/220/EEC; EC Directive 72/306/EEC; Motor Vehicles (Construction and Use) Regulations 1973)</a:t>
            </a:r>
          </a:p>
          <a:p>
            <a:r>
              <a:rPr lang="en-GB" dirty="0"/>
              <a:t>Control of Pollution Act 1974 (COPA)</a:t>
            </a:r>
          </a:p>
          <a:p>
            <a:r>
              <a:rPr lang="en-GB" dirty="0"/>
              <a:t>Sulphur content of fuel (EC Directive 75/716/EEC)</a:t>
            </a:r>
          </a:p>
          <a:p>
            <a:r>
              <a:rPr lang="en-GB" dirty="0"/>
              <a:t>Lead content of fuel (EC Directive 78/611/EEC; The Motor Fuel (Lead content of Petrol) Regulation 1981)</a:t>
            </a:r>
          </a:p>
          <a:p>
            <a:r>
              <a:rPr lang="en-GB" dirty="0"/>
              <a:t>Limit values (EC Directive 80/779/EEC; EC Directive 82/884/EEC)</a:t>
            </a:r>
          </a:p>
          <a:p>
            <a:endParaRPr lang="en-GB" dirty="0"/>
          </a:p>
          <a:p>
            <a:pPr marL="82296" indent="0">
              <a:buNone/>
            </a:pPr>
            <a:endParaRPr lang="en-GB" dirty="0"/>
          </a:p>
          <a:p>
            <a:pPr marL="82296" indent="0">
              <a:buNone/>
            </a:pPr>
            <a:endParaRPr lang="en-GB" dirty="0"/>
          </a:p>
        </p:txBody>
      </p:sp>
    </p:spTree>
    <p:extLst>
      <p:ext uri="{BB962C8B-B14F-4D97-AF65-F5344CB8AC3E}">
        <p14:creationId xmlns:p14="http://schemas.microsoft.com/office/powerpoint/2010/main" val="6354921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effectLst>
                  <a:outerShdw blurRad="38100" dist="38100" dir="2700000" algn="tl">
                    <a:srgbClr val="000000">
                      <a:alpha val="43137"/>
                    </a:srgbClr>
                  </a:outerShdw>
                </a:effectLst>
              </a:rPr>
              <a:t>Long-range Transboundary Air Pollution (LRTAP)</a:t>
            </a:r>
          </a:p>
        </p:txBody>
      </p:sp>
      <p:sp>
        <p:nvSpPr>
          <p:cNvPr id="3" name="Content Placeholder 2"/>
          <p:cNvSpPr>
            <a:spLocks noGrp="1"/>
          </p:cNvSpPr>
          <p:nvPr>
            <p:ph idx="1"/>
          </p:nvPr>
        </p:nvSpPr>
        <p:spPr/>
        <p:txBody>
          <a:bodyPr/>
          <a:lstStyle/>
          <a:p>
            <a:r>
              <a:rPr lang="en-GB" dirty="0"/>
              <a:t>Convention from the UNECE</a:t>
            </a:r>
          </a:p>
          <a:p>
            <a:r>
              <a:rPr lang="en-GB" dirty="0"/>
              <a:t>Agreed and signed in 1979 in Geneva</a:t>
            </a:r>
          </a:p>
          <a:p>
            <a:r>
              <a:rPr lang="en-GB" dirty="0"/>
              <a:t>First international legally binding instrument dealing with air pollution</a:t>
            </a:r>
          </a:p>
          <a:p>
            <a:r>
              <a:rPr lang="en-GB" dirty="0"/>
              <a:t>Consists of 8 protocols</a:t>
            </a:r>
          </a:p>
        </p:txBody>
      </p:sp>
      <p:pic>
        <p:nvPicPr>
          <p:cNvPr id="4" name="Picture 3"/>
          <p:cNvPicPr>
            <a:picLocks noChangeAspect="1"/>
          </p:cNvPicPr>
          <p:nvPr/>
        </p:nvPicPr>
        <p:blipFill>
          <a:blip r:embed="rId3"/>
          <a:stretch>
            <a:fillRect/>
          </a:stretch>
        </p:blipFill>
        <p:spPr>
          <a:xfrm>
            <a:off x="7282049" y="3699114"/>
            <a:ext cx="4284455" cy="2851110"/>
          </a:xfrm>
          <a:prstGeom prst="rect">
            <a:avLst/>
          </a:prstGeom>
        </p:spPr>
      </p:pic>
      <p:sp>
        <p:nvSpPr>
          <p:cNvPr id="5" name="TextBox 4"/>
          <p:cNvSpPr txBox="1"/>
          <p:nvPr/>
        </p:nvSpPr>
        <p:spPr>
          <a:xfrm>
            <a:off x="1524000" y="6550224"/>
            <a:ext cx="1475084" cy="307777"/>
          </a:xfrm>
          <a:prstGeom prst="rect">
            <a:avLst/>
          </a:prstGeom>
          <a:noFill/>
        </p:spPr>
        <p:txBody>
          <a:bodyPr wrap="none" rtlCol="0">
            <a:spAutoFit/>
          </a:bodyPr>
          <a:lstStyle/>
          <a:p>
            <a:r>
              <a:rPr lang="en-GB" sz="1400" dirty="0"/>
              <a:t>Source: UNECE</a:t>
            </a:r>
          </a:p>
        </p:txBody>
      </p:sp>
    </p:spTree>
    <p:extLst>
      <p:ext uri="{BB962C8B-B14F-4D97-AF65-F5344CB8AC3E}">
        <p14:creationId xmlns:p14="http://schemas.microsoft.com/office/powerpoint/2010/main" val="31479729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Nuisance</a:t>
            </a:r>
          </a:p>
        </p:txBody>
      </p:sp>
      <p:sp>
        <p:nvSpPr>
          <p:cNvPr id="3" name="Content Placeholder 2"/>
          <p:cNvSpPr>
            <a:spLocks noGrp="1"/>
          </p:cNvSpPr>
          <p:nvPr>
            <p:ph idx="1"/>
          </p:nvPr>
        </p:nvSpPr>
        <p:spPr>
          <a:xfrm>
            <a:off x="2152650" y="1825625"/>
            <a:ext cx="8004711" cy="4351338"/>
          </a:xfrm>
        </p:spPr>
        <p:txBody>
          <a:bodyPr>
            <a:normAutofit/>
          </a:bodyPr>
          <a:lstStyle/>
          <a:p>
            <a:r>
              <a:rPr lang="en-GB" dirty="0"/>
              <a:t>Legislated under EPA90 Part 3</a:t>
            </a:r>
          </a:p>
          <a:p>
            <a:pPr lvl="1"/>
            <a:r>
              <a:rPr lang="en-GB" dirty="0"/>
              <a:t>Dust of effluvia from industrial premises</a:t>
            </a:r>
          </a:p>
          <a:p>
            <a:pPr lvl="1"/>
            <a:r>
              <a:rPr lang="en-GB" dirty="0"/>
              <a:t>Smoke or gas emissions from a premises</a:t>
            </a:r>
          </a:p>
          <a:p>
            <a:r>
              <a:rPr lang="en-GB" dirty="0"/>
              <a:t>For a nuisance claim to succeed, it has to be the cause of material harm, or persistent / likely to recur</a:t>
            </a:r>
          </a:p>
          <a:p>
            <a:pPr lvl="1"/>
            <a:r>
              <a:rPr lang="en-GB" dirty="0"/>
              <a:t>Includes bonfires, unpleasant odours, grit and dust</a:t>
            </a:r>
          </a:p>
          <a:p>
            <a:pPr lvl="1"/>
            <a:endParaRPr lang="en-GB" dirty="0"/>
          </a:p>
        </p:txBody>
      </p:sp>
    </p:spTree>
    <p:extLst>
      <p:ext uri="{BB962C8B-B14F-4D97-AF65-F5344CB8AC3E}">
        <p14:creationId xmlns:p14="http://schemas.microsoft.com/office/powerpoint/2010/main" val="7642640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Integrated Pollution Control (IPC)</a:t>
            </a:r>
          </a:p>
        </p:txBody>
      </p:sp>
      <p:sp>
        <p:nvSpPr>
          <p:cNvPr id="3" name="Content Placeholder 2"/>
          <p:cNvSpPr>
            <a:spLocks noGrp="1"/>
          </p:cNvSpPr>
          <p:nvPr>
            <p:ph idx="1"/>
          </p:nvPr>
        </p:nvSpPr>
        <p:spPr>
          <a:xfrm>
            <a:off x="2152650" y="1825625"/>
            <a:ext cx="7886700" cy="4682053"/>
          </a:xfrm>
        </p:spPr>
        <p:txBody>
          <a:bodyPr>
            <a:normAutofit fontScale="92500" lnSpcReduction="20000"/>
          </a:bodyPr>
          <a:lstStyle/>
          <a:p>
            <a:r>
              <a:rPr lang="en-GB" dirty="0"/>
              <a:t>Environmental Pollution Act 1990 Part 1</a:t>
            </a:r>
          </a:p>
          <a:p>
            <a:r>
              <a:rPr lang="en-GB" dirty="0"/>
              <a:t>Two systems of control:</a:t>
            </a:r>
          </a:p>
          <a:p>
            <a:pPr lvl="1"/>
            <a:r>
              <a:rPr lang="en-GB" dirty="0"/>
              <a:t>Emissions to all media</a:t>
            </a:r>
          </a:p>
          <a:p>
            <a:pPr lvl="1"/>
            <a:r>
              <a:rPr lang="en-GB" dirty="0"/>
              <a:t>Atmospheric emissions only</a:t>
            </a:r>
          </a:p>
          <a:p>
            <a:pPr lvl="1"/>
            <a:r>
              <a:rPr lang="en-GB" dirty="0"/>
              <a:t>Same control mechanisms</a:t>
            </a:r>
          </a:p>
          <a:p>
            <a:r>
              <a:rPr lang="en-GB" dirty="0"/>
              <a:t>Noted as “</a:t>
            </a:r>
            <a:r>
              <a:rPr lang="en-GB" i="1" dirty="0"/>
              <a:t>the first integrated system of pollution control in Europe</a:t>
            </a:r>
            <a:r>
              <a:rPr lang="en-GB" dirty="0"/>
              <a:t>”</a:t>
            </a:r>
          </a:p>
          <a:p>
            <a:r>
              <a:rPr lang="en-GB" dirty="0"/>
              <a:t>EC development (Directive on Integrated Pollution Control)</a:t>
            </a:r>
          </a:p>
          <a:p>
            <a:r>
              <a:rPr lang="en-GB" dirty="0"/>
              <a:t>Directive on Integrated Pollution Prevention &amp; Control</a:t>
            </a:r>
          </a:p>
        </p:txBody>
      </p:sp>
    </p:spTree>
    <p:extLst>
      <p:ext uri="{BB962C8B-B14F-4D97-AF65-F5344CB8AC3E}">
        <p14:creationId xmlns:p14="http://schemas.microsoft.com/office/powerpoint/2010/main" val="4167536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effectLst>
                  <a:outerShdw blurRad="38100" dist="38100" dir="2700000" algn="tl">
                    <a:srgbClr val="000000">
                      <a:alpha val="43137"/>
                    </a:srgbClr>
                  </a:outerShdw>
                </a:effectLst>
              </a:rPr>
              <a:t>Integrated Pollution Prevention &amp; Control (IPPC)</a:t>
            </a:r>
          </a:p>
        </p:txBody>
      </p:sp>
      <p:sp>
        <p:nvSpPr>
          <p:cNvPr id="3" name="Content Placeholder 2"/>
          <p:cNvSpPr>
            <a:spLocks noGrp="1"/>
          </p:cNvSpPr>
          <p:nvPr>
            <p:ph idx="1"/>
          </p:nvPr>
        </p:nvSpPr>
        <p:spPr>
          <a:xfrm>
            <a:off x="2152650" y="1825625"/>
            <a:ext cx="8064088" cy="4351338"/>
          </a:xfrm>
        </p:spPr>
        <p:txBody>
          <a:bodyPr>
            <a:normAutofit fontScale="85000" lnSpcReduction="20000"/>
          </a:bodyPr>
          <a:lstStyle/>
          <a:p>
            <a:r>
              <a:rPr lang="en-GB" dirty="0"/>
              <a:t>Directive 96/61/EC, codified Directive 2008/1/EC and recast Directive on Industrial Emissions 2010/75/EU (IED)</a:t>
            </a:r>
          </a:p>
          <a:p>
            <a:r>
              <a:rPr lang="en-GB" dirty="0"/>
              <a:t>Minimising pollution from various industrial sources</a:t>
            </a:r>
          </a:p>
          <a:p>
            <a:r>
              <a:rPr lang="en-GB" dirty="0"/>
              <a:t>Requires a permit to operate installations</a:t>
            </a:r>
          </a:p>
          <a:p>
            <a:r>
              <a:rPr lang="en-GB" dirty="0"/>
              <a:t>Has 4 key principles:</a:t>
            </a:r>
          </a:p>
          <a:p>
            <a:pPr marL="914400" lvl="1" indent="-457200">
              <a:buFont typeface="+mj-lt"/>
              <a:buAutoNum type="arabicPeriod"/>
            </a:pPr>
            <a:r>
              <a:rPr lang="en-GB" dirty="0"/>
              <a:t>An integrated approach</a:t>
            </a:r>
          </a:p>
          <a:p>
            <a:pPr marL="914400" lvl="1" indent="-457200">
              <a:buFont typeface="+mj-lt"/>
              <a:buAutoNum type="arabicPeriod"/>
            </a:pPr>
            <a:r>
              <a:rPr lang="en-GB" dirty="0"/>
              <a:t>Best Available Techniques</a:t>
            </a:r>
          </a:p>
          <a:p>
            <a:pPr marL="914400" lvl="1" indent="-457200">
              <a:buFont typeface="+mj-lt"/>
              <a:buAutoNum type="arabicPeriod"/>
            </a:pPr>
            <a:r>
              <a:rPr lang="en-GB" dirty="0"/>
              <a:t>Flexibility</a:t>
            </a:r>
          </a:p>
          <a:p>
            <a:pPr marL="914400" lvl="1" indent="-457200">
              <a:buFont typeface="+mj-lt"/>
              <a:buAutoNum type="arabicPeriod"/>
            </a:pPr>
            <a:r>
              <a:rPr lang="en-GB" dirty="0"/>
              <a:t>Public participation</a:t>
            </a:r>
          </a:p>
        </p:txBody>
      </p:sp>
    </p:spTree>
    <p:extLst>
      <p:ext uri="{BB962C8B-B14F-4D97-AF65-F5344CB8AC3E}">
        <p14:creationId xmlns:p14="http://schemas.microsoft.com/office/powerpoint/2010/main" val="23364240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BPM, BPEO, BATNEEC, etc… </a:t>
            </a:r>
          </a:p>
        </p:txBody>
      </p:sp>
      <p:sp>
        <p:nvSpPr>
          <p:cNvPr id="3" name="Content Placeholder 2"/>
          <p:cNvSpPr>
            <a:spLocks noGrp="1"/>
          </p:cNvSpPr>
          <p:nvPr>
            <p:ph idx="1"/>
          </p:nvPr>
        </p:nvSpPr>
        <p:spPr/>
        <p:txBody>
          <a:bodyPr/>
          <a:lstStyle/>
          <a:p>
            <a:r>
              <a:rPr lang="en-GB" dirty="0"/>
              <a:t>BPM – Best Practicable Means</a:t>
            </a:r>
          </a:p>
          <a:p>
            <a:r>
              <a:rPr lang="en-GB" dirty="0"/>
              <a:t>BPEO – Best Practicable Environmental Option</a:t>
            </a:r>
          </a:p>
          <a:p>
            <a:r>
              <a:rPr lang="en-GB" dirty="0"/>
              <a:t>BATNEEC – Best Available Techniques Not Entailing Excessive Cost</a:t>
            </a:r>
          </a:p>
          <a:p>
            <a:r>
              <a:rPr lang="en-GB" dirty="0"/>
              <a:t>BAT – Best Available Techniques</a:t>
            </a:r>
          </a:p>
          <a:p>
            <a:r>
              <a:rPr lang="en-GB" dirty="0"/>
              <a:t>BREF – BAT Reference Documents</a:t>
            </a:r>
          </a:p>
          <a:p>
            <a:r>
              <a:rPr lang="en-GB" dirty="0"/>
              <a:t>ELV – Emission Limit Values</a:t>
            </a:r>
          </a:p>
          <a:p>
            <a:endParaRPr lang="en-GB" dirty="0"/>
          </a:p>
        </p:txBody>
      </p:sp>
      <p:pic>
        <p:nvPicPr>
          <p:cNvPr id="5" name="Content Placeholder 3" descr="Boredom Animated Smiley · Free image on Pixabay"/>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886002" y="502593"/>
            <a:ext cx="1153349" cy="1050629"/>
          </a:xfrm>
          <a:prstGeom prst="rect">
            <a:avLst/>
          </a:prstGeom>
        </p:spPr>
      </p:pic>
    </p:spTree>
    <p:extLst>
      <p:ext uri="{BB962C8B-B14F-4D97-AF65-F5344CB8AC3E}">
        <p14:creationId xmlns:p14="http://schemas.microsoft.com/office/powerpoint/2010/main" val="9669622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effectLst>
                  <a:outerShdw blurRad="38100" dist="38100" dir="2700000" algn="tl">
                    <a:srgbClr val="000000">
                      <a:alpha val="43137"/>
                    </a:srgbClr>
                  </a:outerShdw>
                </a:effectLst>
              </a:rPr>
              <a:t>In a UK context…</a:t>
            </a:r>
          </a:p>
        </p:txBody>
      </p:sp>
      <p:sp>
        <p:nvSpPr>
          <p:cNvPr id="3" name="Content Placeholder 2"/>
          <p:cNvSpPr>
            <a:spLocks noGrp="1"/>
          </p:cNvSpPr>
          <p:nvPr>
            <p:ph idx="1"/>
          </p:nvPr>
        </p:nvSpPr>
        <p:spPr/>
        <p:txBody>
          <a:bodyPr>
            <a:normAutofit lnSpcReduction="10000"/>
          </a:bodyPr>
          <a:lstStyle/>
          <a:p>
            <a:r>
              <a:rPr lang="en-GB" dirty="0"/>
              <a:t>IPC – From EPA90 Part 1</a:t>
            </a:r>
          </a:p>
          <a:p>
            <a:r>
              <a:rPr lang="en-GB" dirty="0"/>
              <a:t>IPPC – Pollution Prevention &amp; Control Act 1999</a:t>
            </a:r>
          </a:p>
          <a:p>
            <a:r>
              <a:rPr lang="en-GB" dirty="0"/>
              <a:t>Now superseded by Environmental Permitting Regulations 2010 (as amended, 2016)</a:t>
            </a:r>
          </a:p>
          <a:p>
            <a:pPr lvl="1"/>
            <a:r>
              <a:rPr lang="en-GB" dirty="0"/>
              <a:t>Also transposes the Directive on Industrial Emissions 2010</a:t>
            </a:r>
          </a:p>
          <a:p>
            <a:pPr lvl="1"/>
            <a:r>
              <a:rPr lang="en-GB" dirty="0"/>
              <a:t>Permits cover a wide range of industries</a:t>
            </a:r>
          </a:p>
          <a:p>
            <a:pPr lvl="1"/>
            <a:r>
              <a:rPr lang="en-GB" dirty="0"/>
              <a:t>Require application to relevant authority (EA / NRW (Part A) / Local Authority (Part B))</a:t>
            </a:r>
          </a:p>
          <a:p>
            <a:pPr lvl="1"/>
            <a:r>
              <a:rPr lang="en-GB" dirty="0"/>
              <a:t>Some exemptions apply</a:t>
            </a:r>
          </a:p>
        </p:txBody>
      </p:sp>
    </p:spTree>
    <p:extLst>
      <p:ext uri="{BB962C8B-B14F-4D97-AF65-F5344CB8AC3E}">
        <p14:creationId xmlns:p14="http://schemas.microsoft.com/office/powerpoint/2010/main" val="13387299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52650" y="365127"/>
            <a:ext cx="7969085" cy="1325563"/>
          </a:xfrm>
        </p:spPr>
        <p:txBody>
          <a:bodyPr>
            <a:normAutofit fontScale="90000"/>
          </a:bodyPr>
          <a:lstStyle/>
          <a:p>
            <a:r>
              <a:rPr lang="en-GB" b="1" dirty="0">
                <a:effectLst>
                  <a:outerShdw blurRad="38100" dist="38100" dir="2700000" algn="tl">
                    <a:srgbClr val="000000">
                      <a:alpha val="43137"/>
                    </a:srgbClr>
                  </a:outerShdw>
                </a:effectLst>
              </a:rPr>
              <a:t>Industrial Emissions Directive (IED)</a:t>
            </a:r>
          </a:p>
        </p:txBody>
      </p:sp>
      <p:sp>
        <p:nvSpPr>
          <p:cNvPr id="3" name="Content Placeholder 2"/>
          <p:cNvSpPr>
            <a:spLocks noGrp="1"/>
          </p:cNvSpPr>
          <p:nvPr>
            <p:ph idx="1"/>
          </p:nvPr>
        </p:nvSpPr>
        <p:spPr>
          <a:xfrm>
            <a:off x="1898557" y="2247900"/>
            <a:ext cx="9997440" cy="4800600"/>
          </a:xfrm>
        </p:spPr>
        <p:txBody>
          <a:bodyPr/>
          <a:lstStyle/>
          <a:p>
            <a:r>
              <a:rPr lang="en-GB" dirty="0"/>
              <a:t>2010/75/EU</a:t>
            </a:r>
          </a:p>
          <a:p>
            <a:r>
              <a:rPr lang="en-GB" dirty="0"/>
              <a:t>Recasts seven existing Directives into one comprehensive legislative instrument</a:t>
            </a:r>
          </a:p>
          <a:p>
            <a:r>
              <a:rPr lang="en-GB" dirty="0"/>
              <a:t>Same key aims as IPPC</a:t>
            </a:r>
          </a:p>
          <a:p>
            <a:r>
              <a:rPr lang="en-GB" dirty="0"/>
              <a:t>Add in requirement for inspections</a:t>
            </a:r>
          </a:p>
          <a:p>
            <a:r>
              <a:rPr lang="en-GB" dirty="0"/>
              <a:t>Wider spread of </a:t>
            </a:r>
            <a:r>
              <a:rPr lang="en-GB" dirty="0" err="1"/>
              <a:t>permited</a:t>
            </a:r>
            <a:r>
              <a:rPr lang="en-GB" dirty="0"/>
              <a:t> activities</a:t>
            </a:r>
          </a:p>
        </p:txBody>
      </p:sp>
    </p:spTree>
    <p:extLst>
      <p:ext uri="{BB962C8B-B14F-4D97-AF65-F5344CB8AC3E}">
        <p14:creationId xmlns:p14="http://schemas.microsoft.com/office/powerpoint/2010/main" val="23658905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42A72-FCA4-4025-B5B1-796EB100910A}"/>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F1C23F6B-CD4C-4FB3-BEC3-807B5446E1BA}"/>
              </a:ext>
            </a:extLst>
          </p:cNvPr>
          <p:cNvSpPr>
            <a:spLocks noGrp="1"/>
          </p:cNvSpPr>
          <p:nvPr>
            <p:ph idx="1"/>
          </p:nvPr>
        </p:nvSpPr>
        <p:spPr/>
        <p:txBody>
          <a:bodyPr/>
          <a:lstStyle/>
          <a:p>
            <a:r>
              <a:rPr lang="en-GB" dirty="0"/>
              <a:t>Summarise the legal implications for a manufacturing plant that has a pollution permit as a Part A operating site</a:t>
            </a:r>
          </a:p>
          <a:p>
            <a:endParaRPr lang="en-GB" dirty="0"/>
          </a:p>
          <a:p>
            <a:pPr marL="82296" indent="0">
              <a:buNone/>
            </a:pPr>
            <a:r>
              <a:rPr lang="en-GB" dirty="0">
                <a:solidFill>
                  <a:schemeClr val="tx1"/>
                </a:solidFill>
                <a:hlinkClick r:id="rId2">
                  <a:extLst>
                    <a:ext uri="{A12FA001-AC4F-418D-AE19-62706E023703}">
                      <ahyp:hlinkClr xmlns:ahyp="http://schemas.microsoft.com/office/drawing/2018/hyperlinkcolor" val="tx"/>
                    </a:ext>
                  </a:extLst>
                </a:hlinkClick>
              </a:rPr>
              <a:t>https://assets.publishing.service.gov.uk/government/uploads/system/uploads/attachment_data/file/935917/environmental-permitting-core-guidance.pdf</a:t>
            </a:r>
            <a:r>
              <a:rPr lang="en-GB" dirty="0">
                <a:solidFill>
                  <a:schemeClr val="tx1"/>
                </a:solidFill>
              </a:rPr>
              <a:t> </a:t>
            </a:r>
          </a:p>
        </p:txBody>
      </p:sp>
    </p:spTree>
    <p:extLst>
      <p:ext uri="{BB962C8B-B14F-4D97-AF65-F5344CB8AC3E}">
        <p14:creationId xmlns:p14="http://schemas.microsoft.com/office/powerpoint/2010/main" val="36513009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Content Placeholder 1">
            <a:extLst>
              <a:ext uri="{FF2B5EF4-FFF2-40B4-BE49-F238E27FC236}">
                <a16:creationId xmlns:a16="http://schemas.microsoft.com/office/drawing/2014/main" id="{31351BEC-9503-41E6-8655-C0CFE0F18E82}"/>
              </a:ext>
            </a:extLst>
          </p:cNvPr>
          <p:cNvSpPr>
            <a:spLocks noGrp="1"/>
          </p:cNvSpPr>
          <p:nvPr>
            <p:ph idx="1"/>
          </p:nvPr>
        </p:nvSpPr>
        <p:spPr/>
        <p:txBody>
          <a:bodyPr/>
          <a:lstStyle/>
          <a:p>
            <a:pPr>
              <a:defRPr/>
            </a:pPr>
            <a:r>
              <a:rPr lang="en-GB" altLang="en-US" dirty="0"/>
              <a:t>BAT</a:t>
            </a:r>
          </a:p>
          <a:p>
            <a:pPr>
              <a:defRPr/>
            </a:pPr>
            <a:endParaRPr lang="en-GB" altLang="en-US" sz="1050" dirty="0"/>
          </a:p>
          <a:p>
            <a:pPr>
              <a:defRPr/>
            </a:pPr>
            <a:r>
              <a:rPr lang="en-GB" altLang="en-US" dirty="0"/>
              <a:t>Key issues:</a:t>
            </a:r>
          </a:p>
          <a:p>
            <a:pPr lvl="1">
              <a:defRPr/>
            </a:pPr>
            <a:r>
              <a:rPr lang="en-GB" altLang="en-US" dirty="0"/>
              <a:t>Pollutant type</a:t>
            </a:r>
          </a:p>
          <a:p>
            <a:pPr lvl="1">
              <a:defRPr/>
            </a:pPr>
            <a:r>
              <a:rPr lang="en-GB" altLang="en-US" dirty="0"/>
              <a:t>Chemical and physical properties</a:t>
            </a:r>
          </a:p>
          <a:p>
            <a:pPr lvl="1">
              <a:defRPr/>
            </a:pPr>
            <a:r>
              <a:rPr lang="en-GB" altLang="en-US" dirty="0"/>
              <a:t>Ambient operating conditions</a:t>
            </a:r>
          </a:p>
          <a:p>
            <a:pPr lvl="1">
              <a:defRPr/>
            </a:pPr>
            <a:r>
              <a:rPr lang="en-GB" altLang="en-US" dirty="0"/>
              <a:t>Ease of installation and use etc.</a:t>
            </a:r>
          </a:p>
          <a:p>
            <a:pPr lvl="1">
              <a:defRPr/>
            </a:pPr>
            <a:r>
              <a:rPr lang="en-GB" altLang="en-US" dirty="0"/>
              <a:t>Available space</a:t>
            </a:r>
          </a:p>
          <a:p>
            <a:pPr lvl="1">
              <a:defRPr/>
            </a:pPr>
            <a:r>
              <a:rPr lang="en-GB" altLang="en-US" dirty="0"/>
              <a:t>Initial and ongoing costs</a:t>
            </a:r>
          </a:p>
          <a:p>
            <a:pPr>
              <a:defRPr/>
            </a:pPr>
            <a:endParaRPr lang="en-GB" altLang="en-US" dirty="0"/>
          </a:p>
        </p:txBody>
      </p:sp>
      <p:sp>
        <p:nvSpPr>
          <p:cNvPr id="113667" name="Title 2">
            <a:extLst>
              <a:ext uri="{FF2B5EF4-FFF2-40B4-BE49-F238E27FC236}">
                <a16:creationId xmlns:a16="http://schemas.microsoft.com/office/drawing/2014/main" id="{6069199F-F14B-43EB-9527-E0A37E53737F}"/>
              </a:ext>
            </a:extLst>
          </p:cNvPr>
          <p:cNvSpPr>
            <a:spLocks noGrp="1"/>
          </p:cNvSpPr>
          <p:nvPr>
            <p:ph type="title"/>
          </p:nvPr>
        </p:nvSpPr>
        <p:spPr/>
        <p:txBody>
          <a:bodyPr/>
          <a:lstStyle/>
          <a:p>
            <a:r>
              <a:rPr lang="en-GB" altLang="en-US"/>
              <a:t>Removal Technology</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FCAE67-535B-4B4F-BC16-EC6D93FE52F9}"/>
              </a:ext>
            </a:extLst>
          </p:cNvPr>
          <p:cNvSpPr>
            <a:spLocks noGrp="1"/>
          </p:cNvSpPr>
          <p:nvPr>
            <p:ph type="title"/>
          </p:nvPr>
        </p:nvSpPr>
        <p:spPr>
          <a:xfrm>
            <a:off x="1914144" y="609600"/>
            <a:ext cx="9997440" cy="1143000"/>
          </a:xfrm>
        </p:spPr>
        <p:txBody>
          <a:bodyPr>
            <a:normAutofit fontScale="90000"/>
          </a:bodyPr>
          <a:lstStyle/>
          <a:p>
            <a:r>
              <a:rPr lang="en-GB" dirty="0"/>
              <a:t>Air pollution control equipment may work in one of three different ways:</a:t>
            </a:r>
            <a:br>
              <a:rPr lang="en-GB" dirty="0"/>
            </a:br>
            <a:endParaRPr lang="en-GB" dirty="0"/>
          </a:p>
        </p:txBody>
      </p:sp>
      <p:sp>
        <p:nvSpPr>
          <p:cNvPr id="3" name="Content Placeholder 2">
            <a:extLst>
              <a:ext uri="{FF2B5EF4-FFF2-40B4-BE49-F238E27FC236}">
                <a16:creationId xmlns:a16="http://schemas.microsoft.com/office/drawing/2014/main" id="{BA8D5741-7DE9-435D-A8EF-89D26CD34293}"/>
              </a:ext>
            </a:extLst>
          </p:cNvPr>
          <p:cNvSpPr>
            <a:spLocks noGrp="1"/>
          </p:cNvSpPr>
          <p:nvPr>
            <p:ph idx="1"/>
          </p:nvPr>
        </p:nvSpPr>
        <p:spPr/>
        <p:txBody>
          <a:bodyPr>
            <a:normAutofit/>
          </a:bodyPr>
          <a:lstStyle/>
          <a:p>
            <a:endParaRPr lang="en-GB" dirty="0"/>
          </a:p>
          <a:p>
            <a:r>
              <a:rPr lang="en-GB" dirty="0"/>
              <a:t>1. Chemical modification</a:t>
            </a:r>
          </a:p>
          <a:p>
            <a:endParaRPr lang="en-GB" dirty="0"/>
          </a:p>
          <a:p>
            <a:r>
              <a:rPr lang="en-GB" dirty="0"/>
              <a:t>2. Contaminant Destruction</a:t>
            </a:r>
          </a:p>
          <a:p>
            <a:pPr marL="82296" indent="0">
              <a:buNone/>
            </a:pPr>
            <a:endParaRPr lang="en-GB" dirty="0"/>
          </a:p>
          <a:p>
            <a:r>
              <a:rPr lang="en-GB" dirty="0"/>
              <a:t>3. Hazard Removal</a:t>
            </a:r>
          </a:p>
        </p:txBody>
      </p:sp>
    </p:spTree>
    <p:extLst>
      <p:ext uri="{BB962C8B-B14F-4D97-AF65-F5344CB8AC3E}">
        <p14:creationId xmlns:p14="http://schemas.microsoft.com/office/powerpoint/2010/main" val="22822769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B6A5E-37D4-49E5-8A52-AE42803003AC}"/>
              </a:ext>
            </a:extLst>
          </p:cNvPr>
          <p:cNvSpPr>
            <a:spLocks noGrp="1"/>
          </p:cNvSpPr>
          <p:nvPr>
            <p:ph type="title"/>
          </p:nvPr>
        </p:nvSpPr>
        <p:spPr/>
        <p:txBody>
          <a:bodyPr/>
          <a:lstStyle/>
          <a:p>
            <a:r>
              <a:rPr lang="en-GB" dirty="0"/>
              <a:t>MIST COLLECTOR</a:t>
            </a:r>
          </a:p>
        </p:txBody>
      </p:sp>
      <p:pic>
        <p:nvPicPr>
          <p:cNvPr id="4" name="Picture 3">
            <a:extLst>
              <a:ext uri="{FF2B5EF4-FFF2-40B4-BE49-F238E27FC236}">
                <a16:creationId xmlns:a16="http://schemas.microsoft.com/office/drawing/2014/main" id="{6EA4AB15-F35D-405D-B396-C5AF62FC79FE}"/>
              </a:ext>
            </a:extLst>
          </p:cNvPr>
          <p:cNvPicPr>
            <a:picLocks noChangeAspect="1"/>
          </p:cNvPicPr>
          <p:nvPr/>
        </p:nvPicPr>
        <p:blipFill>
          <a:blip r:embed="rId3"/>
          <a:stretch>
            <a:fillRect/>
          </a:stretch>
        </p:blipFill>
        <p:spPr>
          <a:xfrm>
            <a:off x="1821872" y="1417638"/>
            <a:ext cx="3581400" cy="3457575"/>
          </a:xfrm>
          <a:prstGeom prst="rect">
            <a:avLst/>
          </a:prstGeom>
        </p:spPr>
      </p:pic>
      <p:pic>
        <p:nvPicPr>
          <p:cNvPr id="5" name="Picture 4">
            <a:extLst>
              <a:ext uri="{FF2B5EF4-FFF2-40B4-BE49-F238E27FC236}">
                <a16:creationId xmlns:a16="http://schemas.microsoft.com/office/drawing/2014/main" id="{554340FD-EDF0-4644-ABE4-93EFC63FE58C}"/>
              </a:ext>
            </a:extLst>
          </p:cNvPr>
          <p:cNvPicPr>
            <a:picLocks noChangeAspect="1"/>
          </p:cNvPicPr>
          <p:nvPr/>
        </p:nvPicPr>
        <p:blipFill>
          <a:blip r:embed="rId4"/>
          <a:stretch>
            <a:fillRect/>
          </a:stretch>
        </p:blipFill>
        <p:spPr>
          <a:xfrm>
            <a:off x="5495544" y="1417638"/>
            <a:ext cx="6555703" cy="4903666"/>
          </a:xfrm>
          <a:prstGeom prst="rect">
            <a:avLst/>
          </a:prstGeom>
        </p:spPr>
      </p:pic>
    </p:spTree>
    <p:extLst>
      <p:ext uri="{BB962C8B-B14F-4D97-AF65-F5344CB8AC3E}">
        <p14:creationId xmlns:p14="http://schemas.microsoft.com/office/powerpoint/2010/main" val="31899560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5FF139-88E7-499A-BA91-34B9CA55BF8D}"/>
              </a:ext>
            </a:extLst>
          </p:cNvPr>
          <p:cNvSpPr>
            <a:spLocks noGrp="1"/>
          </p:cNvSpPr>
          <p:nvPr>
            <p:ph type="title"/>
          </p:nvPr>
        </p:nvSpPr>
        <p:spPr/>
        <p:txBody>
          <a:bodyPr/>
          <a:lstStyle/>
          <a:p>
            <a:r>
              <a:rPr lang="en-GB" dirty="0"/>
              <a:t>Odour control</a:t>
            </a:r>
          </a:p>
        </p:txBody>
      </p:sp>
      <p:pic>
        <p:nvPicPr>
          <p:cNvPr id="4" name="Picture 3">
            <a:extLst>
              <a:ext uri="{FF2B5EF4-FFF2-40B4-BE49-F238E27FC236}">
                <a16:creationId xmlns:a16="http://schemas.microsoft.com/office/drawing/2014/main" id="{68843ABE-BB3D-4B5B-802A-420666FD2D94}"/>
              </a:ext>
            </a:extLst>
          </p:cNvPr>
          <p:cNvPicPr>
            <a:picLocks noChangeAspect="1"/>
          </p:cNvPicPr>
          <p:nvPr/>
        </p:nvPicPr>
        <p:blipFill>
          <a:blip r:embed="rId3"/>
          <a:stretch>
            <a:fillRect/>
          </a:stretch>
        </p:blipFill>
        <p:spPr>
          <a:xfrm>
            <a:off x="1574800" y="1210836"/>
            <a:ext cx="4929372" cy="3284964"/>
          </a:xfrm>
          <a:prstGeom prst="rect">
            <a:avLst/>
          </a:prstGeom>
        </p:spPr>
      </p:pic>
      <p:pic>
        <p:nvPicPr>
          <p:cNvPr id="5" name="Picture 4">
            <a:extLst>
              <a:ext uri="{FF2B5EF4-FFF2-40B4-BE49-F238E27FC236}">
                <a16:creationId xmlns:a16="http://schemas.microsoft.com/office/drawing/2014/main" id="{E00B0C68-24C9-4240-80AC-A34F40187D85}"/>
              </a:ext>
            </a:extLst>
          </p:cNvPr>
          <p:cNvPicPr>
            <a:picLocks noChangeAspect="1"/>
          </p:cNvPicPr>
          <p:nvPr/>
        </p:nvPicPr>
        <p:blipFill>
          <a:blip r:embed="rId4"/>
          <a:stretch>
            <a:fillRect/>
          </a:stretch>
        </p:blipFill>
        <p:spPr>
          <a:xfrm>
            <a:off x="6565098" y="191660"/>
            <a:ext cx="5493552" cy="5567789"/>
          </a:xfrm>
          <a:prstGeom prst="rect">
            <a:avLst/>
          </a:prstGeom>
        </p:spPr>
      </p:pic>
    </p:spTree>
    <p:extLst>
      <p:ext uri="{BB962C8B-B14F-4D97-AF65-F5344CB8AC3E}">
        <p14:creationId xmlns:p14="http://schemas.microsoft.com/office/powerpoint/2010/main" val="18318434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Content Placeholder 1">
            <a:extLst>
              <a:ext uri="{FF2B5EF4-FFF2-40B4-BE49-F238E27FC236}">
                <a16:creationId xmlns:a16="http://schemas.microsoft.com/office/drawing/2014/main" id="{77167D5E-2511-4697-81FF-1A84B61512CE}"/>
              </a:ext>
            </a:extLst>
          </p:cNvPr>
          <p:cNvSpPr>
            <a:spLocks noGrp="1"/>
          </p:cNvSpPr>
          <p:nvPr>
            <p:ph idx="1"/>
          </p:nvPr>
        </p:nvSpPr>
        <p:spPr>
          <a:xfrm>
            <a:off x="1981200" y="1782763"/>
            <a:ext cx="7786688" cy="4525962"/>
          </a:xfrm>
        </p:spPr>
        <p:txBody>
          <a:bodyPr/>
          <a:lstStyle/>
          <a:p>
            <a:pPr algn="just"/>
            <a:r>
              <a:rPr lang="en-GB" altLang="en-US">
                <a:cs typeface="Times New Roman" panose="02020603050405020304" pitchFamily="18" charset="0"/>
              </a:rPr>
              <a:t>Properly designed LEV: </a:t>
            </a:r>
            <a:endParaRPr lang="en-GB" altLang="en-US" sz="2800">
              <a:latin typeface="Calibri" panose="020F0502020204030204" pitchFamily="34" charset="0"/>
              <a:cs typeface="Times New Roman" panose="02020603050405020304" pitchFamily="18" charset="0"/>
            </a:endParaRPr>
          </a:p>
          <a:p>
            <a:pPr lvl="1" algn="just"/>
            <a:r>
              <a:rPr lang="en-GB" altLang="en-US">
                <a:cs typeface="Times New Roman" panose="02020603050405020304" pitchFamily="18" charset="0"/>
              </a:rPr>
              <a:t>Takes contaminated air away from people</a:t>
            </a:r>
          </a:p>
          <a:p>
            <a:pPr lvl="1" algn="just"/>
            <a:r>
              <a:rPr lang="en-GB" altLang="en-US">
                <a:cs typeface="Times New Roman" panose="02020603050405020304" pitchFamily="18" charset="0"/>
              </a:rPr>
              <a:t>Cleans the air (if necessary) and gets rid of the contaminants safely</a:t>
            </a:r>
            <a:endParaRPr lang="en-GB" altLang="en-US" sz="2400">
              <a:latin typeface="Calibri" panose="020F0502020204030204" pitchFamily="34" charset="0"/>
              <a:ea typeface="Calibri" panose="020F0502020204030204" pitchFamily="34" charset="0"/>
              <a:cs typeface="Times New Roman" panose="02020603050405020304" pitchFamily="18" charset="0"/>
            </a:endParaRPr>
          </a:p>
          <a:p>
            <a:endParaRPr lang="en-GB" altLang="en-US"/>
          </a:p>
        </p:txBody>
      </p:sp>
      <p:sp>
        <p:nvSpPr>
          <p:cNvPr id="114691" name="Title 2">
            <a:extLst>
              <a:ext uri="{FF2B5EF4-FFF2-40B4-BE49-F238E27FC236}">
                <a16:creationId xmlns:a16="http://schemas.microsoft.com/office/drawing/2014/main" id="{E1810D6B-195C-40CB-8CA9-E2C22F2A3FA0}"/>
              </a:ext>
            </a:extLst>
          </p:cNvPr>
          <p:cNvSpPr>
            <a:spLocks noGrp="1"/>
          </p:cNvSpPr>
          <p:nvPr>
            <p:ph type="title"/>
          </p:nvPr>
        </p:nvSpPr>
        <p:spPr/>
        <p:txBody>
          <a:bodyPr>
            <a:normAutofit fontScale="90000"/>
          </a:bodyPr>
          <a:lstStyle/>
          <a:p>
            <a:r>
              <a:rPr lang="en-GB" altLang="en-US"/>
              <a:t>Filtration: Local Exhaust Ventilation (LEV)</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5714" name="Content Placeholder 2">
            <a:extLst>
              <a:ext uri="{FF2B5EF4-FFF2-40B4-BE49-F238E27FC236}">
                <a16:creationId xmlns:a16="http://schemas.microsoft.com/office/drawing/2014/main" id="{99B88F57-2981-47D2-8096-566CBA13DCB7}"/>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2330450" y="1600201"/>
            <a:ext cx="7531100" cy="4525963"/>
          </a:xfrm>
        </p:spPr>
      </p:pic>
      <p:sp>
        <p:nvSpPr>
          <p:cNvPr id="115715" name="Rectangle 2">
            <a:extLst>
              <a:ext uri="{FF2B5EF4-FFF2-40B4-BE49-F238E27FC236}">
                <a16:creationId xmlns:a16="http://schemas.microsoft.com/office/drawing/2014/main" id="{AB1430FB-F56B-4CB2-98C0-AEE6DEDD21F3}"/>
              </a:ext>
            </a:extLst>
          </p:cNvPr>
          <p:cNvSpPr>
            <a:spLocks noGrp="1" noChangeArrowheads="1"/>
          </p:cNvSpPr>
          <p:nvPr>
            <p:ph type="title"/>
          </p:nvPr>
        </p:nvSpPr>
        <p:spPr/>
        <p:txBody>
          <a:bodyPr/>
          <a:lstStyle/>
          <a:p>
            <a:pPr eaLnBrk="1" hangingPunct="1"/>
            <a:r>
              <a:rPr lang="en-GB" altLang="en-US"/>
              <a:t>Principles of Capture</a:t>
            </a:r>
            <a:endParaRPr lang="en-US" alt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6738" name="Content Placeholder 2">
            <a:extLst>
              <a:ext uri="{FF2B5EF4-FFF2-40B4-BE49-F238E27FC236}">
                <a16:creationId xmlns:a16="http://schemas.microsoft.com/office/drawing/2014/main" id="{DC5B249C-60BB-4B0D-B9B5-B13B5594F9C9}"/>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a:xfrm>
            <a:off x="2152650" y="2017714"/>
            <a:ext cx="7886700" cy="3690937"/>
          </a:xfrm>
        </p:spPr>
      </p:pic>
      <p:sp>
        <p:nvSpPr>
          <p:cNvPr id="116739" name="Rectangle 4">
            <a:extLst>
              <a:ext uri="{FF2B5EF4-FFF2-40B4-BE49-F238E27FC236}">
                <a16:creationId xmlns:a16="http://schemas.microsoft.com/office/drawing/2014/main" id="{E21E2390-8DA0-424C-974C-69525DA3064A}"/>
              </a:ext>
            </a:extLst>
          </p:cNvPr>
          <p:cNvSpPr>
            <a:spLocks noGrp="1" noChangeArrowheads="1"/>
          </p:cNvSpPr>
          <p:nvPr>
            <p:ph type="title"/>
          </p:nvPr>
        </p:nvSpPr>
        <p:spPr/>
        <p:txBody>
          <a:bodyPr/>
          <a:lstStyle/>
          <a:p>
            <a:pPr eaLnBrk="1" hangingPunct="1"/>
            <a:r>
              <a:rPr lang="en-GB" altLang="en-US"/>
              <a:t>LEV - System Components</a:t>
            </a:r>
            <a:endParaRPr lang="en-US" altLang="en-US"/>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06E73-72C0-489E-9572-7CAEC72D7C4D}"/>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204E6EF0-9B8E-464F-AC1A-E3C0DC4168BF}"/>
              </a:ext>
            </a:extLst>
          </p:cNvPr>
          <p:cNvSpPr>
            <a:spLocks noGrp="1"/>
          </p:cNvSpPr>
          <p:nvPr>
            <p:ph idx="1"/>
          </p:nvPr>
        </p:nvSpPr>
        <p:spPr/>
        <p:txBody>
          <a:bodyPr/>
          <a:lstStyle/>
          <a:p>
            <a:r>
              <a:rPr lang="en-GB" dirty="0"/>
              <a:t>REVIEW FOLLOWING IMAGE</a:t>
            </a:r>
          </a:p>
          <a:p>
            <a:r>
              <a:rPr lang="en-GB" dirty="0"/>
              <a:t>ADOPT THE CONTROL HIERARCHY</a:t>
            </a:r>
          </a:p>
          <a:p>
            <a:r>
              <a:rPr lang="en-GB" dirty="0"/>
              <a:t>PLAN A MITIGATION STRATEGY</a:t>
            </a:r>
          </a:p>
        </p:txBody>
      </p:sp>
    </p:spTree>
    <p:extLst>
      <p:ext uri="{BB962C8B-B14F-4D97-AF65-F5344CB8AC3E}">
        <p14:creationId xmlns:p14="http://schemas.microsoft.com/office/powerpoint/2010/main" val="13530186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7762" name="Picture 4" descr="PB240102">
            <a:extLst>
              <a:ext uri="{FF2B5EF4-FFF2-40B4-BE49-F238E27FC236}">
                <a16:creationId xmlns:a16="http://schemas.microsoft.com/office/drawing/2014/main" id="{D0150473-09C0-4A28-830E-F893D4D6DC88}"/>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a:xfrm>
            <a:off x="1982789" y="1700214"/>
            <a:ext cx="4035425" cy="3025775"/>
          </a:xfrm>
        </p:spPr>
      </p:pic>
      <p:sp>
        <p:nvSpPr>
          <p:cNvPr id="117763" name="Rectangle 4">
            <a:extLst>
              <a:ext uri="{FF2B5EF4-FFF2-40B4-BE49-F238E27FC236}">
                <a16:creationId xmlns:a16="http://schemas.microsoft.com/office/drawing/2014/main" id="{6EAFD9EE-80BD-44CF-BEBB-2D0F29F7DF96}"/>
              </a:ext>
            </a:extLst>
          </p:cNvPr>
          <p:cNvSpPr>
            <a:spLocks noGrp="1" noChangeArrowheads="1"/>
          </p:cNvSpPr>
          <p:nvPr>
            <p:ph type="title"/>
          </p:nvPr>
        </p:nvSpPr>
        <p:spPr/>
        <p:txBody>
          <a:bodyPr/>
          <a:lstStyle/>
          <a:p>
            <a:pPr eaLnBrk="1" hangingPunct="1"/>
            <a:r>
              <a:rPr lang="en-GB" altLang="en-US"/>
              <a:t>Factors Reducing Effectiveness</a:t>
            </a:r>
            <a:endParaRPr lang="en-US" altLang="en-US"/>
          </a:p>
        </p:txBody>
      </p:sp>
      <p:sp>
        <p:nvSpPr>
          <p:cNvPr id="420869" name="Rectangle 5">
            <a:extLst>
              <a:ext uri="{FF2B5EF4-FFF2-40B4-BE49-F238E27FC236}">
                <a16:creationId xmlns:a16="http://schemas.microsoft.com/office/drawing/2014/main" id="{A40DCDE7-B0DE-4261-8B51-6AFEA17FDF84}"/>
              </a:ext>
            </a:extLst>
          </p:cNvPr>
          <p:cNvSpPr>
            <a:spLocks noGrp="1" noChangeArrowheads="1"/>
          </p:cNvSpPr>
          <p:nvPr>
            <p:ph sz="half" idx="2"/>
          </p:nvPr>
        </p:nvSpPr>
        <p:spPr>
          <a:xfrm>
            <a:off x="6172200" y="1744664"/>
            <a:ext cx="4387850" cy="5068887"/>
          </a:xfrm>
        </p:spPr>
        <p:txBody>
          <a:bodyPr rtlCol="0">
            <a:normAutofit fontScale="85000" lnSpcReduction="20000"/>
          </a:bodyPr>
          <a:lstStyle/>
          <a:p>
            <a:pPr>
              <a:defRPr/>
            </a:pPr>
            <a:r>
              <a:rPr lang="en-GB" dirty="0"/>
              <a:t>Poor design: </a:t>
            </a:r>
          </a:p>
          <a:p>
            <a:pPr lvl="1">
              <a:defRPr/>
            </a:pPr>
            <a:r>
              <a:rPr lang="en-GB" dirty="0"/>
              <a:t>Inappropriate inlet </a:t>
            </a:r>
          </a:p>
          <a:p>
            <a:pPr lvl="1">
              <a:spcAft>
                <a:spcPts val="600"/>
              </a:spcAft>
              <a:defRPr/>
            </a:pPr>
            <a:r>
              <a:rPr lang="en-GB" dirty="0"/>
              <a:t>Underpowered fan </a:t>
            </a:r>
          </a:p>
          <a:p>
            <a:pPr>
              <a:defRPr/>
            </a:pPr>
            <a:r>
              <a:rPr lang="en-GB" dirty="0"/>
              <a:t>Poor use: </a:t>
            </a:r>
          </a:p>
          <a:p>
            <a:pPr lvl="1">
              <a:defRPr/>
            </a:pPr>
            <a:r>
              <a:rPr lang="en-GB" dirty="0"/>
              <a:t>Not switched on </a:t>
            </a:r>
          </a:p>
          <a:p>
            <a:pPr lvl="1">
              <a:spcAft>
                <a:spcPts val="600"/>
              </a:spcAft>
              <a:defRPr/>
            </a:pPr>
            <a:r>
              <a:rPr lang="en-GB" dirty="0"/>
              <a:t>Inappropriate hood position </a:t>
            </a:r>
          </a:p>
          <a:p>
            <a:pPr>
              <a:spcAft>
                <a:spcPts val="600"/>
              </a:spcAft>
              <a:defRPr/>
            </a:pPr>
            <a:r>
              <a:rPr lang="en-GB" dirty="0"/>
              <a:t>Unauthorised modification </a:t>
            </a:r>
          </a:p>
          <a:p>
            <a:pPr>
              <a:defRPr/>
            </a:pPr>
            <a:r>
              <a:rPr lang="en-GB" dirty="0"/>
              <a:t>Inadequate maintenance: </a:t>
            </a:r>
          </a:p>
          <a:p>
            <a:pPr lvl="1">
              <a:defRPr/>
            </a:pPr>
            <a:r>
              <a:rPr lang="en-GB" dirty="0"/>
              <a:t>Damaged ducting</a:t>
            </a:r>
          </a:p>
          <a:p>
            <a:pPr lvl="1">
              <a:defRPr/>
            </a:pPr>
            <a:r>
              <a:rPr lang="en-GB" dirty="0"/>
              <a:t>Congested filters </a:t>
            </a:r>
          </a:p>
          <a:p>
            <a:pPr lvl="1">
              <a:spcAft>
                <a:spcPts val="600"/>
              </a:spcAft>
              <a:defRPr/>
            </a:pPr>
            <a:r>
              <a:rPr lang="en-GB" dirty="0"/>
              <a:t>Damaged fan blades </a:t>
            </a:r>
          </a:p>
          <a:p>
            <a:pPr>
              <a:defRPr/>
            </a:pPr>
            <a:r>
              <a:rPr lang="en-GB" dirty="0"/>
              <a:t>Changes of work activity </a:t>
            </a:r>
          </a:p>
        </p:txBody>
      </p:sp>
    </p:spTree>
    <p:extLst>
      <p:ext uri="{BB962C8B-B14F-4D97-AF65-F5344CB8AC3E}">
        <p14:creationId xmlns:p14="http://schemas.microsoft.com/office/powerpoint/2010/main" val="42091055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20869">
                                            <p:txEl>
                                              <p:pRg st="0" end="0"/>
                                            </p:txEl>
                                          </p:spTgt>
                                        </p:tgtEl>
                                        <p:attrNameLst>
                                          <p:attrName>style.visibility</p:attrName>
                                        </p:attrNameLst>
                                      </p:cBhvr>
                                      <p:to>
                                        <p:strVal val="visible"/>
                                      </p:to>
                                    </p:set>
                                    <p:anim calcmode="lin" valueType="num">
                                      <p:cBhvr additive="base">
                                        <p:cTn id="7" dur="500" fill="hold"/>
                                        <p:tgtEl>
                                          <p:spTgt spid="420869">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20869">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20869">
                                            <p:txEl>
                                              <p:pRg st="1" end="1"/>
                                            </p:txEl>
                                          </p:spTgt>
                                        </p:tgtEl>
                                        <p:attrNameLst>
                                          <p:attrName>style.visibility</p:attrName>
                                        </p:attrNameLst>
                                      </p:cBhvr>
                                      <p:to>
                                        <p:strVal val="visible"/>
                                      </p:to>
                                    </p:set>
                                    <p:anim calcmode="lin" valueType="num">
                                      <p:cBhvr additive="base">
                                        <p:cTn id="11" dur="500" fill="hold"/>
                                        <p:tgtEl>
                                          <p:spTgt spid="420869">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20869">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420869">
                                            <p:txEl>
                                              <p:pRg st="2" end="2"/>
                                            </p:txEl>
                                          </p:spTgt>
                                        </p:tgtEl>
                                        <p:attrNameLst>
                                          <p:attrName>style.visibility</p:attrName>
                                        </p:attrNameLst>
                                      </p:cBhvr>
                                      <p:to>
                                        <p:strVal val="visible"/>
                                      </p:to>
                                    </p:set>
                                    <p:anim calcmode="lin" valueType="num">
                                      <p:cBhvr additive="base">
                                        <p:cTn id="15" dur="500" fill="hold"/>
                                        <p:tgtEl>
                                          <p:spTgt spid="420869">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20869">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420869">
                                            <p:txEl>
                                              <p:pRg st="3" end="3"/>
                                            </p:txEl>
                                          </p:spTgt>
                                        </p:tgtEl>
                                        <p:attrNameLst>
                                          <p:attrName>style.visibility</p:attrName>
                                        </p:attrNameLst>
                                      </p:cBhvr>
                                      <p:to>
                                        <p:strVal val="visible"/>
                                      </p:to>
                                    </p:set>
                                    <p:anim calcmode="lin" valueType="num">
                                      <p:cBhvr additive="base">
                                        <p:cTn id="19" dur="500" fill="hold"/>
                                        <p:tgtEl>
                                          <p:spTgt spid="420869">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20869">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420869">
                                            <p:txEl>
                                              <p:pRg st="4" end="4"/>
                                            </p:txEl>
                                          </p:spTgt>
                                        </p:tgtEl>
                                        <p:attrNameLst>
                                          <p:attrName>style.visibility</p:attrName>
                                        </p:attrNameLst>
                                      </p:cBhvr>
                                      <p:to>
                                        <p:strVal val="visible"/>
                                      </p:to>
                                    </p:set>
                                    <p:anim calcmode="lin" valueType="num">
                                      <p:cBhvr additive="base">
                                        <p:cTn id="23" dur="500" fill="hold"/>
                                        <p:tgtEl>
                                          <p:spTgt spid="420869">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420869">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420869">
                                            <p:txEl>
                                              <p:pRg st="5" end="5"/>
                                            </p:txEl>
                                          </p:spTgt>
                                        </p:tgtEl>
                                        <p:attrNameLst>
                                          <p:attrName>style.visibility</p:attrName>
                                        </p:attrNameLst>
                                      </p:cBhvr>
                                      <p:to>
                                        <p:strVal val="visible"/>
                                      </p:to>
                                    </p:set>
                                    <p:anim calcmode="lin" valueType="num">
                                      <p:cBhvr additive="base">
                                        <p:cTn id="27" dur="500" fill="hold"/>
                                        <p:tgtEl>
                                          <p:spTgt spid="420869">
                                            <p:txEl>
                                              <p:pRg st="5" end="5"/>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420869">
                                            <p:txEl>
                                              <p:pRg st="5" end="5"/>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420869">
                                            <p:txEl>
                                              <p:pRg st="6" end="6"/>
                                            </p:txEl>
                                          </p:spTgt>
                                        </p:tgtEl>
                                        <p:attrNameLst>
                                          <p:attrName>style.visibility</p:attrName>
                                        </p:attrNameLst>
                                      </p:cBhvr>
                                      <p:to>
                                        <p:strVal val="visible"/>
                                      </p:to>
                                    </p:set>
                                    <p:anim calcmode="lin" valueType="num">
                                      <p:cBhvr additive="base">
                                        <p:cTn id="31" dur="500" fill="hold"/>
                                        <p:tgtEl>
                                          <p:spTgt spid="420869">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20869">
                                            <p:txEl>
                                              <p:pRg st="6" end="6"/>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420869">
                                            <p:txEl>
                                              <p:pRg st="7" end="7"/>
                                            </p:txEl>
                                          </p:spTgt>
                                        </p:tgtEl>
                                        <p:attrNameLst>
                                          <p:attrName>style.visibility</p:attrName>
                                        </p:attrNameLst>
                                      </p:cBhvr>
                                      <p:to>
                                        <p:strVal val="visible"/>
                                      </p:to>
                                    </p:set>
                                    <p:anim calcmode="lin" valueType="num">
                                      <p:cBhvr additive="base">
                                        <p:cTn id="35" dur="500" fill="hold"/>
                                        <p:tgtEl>
                                          <p:spTgt spid="420869">
                                            <p:txEl>
                                              <p:pRg st="7" end="7"/>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420869">
                                            <p:txEl>
                                              <p:pRg st="7" end="7"/>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420869">
                                            <p:txEl>
                                              <p:pRg st="8" end="8"/>
                                            </p:txEl>
                                          </p:spTgt>
                                        </p:tgtEl>
                                        <p:attrNameLst>
                                          <p:attrName>style.visibility</p:attrName>
                                        </p:attrNameLst>
                                      </p:cBhvr>
                                      <p:to>
                                        <p:strVal val="visible"/>
                                      </p:to>
                                    </p:set>
                                    <p:anim calcmode="lin" valueType="num">
                                      <p:cBhvr additive="base">
                                        <p:cTn id="39" dur="500" fill="hold"/>
                                        <p:tgtEl>
                                          <p:spTgt spid="420869">
                                            <p:txEl>
                                              <p:pRg st="8" end="8"/>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420869">
                                            <p:txEl>
                                              <p:pRg st="8" end="8"/>
                                            </p:txEl>
                                          </p:spTgt>
                                        </p:tgtEl>
                                        <p:attrNameLst>
                                          <p:attrName>ppt_y</p:attrName>
                                        </p:attrNameLst>
                                      </p:cBhvr>
                                      <p:tavLst>
                                        <p:tav tm="0">
                                          <p:val>
                                            <p:strVal val="1+#ppt_h/2"/>
                                          </p:val>
                                        </p:tav>
                                        <p:tav tm="100000">
                                          <p:val>
                                            <p:strVal val="#ppt_y"/>
                                          </p:val>
                                        </p:tav>
                                      </p:tavLst>
                                    </p:anim>
                                  </p:childTnLst>
                                </p:cTn>
                              </p:par>
                              <p:par>
                                <p:cTn id="41" presetID="2" presetClass="entr" presetSubtype="4" fill="hold" nodeType="withEffect">
                                  <p:stCondLst>
                                    <p:cond delay="0"/>
                                  </p:stCondLst>
                                  <p:childTnLst>
                                    <p:set>
                                      <p:cBhvr>
                                        <p:cTn id="42" dur="1" fill="hold">
                                          <p:stCondLst>
                                            <p:cond delay="0"/>
                                          </p:stCondLst>
                                        </p:cTn>
                                        <p:tgtEl>
                                          <p:spTgt spid="420869">
                                            <p:txEl>
                                              <p:pRg st="9" end="9"/>
                                            </p:txEl>
                                          </p:spTgt>
                                        </p:tgtEl>
                                        <p:attrNameLst>
                                          <p:attrName>style.visibility</p:attrName>
                                        </p:attrNameLst>
                                      </p:cBhvr>
                                      <p:to>
                                        <p:strVal val="visible"/>
                                      </p:to>
                                    </p:set>
                                    <p:anim calcmode="lin" valueType="num">
                                      <p:cBhvr additive="base">
                                        <p:cTn id="43" dur="500" fill="hold"/>
                                        <p:tgtEl>
                                          <p:spTgt spid="420869">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20869">
                                            <p:txEl>
                                              <p:pRg st="9" end="9"/>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420869">
                                            <p:txEl>
                                              <p:pRg st="10" end="10"/>
                                            </p:txEl>
                                          </p:spTgt>
                                        </p:tgtEl>
                                        <p:attrNameLst>
                                          <p:attrName>style.visibility</p:attrName>
                                        </p:attrNameLst>
                                      </p:cBhvr>
                                      <p:to>
                                        <p:strVal val="visible"/>
                                      </p:to>
                                    </p:set>
                                    <p:anim calcmode="lin" valueType="num">
                                      <p:cBhvr additive="base">
                                        <p:cTn id="47" dur="500" fill="hold"/>
                                        <p:tgtEl>
                                          <p:spTgt spid="420869">
                                            <p:txEl>
                                              <p:pRg st="10" end="10"/>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420869">
                                            <p:txEl>
                                              <p:pRg st="10" end="10"/>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420869">
                                            <p:txEl>
                                              <p:pRg st="11" end="11"/>
                                            </p:txEl>
                                          </p:spTgt>
                                        </p:tgtEl>
                                        <p:attrNameLst>
                                          <p:attrName>style.visibility</p:attrName>
                                        </p:attrNameLst>
                                      </p:cBhvr>
                                      <p:to>
                                        <p:strVal val="visible"/>
                                      </p:to>
                                    </p:set>
                                    <p:anim calcmode="lin" valueType="num">
                                      <p:cBhvr additive="base">
                                        <p:cTn id="51" dur="500" fill="hold"/>
                                        <p:tgtEl>
                                          <p:spTgt spid="420869">
                                            <p:txEl>
                                              <p:pRg st="11" end="11"/>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420869">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Content Placeholder 1">
            <a:extLst>
              <a:ext uri="{FF2B5EF4-FFF2-40B4-BE49-F238E27FC236}">
                <a16:creationId xmlns:a16="http://schemas.microsoft.com/office/drawing/2014/main" id="{DE913C34-0B9E-46F9-8C2C-FE86C17E3FE8}"/>
              </a:ext>
            </a:extLst>
          </p:cNvPr>
          <p:cNvSpPr>
            <a:spLocks noGrp="1"/>
          </p:cNvSpPr>
          <p:nvPr>
            <p:ph sz="half" idx="1"/>
          </p:nvPr>
        </p:nvSpPr>
        <p:spPr/>
        <p:txBody>
          <a:bodyPr/>
          <a:lstStyle/>
          <a:p>
            <a:pPr eaLnBrk="1" hangingPunct="1"/>
            <a:r>
              <a:rPr lang="en-GB" altLang="en-US"/>
              <a:t>Dry solids</a:t>
            </a:r>
          </a:p>
          <a:p>
            <a:pPr eaLnBrk="1" hangingPunct="1"/>
            <a:r>
              <a:rPr lang="en-GB" altLang="en-US"/>
              <a:t>Baghouse</a:t>
            </a:r>
          </a:p>
          <a:p>
            <a:pPr eaLnBrk="1" hangingPunct="1"/>
            <a:r>
              <a:rPr lang="en-GB" altLang="en-US"/>
              <a:t>Vacuum cleaner principle</a:t>
            </a:r>
          </a:p>
          <a:p>
            <a:pPr eaLnBrk="1" hangingPunct="1"/>
            <a:r>
              <a:rPr lang="en-GB" altLang="en-US"/>
              <a:t>Cleaning </a:t>
            </a:r>
          </a:p>
        </p:txBody>
      </p:sp>
      <p:sp>
        <p:nvSpPr>
          <p:cNvPr id="118787" name="Title 2">
            <a:extLst>
              <a:ext uri="{FF2B5EF4-FFF2-40B4-BE49-F238E27FC236}">
                <a16:creationId xmlns:a16="http://schemas.microsoft.com/office/drawing/2014/main" id="{D9766E27-461D-4E03-AEE1-E874291B980A}"/>
              </a:ext>
            </a:extLst>
          </p:cNvPr>
          <p:cNvSpPr>
            <a:spLocks noGrp="1"/>
          </p:cNvSpPr>
          <p:nvPr>
            <p:ph type="title"/>
          </p:nvPr>
        </p:nvSpPr>
        <p:spPr/>
        <p:txBody>
          <a:bodyPr/>
          <a:lstStyle/>
          <a:p>
            <a:pPr eaLnBrk="1" hangingPunct="1"/>
            <a:r>
              <a:rPr lang="en-GB" altLang="en-US"/>
              <a:t>Filter: Bag filter</a:t>
            </a:r>
          </a:p>
        </p:txBody>
      </p:sp>
      <p:pic>
        <p:nvPicPr>
          <p:cNvPr id="118788" name="Content Placeholder 5">
            <a:extLst>
              <a:ext uri="{FF2B5EF4-FFF2-40B4-BE49-F238E27FC236}">
                <a16:creationId xmlns:a16="http://schemas.microsoft.com/office/drawing/2014/main" id="{E51A94C6-3F0E-4D58-8DB2-008D62DB65B4}"/>
              </a:ext>
            </a:extLst>
          </p:cNvPr>
          <p:cNvPicPr>
            <a:picLocks noGrp="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375275" y="1557338"/>
            <a:ext cx="3652838" cy="4525962"/>
          </a:xfr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Content Placeholder 5">
            <a:extLst>
              <a:ext uri="{FF2B5EF4-FFF2-40B4-BE49-F238E27FC236}">
                <a16:creationId xmlns:a16="http://schemas.microsoft.com/office/drawing/2014/main" id="{30C26B6F-750C-4645-8FBF-21C19B682BC6}"/>
              </a:ext>
            </a:extLst>
          </p:cNvPr>
          <p:cNvSpPr>
            <a:spLocks noGrp="1"/>
          </p:cNvSpPr>
          <p:nvPr>
            <p:ph idx="1"/>
          </p:nvPr>
        </p:nvSpPr>
        <p:spPr/>
        <p:txBody>
          <a:bodyPr/>
          <a:lstStyle/>
          <a:p>
            <a:pPr>
              <a:spcBef>
                <a:spcPts val="1200"/>
              </a:spcBef>
              <a:spcAft>
                <a:spcPts val="1200"/>
              </a:spcAft>
            </a:pPr>
            <a:r>
              <a:rPr lang="en-GB" altLang="en-US">
                <a:cs typeface="Times New Roman" panose="02020603050405020304" pitchFamily="18" charset="0"/>
              </a:rPr>
              <a:t>Gravity separators</a:t>
            </a:r>
          </a:p>
          <a:p>
            <a:pPr>
              <a:spcBef>
                <a:spcPts val="1200"/>
              </a:spcBef>
              <a:spcAft>
                <a:spcPts val="1200"/>
              </a:spcAft>
            </a:pPr>
            <a:r>
              <a:rPr lang="en-GB" altLang="en-US">
                <a:cs typeface="Times New Roman" panose="02020603050405020304" pitchFamily="18" charset="0"/>
              </a:rPr>
              <a:t>Cyclones</a:t>
            </a:r>
          </a:p>
          <a:p>
            <a:pPr>
              <a:spcBef>
                <a:spcPts val="1200"/>
              </a:spcBef>
              <a:spcAft>
                <a:spcPts val="1200"/>
              </a:spcAft>
            </a:pPr>
            <a:r>
              <a:rPr lang="en-GB" altLang="en-US">
                <a:cs typeface="Times New Roman" panose="02020603050405020304" pitchFamily="18" charset="0"/>
              </a:rPr>
              <a:t>Electrostatic precipitators</a:t>
            </a:r>
            <a:endParaRPr lang="en-GB" altLang="en-US"/>
          </a:p>
        </p:txBody>
      </p:sp>
      <p:sp>
        <p:nvSpPr>
          <p:cNvPr id="119811" name="Title 4">
            <a:extLst>
              <a:ext uri="{FF2B5EF4-FFF2-40B4-BE49-F238E27FC236}">
                <a16:creationId xmlns:a16="http://schemas.microsoft.com/office/drawing/2014/main" id="{B7CEFB5B-58A8-4E41-84D0-1CE95EEF0C71}"/>
              </a:ext>
            </a:extLst>
          </p:cNvPr>
          <p:cNvSpPr>
            <a:spLocks noGrp="1"/>
          </p:cNvSpPr>
          <p:nvPr>
            <p:ph type="title"/>
          </p:nvPr>
        </p:nvSpPr>
        <p:spPr/>
        <p:txBody>
          <a:bodyPr/>
          <a:lstStyle/>
          <a:p>
            <a:r>
              <a:rPr lang="en-GB" altLang="en-US"/>
              <a:t>Separation Technology</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Content Placeholder 4">
            <a:extLst>
              <a:ext uri="{FF2B5EF4-FFF2-40B4-BE49-F238E27FC236}">
                <a16:creationId xmlns:a16="http://schemas.microsoft.com/office/drawing/2014/main" id="{154ECB22-9F00-4902-A9F4-C3D8791F4EE0}"/>
              </a:ext>
            </a:extLst>
          </p:cNvPr>
          <p:cNvSpPr>
            <a:spLocks noGrp="1"/>
          </p:cNvSpPr>
          <p:nvPr>
            <p:ph sz="half" idx="1"/>
          </p:nvPr>
        </p:nvSpPr>
        <p:spPr/>
        <p:txBody>
          <a:bodyPr/>
          <a:lstStyle/>
          <a:p>
            <a:r>
              <a:rPr lang="en-GB" altLang="en-US"/>
              <a:t>Gravity assisted</a:t>
            </a:r>
          </a:p>
          <a:p>
            <a:r>
              <a:rPr lang="en-GB" altLang="en-US"/>
              <a:t>Centrifugal force</a:t>
            </a:r>
          </a:p>
          <a:p>
            <a:r>
              <a:rPr lang="en-GB" altLang="en-US"/>
              <a:t>Hopper</a:t>
            </a:r>
          </a:p>
        </p:txBody>
      </p:sp>
      <p:sp>
        <p:nvSpPr>
          <p:cNvPr id="120835" name="Title 3">
            <a:extLst>
              <a:ext uri="{FF2B5EF4-FFF2-40B4-BE49-F238E27FC236}">
                <a16:creationId xmlns:a16="http://schemas.microsoft.com/office/drawing/2014/main" id="{F01D5F44-154D-48B0-A93B-95891BD67180}"/>
              </a:ext>
            </a:extLst>
          </p:cNvPr>
          <p:cNvSpPr>
            <a:spLocks noGrp="1"/>
          </p:cNvSpPr>
          <p:nvPr>
            <p:ph type="title"/>
          </p:nvPr>
        </p:nvSpPr>
        <p:spPr/>
        <p:txBody>
          <a:bodyPr/>
          <a:lstStyle/>
          <a:p>
            <a:r>
              <a:rPr lang="en-GB" altLang="en-US"/>
              <a:t>Separation Cyclone</a:t>
            </a:r>
          </a:p>
        </p:txBody>
      </p:sp>
      <p:pic>
        <p:nvPicPr>
          <p:cNvPr id="120836" name="Picture 4">
            <a:extLst>
              <a:ext uri="{FF2B5EF4-FFF2-40B4-BE49-F238E27FC236}">
                <a16:creationId xmlns:a16="http://schemas.microsoft.com/office/drawing/2014/main" id="{5F9D8F83-E5D2-4C78-A608-6CAEEB401371}"/>
              </a:ext>
            </a:extLst>
          </p:cNvPr>
          <p:cNvPicPr>
            <a:picLocks noChangeAspect="1" noChangeArrowheads="1"/>
          </p:cNvPicPr>
          <p:nvPr/>
        </p:nvPicPr>
        <p:blipFill>
          <a:blip r:embed="rId2">
            <a:grayscl/>
            <a:extLst>
              <a:ext uri="{28A0092B-C50C-407E-A947-70E740481C1C}">
                <a14:useLocalDpi xmlns:a14="http://schemas.microsoft.com/office/drawing/2010/main" val="0"/>
              </a:ext>
            </a:extLst>
          </a:blip>
          <a:srcRect/>
          <a:stretch>
            <a:fillRect/>
          </a:stretch>
        </p:blipFill>
        <p:spPr bwMode="auto">
          <a:xfrm>
            <a:off x="5880100" y="1628776"/>
            <a:ext cx="2465388" cy="35290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Content Placeholder 1">
            <a:extLst>
              <a:ext uri="{FF2B5EF4-FFF2-40B4-BE49-F238E27FC236}">
                <a16:creationId xmlns:a16="http://schemas.microsoft.com/office/drawing/2014/main" id="{7EBB30F8-DC30-496E-93F7-6090CBC4CD45}"/>
              </a:ext>
            </a:extLst>
          </p:cNvPr>
          <p:cNvSpPr>
            <a:spLocks noGrp="1"/>
          </p:cNvSpPr>
          <p:nvPr>
            <p:ph sz="half" idx="1"/>
          </p:nvPr>
        </p:nvSpPr>
        <p:spPr/>
        <p:txBody>
          <a:bodyPr/>
          <a:lstStyle/>
          <a:p>
            <a:r>
              <a:rPr lang="en-GB" altLang="en-US"/>
              <a:t>Electrodes</a:t>
            </a:r>
          </a:p>
          <a:p>
            <a:r>
              <a:rPr lang="en-GB" altLang="en-US"/>
              <a:t>Static charge</a:t>
            </a:r>
          </a:p>
          <a:p>
            <a:r>
              <a:rPr lang="en-GB" altLang="en-US"/>
              <a:t>High voltage</a:t>
            </a:r>
          </a:p>
          <a:p>
            <a:r>
              <a:rPr lang="en-GB" altLang="en-US"/>
              <a:t>Cleaning</a:t>
            </a:r>
          </a:p>
        </p:txBody>
      </p:sp>
      <p:sp>
        <p:nvSpPr>
          <p:cNvPr id="121859" name="Title 2">
            <a:extLst>
              <a:ext uri="{FF2B5EF4-FFF2-40B4-BE49-F238E27FC236}">
                <a16:creationId xmlns:a16="http://schemas.microsoft.com/office/drawing/2014/main" id="{9FE75ECB-6617-4F8F-8903-FEEBE71FF522}"/>
              </a:ext>
            </a:extLst>
          </p:cNvPr>
          <p:cNvSpPr>
            <a:spLocks noGrp="1"/>
          </p:cNvSpPr>
          <p:nvPr>
            <p:ph type="title"/>
          </p:nvPr>
        </p:nvSpPr>
        <p:spPr/>
        <p:txBody>
          <a:bodyPr>
            <a:normAutofit fontScale="90000"/>
          </a:bodyPr>
          <a:lstStyle/>
          <a:p>
            <a:r>
              <a:rPr lang="en-GB" altLang="en-US"/>
              <a:t>Separation:</a:t>
            </a:r>
            <a:br>
              <a:rPr lang="en-GB" altLang="en-US"/>
            </a:br>
            <a:r>
              <a:rPr lang="en-GB" altLang="en-US"/>
              <a:t>Electrostatic Precipitator</a:t>
            </a:r>
          </a:p>
        </p:txBody>
      </p:sp>
      <p:pic>
        <p:nvPicPr>
          <p:cNvPr id="121860" name="Content Placeholder 4">
            <a:extLst>
              <a:ext uri="{FF2B5EF4-FFF2-40B4-BE49-F238E27FC236}">
                <a16:creationId xmlns:a16="http://schemas.microsoft.com/office/drawing/2014/main" id="{D14F2C87-9FE0-4A05-A616-AE4E59EFC056}"/>
              </a:ext>
            </a:extLst>
          </p:cNvPr>
          <p:cNvPicPr>
            <a:picLocks noGrp="1"/>
          </p:cNvPicPr>
          <p:nvPr>
            <p:ph sz="half" idx="2"/>
          </p:nvPr>
        </p:nvPicPr>
        <p:blipFill>
          <a:blip r:embed="rId2">
            <a:grayscl/>
            <a:extLst>
              <a:ext uri="{28A0092B-C50C-407E-A947-70E740481C1C}">
                <a14:useLocalDpi xmlns:a14="http://schemas.microsoft.com/office/drawing/2010/main" val="0"/>
              </a:ext>
            </a:extLst>
          </a:blip>
          <a:srcRect/>
          <a:stretch>
            <a:fillRect/>
          </a:stretch>
        </p:blipFill>
        <p:spPr>
          <a:xfrm>
            <a:off x="5808663" y="1901826"/>
            <a:ext cx="4038600" cy="3922713"/>
          </a:xfr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Content Placeholder 1">
            <a:extLst>
              <a:ext uri="{FF2B5EF4-FFF2-40B4-BE49-F238E27FC236}">
                <a16:creationId xmlns:a16="http://schemas.microsoft.com/office/drawing/2014/main" id="{C8C157C1-ECAA-4E4F-B35A-B21C2E355FED}"/>
              </a:ext>
            </a:extLst>
          </p:cNvPr>
          <p:cNvSpPr>
            <a:spLocks noGrp="1"/>
          </p:cNvSpPr>
          <p:nvPr>
            <p:ph sz="half" idx="1"/>
          </p:nvPr>
        </p:nvSpPr>
        <p:spPr/>
        <p:txBody>
          <a:bodyPr/>
          <a:lstStyle/>
          <a:p>
            <a:r>
              <a:rPr lang="en-GB" altLang="en-US"/>
              <a:t>Contaminated gas flow</a:t>
            </a:r>
          </a:p>
          <a:p>
            <a:r>
              <a:rPr lang="en-GB" altLang="en-US"/>
              <a:t>Fluid – water</a:t>
            </a:r>
          </a:p>
          <a:p>
            <a:r>
              <a:rPr lang="en-GB" altLang="en-US"/>
              <a:t>Improving efficiency</a:t>
            </a:r>
          </a:p>
          <a:p>
            <a:r>
              <a:rPr lang="en-GB" altLang="en-US"/>
              <a:t>Wide usage</a:t>
            </a:r>
          </a:p>
        </p:txBody>
      </p:sp>
      <p:sp>
        <p:nvSpPr>
          <p:cNvPr id="122883" name="Title 2">
            <a:extLst>
              <a:ext uri="{FF2B5EF4-FFF2-40B4-BE49-F238E27FC236}">
                <a16:creationId xmlns:a16="http://schemas.microsoft.com/office/drawing/2014/main" id="{F1E0A8A2-726E-4718-9336-B4612C46B6F7}"/>
              </a:ext>
            </a:extLst>
          </p:cNvPr>
          <p:cNvSpPr>
            <a:spLocks noGrp="1"/>
          </p:cNvSpPr>
          <p:nvPr>
            <p:ph type="title"/>
          </p:nvPr>
        </p:nvSpPr>
        <p:spPr/>
        <p:txBody>
          <a:bodyPr/>
          <a:lstStyle/>
          <a:p>
            <a:r>
              <a:rPr lang="en-GB" altLang="en-US"/>
              <a:t>Wet scrubber</a:t>
            </a:r>
          </a:p>
        </p:txBody>
      </p:sp>
      <p:pic>
        <p:nvPicPr>
          <p:cNvPr id="122884" name="Content Placeholder 4" descr="\\ASCAREX01\Users\BrenigM\My Pictures\cgdi0687_water_scrubber.png">
            <a:extLst>
              <a:ext uri="{FF2B5EF4-FFF2-40B4-BE49-F238E27FC236}">
                <a16:creationId xmlns:a16="http://schemas.microsoft.com/office/drawing/2014/main" id="{35AE9EC8-65A1-4760-8517-D86F262709D2}"/>
              </a:ext>
            </a:extLst>
          </p:cNvPr>
          <p:cNvPicPr>
            <a:picLocks noGrp="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5735638" y="1773239"/>
            <a:ext cx="4686300" cy="4103687"/>
          </a:xfr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8CCAB-0479-419C-99EB-B9083853FFF6}"/>
              </a:ext>
            </a:extLst>
          </p:cNvPr>
          <p:cNvSpPr>
            <a:spLocks noGrp="1"/>
          </p:cNvSpPr>
          <p:nvPr>
            <p:ph type="title"/>
          </p:nvPr>
        </p:nvSpPr>
        <p:spPr/>
        <p:txBody>
          <a:bodyPr/>
          <a:lstStyle/>
          <a:p>
            <a:r>
              <a:rPr lang="en-GB" dirty="0"/>
              <a:t>DRY SCRUBBER</a:t>
            </a:r>
          </a:p>
        </p:txBody>
      </p:sp>
      <p:pic>
        <p:nvPicPr>
          <p:cNvPr id="5" name="Picture 4">
            <a:extLst>
              <a:ext uri="{FF2B5EF4-FFF2-40B4-BE49-F238E27FC236}">
                <a16:creationId xmlns:a16="http://schemas.microsoft.com/office/drawing/2014/main" id="{0BFD72B0-2739-4746-9FE9-2286FD8BCB83}"/>
              </a:ext>
            </a:extLst>
          </p:cNvPr>
          <p:cNvPicPr>
            <a:picLocks noChangeAspect="1"/>
          </p:cNvPicPr>
          <p:nvPr/>
        </p:nvPicPr>
        <p:blipFill>
          <a:blip r:embed="rId3"/>
          <a:stretch>
            <a:fillRect/>
          </a:stretch>
        </p:blipFill>
        <p:spPr>
          <a:xfrm>
            <a:off x="2135187" y="1527175"/>
            <a:ext cx="4581525" cy="3524250"/>
          </a:xfrm>
          <a:prstGeom prst="rect">
            <a:avLst/>
          </a:prstGeom>
        </p:spPr>
      </p:pic>
      <p:pic>
        <p:nvPicPr>
          <p:cNvPr id="6" name="Picture 5">
            <a:extLst>
              <a:ext uri="{FF2B5EF4-FFF2-40B4-BE49-F238E27FC236}">
                <a16:creationId xmlns:a16="http://schemas.microsoft.com/office/drawing/2014/main" id="{DFF51132-60B5-4D70-9B06-5E0E3640F8FB}"/>
              </a:ext>
            </a:extLst>
          </p:cNvPr>
          <p:cNvPicPr>
            <a:picLocks noChangeAspect="1"/>
          </p:cNvPicPr>
          <p:nvPr/>
        </p:nvPicPr>
        <p:blipFill>
          <a:blip r:embed="rId4"/>
          <a:stretch>
            <a:fillRect/>
          </a:stretch>
        </p:blipFill>
        <p:spPr>
          <a:xfrm>
            <a:off x="7010399" y="552449"/>
            <a:ext cx="5000625" cy="4991101"/>
          </a:xfrm>
          <a:prstGeom prst="rect">
            <a:avLst/>
          </a:prstGeom>
        </p:spPr>
      </p:pic>
    </p:spTree>
    <p:extLst>
      <p:ext uri="{BB962C8B-B14F-4D97-AF65-F5344CB8AC3E}">
        <p14:creationId xmlns:p14="http://schemas.microsoft.com/office/powerpoint/2010/main" val="12363594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3906" name="Content Placeholder 1">
            <a:extLst>
              <a:ext uri="{FF2B5EF4-FFF2-40B4-BE49-F238E27FC236}">
                <a16:creationId xmlns:a16="http://schemas.microsoft.com/office/drawing/2014/main" id="{E8987675-0B2E-4945-BAB6-00ADC10C3945}"/>
              </a:ext>
            </a:extLst>
          </p:cNvPr>
          <p:cNvSpPr>
            <a:spLocks noGrp="1"/>
          </p:cNvSpPr>
          <p:nvPr>
            <p:ph sz="half" idx="1"/>
          </p:nvPr>
        </p:nvSpPr>
        <p:spPr/>
        <p:txBody>
          <a:bodyPr/>
          <a:lstStyle/>
          <a:p>
            <a:r>
              <a:rPr lang="en-GB" altLang="en-US"/>
              <a:t>Solid surface</a:t>
            </a:r>
          </a:p>
          <a:p>
            <a:r>
              <a:rPr lang="en-GB" altLang="en-US"/>
              <a:t>Organic substances</a:t>
            </a:r>
          </a:p>
          <a:p>
            <a:r>
              <a:rPr lang="en-GB" altLang="en-US"/>
              <a:t>Activated charcoal</a:t>
            </a:r>
          </a:p>
          <a:p>
            <a:r>
              <a:rPr lang="en-GB" altLang="en-US"/>
              <a:t>Regeneration</a:t>
            </a:r>
          </a:p>
        </p:txBody>
      </p:sp>
      <p:sp>
        <p:nvSpPr>
          <p:cNvPr id="123907" name="Title 2">
            <a:extLst>
              <a:ext uri="{FF2B5EF4-FFF2-40B4-BE49-F238E27FC236}">
                <a16:creationId xmlns:a16="http://schemas.microsoft.com/office/drawing/2014/main" id="{E22D9D4E-3A9B-4F5F-938F-CBD30C5BE8A4}"/>
              </a:ext>
            </a:extLst>
          </p:cNvPr>
          <p:cNvSpPr>
            <a:spLocks noGrp="1"/>
          </p:cNvSpPr>
          <p:nvPr>
            <p:ph type="title"/>
          </p:nvPr>
        </p:nvSpPr>
        <p:spPr/>
        <p:txBody>
          <a:bodyPr/>
          <a:lstStyle/>
          <a:p>
            <a:r>
              <a:rPr lang="en-GB" altLang="en-US"/>
              <a:t>Adsorption</a:t>
            </a:r>
          </a:p>
        </p:txBody>
      </p:sp>
      <p:pic>
        <p:nvPicPr>
          <p:cNvPr id="123908" name="Content Placeholder 4" descr="\\ASCAREX01\Users\BrenigM\My Pictures\Activated carbon scrubber.png">
            <a:extLst>
              <a:ext uri="{FF2B5EF4-FFF2-40B4-BE49-F238E27FC236}">
                <a16:creationId xmlns:a16="http://schemas.microsoft.com/office/drawing/2014/main" id="{3C823F96-965E-4893-988E-91DDB3D94437}"/>
              </a:ext>
            </a:extLst>
          </p:cNvPr>
          <p:cNvPicPr>
            <a:picLocks noGrp="1"/>
          </p:cNvPicPr>
          <p:nvPr>
            <p:ph sz="half" idx="2"/>
          </p:nvPr>
        </p:nvPicPr>
        <p:blipFill>
          <a:blip r:embed="rId3">
            <a:extLst>
              <a:ext uri="{28A0092B-C50C-407E-A947-70E740481C1C}">
                <a14:useLocalDpi xmlns:a14="http://schemas.microsoft.com/office/drawing/2010/main" val="0"/>
              </a:ext>
            </a:extLst>
          </a:blip>
          <a:srcRect l="4317" t="8308" r="3957" b="5498"/>
          <a:stretch>
            <a:fillRect/>
          </a:stretch>
        </p:blipFill>
        <p:spPr>
          <a:xfrm>
            <a:off x="6024564" y="2439989"/>
            <a:ext cx="4186237" cy="3076575"/>
          </a:xfr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BDB50-FC55-4076-BF1D-DF277CBC93F3}"/>
              </a:ext>
            </a:extLst>
          </p:cNvPr>
          <p:cNvSpPr>
            <a:spLocks noGrp="1"/>
          </p:cNvSpPr>
          <p:nvPr>
            <p:ph type="title"/>
          </p:nvPr>
        </p:nvSpPr>
        <p:spPr/>
        <p:txBody>
          <a:bodyPr/>
          <a:lstStyle/>
          <a:p>
            <a:r>
              <a:rPr lang="en-GB" dirty="0"/>
              <a:t>OXIDISERS</a:t>
            </a:r>
          </a:p>
        </p:txBody>
      </p:sp>
      <p:sp>
        <p:nvSpPr>
          <p:cNvPr id="3" name="Content Placeholder 2">
            <a:extLst>
              <a:ext uri="{FF2B5EF4-FFF2-40B4-BE49-F238E27FC236}">
                <a16:creationId xmlns:a16="http://schemas.microsoft.com/office/drawing/2014/main" id="{42070799-11D4-4B32-8096-859D8E65DD4A}"/>
              </a:ext>
            </a:extLst>
          </p:cNvPr>
          <p:cNvSpPr>
            <a:spLocks noGrp="1"/>
          </p:cNvSpPr>
          <p:nvPr>
            <p:ph sz="half" idx="1"/>
          </p:nvPr>
        </p:nvSpPr>
        <p:spPr>
          <a:xfrm>
            <a:off x="1914143" y="1524000"/>
            <a:ext cx="6606401" cy="4663440"/>
          </a:xfrm>
        </p:spPr>
        <p:txBody>
          <a:bodyPr/>
          <a:lstStyle/>
          <a:p>
            <a:r>
              <a:rPr lang="en-GB" dirty="0"/>
              <a:t>Catalytic oxidizers</a:t>
            </a:r>
          </a:p>
          <a:p>
            <a:r>
              <a:rPr lang="en-GB" dirty="0"/>
              <a:t>Thermal oxidizers </a:t>
            </a:r>
          </a:p>
          <a:p>
            <a:r>
              <a:rPr lang="en-GB" dirty="0"/>
              <a:t>Regenerative thermal oxidizers</a:t>
            </a:r>
          </a:p>
          <a:p>
            <a:r>
              <a:rPr lang="en-GB" dirty="0"/>
              <a:t>Recuperative oxidizers</a:t>
            </a:r>
          </a:p>
          <a:p>
            <a:pPr marL="82296" indent="0">
              <a:buNone/>
            </a:pPr>
            <a:endParaRPr lang="en-GB" dirty="0"/>
          </a:p>
        </p:txBody>
      </p:sp>
      <p:pic>
        <p:nvPicPr>
          <p:cNvPr id="7" name="Picture 6">
            <a:extLst>
              <a:ext uri="{FF2B5EF4-FFF2-40B4-BE49-F238E27FC236}">
                <a16:creationId xmlns:a16="http://schemas.microsoft.com/office/drawing/2014/main" id="{4452B22E-FB88-48A5-9C73-BCC9AF40CE3C}"/>
              </a:ext>
            </a:extLst>
          </p:cNvPr>
          <p:cNvPicPr>
            <a:picLocks noChangeAspect="1"/>
          </p:cNvPicPr>
          <p:nvPr/>
        </p:nvPicPr>
        <p:blipFill>
          <a:blip r:embed="rId3"/>
          <a:stretch>
            <a:fillRect/>
          </a:stretch>
        </p:blipFill>
        <p:spPr>
          <a:xfrm>
            <a:off x="7677150" y="-7611"/>
            <a:ext cx="4514850" cy="3734506"/>
          </a:xfrm>
          <a:prstGeom prst="rect">
            <a:avLst/>
          </a:prstGeom>
        </p:spPr>
      </p:pic>
      <p:pic>
        <p:nvPicPr>
          <p:cNvPr id="8" name="Picture 7">
            <a:extLst>
              <a:ext uri="{FF2B5EF4-FFF2-40B4-BE49-F238E27FC236}">
                <a16:creationId xmlns:a16="http://schemas.microsoft.com/office/drawing/2014/main" id="{3B419E95-45CD-4A83-AC97-15C1274CFBF6}"/>
              </a:ext>
            </a:extLst>
          </p:cNvPr>
          <p:cNvPicPr>
            <a:picLocks noChangeAspect="1"/>
          </p:cNvPicPr>
          <p:nvPr/>
        </p:nvPicPr>
        <p:blipFill>
          <a:blip r:embed="rId4"/>
          <a:stretch>
            <a:fillRect/>
          </a:stretch>
        </p:blipFill>
        <p:spPr>
          <a:xfrm>
            <a:off x="1914143" y="3584575"/>
            <a:ext cx="5715000" cy="3190875"/>
          </a:xfrm>
          <a:prstGeom prst="rect">
            <a:avLst/>
          </a:prstGeom>
        </p:spPr>
      </p:pic>
    </p:spTree>
    <p:extLst>
      <p:ext uri="{BB962C8B-B14F-4D97-AF65-F5344CB8AC3E}">
        <p14:creationId xmlns:p14="http://schemas.microsoft.com/office/powerpoint/2010/main" val="39635760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E83FB8-88F8-4B31-B223-E1CCFA5B9BC1}"/>
              </a:ext>
            </a:extLst>
          </p:cNvPr>
          <p:cNvSpPr>
            <a:spLocks noGrp="1"/>
          </p:cNvSpPr>
          <p:nvPr>
            <p:ph type="title"/>
          </p:nvPr>
        </p:nvSpPr>
        <p:spPr/>
        <p:txBody>
          <a:bodyPr/>
          <a:lstStyle/>
          <a:p>
            <a:r>
              <a:rPr lang="en-GB" dirty="0"/>
              <a:t>ZEOLITES</a:t>
            </a:r>
          </a:p>
        </p:txBody>
      </p:sp>
      <p:sp>
        <p:nvSpPr>
          <p:cNvPr id="3" name="Content Placeholder 2">
            <a:extLst>
              <a:ext uri="{FF2B5EF4-FFF2-40B4-BE49-F238E27FC236}">
                <a16:creationId xmlns:a16="http://schemas.microsoft.com/office/drawing/2014/main" id="{8C7F652E-9AB1-4FDD-805E-CC929E062ECC}"/>
              </a:ext>
            </a:extLst>
          </p:cNvPr>
          <p:cNvSpPr>
            <a:spLocks noGrp="1"/>
          </p:cNvSpPr>
          <p:nvPr>
            <p:ph sz="half" idx="1"/>
          </p:nvPr>
        </p:nvSpPr>
        <p:spPr>
          <a:xfrm>
            <a:off x="1914144" y="1524000"/>
            <a:ext cx="9936688" cy="4663440"/>
          </a:xfrm>
        </p:spPr>
        <p:txBody>
          <a:bodyPr>
            <a:normAutofit/>
          </a:bodyPr>
          <a:lstStyle/>
          <a:p>
            <a:r>
              <a:rPr lang="en-GB" dirty="0"/>
              <a:t>RADIOACTIVE WASTE</a:t>
            </a:r>
          </a:p>
          <a:p>
            <a:r>
              <a:rPr lang="en-GB" dirty="0"/>
              <a:t>METAL EFFLUENTS</a:t>
            </a:r>
          </a:p>
          <a:p>
            <a:r>
              <a:rPr lang="en-GB" dirty="0"/>
              <a:t>VOC’s</a:t>
            </a:r>
          </a:p>
        </p:txBody>
      </p:sp>
    </p:spTree>
    <p:extLst>
      <p:ext uri="{BB962C8B-B14F-4D97-AF65-F5344CB8AC3E}">
        <p14:creationId xmlns:p14="http://schemas.microsoft.com/office/powerpoint/2010/main" val="41216012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Content Placeholder 5">
            <a:extLst>
              <a:ext uri="{FF2B5EF4-FFF2-40B4-BE49-F238E27FC236}">
                <a16:creationId xmlns:a16="http://schemas.microsoft.com/office/drawing/2014/main" id="{44AFD0E6-9CEA-4D00-AA30-AF41F330966D}"/>
              </a:ext>
            </a:extLst>
          </p:cNvPr>
          <p:cNvSpPr>
            <a:spLocks noGrp="1"/>
          </p:cNvSpPr>
          <p:nvPr>
            <p:ph idx="1"/>
          </p:nvPr>
        </p:nvSpPr>
        <p:spPr/>
        <p:txBody>
          <a:bodyPr/>
          <a:lstStyle/>
          <a:p>
            <a:r>
              <a:rPr lang="en-GB" altLang="en-US"/>
              <a:t>Dispersion</a:t>
            </a:r>
          </a:p>
          <a:p>
            <a:r>
              <a:rPr lang="en-GB" altLang="en-US"/>
              <a:t>Dilution</a:t>
            </a:r>
          </a:p>
          <a:p>
            <a:r>
              <a:rPr lang="en-GB" altLang="en-US"/>
              <a:t>Avoidance of pollution conversion</a:t>
            </a:r>
          </a:p>
          <a:p>
            <a:r>
              <a:rPr lang="en-GB" altLang="en-US"/>
              <a:t>Tall stacks</a:t>
            </a:r>
          </a:p>
          <a:p>
            <a:r>
              <a:rPr lang="en-GB" altLang="en-US"/>
              <a:t>Computer modelling</a:t>
            </a:r>
          </a:p>
        </p:txBody>
      </p:sp>
      <p:sp>
        <p:nvSpPr>
          <p:cNvPr id="124931" name="Title 4">
            <a:extLst>
              <a:ext uri="{FF2B5EF4-FFF2-40B4-BE49-F238E27FC236}">
                <a16:creationId xmlns:a16="http://schemas.microsoft.com/office/drawing/2014/main" id="{AE5ADDEF-A869-4D67-9D67-B506695B9DB2}"/>
              </a:ext>
            </a:extLst>
          </p:cNvPr>
          <p:cNvSpPr>
            <a:spLocks noGrp="1"/>
          </p:cNvSpPr>
          <p:nvPr>
            <p:ph type="title"/>
          </p:nvPr>
        </p:nvSpPr>
        <p:spPr/>
        <p:txBody>
          <a:bodyPr/>
          <a:lstStyle/>
          <a:p>
            <a:r>
              <a:rPr lang="en-GB" altLang="en-US" dirty="0"/>
              <a:t>Render LESS </a:t>
            </a:r>
            <a:r>
              <a:rPr lang="en-GB" altLang="en-US" dirty="0" err="1"/>
              <a:t>harmFULL</a:t>
            </a:r>
            <a:endParaRPr lang="en-GB" altLang="en-US"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Content Placeholder 5">
            <a:extLst>
              <a:ext uri="{FF2B5EF4-FFF2-40B4-BE49-F238E27FC236}">
                <a16:creationId xmlns:a16="http://schemas.microsoft.com/office/drawing/2014/main" id="{27D5B689-0D54-493D-9700-72BF75FB7DB6}"/>
              </a:ext>
            </a:extLst>
          </p:cNvPr>
          <p:cNvSpPr>
            <a:spLocks noGrp="1"/>
          </p:cNvSpPr>
          <p:nvPr>
            <p:ph idx="1"/>
          </p:nvPr>
        </p:nvSpPr>
        <p:spPr/>
        <p:txBody>
          <a:bodyPr/>
          <a:lstStyle/>
          <a:p>
            <a:r>
              <a:rPr lang="en-GB" altLang="en-US"/>
              <a:t>Design and build costs</a:t>
            </a:r>
          </a:p>
          <a:p>
            <a:r>
              <a:rPr lang="en-GB" altLang="en-US"/>
              <a:t>Longevity</a:t>
            </a:r>
          </a:p>
          <a:p>
            <a:r>
              <a:rPr lang="en-GB" altLang="en-US"/>
              <a:t>Operation costs</a:t>
            </a:r>
          </a:p>
          <a:p>
            <a:r>
              <a:rPr lang="en-GB" altLang="en-US"/>
              <a:t>Maintenance costs</a:t>
            </a:r>
          </a:p>
        </p:txBody>
      </p:sp>
      <p:sp>
        <p:nvSpPr>
          <p:cNvPr id="125955" name="Title 4">
            <a:extLst>
              <a:ext uri="{FF2B5EF4-FFF2-40B4-BE49-F238E27FC236}">
                <a16:creationId xmlns:a16="http://schemas.microsoft.com/office/drawing/2014/main" id="{2EFD4E9F-9A66-4B93-94BB-BE5AD7A8EC6C}"/>
              </a:ext>
            </a:extLst>
          </p:cNvPr>
          <p:cNvSpPr>
            <a:spLocks noGrp="1"/>
          </p:cNvSpPr>
          <p:nvPr>
            <p:ph type="title"/>
          </p:nvPr>
        </p:nvSpPr>
        <p:spPr/>
        <p:txBody>
          <a:bodyPr/>
          <a:lstStyle/>
          <a:p>
            <a:r>
              <a:rPr lang="en-GB" altLang="en-US"/>
              <a:t>Funding and Maintenance Issues</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2"/>
          <p:cNvSpPr>
            <a:spLocks noGrp="1"/>
          </p:cNvSpPr>
          <p:nvPr>
            <p:ph type="title"/>
          </p:nvPr>
        </p:nvSpPr>
        <p:spPr/>
        <p:txBody>
          <a:bodyPr/>
          <a:lstStyle/>
          <a:p>
            <a:r>
              <a:rPr lang="en-US" dirty="0"/>
              <a:t>TASK</a:t>
            </a:r>
          </a:p>
        </p:txBody>
      </p:sp>
      <p:sp>
        <p:nvSpPr>
          <p:cNvPr id="14" name="Content Placeholder 13"/>
          <p:cNvSpPr>
            <a:spLocks noGrp="1"/>
          </p:cNvSpPr>
          <p:nvPr>
            <p:ph idx="1"/>
          </p:nvPr>
        </p:nvSpPr>
        <p:spPr/>
        <p:txBody>
          <a:bodyPr/>
          <a:lstStyle/>
          <a:p>
            <a:pPr lvl="0"/>
            <a:r>
              <a:rPr lang="en-US" dirty="0"/>
              <a:t>Outline the key stages in designing a pollution control solution for a small metal components manufacturing and finishing plant.</a:t>
            </a:r>
          </a:p>
        </p:txBody>
      </p:sp>
    </p:spTree>
    <p:extLst>
      <p:ext uri="{BB962C8B-B14F-4D97-AF65-F5344CB8AC3E}">
        <p14:creationId xmlns:p14="http://schemas.microsoft.com/office/powerpoint/2010/main" val="9886007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ressed Leaves design templat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extLst>
    <a:ext uri="{05A4C25C-085E-4340-85A3-A5531E510DB2}">
      <thm15:themeFamily xmlns:thm15="http://schemas.microsoft.com/office/thememl/2012/main" name="Pressed leaves design slides.potx" id="{52E147E3-7E0E-44E0-9BD6-25CC694BF887}" vid="{C1468303-3FD2-4BA9-848D-643974E470D9}"/>
    </a:ext>
  </a:extLst>
</a:theme>
</file>

<file path=ppt/theme/theme2.xml><?xml version="1.0" encoding="utf-8"?>
<a:theme xmlns:a="http://schemas.openxmlformats.org/drawingml/2006/main" name="Office Them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A3F7D94069FF64A86F7DFF56D60E3BE" ma:contentTypeVersion="6" ma:contentTypeDescription="Create a new document." ma:contentTypeScope="" ma:versionID="c32302c77d4085ecf495bdddb7f5e889">
  <xsd:schema xmlns:xsd="http://www.w3.org/2001/XMLSchema" xmlns:xs="http://www.w3.org/2001/XMLSchema" xmlns:p="http://schemas.microsoft.com/office/2006/metadata/properties" xmlns:ns2="a4f35948-e619-41b3-aa29-22878b09cfd2" xmlns:ns3="40262f94-9f35-4ac3-9a90-690165a166b7" targetNamespace="http://schemas.microsoft.com/office/2006/metadata/properties" ma:root="true" ma:fieldsID="4ab5ae46be95f9d0be6107e8200be7a2" ns2:_="" ns3:_="">
    <xsd:import namespace="a4f35948-e619-41b3-aa29-22878b09cfd2"/>
    <xsd:import namespace="40262f94-9f35-4ac3-9a90-690165a166b7"/>
    <xsd:element name="properties">
      <xsd:complexType>
        <xsd:sequence>
          <xsd:element name="documentManagement">
            <xsd:complexType>
              <xsd:all>
                <xsd:element ref="ns2:SharedWithUsers" minOccurs="0"/>
                <xsd:element ref="ns2:SharedWithDetails" minOccurs="0"/>
                <xsd:element ref="ns3:VSO_x0020_item_x0020_id" minOccurs="0"/>
                <xsd:element ref="ns3:Item_x0020_Details" minOccurs="0"/>
                <xsd:element ref="ns3:Template_x0020_details" minOccurs="0"/>
                <xsd:element ref="ns3:Assetid_x0020_"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4f35948-e619-41b3-aa29-22878b09cfd2"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0262f94-9f35-4ac3-9a90-690165a166b7" elementFormDefault="qualified">
    <xsd:import namespace="http://schemas.microsoft.com/office/2006/documentManagement/types"/>
    <xsd:import namespace="http://schemas.microsoft.com/office/infopath/2007/PartnerControls"/>
    <xsd:element name="VSO_x0020_item_x0020_id" ma:index="10" nillable="true" ma:displayName="VSO item id" ma:description="Please add the bug number to refer to VSO items." ma:internalName="VSO_x0020_item_x0020_id">
      <xsd:simpleType>
        <xsd:restriction base="dms:Text">
          <xsd:maxLength value="255"/>
        </xsd:restriction>
      </xsd:simpleType>
    </xsd:element>
    <xsd:element name="Item_x0020_Details" ma:index="11" nillable="true" ma:displayName="Item Details" ma:internalName="Item_x0020_Details">
      <xsd:simpleType>
        <xsd:restriction base="dms:Note">
          <xsd:maxLength value="255"/>
        </xsd:restriction>
      </xsd:simpleType>
    </xsd:element>
    <xsd:element name="Template_x0020_details" ma:index="12" nillable="true" ma:displayName="Template details" ma:internalName="Template_x0020_details">
      <xsd:simpleType>
        <xsd:restriction base="dms:Text"/>
      </xsd:simpleType>
    </xsd:element>
    <xsd:element name="Assetid_x0020_" ma:index="13" nillable="true" ma:displayName="Assetid " ma:internalName="Assetid_x0020_">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VSO_x0020_item_x0020_id xmlns="40262f94-9f35-4ac3-9a90-690165a166b7" xsi:nil="true"/>
    <Assetid_x0020_ xmlns="40262f94-9f35-4ac3-9a90-690165a166b7" xsi:nil="true"/>
    <Item_x0020_Details xmlns="40262f94-9f35-4ac3-9a90-690165a166b7" xsi:nil="true"/>
    <Template_x0020_details xmlns="40262f94-9f35-4ac3-9a90-690165a166b7"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0710C29-A897-44AD-9F83-BE5F874C2AE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4f35948-e619-41b3-aa29-22878b09cfd2"/>
    <ds:schemaRef ds:uri="40262f94-9f35-4ac3-9a90-690165a166b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EFED04C-AD43-4E06-AD63-36D8B5E83787}">
  <ds:schemaRefs>
    <ds:schemaRef ds:uri="http://purl.org/dc/elements/1.1/"/>
    <ds:schemaRef ds:uri="http://schemas.microsoft.com/office/2006/metadata/propertie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40262f94-9f35-4ac3-9a90-690165a166b7"/>
    <ds:schemaRef ds:uri="a4f35948-e619-41b3-aa29-22878b09cfd2"/>
    <ds:schemaRef ds:uri="http://www.w3.org/XML/1998/namespace"/>
    <ds:schemaRef ds:uri="http://purl.org/dc/dcmitype/"/>
  </ds:schemaRefs>
</ds:datastoreItem>
</file>

<file path=customXml/itemProps3.xml><?xml version="1.0" encoding="utf-8"?>
<ds:datastoreItem xmlns:ds="http://schemas.openxmlformats.org/officeDocument/2006/customXml" ds:itemID="{4DEB5BEE-6806-4BF1-A9A7-4B4A72C0C6E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Pressed leaves design slides</Template>
  <TotalTime>0</TotalTime>
  <Words>2568</Words>
  <Application>Microsoft Office PowerPoint</Application>
  <PresentationFormat>Widescreen</PresentationFormat>
  <Paragraphs>388</Paragraphs>
  <Slides>62</Slides>
  <Notes>22</Notes>
  <HiddenSlides>0</HiddenSlides>
  <MMClips>3</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62</vt:i4>
      </vt:variant>
    </vt:vector>
  </HeadingPairs>
  <TitlesOfParts>
    <vt:vector size="72" baseType="lpstr">
      <vt:lpstr>-apple-system</vt:lpstr>
      <vt:lpstr>Myriad Pro</vt:lpstr>
      <vt:lpstr>Arial</vt:lpstr>
      <vt:lpstr>Calibri</vt:lpstr>
      <vt:lpstr>Century Gothic</vt:lpstr>
      <vt:lpstr>Symbol</vt:lpstr>
      <vt:lpstr>Verdana</vt:lpstr>
      <vt:lpstr>Wingdings 2</vt:lpstr>
      <vt:lpstr>Pressed Leaves design template</vt:lpstr>
      <vt:lpstr>Photo Editor Photo</vt:lpstr>
      <vt:lpstr>AIR POLLUTION</vt:lpstr>
      <vt:lpstr>What is air pollution &amp; why is it important?</vt:lpstr>
      <vt:lpstr>PowerPoint Presentation</vt:lpstr>
      <vt:lpstr>Examples of air pollution</vt:lpstr>
      <vt:lpstr>PowerPoint Presentation</vt:lpstr>
      <vt:lpstr>Acid rain - Europe</vt:lpstr>
      <vt:lpstr>Acid Rain</vt:lpstr>
      <vt:lpstr>PowerPoint Presentation</vt:lpstr>
      <vt:lpstr>Oxides of nitrogen</vt:lpstr>
      <vt:lpstr>PowerPoint Presentation</vt:lpstr>
      <vt:lpstr>PowerPoint Presentation</vt:lpstr>
      <vt:lpstr>TASK</vt:lpstr>
      <vt:lpstr>PowerPoint Presentation</vt:lpstr>
      <vt:lpstr>Case study: Great Smog of London, 1952</vt:lpstr>
      <vt:lpstr>Time lapse: Smog in Beijing</vt:lpstr>
      <vt:lpstr>GLOBAL TRANSBOUNDARY AIR POLLUTION</vt:lpstr>
      <vt:lpstr>Examples of Natural Pollutants</vt:lpstr>
      <vt:lpstr>Classification of Air Pollutants</vt:lpstr>
      <vt:lpstr>Airborne Particles</vt:lpstr>
      <vt:lpstr>Airborne Particles</vt:lpstr>
      <vt:lpstr>Temperature Inversion</vt:lpstr>
      <vt:lpstr>Halogens and their Compounds</vt:lpstr>
      <vt:lpstr>Carbon Compounds</vt:lpstr>
      <vt:lpstr>VOCs</vt:lpstr>
      <vt:lpstr>Metals and their Compounds: Lead</vt:lpstr>
      <vt:lpstr>Metals and their Compounds: Cadmium</vt:lpstr>
      <vt:lpstr>TASK</vt:lpstr>
      <vt:lpstr>Control Hierarchy</vt:lpstr>
      <vt:lpstr>Eliminate at Source</vt:lpstr>
      <vt:lpstr>Minimise</vt:lpstr>
      <vt:lpstr>Process Control</vt:lpstr>
      <vt:lpstr>TASK</vt:lpstr>
      <vt:lpstr>STANDARDS / LEGISLATION</vt:lpstr>
      <vt:lpstr>Long-range Transboundary Air Pollution (LRTAP)</vt:lpstr>
      <vt:lpstr>Nuisance</vt:lpstr>
      <vt:lpstr>Integrated Pollution Control (IPC)</vt:lpstr>
      <vt:lpstr>Integrated Pollution Prevention &amp; Control (IPPC)</vt:lpstr>
      <vt:lpstr>BPM, BPEO, BATNEEC, etc… </vt:lpstr>
      <vt:lpstr>In a UK context…</vt:lpstr>
      <vt:lpstr>Industrial Emissions Directive (IED)</vt:lpstr>
      <vt:lpstr>TASK</vt:lpstr>
      <vt:lpstr>Removal Technology</vt:lpstr>
      <vt:lpstr>Air pollution control equipment may work in one of three different ways: </vt:lpstr>
      <vt:lpstr>MIST COLLECTOR</vt:lpstr>
      <vt:lpstr>Odour control</vt:lpstr>
      <vt:lpstr>Filtration: Local Exhaust Ventilation (LEV)</vt:lpstr>
      <vt:lpstr>Principles of Capture</vt:lpstr>
      <vt:lpstr>LEV - System Components</vt:lpstr>
      <vt:lpstr>TASK</vt:lpstr>
      <vt:lpstr>Factors Reducing Effectiveness</vt:lpstr>
      <vt:lpstr>Filter: Bag filter</vt:lpstr>
      <vt:lpstr>Separation Technology</vt:lpstr>
      <vt:lpstr>Separation Cyclone</vt:lpstr>
      <vt:lpstr>Separation: Electrostatic Precipitator</vt:lpstr>
      <vt:lpstr>Wet scrubber</vt:lpstr>
      <vt:lpstr>DRY SCRUBBER</vt:lpstr>
      <vt:lpstr>Adsorption</vt:lpstr>
      <vt:lpstr>OXIDISERS</vt:lpstr>
      <vt:lpstr>ZEOLITES</vt:lpstr>
      <vt:lpstr>Render LESS harmFULL</vt:lpstr>
      <vt:lpstr>Funding and Maintenance Issues</vt:lpstr>
      <vt:lpstr>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AIR POLLUTION</dc:title>
  <dc:creator>Michael Goodfellow-Smith</dc:creator>
  <cp:lastModifiedBy>Michael Goodfellow-Smith</cp:lastModifiedBy>
  <cp:revision>4</cp:revision>
  <dcterms:created xsi:type="dcterms:W3CDTF">2022-03-02T15:35:59Z</dcterms:created>
  <dcterms:modified xsi:type="dcterms:W3CDTF">2023-02-21T16:51:51Z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Order">
    <vt:r8>74065700</vt:r8>
  </property>
  <property fmtid="{D5CDD505-2E9C-101B-9397-08002B2CF9AE}" pid="4" name="HiddenCategoryTags">
    <vt:lpwstr/>
  </property>
  <property fmtid="{D5CDD505-2E9C-101B-9397-08002B2CF9AE}" pid="5" name="InternalTags">
    <vt:lpwstr/>
  </property>
  <property fmtid="{D5CDD505-2E9C-101B-9397-08002B2CF9AE}" pid="6" name="FeatureTags">
    <vt:lpwstr/>
  </property>
  <property fmtid="{D5CDD505-2E9C-101B-9397-08002B2CF9AE}" pid="7" name="LocalizationTags">
    <vt:lpwstr/>
  </property>
  <property fmtid="{D5CDD505-2E9C-101B-9397-08002B2CF9AE}" pid="8" name="CategoryTags">
    <vt:lpwstr/>
  </property>
  <property fmtid="{D5CDD505-2E9C-101B-9397-08002B2CF9AE}" pid="9" name="Applications">
    <vt:lpwstr/>
  </property>
  <property fmtid="{D5CDD505-2E9C-101B-9397-08002B2CF9AE}" pid="10" name="CampaignTags">
    <vt:lpwstr/>
  </property>
  <property fmtid="{D5CDD505-2E9C-101B-9397-08002B2CF9AE}" pid="11" name="ScenarioTags">
    <vt:lpwstr/>
  </property>
</Properties>
</file>