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slide+xml" PartName="/ppt/slides/slide23.xml"/>
  <Override ContentType="application/vnd.openxmlformats-officedocument.presentationml.slide+xml" PartName="/ppt/slides/slide24.xml"/>
  <Override ContentType="application/vnd.openxmlformats-officedocument.presentationml.slide+xml" PartName="/ppt/slides/slide25.xml"/>
  <Override ContentType="application/vnd.openxmlformats-officedocument.presentationml.slide+xml" PartName="/ppt/slides/slide26.xml"/>
  <Override ContentType="application/vnd.openxmlformats-officedocument.presentationml.slide+xml" PartName="/ppt/slides/slide27.xml"/>
  <Override ContentType="application/vnd.openxmlformats-officedocument.presentationml.slide+xml" PartName="/ppt/slides/slide28.xml"/>
  <Override ContentType="application/vnd.openxmlformats-officedocument.presentationml.slide+xml" PartName="/ppt/slides/slide29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38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</p:sldIdLst>
  <p:sldSz cx="18288000" cy="10287000"/>
  <p:notesSz cx="6858000" cy="9144000"/>
  <p:embeddedFontLst>
    <p:embeddedFont>
      <p:font typeface="Aptos" charset="1" panose="020B0004020202020204"/>
      <p:regular r:id="rId35"/>
    </p:embeddedFont>
    <p:embeddedFont>
      <p:font typeface="Aptos Bold" charset="1" panose="020B0004020202020204"/>
      <p:regular r:id="rId36"/>
    </p:embeddedFont>
    <p:embeddedFont>
      <p:font typeface="Aptos Italics" charset="1" panose="020B0004020202090204"/>
      <p:regular r:id="rId37"/>
    </p:embeddedFont>
    <p:embeddedFont>
      <p:font typeface="Arial Bold" charset="1" panose="020B0704020202020204"/>
      <p:regular r:id="rId41"/>
    </p:embeddedFont>
    <p:embeddedFont>
      <p:font typeface="Arial" charset="1" panose="020B0604020202020204"/>
      <p:regular r:id="rId4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slides/slide23.xml" Type="http://schemas.openxmlformats.org/officeDocument/2006/relationships/slide"/><Relationship Id="rId29" Target="slides/slide24.xml" Type="http://schemas.openxmlformats.org/officeDocument/2006/relationships/slide"/><Relationship Id="rId3" Target="viewProps.xml" Type="http://schemas.openxmlformats.org/officeDocument/2006/relationships/viewProps"/><Relationship Id="rId30" Target="slides/slide25.xml" Type="http://schemas.openxmlformats.org/officeDocument/2006/relationships/slide"/><Relationship Id="rId31" Target="slides/slide26.xml" Type="http://schemas.openxmlformats.org/officeDocument/2006/relationships/slide"/><Relationship Id="rId32" Target="slides/slide27.xml" Type="http://schemas.openxmlformats.org/officeDocument/2006/relationships/slide"/><Relationship Id="rId33" Target="slides/slide28.xml" Type="http://schemas.openxmlformats.org/officeDocument/2006/relationships/slide"/><Relationship Id="rId34" Target="slides/slide29.xml" Type="http://schemas.openxmlformats.org/officeDocument/2006/relationships/slide"/><Relationship Id="rId35" Target="fonts/font35.fntdata" Type="http://schemas.openxmlformats.org/officeDocument/2006/relationships/font"/><Relationship Id="rId36" Target="fonts/font36.fntdata" Type="http://schemas.openxmlformats.org/officeDocument/2006/relationships/font"/><Relationship Id="rId37" Target="fonts/font37.fntdata" Type="http://schemas.openxmlformats.org/officeDocument/2006/relationships/font"/><Relationship Id="rId38" Target="notesMasters/notesMaster1.xml" Type="http://schemas.openxmlformats.org/officeDocument/2006/relationships/notesMaster"/><Relationship Id="rId39" Target="theme/theme2.xml" Type="http://schemas.openxmlformats.org/officeDocument/2006/relationships/theme"/><Relationship Id="rId4" Target="theme/theme1.xml" Type="http://schemas.openxmlformats.org/officeDocument/2006/relationships/theme"/><Relationship Id="rId40" Target="notesSlides/notesSlide1.xml" Type="http://schemas.openxmlformats.org/officeDocument/2006/relationships/notesSlide"/><Relationship Id="rId41" Target="fonts/font41.fntdata" Type="http://schemas.openxmlformats.org/officeDocument/2006/relationships/font"/><Relationship Id="rId42" Target="fonts/font42.fntdata" Type="http://schemas.openxmlformats.org/officeDocument/2006/relationships/font"/><Relationship Id="rId43" Target="notesSlides/notesSlide2.xml" Type="http://schemas.openxmlformats.org/officeDocument/2006/relationships/notesSlide"/><Relationship Id="rId44" Target="notesSlides/notesSlide3.xml" Type="http://schemas.openxmlformats.org/officeDocument/2006/relationships/notesSlide"/><Relationship Id="rId45" Target="notesSlides/notesSlide4.xml" Type="http://schemas.openxmlformats.org/officeDocument/2006/relationships/notesSlide"/><Relationship Id="rId46" Target="notesSlides/notesSlide5.xml" Type="http://schemas.openxmlformats.org/officeDocument/2006/relationships/notesSlide"/><Relationship Id="rId47" Target="notesSlides/notesSlide6.xml" Type="http://schemas.openxmlformats.org/officeDocument/2006/relationships/notesSlid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4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5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6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7.xml" Type="http://schemas.openxmlformats.org/officeDocument/2006/relationships/slide"/></Relationships>
</file>

<file path=ppt/notesSlides/_rels/notesSlide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8.xml" Type="http://schemas.openxmlformats.org/officeDocument/2006/relationships/slide"/></Relationships>
</file>

<file path=ppt/notesSlides/_rels/notesSlide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9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/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/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/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/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/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/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Relationship Id="rId3" Target="../media/image3.svg" Type="http://schemas.openxmlformats.org/officeDocument/2006/relationships/image"/><Relationship Id="rId4" Target="../media/image4.png" Type="http://schemas.openxmlformats.org/officeDocument/2006/relationships/image"/><Relationship Id="rId5" Target="../media/image5.svg" Type="http://schemas.openxmlformats.org/officeDocument/2006/relationships/image"/><Relationship Id="rId6" Target="../media/image6.png" Type="http://schemas.openxmlformats.org/officeDocument/2006/relationships/image"/><Relationship Id="rId7" Target="../media/image7.svg" Type="http://schemas.openxmlformats.org/officeDocument/2006/relationships/image"/><Relationship Id="rId8" Target="../media/image8.png" Type="http://schemas.openxmlformats.org/officeDocument/2006/relationships/image"/><Relationship Id="rId9" Target="../media/image9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://www.smallcarsdirect.co.uk/" TargetMode="External" Type="http://schemas.openxmlformats.org/officeDocument/2006/relationships/hyperlink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2.png" Type="http://schemas.openxmlformats.org/officeDocument/2006/relationships/image"/><Relationship Id="rId11" Target="../media/image23.svg" Type="http://schemas.openxmlformats.org/officeDocument/2006/relationships/image"/><Relationship Id="rId12" Target="../media/image24.jpeg" Type="http://schemas.openxmlformats.org/officeDocument/2006/relationships/image"/><Relationship Id="rId2" Target="../media/image14.png" Type="http://schemas.openxmlformats.org/officeDocument/2006/relationships/image"/><Relationship Id="rId3" Target="../media/image15.svg" Type="http://schemas.openxmlformats.org/officeDocument/2006/relationships/image"/><Relationship Id="rId4" Target="../media/image16.png" Type="http://schemas.openxmlformats.org/officeDocument/2006/relationships/image"/><Relationship Id="rId5" Target="../media/image17.svg" Type="http://schemas.openxmlformats.org/officeDocument/2006/relationships/image"/><Relationship Id="rId6" Target="../media/image18.png" Type="http://schemas.openxmlformats.org/officeDocument/2006/relationships/image"/><Relationship Id="rId7" Target="../media/image19.svg" Type="http://schemas.openxmlformats.org/officeDocument/2006/relationships/image"/><Relationship Id="rId8" Target="../media/image20.png" Type="http://schemas.openxmlformats.org/officeDocument/2006/relationships/image"/><Relationship Id="rId9" Target="../media/image21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jpeg" Type="http://schemas.openxmlformats.org/officeDocument/2006/relationships/image"/><Relationship Id="rId3" Target="../media/image26.png" Type="http://schemas.openxmlformats.org/officeDocument/2006/relationships/image"/><Relationship Id="rId4" Target="../media/image27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8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29.png" Type="http://schemas.openxmlformats.org/officeDocument/2006/relationships/image"/><Relationship Id="rId4" Target="../media/image30.svg" Type="http://schemas.openxmlformats.org/officeDocument/2006/relationships/image"/><Relationship Id="rId5" Target="../media/image31.png" Type="http://schemas.openxmlformats.org/officeDocument/2006/relationships/image"/><Relationship Id="rId6" Target="../media/image32.png" Type="http://schemas.openxmlformats.org/officeDocument/2006/relationships/image"/><Relationship Id="rId7" Target="../media/image33.sv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Relationship Id="rId3" Target="../media/image34.jpe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Relationship Id="rId3" Target="../media/image35.jpe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4.xml" Type="http://schemas.openxmlformats.org/officeDocument/2006/relationships/notesSlide"/><Relationship Id="rId3" Target="../media/image36.jpe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5.xml" Type="http://schemas.openxmlformats.org/officeDocument/2006/relationships/notesSlide"/><Relationship Id="rId3" Target="../media/image37.jpe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6.xml" Type="http://schemas.openxmlformats.org/officeDocument/2006/relationships/notesSlide"/><Relationship Id="rId3" Target="../media/image38.jpeg" Type="http://schemas.openxmlformats.org/officeDocument/2006/relationships/image"/><Relationship Id="rId4" Target="../media/image32.png" Type="http://schemas.openxmlformats.org/officeDocument/2006/relationships/image"/><Relationship Id="rId5" Target="../media/image33.sv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9.jpe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0.png" Type="http://schemas.openxmlformats.org/officeDocument/2006/relationships/image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/Relationships>
</file>

<file path=ppt/slides/_rels/slide2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2.jpeg" Type="http://schemas.openxmlformats.org/officeDocument/2006/relationships/image"/></Relationships>
</file>

<file path=ppt/slides/_rels/slide2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3.png" Type="http://schemas.openxmlformats.org/officeDocument/2006/relationships/image"/></Relationships>
</file>

<file path=ppt/slides/_rels/slide2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www.expertmarket.com/uk/crm-systems/amazon-crm-case-study" TargetMode="External" Type="http://schemas.openxmlformats.org/officeDocument/2006/relationships/hyperlink"/><Relationship Id="rId3" Target="https://doi.org/10.1145/3287560.3287583" TargetMode="External" Type="http://schemas.openxmlformats.org/officeDocument/2006/relationships/hyperlink"/></Relationships>
</file>

<file path=ppt/slides/_rels/slide2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digital-strategy.ec.europa.eu/en/library/ethics-guidelines-trustworthy-ai" TargetMode="External" Type="http://schemas.openxmlformats.org/officeDocument/2006/relationships/hyperlink"/><Relationship Id="rId3" Target="https://gdpr.eu/" TargetMode="External" Type="http://schemas.openxmlformats.org/officeDocument/2006/relationships/hyperlink"/><Relationship Id="rId4" Target="https://standards.ieee.org/initiatives/autonomous-intelligence-systems/" TargetMode="External" Type="http://schemas.openxmlformats.org/officeDocument/2006/relationships/hyperlink"/><Relationship Id="rId5" Target="https://ischool.syracuse.edu/types-of-information-systems/" TargetMode="External" Type="http://schemas.openxmlformats.org/officeDocument/2006/relationships/hyperlink"/></Relationships>
</file>

<file path=ppt/slides/_rels/slide2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online.fit.edu/degrees/undergraduate/cis/bachelor-science-computer-information-systems/5-types-of-information-systems/" TargetMode="External" Type="http://schemas.openxmlformats.org/officeDocument/2006/relationships/hyperlink"/><Relationship Id="rId3" Target="https://www.nasa.gov/learning-resources/for-professionals/appel-knowledge-management/" TargetMode="External" Type="http://schemas.openxmlformats.org/officeDocument/2006/relationships/hyperlink"/><Relationship Id="rId4" Target="https://oecd.ai/en/ai-principles" TargetMode="External" Type="http://schemas.openxmlformats.org/officeDocument/2006/relationships/hyperlink"/></Relationships>
</file>

<file path=ppt/slides/_rels/slide2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www.researchomatic.com/technology-in-ups-emrs-159116.html?utm" TargetMode="External" Type="http://schemas.openxmlformats.org/officeDocument/2006/relationships/hyperlink"/><Relationship Id="rId3" Target="https://www.smallcarsdirect.co.uk/" TargetMode="External" Type="http://schemas.openxmlformats.org/officeDocument/2006/relationships/hyperlink"/><Relationship Id="rId4" Target="https://www.cio.com/article/270680/enterprise-resource-planning-nestl-s-enterprise-resource-planning-erp-odyssey.html" TargetMode="External" Type="http://schemas.openxmlformats.org/officeDocument/2006/relationships/hyperlink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763660" y="2280492"/>
            <a:ext cx="13716000" cy="915629"/>
            <a:chOff x="0" y="0"/>
            <a:chExt cx="18288000" cy="122083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8288000" cy="1220838"/>
            </a:xfrm>
            <a:custGeom>
              <a:avLst/>
              <a:gdLst/>
              <a:ahLst/>
              <a:cxnLst/>
              <a:rect r="r" b="b" t="t" l="l"/>
              <a:pathLst>
                <a:path h="1220838" w="18288000">
                  <a:moveTo>
                    <a:pt x="0" y="0"/>
                  </a:moveTo>
                  <a:lnTo>
                    <a:pt x="18288000" y="0"/>
                  </a:lnTo>
                  <a:lnTo>
                    <a:pt x="18288000" y="1220838"/>
                  </a:lnTo>
                  <a:lnTo>
                    <a:pt x="0" y="122083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66675"/>
              <a:ext cx="18288000" cy="1154163"/>
            </a:xfrm>
            <a:prstGeom prst="rect">
              <a:avLst/>
            </a:prstGeom>
          </p:spPr>
          <p:txBody>
            <a:bodyPr anchor="b" rtlCol="false" tIns="0" lIns="0" bIns="0" rIns="0"/>
            <a:lstStyle/>
            <a:p>
              <a:pPr algn="ctr">
                <a:lnSpc>
                  <a:spcPts val="5184"/>
                </a:lnSpc>
              </a:pPr>
              <a:r>
                <a:rPr lang="en-US" sz="4800" u="sng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Introduction to: Business Information System</a:t>
              </a: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989951" y="3568827"/>
            <a:ext cx="11197318" cy="5914458"/>
            <a:chOff x="0" y="0"/>
            <a:chExt cx="14929758" cy="7885944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19050" y="19050"/>
              <a:ext cx="14891638" cy="7847838"/>
            </a:xfrm>
            <a:custGeom>
              <a:avLst/>
              <a:gdLst/>
              <a:ahLst/>
              <a:cxnLst/>
              <a:rect r="r" b="b" t="t" l="l"/>
              <a:pathLst>
                <a:path h="7847838" w="14891638">
                  <a:moveTo>
                    <a:pt x="0" y="0"/>
                  </a:moveTo>
                  <a:lnTo>
                    <a:pt x="14891638" y="0"/>
                  </a:lnTo>
                  <a:lnTo>
                    <a:pt x="14891638" y="7847838"/>
                  </a:lnTo>
                  <a:lnTo>
                    <a:pt x="0" y="784783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4929738" cy="7885938"/>
            </a:xfrm>
            <a:custGeom>
              <a:avLst/>
              <a:gdLst/>
              <a:ahLst/>
              <a:cxnLst/>
              <a:rect r="r" b="b" t="t" l="l"/>
              <a:pathLst>
                <a:path h="7885938" w="14929738">
                  <a:moveTo>
                    <a:pt x="19050" y="0"/>
                  </a:moveTo>
                  <a:lnTo>
                    <a:pt x="14910688" y="0"/>
                  </a:lnTo>
                  <a:cubicBezTo>
                    <a:pt x="14921229" y="0"/>
                    <a:pt x="14929738" y="8509"/>
                    <a:pt x="14929738" y="19050"/>
                  </a:cubicBezTo>
                  <a:lnTo>
                    <a:pt x="14929738" y="7866888"/>
                  </a:lnTo>
                  <a:cubicBezTo>
                    <a:pt x="14929738" y="7877429"/>
                    <a:pt x="14921229" y="7885938"/>
                    <a:pt x="14910688" y="7885938"/>
                  </a:cubicBezTo>
                  <a:lnTo>
                    <a:pt x="19050" y="7885938"/>
                  </a:lnTo>
                  <a:cubicBezTo>
                    <a:pt x="8509" y="7885938"/>
                    <a:pt x="0" y="7877429"/>
                    <a:pt x="0" y="7866888"/>
                  </a:cubicBezTo>
                  <a:lnTo>
                    <a:pt x="0" y="19050"/>
                  </a:lnTo>
                  <a:cubicBezTo>
                    <a:pt x="0" y="8509"/>
                    <a:pt x="8509" y="0"/>
                    <a:pt x="19050" y="0"/>
                  </a:cubicBezTo>
                  <a:moveTo>
                    <a:pt x="19050" y="38100"/>
                  </a:moveTo>
                  <a:lnTo>
                    <a:pt x="19050" y="19050"/>
                  </a:lnTo>
                  <a:lnTo>
                    <a:pt x="38100" y="19050"/>
                  </a:lnTo>
                  <a:lnTo>
                    <a:pt x="38100" y="7866888"/>
                  </a:lnTo>
                  <a:lnTo>
                    <a:pt x="19050" y="7866888"/>
                  </a:lnTo>
                  <a:lnTo>
                    <a:pt x="19050" y="7847838"/>
                  </a:lnTo>
                  <a:lnTo>
                    <a:pt x="14910688" y="7847838"/>
                  </a:lnTo>
                  <a:lnTo>
                    <a:pt x="14910688" y="7866888"/>
                  </a:lnTo>
                  <a:lnTo>
                    <a:pt x="14891638" y="7866888"/>
                  </a:lnTo>
                  <a:lnTo>
                    <a:pt x="14891638" y="19050"/>
                  </a:lnTo>
                  <a:lnTo>
                    <a:pt x="14910688" y="19050"/>
                  </a:lnTo>
                  <a:lnTo>
                    <a:pt x="14910688" y="38100"/>
                  </a:lnTo>
                  <a:lnTo>
                    <a:pt x="19050" y="38100"/>
                  </a:ln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19050"/>
              <a:ext cx="14929758" cy="7866894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ctr">
                <a:lnSpc>
                  <a:spcPts val="2268"/>
                </a:lnSpc>
              </a:pPr>
              <a:r>
                <a:rPr lang="en-US" b="true" sz="2100" u="sng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Compiled by Group 4;</a:t>
              </a:r>
            </a:p>
            <a:p>
              <a:pPr algn="ctr">
                <a:lnSpc>
                  <a:spcPts val="2268"/>
                </a:lnSpc>
              </a:pPr>
              <a:r>
                <a:rPr lang="en-US" sz="21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 Mumtaz Aziz (2324051),</a:t>
              </a:r>
            </a:p>
            <a:p>
              <a:pPr algn="ctr">
                <a:lnSpc>
                  <a:spcPts val="2268"/>
                </a:lnSpc>
              </a:pPr>
              <a:r>
                <a:rPr lang="en-US" sz="21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 Alexandra Benjenaru (2247884),</a:t>
              </a:r>
            </a:p>
            <a:p>
              <a:pPr algn="ctr">
                <a:lnSpc>
                  <a:spcPts val="2268"/>
                </a:lnSpc>
              </a:pPr>
              <a:r>
                <a:rPr lang="en-US" sz="21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 Andrei Lazar (2208276),</a:t>
              </a:r>
            </a:p>
            <a:p>
              <a:pPr algn="ctr">
                <a:lnSpc>
                  <a:spcPts val="2268"/>
                </a:lnSpc>
              </a:pPr>
              <a:r>
                <a:rPr lang="en-US" sz="21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 Alina Simoc (2330687),</a:t>
              </a:r>
            </a:p>
            <a:p>
              <a:pPr algn="ctr">
                <a:lnSpc>
                  <a:spcPts val="2268"/>
                </a:lnSpc>
              </a:pPr>
              <a:r>
                <a:rPr lang="en-US" sz="21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 Vasile Simoc (2330688).</a:t>
              </a:r>
            </a:p>
            <a:p>
              <a:pPr algn="ctr">
                <a:lnSpc>
                  <a:spcPts val="2268"/>
                </a:lnSpc>
              </a:pPr>
            </a:p>
            <a:p>
              <a:pPr algn="ctr">
                <a:lnSpc>
                  <a:spcPts val="2268"/>
                </a:lnSpc>
              </a:pPr>
              <a:r>
                <a:rPr lang="en-US" b="true" sz="2100" u="sng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Programme: </a:t>
              </a:r>
              <a:r>
                <a:rPr lang="en-US" sz="21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BA (Hons) Leadership and Management Skills for the Workplace.</a:t>
              </a:r>
            </a:p>
            <a:p>
              <a:pPr algn="ctr">
                <a:lnSpc>
                  <a:spcPts val="2268"/>
                </a:lnSpc>
              </a:pPr>
              <a:r>
                <a:rPr lang="en-US" b="true" sz="2100" u="sng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Program:</a:t>
              </a:r>
              <a:r>
                <a:rPr lang="en-US" sz="21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 Managing Information Systems.</a:t>
              </a:r>
            </a:p>
            <a:p>
              <a:pPr algn="ctr">
                <a:lnSpc>
                  <a:spcPts val="2268"/>
                </a:lnSpc>
              </a:pPr>
              <a:r>
                <a:rPr lang="en-US" sz="2100" b="true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Module Code:</a:t>
              </a:r>
              <a:r>
                <a:rPr lang="en-US" sz="21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 LCLM5004</a:t>
              </a:r>
            </a:p>
            <a:p>
              <a:pPr algn="ctr">
                <a:lnSpc>
                  <a:spcPts val="2268"/>
                </a:lnSpc>
              </a:pPr>
              <a:r>
                <a:rPr lang="en-US" sz="2100" b="true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Assignment Title: </a:t>
              </a:r>
              <a:r>
                <a:rPr lang="en-US" sz="21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Group Presentation on Different Information Systems</a:t>
              </a:r>
            </a:p>
            <a:p>
              <a:pPr algn="ctr">
                <a:lnSpc>
                  <a:spcPts val="2268"/>
                </a:lnSpc>
              </a:pPr>
              <a:r>
                <a:rPr lang="en-US" sz="2100" b="true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Module Leader: </a:t>
              </a:r>
              <a:r>
                <a:rPr lang="en-US" sz="21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Dr Oluwaseun Adegbite</a:t>
              </a:r>
            </a:p>
            <a:p>
              <a:pPr algn="ctr">
                <a:lnSpc>
                  <a:spcPts val="2268"/>
                </a:lnSpc>
              </a:pPr>
            </a:p>
          </p:txBody>
        </p:sp>
      </p:grpSp>
      <p:grpSp>
        <p:nvGrpSpPr>
          <p:cNvPr name="Group 9" id="9"/>
          <p:cNvGrpSpPr>
            <a:grpSpLocks noChangeAspect="true"/>
          </p:cNvGrpSpPr>
          <p:nvPr/>
        </p:nvGrpSpPr>
        <p:grpSpPr>
          <a:xfrm rot="0">
            <a:off x="5536270" y="429658"/>
            <a:ext cx="7948376" cy="1580836"/>
            <a:chOff x="0" y="0"/>
            <a:chExt cx="10597834" cy="2107782"/>
          </a:xfrm>
        </p:grpSpPr>
        <p:sp>
          <p:nvSpPr>
            <p:cNvPr name="Freeform 10" id="10" descr="A black background with white text  AI-generated content may be incorrect."/>
            <p:cNvSpPr/>
            <p:nvPr/>
          </p:nvSpPr>
          <p:spPr>
            <a:xfrm flipH="false" flipV="false" rot="0">
              <a:off x="0" y="0"/>
              <a:ext cx="10597896" cy="2107819"/>
            </a:xfrm>
            <a:custGeom>
              <a:avLst/>
              <a:gdLst/>
              <a:ahLst/>
              <a:cxnLst/>
              <a:rect r="r" b="b" t="t" l="l"/>
              <a:pathLst>
                <a:path h="2107819" w="10597896">
                  <a:moveTo>
                    <a:pt x="0" y="0"/>
                  </a:moveTo>
                  <a:lnTo>
                    <a:pt x="10597896" y="0"/>
                  </a:lnTo>
                  <a:lnTo>
                    <a:pt x="10597896" y="2107819"/>
                  </a:lnTo>
                  <a:lnTo>
                    <a:pt x="0" y="21078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-39293" r="0" b="-39291"/>
              </a:stretch>
            </a:blipFill>
          </p:spPr>
        </p:sp>
      </p:grp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384963" y="365908"/>
            <a:ext cx="5518074" cy="1088318"/>
            <a:chOff x="0" y="0"/>
            <a:chExt cx="7357432" cy="145109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357432" cy="1451090"/>
            </a:xfrm>
            <a:custGeom>
              <a:avLst/>
              <a:gdLst/>
              <a:ahLst/>
              <a:cxnLst/>
              <a:rect r="r" b="b" t="t" l="l"/>
              <a:pathLst>
                <a:path h="1451090" w="7357432">
                  <a:moveTo>
                    <a:pt x="0" y="0"/>
                  </a:moveTo>
                  <a:lnTo>
                    <a:pt x="7357432" y="0"/>
                  </a:lnTo>
                  <a:lnTo>
                    <a:pt x="7357432" y="1451090"/>
                  </a:lnTo>
                  <a:lnTo>
                    <a:pt x="0" y="145109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66675"/>
              <a:ext cx="7357432" cy="138441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128"/>
                </a:lnSpc>
              </a:pPr>
              <a:r>
                <a:rPr lang="en-US" b="true" sz="6600" u="sng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Introduction.</a:t>
              </a: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441316" y="1830841"/>
            <a:ext cx="15114798" cy="7150978"/>
            <a:chOff x="0" y="0"/>
            <a:chExt cx="20153064" cy="953463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19050" y="19050"/>
              <a:ext cx="20115022" cy="9496552"/>
            </a:xfrm>
            <a:custGeom>
              <a:avLst/>
              <a:gdLst/>
              <a:ahLst/>
              <a:cxnLst/>
              <a:rect r="r" b="b" t="t" l="l"/>
              <a:pathLst>
                <a:path h="9496552" w="20115022">
                  <a:moveTo>
                    <a:pt x="0" y="0"/>
                  </a:moveTo>
                  <a:lnTo>
                    <a:pt x="20115022" y="0"/>
                  </a:lnTo>
                  <a:lnTo>
                    <a:pt x="20115022" y="9496552"/>
                  </a:lnTo>
                  <a:lnTo>
                    <a:pt x="0" y="9496552"/>
                  </a:lnTo>
                  <a:close/>
                </a:path>
              </a:pathLst>
            </a:custGeom>
            <a:solidFill>
              <a:srgbClr val="CAEEFB"/>
            </a:solidFill>
          </p:spPr>
        </p:sp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0153122" cy="9534652"/>
            </a:xfrm>
            <a:custGeom>
              <a:avLst/>
              <a:gdLst/>
              <a:ahLst/>
              <a:cxnLst/>
              <a:rect r="r" b="b" t="t" l="l"/>
              <a:pathLst>
                <a:path h="9534652" w="20153122">
                  <a:moveTo>
                    <a:pt x="19050" y="0"/>
                  </a:moveTo>
                  <a:lnTo>
                    <a:pt x="20134072" y="0"/>
                  </a:lnTo>
                  <a:cubicBezTo>
                    <a:pt x="20144612" y="0"/>
                    <a:pt x="20153122" y="8509"/>
                    <a:pt x="20153122" y="19050"/>
                  </a:cubicBezTo>
                  <a:lnTo>
                    <a:pt x="20153122" y="9515602"/>
                  </a:lnTo>
                  <a:cubicBezTo>
                    <a:pt x="20153122" y="9526143"/>
                    <a:pt x="20144612" y="9534652"/>
                    <a:pt x="20134072" y="9534652"/>
                  </a:cubicBezTo>
                  <a:lnTo>
                    <a:pt x="19050" y="9534652"/>
                  </a:lnTo>
                  <a:cubicBezTo>
                    <a:pt x="8509" y="9534652"/>
                    <a:pt x="0" y="9526143"/>
                    <a:pt x="0" y="9515602"/>
                  </a:cubicBezTo>
                  <a:lnTo>
                    <a:pt x="0" y="19050"/>
                  </a:lnTo>
                  <a:cubicBezTo>
                    <a:pt x="0" y="8509"/>
                    <a:pt x="8509" y="0"/>
                    <a:pt x="19050" y="0"/>
                  </a:cubicBezTo>
                  <a:moveTo>
                    <a:pt x="19050" y="38100"/>
                  </a:moveTo>
                  <a:lnTo>
                    <a:pt x="19050" y="19050"/>
                  </a:lnTo>
                  <a:lnTo>
                    <a:pt x="38100" y="19050"/>
                  </a:lnTo>
                  <a:lnTo>
                    <a:pt x="38100" y="9515602"/>
                  </a:lnTo>
                  <a:lnTo>
                    <a:pt x="19050" y="9515602"/>
                  </a:lnTo>
                  <a:lnTo>
                    <a:pt x="19050" y="9496552"/>
                  </a:lnTo>
                  <a:lnTo>
                    <a:pt x="20134072" y="9496552"/>
                  </a:lnTo>
                  <a:lnTo>
                    <a:pt x="20134072" y="9515602"/>
                  </a:lnTo>
                  <a:lnTo>
                    <a:pt x="20115022" y="9515602"/>
                  </a:lnTo>
                  <a:lnTo>
                    <a:pt x="20115022" y="19050"/>
                  </a:lnTo>
                  <a:lnTo>
                    <a:pt x="20134072" y="19050"/>
                  </a:lnTo>
                  <a:lnTo>
                    <a:pt x="20134072" y="38100"/>
                  </a:lnTo>
                  <a:lnTo>
                    <a:pt x="19050" y="38100"/>
                  </a:ln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28575"/>
              <a:ext cx="20153064" cy="9506063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ctr">
                <a:lnSpc>
                  <a:spcPts val="2592"/>
                </a:lnSpc>
              </a:pPr>
            </a:p>
            <a:p>
              <a:pPr algn="ctr">
                <a:lnSpc>
                  <a:spcPts val="3240"/>
                </a:lnSpc>
              </a:pPr>
              <a:r>
                <a:rPr lang="en-US" sz="30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 Today we will be presenting and introducing the key elements of Information systems and the significant role they can play within the business industry; the slides will give further information about the following areas;</a:t>
              </a:r>
            </a:p>
            <a:p>
              <a:pPr algn="ctr">
                <a:lnSpc>
                  <a:spcPts val="2592"/>
                </a:lnSpc>
              </a:pPr>
            </a:p>
            <a:p>
              <a:pPr algn="ctr" marL="434340" indent="-217170" lvl="1">
                <a:lnSpc>
                  <a:spcPts val="2592"/>
                </a:lnSpc>
                <a:buFont typeface="Arial"/>
                <a:buChar char="•"/>
              </a:pPr>
              <a:r>
                <a:rPr lang="en-US" b="true" sz="2400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How to understand the ever-evolving Information system within a business setting, </a:t>
              </a:r>
              <a:r>
                <a:rPr lang="en-US" sz="24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and its efficiency in making the right choices, and how it can give you a stronger position than your competitors.</a:t>
              </a:r>
            </a:p>
            <a:p>
              <a:pPr algn="ctr" marL="434340" indent="-217170" lvl="1">
                <a:lnSpc>
                  <a:spcPts val="2592"/>
                </a:lnSpc>
                <a:buFont typeface="Arial"/>
                <a:buChar char="•"/>
              </a:pPr>
              <a:r>
                <a:rPr lang="en-US" b="true" sz="2400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Analysing and comparing systems.</a:t>
              </a:r>
            </a:p>
            <a:p>
              <a:pPr algn="ctr" marL="434340" indent="-217170" lvl="1">
                <a:lnSpc>
                  <a:spcPts val="2592"/>
                </a:lnSpc>
              </a:pPr>
              <a:r>
                <a:rPr lang="en-US" sz="24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Examining 5 examples and comparing their functions, benefits, and limitations.</a:t>
              </a:r>
            </a:p>
            <a:p>
              <a:pPr algn="ctr" marL="434340" indent="-217170" lvl="1">
                <a:lnSpc>
                  <a:spcPts val="2592"/>
                </a:lnSpc>
                <a:buFont typeface="Arial"/>
                <a:buChar char="•"/>
              </a:pPr>
              <a:r>
                <a:rPr lang="en-US" b="true" sz="2400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Ethical considerations.</a:t>
              </a:r>
            </a:p>
            <a:p>
              <a:pPr algn="ctr" marL="434340" indent="-217170" lvl="1">
                <a:lnSpc>
                  <a:spcPts val="2592"/>
                </a:lnSpc>
              </a:pPr>
              <a:r>
                <a:rPr lang="en-US" sz="24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Data privacy, cyber issues, fairness and accountability, and legal compliance.</a:t>
              </a:r>
            </a:p>
            <a:p>
              <a:pPr algn="ctr" marL="434340" indent="-217170" lvl="1">
                <a:lnSpc>
                  <a:spcPts val="2592"/>
                </a:lnSpc>
                <a:buFont typeface="Arial"/>
                <a:buChar char="•"/>
              </a:pPr>
              <a:r>
                <a:rPr lang="en-US" b="true" sz="2400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Real-World Case studies of companies using these types of information systems.</a:t>
              </a:r>
            </a:p>
            <a:p>
              <a:pPr algn="ctr" marL="488632" indent="-244316" lvl="1">
                <a:lnSpc>
                  <a:spcPts val="2916"/>
                </a:lnSpc>
              </a:pPr>
              <a:r>
                <a:rPr lang="en-US" sz="27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5 real-world case studies of different companies using different information systems.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043038" y="831228"/>
            <a:ext cx="6293511" cy="1606254"/>
            <a:chOff x="0" y="0"/>
            <a:chExt cx="8391348" cy="214167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91348" cy="2141672"/>
            </a:xfrm>
            <a:custGeom>
              <a:avLst/>
              <a:gdLst/>
              <a:ahLst/>
              <a:cxnLst/>
              <a:rect r="r" b="b" t="t" l="l"/>
              <a:pathLst>
                <a:path h="2141672" w="8391348">
                  <a:moveTo>
                    <a:pt x="0" y="0"/>
                  </a:moveTo>
                  <a:lnTo>
                    <a:pt x="8391348" y="0"/>
                  </a:lnTo>
                  <a:lnTo>
                    <a:pt x="8391348" y="2141672"/>
                  </a:lnTo>
                  <a:lnTo>
                    <a:pt x="0" y="214167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66675"/>
              <a:ext cx="8391348" cy="2074997"/>
            </a:xfrm>
            <a:prstGeom prst="rect">
              <a:avLst/>
            </a:prstGeom>
          </p:spPr>
          <p:txBody>
            <a:bodyPr anchor="b" rtlCol="false" tIns="0" lIns="0" bIns="0" rIns="0"/>
            <a:lstStyle/>
            <a:p>
              <a:pPr algn="l">
                <a:lnSpc>
                  <a:spcPts val="5184"/>
                </a:lnSpc>
              </a:pPr>
              <a:r>
                <a:rPr lang="en-US" sz="48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What is Information Systems.</a:t>
              </a: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484448" y="831228"/>
            <a:ext cx="8613284" cy="8613284"/>
            <a:chOff x="0" y="0"/>
            <a:chExt cx="11484378" cy="1148437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1484356" cy="11484356"/>
            </a:xfrm>
            <a:custGeom>
              <a:avLst/>
              <a:gdLst/>
              <a:ahLst/>
              <a:cxnLst/>
              <a:rect r="r" b="b" t="t" l="l"/>
              <a:pathLst>
                <a:path h="11484356" w="11484356">
                  <a:moveTo>
                    <a:pt x="0" y="5742178"/>
                  </a:moveTo>
                  <a:cubicBezTo>
                    <a:pt x="0" y="2570861"/>
                    <a:pt x="2570861" y="0"/>
                    <a:pt x="5742178" y="0"/>
                  </a:cubicBezTo>
                  <a:cubicBezTo>
                    <a:pt x="8913495" y="0"/>
                    <a:pt x="11484356" y="2570861"/>
                    <a:pt x="11484356" y="5742178"/>
                  </a:cubicBezTo>
                  <a:cubicBezTo>
                    <a:pt x="11484356" y="8913495"/>
                    <a:pt x="8913495" y="11484356"/>
                    <a:pt x="5742178" y="11484356"/>
                  </a:cubicBezTo>
                  <a:cubicBezTo>
                    <a:pt x="2570862" y="11484356"/>
                    <a:pt x="0" y="8913495"/>
                    <a:pt x="0" y="5742178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156082">
                    <a:alpha val="100000"/>
                  </a:srgbClr>
                </a:gs>
                <a:gs pos="100000">
                  <a:srgbClr val="E97132">
                    <a:alpha val="100000"/>
                  </a:srgbClr>
                </a:gs>
              </a:gsLst>
              <a:lin ang="2700000"/>
            </a:grad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634130" y="1055518"/>
            <a:ext cx="1130577" cy="1524843"/>
          </a:xfrm>
          <a:custGeom>
            <a:avLst/>
            <a:gdLst/>
            <a:ahLst/>
            <a:cxnLst/>
            <a:rect r="r" b="b" t="t" l="l"/>
            <a:pathLst>
              <a:path h="1524843" w="1130577">
                <a:moveTo>
                  <a:pt x="0" y="0"/>
                </a:moveTo>
                <a:lnTo>
                  <a:pt x="1130576" y="0"/>
                </a:lnTo>
                <a:lnTo>
                  <a:pt x="1130576" y="1524844"/>
                </a:lnTo>
                <a:lnTo>
                  <a:pt x="0" y="15248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 descr="Laptop Secure"/>
          <p:cNvSpPr/>
          <p:nvPr/>
        </p:nvSpPr>
        <p:spPr>
          <a:xfrm flipH="false" flipV="false" rot="0">
            <a:off x="1826655" y="2173436"/>
            <a:ext cx="5928868" cy="5928868"/>
          </a:xfrm>
          <a:custGeom>
            <a:avLst/>
            <a:gdLst/>
            <a:ahLst/>
            <a:cxnLst/>
            <a:rect r="r" b="b" t="t" l="l"/>
            <a:pathLst>
              <a:path h="5928868" w="5928868">
                <a:moveTo>
                  <a:pt x="0" y="0"/>
                </a:moveTo>
                <a:lnTo>
                  <a:pt x="5928869" y="0"/>
                </a:lnTo>
                <a:lnTo>
                  <a:pt x="5928869" y="5928868"/>
                </a:lnTo>
                <a:lnTo>
                  <a:pt x="0" y="59288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9" id="9"/>
          <p:cNvGrpSpPr/>
          <p:nvPr/>
        </p:nvGrpSpPr>
        <p:grpSpPr>
          <a:xfrm rot="0">
            <a:off x="9435974" y="2580362"/>
            <a:ext cx="6844113" cy="6276674"/>
            <a:chOff x="0" y="0"/>
            <a:chExt cx="9125484" cy="8368898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9125458" cy="8368919"/>
            </a:xfrm>
            <a:custGeom>
              <a:avLst/>
              <a:gdLst/>
              <a:ahLst/>
              <a:cxnLst/>
              <a:rect r="r" b="b" t="t" l="l"/>
              <a:pathLst>
                <a:path h="8368919" w="9125458">
                  <a:moveTo>
                    <a:pt x="0" y="0"/>
                  </a:moveTo>
                  <a:lnTo>
                    <a:pt x="9125458" y="0"/>
                  </a:lnTo>
                  <a:lnTo>
                    <a:pt x="9125458" y="8368919"/>
                  </a:lnTo>
                  <a:lnTo>
                    <a:pt x="0" y="8368919"/>
                  </a:lnTo>
                  <a:close/>
                </a:path>
              </a:pathLst>
            </a:custGeom>
            <a:solidFill>
              <a:srgbClr val="C1E5F5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19050"/>
              <a:ext cx="9125484" cy="8349848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l" marL="380048" indent="-190024" lvl="1">
                <a:lnSpc>
                  <a:spcPts val="2268"/>
                </a:lnSpc>
                <a:buFont typeface="Arial"/>
                <a:buChar char="•"/>
              </a:pPr>
              <a:r>
                <a:rPr lang="en-US" sz="21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Information systems are as, Syracuse University describes this to be,</a:t>
              </a:r>
            </a:p>
            <a:p>
              <a:pPr algn="l" marL="380048" indent="-190024" lvl="1">
                <a:lnSpc>
                  <a:spcPts val="2268"/>
                </a:lnSpc>
              </a:pPr>
              <a:r>
                <a:rPr lang="en-US" sz="2100" i="true">
                  <a:solidFill>
                    <a:srgbClr val="000000"/>
                  </a:solidFill>
                  <a:latin typeface="Aptos Italics"/>
                  <a:ea typeface="Aptos Italics"/>
                  <a:cs typeface="Aptos Italics"/>
                  <a:sym typeface="Aptos Italics"/>
                </a:rPr>
                <a:t>‘An information system refers to a structured setup that helps gather, store, process, and share information in order to help people and organizations function more efficiently. It brings together and coordinates technology, data, people, and workflows.’ </a:t>
              </a:r>
            </a:p>
            <a:p>
              <a:pPr algn="r" marL="298609" indent="-149304" lvl="1">
                <a:lnSpc>
                  <a:spcPts val="1782"/>
                </a:lnSpc>
              </a:pPr>
              <a:r>
                <a:rPr lang="en-US" sz="1650" i="true">
                  <a:solidFill>
                    <a:srgbClr val="000000"/>
                  </a:solidFill>
                  <a:latin typeface="Aptos Italics"/>
                  <a:ea typeface="Aptos Italics"/>
                  <a:cs typeface="Aptos Italics"/>
                  <a:sym typeface="Aptos Italics"/>
                </a:rPr>
                <a:t>(iSchool | Syracuse University, 2025)</a:t>
              </a:r>
            </a:p>
            <a:p>
              <a:pPr algn="r" marL="380048" indent="-190024" lvl="1">
                <a:lnSpc>
                  <a:spcPts val="2268"/>
                </a:lnSpc>
              </a:pPr>
            </a:p>
            <a:p>
              <a:pPr algn="l" marL="380048" indent="-190024" lvl="1">
                <a:lnSpc>
                  <a:spcPts val="2268"/>
                </a:lnSpc>
              </a:pPr>
              <a:r>
                <a:rPr lang="en-US" sz="2100" i="true">
                  <a:solidFill>
                    <a:srgbClr val="000000"/>
                  </a:solidFill>
                  <a:latin typeface="Aptos Italics"/>
                  <a:ea typeface="Aptos Italics"/>
                  <a:cs typeface="Aptos Italics"/>
                  <a:sym typeface="Aptos Italics"/>
                </a:rPr>
                <a:t>The company is working towards finding a modernised system that enhances efficiency, enables better decision-making skills, and provides an improved customer experience.</a:t>
              </a:r>
            </a:p>
            <a:p>
              <a:pPr algn="l" marL="380048" indent="-190024" lvl="1">
                <a:lnSpc>
                  <a:spcPts val="2268"/>
                </a:lnSpc>
              </a:pPr>
              <a:r>
                <a:rPr lang="en-US" sz="2100" i="true">
                  <a:solidFill>
                    <a:srgbClr val="000000"/>
                  </a:solidFill>
                  <a:latin typeface="Aptos Italics"/>
                  <a:ea typeface="Aptos Italics"/>
                  <a:cs typeface="Aptos Italics"/>
                  <a:sym typeface="Aptos Italics"/>
                </a:rPr>
                <a:t>Business Information systems are evolving and require more modern techniques to enable companies to grow and expand further with ease.</a:t>
              </a: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8181224" y="8662623"/>
            <a:ext cx="168639" cy="168639"/>
            <a:chOff x="0" y="0"/>
            <a:chExt cx="224852" cy="224852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224790" cy="224790"/>
            </a:xfrm>
            <a:custGeom>
              <a:avLst/>
              <a:gdLst/>
              <a:ahLst/>
              <a:cxnLst/>
              <a:rect r="r" b="b" t="t" l="l"/>
              <a:pathLst>
                <a:path h="224790" w="224790">
                  <a:moveTo>
                    <a:pt x="224790" y="112395"/>
                  </a:moveTo>
                  <a:cubicBezTo>
                    <a:pt x="224790" y="174498"/>
                    <a:pt x="174498" y="224790"/>
                    <a:pt x="112395" y="224790"/>
                  </a:cubicBezTo>
                  <a:cubicBezTo>
                    <a:pt x="50292" y="224790"/>
                    <a:pt x="0" y="174498"/>
                    <a:pt x="0" y="112395"/>
                  </a:cubicBezTo>
                  <a:cubicBezTo>
                    <a:pt x="0" y="50292"/>
                    <a:pt x="50292" y="0"/>
                    <a:pt x="112395" y="0"/>
                  </a:cubicBezTo>
                  <a:cubicBezTo>
                    <a:pt x="174498" y="0"/>
                    <a:pt x="224790" y="50292"/>
                    <a:pt x="224790" y="112395"/>
                  </a:cubicBezTo>
                  <a:close/>
                </a:path>
              </a:pathLst>
            </a:custGeom>
            <a:solidFill>
              <a:srgbClr val="156082"/>
            </a:solidFill>
          </p:spPr>
        </p:sp>
      </p:grpSp>
      <p:sp>
        <p:nvSpPr>
          <p:cNvPr name="AutoShape 14" id="14"/>
          <p:cNvSpPr/>
          <p:nvPr/>
        </p:nvSpPr>
        <p:spPr>
          <a:xfrm rot="5373249">
            <a:off x="14931073" y="7835112"/>
            <a:ext cx="4896340" cy="0"/>
          </a:xfrm>
          <a:prstGeom prst="line">
            <a:avLst/>
          </a:prstGeom>
          <a:ln cap="rnd" w="1905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15" id="15"/>
          <p:cNvSpPr/>
          <p:nvPr/>
        </p:nvSpPr>
        <p:spPr>
          <a:xfrm flipH="false" flipV="false" rot="0">
            <a:off x="15531138" y="1227922"/>
            <a:ext cx="1610823" cy="2050313"/>
          </a:xfrm>
          <a:custGeom>
            <a:avLst/>
            <a:gdLst/>
            <a:ahLst/>
            <a:cxnLst/>
            <a:rect r="r" b="b" t="t" l="l"/>
            <a:pathLst>
              <a:path h="2050313" w="1610823">
                <a:moveTo>
                  <a:pt x="0" y="0"/>
                </a:moveTo>
                <a:lnTo>
                  <a:pt x="1610823" y="0"/>
                </a:lnTo>
                <a:lnTo>
                  <a:pt x="1610823" y="2050313"/>
                </a:lnTo>
                <a:lnTo>
                  <a:pt x="0" y="205031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 descr="Artificial Intelligence outline"/>
          <p:cNvSpPr/>
          <p:nvPr/>
        </p:nvSpPr>
        <p:spPr>
          <a:xfrm flipH="false" flipV="false" rot="0">
            <a:off x="3113480" y="6774542"/>
            <a:ext cx="2438712" cy="2681230"/>
          </a:xfrm>
          <a:custGeom>
            <a:avLst/>
            <a:gdLst/>
            <a:ahLst/>
            <a:cxnLst/>
            <a:rect r="r" b="b" t="t" l="l"/>
            <a:pathLst>
              <a:path h="2681230" w="2438712">
                <a:moveTo>
                  <a:pt x="0" y="0"/>
                </a:moveTo>
                <a:lnTo>
                  <a:pt x="2438712" y="0"/>
                </a:lnTo>
                <a:lnTo>
                  <a:pt x="2438712" y="2681230"/>
                </a:lnTo>
                <a:lnTo>
                  <a:pt x="0" y="268123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4972" t="0" r="-4972" b="0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99292" y="831228"/>
            <a:ext cx="8613284" cy="8613284"/>
            <a:chOff x="0" y="0"/>
            <a:chExt cx="11484378" cy="1148437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1484356" cy="11484356"/>
            </a:xfrm>
            <a:custGeom>
              <a:avLst/>
              <a:gdLst/>
              <a:ahLst/>
              <a:cxnLst/>
              <a:rect r="r" b="b" t="t" l="l"/>
              <a:pathLst>
                <a:path h="11484356" w="11484356">
                  <a:moveTo>
                    <a:pt x="0" y="5742178"/>
                  </a:moveTo>
                  <a:cubicBezTo>
                    <a:pt x="0" y="2570861"/>
                    <a:pt x="2570861" y="0"/>
                    <a:pt x="5742178" y="0"/>
                  </a:cubicBezTo>
                  <a:cubicBezTo>
                    <a:pt x="8913495" y="0"/>
                    <a:pt x="11484356" y="2570861"/>
                    <a:pt x="11484356" y="5742178"/>
                  </a:cubicBezTo>
                  <a:cubicBezTo>
                    <a:pt x="11484356" y="8913495"/>
                    <a:pt x="8913495" y="11484356"/>
                    <a:pt x="5742178" y="11484356"/>
                  </a:cubicBezTo>
                  <a:cubicBezTo>
                    <a:pt x="2570862" y="11484356"/>
                    <a:pt x="0" y="8913495"/>
                    <a:pt x="0" y="5742178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156082">
                    <a:alpha val="100000"/>
                  </a:srgbClr>
                </a:gs>
                <a:gs pos="100000">
                  <a:srgbClr val="E97132">
                    <a:alpha val="100000"/>
                  </a:srgbClr>
                </a:gs>
              </a:gsLst>
              <a:lin ang="2700000"/>
            </a:gradFill>
          </p:spPr>
        </p:sp>
      </p:grpSp>
      <p:grpSp>
        <p:nvGrpSpPr>
          <p:cNvPr name="Group 4" id="4"/>
          <p:cNvGrpSpPr/>
          <p:nvPr/>
        </p:nvGrpSpPr>
        <p:grpSpPr>
          <a:xfrm rot="0">
            <a:off x="1867608" y="1934648"/>
            <a:ext cx="5476652" cy="6406444"/>
            <a:chOff x="0" y="0"/>
            <a:chExt cx="7302202" cy="8541926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7302202" cy="8541926"/>
            </a:xfrm>
            <a:custGeom>
              <a:avLst/>
              <a:gdLst/>
              <a:ahLst/>
              <a:cxnLst/>
              <a:rect r="r" b="b" t="t" l="l"/>
              <a:pathLst>
                <a:path h="8541926" w="7302202">
                  <a:moveTo>
                    <a:pt x="0" y="0"/>
                  </a:moveTo>
                  <a:lnTo>
                    <a:pt x="7302202" y="0"/>
                  </a:lnTo>
                  <a:lnTo>
                    <a:pt x="7302202" y="8541926"/>
                  </a:lnTo>
                  <a:lnTo>
                    <a:pt x="0" y="854192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47625"/>
              <a:ext cx="7302202" cy="849430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3888"/>
                </a:lnSpc>
              </a:pPr>
              <a:r>
                <a:rPr lang="en-US" b="true" sz="3600" u="sng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Small Cars Direct Company.</a:t>
              </a:r>
            </a:p>
            <a:p>
              <a:pPr algn="ctr">
                <a:lnSpc>
                  <a:spcPts val="3888"/>
                </a:lnSpc>
              </a:pPr>
              <a:r>
                <a:rPr lang="en-US" sz="360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The Yard. Unit 5-7 Queensway, New Milton, BH25 5NR.</a:t>
              </a:r>
            </a:p>
            <a:p>
              <a:pPr algn="ctr">
                <a:lnSpc>
                  <a:spcPts val="3888"/>
                </a:lnSpc>
              </a:pPr>
              <a:r>
                <a:rPr lang="en-US" sz="3600" u="sng">
                  <a:solidFill>
                    <a:srgbClr val="467886"/>
                  </a:solidFill>
                  <a:latin typeface="Aptos"/>
                  <a:ea typeface="Aptos"/>
                  <a:cs typeface="Aptos"/>
                  <a:sym typeface="Aptos"/>
                  <a:hlinkClick r:id="rId2" tooltip="http://www.smallcarsdirect.co.uk/"/>
                </a:rPr>
                <a:t>www.smallcarsdirect.co.uk</a:t>
              </a:r>
              <a:r>
                <a:rPr lang="en-US" sz="360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  </a:t>
              </a:r>
            </a:p>
            <a:p>
              <a:pPr algn="ctr">
                <a:lnSpc>
                  <a:spcPts val="3888"/>
                </a:lnSpc>
              </a:pPr>
              <a:r>
                <a:rPr lang="en-US" sz="360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(Smallcarsdirect.co.uk, 2020)</a:t>
              </a:r>
            </a:p>
            <a:p>
              <a:pPr algn="ctr">
                <a:lnSpc>
                  <a:spcPts val="3888"/>
                </a:lnSpc>
              </a:pPr>
              <a:r>
                <a:rPr lang="en-US" sz="360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01425529559</a:t>
              </a:r>
            </a:p>
            <a:p>
              <a:pPr algn="ctr">
                <a:lnSpc>
                  <a:spcPts val="3888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685240" y="561591"/>
            <a:ext cx="257273" cy="257272"/>
            <a:chOff x="0" y="0"/>
            <a:chExt cx="343030" cy="34303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342900" cy="343027"/>
            </a:xfrm>
            <a:custGeom>
              <a:avLst/>
              <a:gdLst/>
              <a:ahLst/>
              <a:cxnLst/>
              <a:rect r="r" b="b" t="t" l="l"/>
              <a:pathLst>
                <a:path h="343027" w="342900">
                  <a:moveTo>
                    <a:pt x="319786" y="148209"/>
                  </a:moveTo>
                  <a:lnTo>
                    <a:pt x="194818" y="148209"/>
                  </a:lnTo>
                  <a:lnTo>
                    <a:pt x="194818" y="23241"/>
                  </a:lnTo>
                  <a:cubicBezTo>
                    <a:pt x="194818" y="10414"/>
                    <a:pt x="184404" y="0"/>
                    <a:pt x="171577" y="0"/>
                  </a:cubicBezTo>
                  <a:cubicBezTo>
                    <a:pt x="158750" y="0"/>
                    <a:pt x="148336" y="10414"/>
                    <a:pt x="148336" y="23241"/>
                  </a:cubicBezTo>
                  <a:lnTo>
                    <a:pt x="148336" y="148209"/>
                  </a:lnTo>
                  <a:lnTo>
                    <a:pt x="23241" y="148209"/>
                  </a:lnTo>
                  <a:cubicBezTo>
                    <a:pt x="10414" y="148209"/>
                    <a:pt x="0" y="158623"/>
                    <a:pt x="0" y="171577"/>
                  </a:cubicBezTo>
                  <a:cubicBezTo>
                    <a:pt x="0" y="184531"/>
                    <a:pt x="10414" y="194818"/>
                    <a:pt x="23241" y="194818"/>
                  </a:cubicBezTo>
                  <a:lnTo>
                    <a:pt x="148209" y="194818"/>
                  </a:lnTo>
                  <a:lnTo>
                    <a:pt x="148209" y="319786"/>
                  </a:lnTo>
                  <a:cubicBezTo>
                    <a:pt x="148209" y="332613"/>
                    <a:pt x="158623" y="343027"/>
                    <a:pt x="171450" y="343027"/>
                  </a:cubicBezTo>
                  <a:cubicBezTo>
                    <a:pt x="184277" y="343027"/>
                    <a:pt x="194691" y="332613"/>
                    <a:pt x="194691" y="319786"/>
                  </a:cubicBezTo>
                  <a:lnTo>
                    <a:pt x="194691" y="194818"/>
                  </a:lnTo>
                  <a:lnTo>
                    <a:pt x="319659" y="194818"/>
                  </a:lnTo>
                  <a:cubicBezTo>
                    <a:pt x="332486" y="194818"/>
                    <a:pt x="342900" y="184404"/>
                    <a:pt x="342900" y="171577"/>
                  </a:cubicBezTo>
                  <a:cubicBezTo>
                    <a:pt x="342900" y="158750"/>
                    <a:pt x="332486" y="148336"/>
                    <a:pt x="319659" y="148336"/>
                  </a:cubicBezTo>
                  <a:close/>
                </a:path>
              </a:pathLst>
            </a:custGeom>
            <a:solidFill>
              <a:srgbClr val="E97132"/>
            </a:solidFill>
          </p:spPr>
        </p:sp>
      </p:grpSp>
      <p:grpSp>
        <p:nvGrpSpPr>
          <p:cNvPr name="Group 9" id="9"/>
          <p:cNvGrpSpPr/>
          <p:nvPr/>
        </p:nvGrpSpPr>
        <p:grpSpPr>
          <a:xfrm rot="0">
            <a:off x="825164" y="1626761"/>
            <a:ext cx="236317" cy="236317"/>
            <a:chOff x="0" y="0"/>
            <a:chExt cx="315090" cy="31509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315214" cy="315087"/>
            </a:xfrm>
            <a:custGeom>
              <a:avLst/>
              <a:gdLst/>
              <a:ahLst/>
              <a:cxnLst/>
              <a:rect r="r" b="b" t="t" l="l"/>
              <a:pathLst>
                <a:path h="315087" w="315214">
                  <a:moveTo>
                    <a:pt x="157607" y="46609"/>
                  </a:moveTo>
                  <a:cubicBezTo>
                    <a:pt x="218948" y="46609"/>
                    <a:pt x="268605" y="96266"/>
                    <a:pt x="268605" y="157607"/>
                  </a:cubicBezTo>
                  <a:cubicBezTo>
                    <a:pt x="268605" y="218948"/>
                    <a:pt x="218948" y="268605"/>
                    <a:pt x="157607" y="268605"/>
                  </a:cubicBezTo>
                  <a:cubicBezTo>
                    <a:pt x="96266" y="268605"/>
                    <a:pt x="46609" y="218948"/>
                    <a:pt x="46609" y="157607"/>
                  </a:cubicBezTo>
                  <a:cubicBezTo>
                    <a:pt x="46609" y="96266"/>
                    <a:pt x="96266" y="46736"/>
                    <a:pt x="157607" y="46609"/>
                  </a:cubicBezTo>
                  <a:moveTo>
                    <a:pt x="157607" y="0"/>
                  </a:moveTo>
                  <a:cubicBezTo>
                    <a:pt x="70485" y="0"/>
                    <a:pt x="0" y="70485"/>
                    <a:pt x="0" y="157607"/>
                  </a:cubicBezTo>
                  <a:cubicBezTo>
                    <a:pt x="0" y="244729"/>
                    <a:pt x="70485" y="315087"/>
                    <a:pt x="157607" y="315087"/>
                  </a:cubicBezTo>
                  <a:cubicBezTo>
                    <a:pt x="244729" y="315087"/>
                    <a:pt x="315214" y="244602"/>
                    <a:pt x="315214" y="157480"/>
                  </a:cubicBezTo>
                  <a:cubicBezTo>
                    <a:pt x="315214" y="70358"/>
                    <a:pt x="244602" y="0"/>
                    <a:pt x="157607" y="0"/>
                  </a:cubicBezTo>
                  <a:close/>
                </a:path>
              </a:pathLst>
            </a:custGeom>
            <a:solidFill>
              <a:srgbClr val="E97132"/>
            </a:solid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9445850" y="777600"/>
            <a:ext cx="7157410" cy="8756924"/>
            <a:chOff x="0" y="0"/>
            <a:chExt cx="9543214" cy="1167589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9543214" cy="11675898"/>
            </a:xfrm>
            <a:custGeom>
              <a:avLst/>
              <a:gdLst/>
              <a:ahLst/>
              <a:cxnLst/>
              <a:rect r="r" b="b" t="t" l="l"/>
              <a:pathLst>
                <a:path h="11675898" w="9543214">
                  <a:moveTo>
                    <a:pt x="0" y="0"/>
                  </a:moveTo>
                  <a:lnTo>
                    <a:pt x="9543214" y="0"/>
                  </a:lnTo>
                  <a:lnTo>
                    <a:pt x="9543214" y="11675898"/>
                  </a:lnTo>
                  <a:lnTo>
                    <a:pt x="0" y="1167589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38100"/>
              <a:ext cx="9543214" cy="1163779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240"/>
                </a:lnSpc>
              </a:pPr>
            </a:p>
            <a:p>
              <a:pPr algn="l" marL="542925" indent="-271462" lvl="1">
                <a:lnSpc>
                  <a:spcPts val="3240"/>
                </a:lnSpc>
                <a:buFont typeface="Arial"/>
                <a:buChar char="•"/>
              </a:pPr>
              <a:r>
                <a:rPr lang="en-US" sz="30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Based in Hampshire, the company provides a service to customers who are looking to find the best quality and reliable small cars for their needs. Established in 2016, has built a reputation for providing a trusted service.</a:t>
              </a:r>
            </a:p>
            <a:p>
              <a:pPr algn="l" marL="542925" indent="-271462" lvl="1">
                <a:lnSpc>
                  <a:spcPts val="3240"/>
                </a:lnSpc>
                <a:buFont typeface="Arial"/>
                <a:buChar char="•"/>
              </a:pPr>
              <a:r>
                <a:rPr lang="en-US" sz="30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The company branches its support in 13 different area locations.</a:t>
              </a:r>
            </a:p>
            <a:p>
              <a:pPr algn="l" marL="542925" indent="-271462" lvl="1">
                <a:lnSpc>
                  <a:spcPts val="3240"/>
                </a:lnSpc>
                <a:buFont typeface="Arial"/>
                <a:buChar char="•"/>
              </a:pPr>
              <a:r>
                <a:rPr lang="en-US" sz="30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For the cars, every vehicle is inspected with an 80+ point inspection.</a:t>
              </a:r>
            </a:p>
            <a:p>
              <a:pPr algn="l" marL="542925" indent="-271462" lvl="1">
                <a:lnSpc>
                  <a:spcPts val="3240"/>
                </a:lnSpc>
                <a:buFont typeface="Arial"/>
                <a:buChar char="•"/>
              </a:pPr>
              <a:r>
                <a:rPr lang="en-US" sz="30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Providing great value and finance options, also providing you with the option of having an independent financial provider.</a:t>
              </a:r>
            </a:p>
            <a:p>
              <a:pPr algn="l" marL="542925" indent="-271462" lvl="1">
                <a:lnSpc>
                  <a:spcPts val="3240"/>
                </a:lnSpc>
                <a:buFont typeface="Arial"/>
                <a:buChar char="•"/>
              </a:pPr>
              <a:r>
                <a:rPr lang="en-US" sz="30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Where honesty, loyalty, and greatness meet with success.</a:t>
              </a: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8154820" y="8627730"/>
            <a:ext cx="168639" cy="168639"/>
            <a:chOff x="0" y="0"/>
            <a:chExt cx="224852" cy="224852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224790" cy="224790"/>
            </a:xfrm>
            <a:custGeom>
              <a:avLst/>
              <a:gdLst/>
              <a:ahLst/>
              <a:cxnLst/>
              <a:rect r="r" b="b" t="t" l="l"/>
              <a:pathLst>
                <a:path h="224790" w="224790">
                  <a:moveTo>
                    <a:pt x="224790" y="112395"/>
                  </a:moveTo>
                  <a:cubicBezTo>
                    <a:pt x="224790" y="174498"/>
                    <a:pt x="174498" y="224790"/>
                    <a:pt x="112395" y="224790"/>
                  </a:cubicBezTo>
                  <a:cubicBezTo>
                    <a:pt x="50292" y="224790"/>
                    <a:pt x="0" y="174498"/>
                    <a:pt x="0" y="112395"/>
                  </a:cubicBezTo>
                  <a:cubicBezTo>
                    <a:pt x="0" y="50292"/>
                    <a:pt x="50292" y="0"/>
                    <a:pt x="112395" y="0"/>
                  </a:cubicBezTo>
                  <a:cubicBezTo>
                    <a:pt x="174498" y="0"/>
                    <a:pt x="224790" y="50292"/>
                    <a:pt x="224790" y="112395"/>
                  </a:cubicBezTo>
                  <a:close/>
                </a:path>
              </a:pathLst>
            </a:custGeom>
            <a:solidFill>
              <a:srgbClr val="E97132"/>
            </a:solidFill>
          </p:spPr>
        </p:sp>
      </p:grpSp>
      <p:sp>
        <p:nvSpPr>
          <p:cNvPr name="AutoShape 16" id="16"/>
          <p:cNvSpPr/>
          <p:nvPr/>
        </p:nvSpPr>
        <p:spPr>
          <a:xfrm rot="5373249">
            <a:off x="14931073" y="7835112"/>
            <a:ext cx="4896340" cy="0"/>
          </a:xfrm>
          <a:prstGeom prst="line">
            <a:avLst/>
          </a:prstGeom>
          <a:ln cap="rnd" w="1905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7" id="17"/>
          <p:cNvSpPr txBox="true"/>
          <p:nvPr/>
        </p:nvSpPr>
        <p:spPr>
          <a:xfrm rot="0">
            <a:off x="10075898" y="736857"/>
            <a:ext cx="4791235" cy="6010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</a:pPr>
            <a:r>
              <a:rPr lang="en-US" sz="3600" b="true">
                <a:solidFill>
                  <a:srgbClr val="000000"/>
                </a:solidFill>
                <a:latin typeface="Aptos Bold"/>
                <a:ea typeface="Aptos Bold"/>
                <a:cs typeface="Aptos Bold"/>
                <a:sym typeface="Aptos Bold"/>
              </a:rPr>
              <a:t>Company’s overview.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>
  <p:cSld>
    <p:bg>
      <p:bgPr>
        <a:solidFill>
          <a:srgbClr val="FADDC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5400000">
            <a:off x="829374" y="2586679"/>
            <a:ext cx="1770169" cy="1247691"/>
            <a:chOff x="0" y="0"/>
            <a:chExt cx="2360226" cy="166358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9050" y="19050"/>
              <a:ext cx="2322195" cy="1625600"/>
            </a:xfrm>
            <a:custGeom>
              <a:avLst/>
              <a:gdLst/>
              <a:ahLst/>
              <a:cxnLst/>
              <a:rect r="r" b="b" t="t" l="l"/>
              <a:pathLst>
                <a:path h="1625600" w="2322195">
                  <a:moveTo>
                    <a:pt x="0" y="0"/>
                  </a:moveTo>
                  <a:lnTo>
                    <a:pt x="1503807" y="0"/>
                  </a:lnTo>
                  <a:lnTo>
                    <a:pt x="2322195" y="812800"/>
                  </a:lnTo>
                  <a:lnTo>
                    <a:pt x="1503807" y="1625600"/>
                  </a:lnTo>
                  <a:lnTo>
                    <a:pt x="0" y="1625600"/>
                  </a:lnTo>
                  <a:lnTo>
                    <a:pt x="818388" y="812800"/>
                  </a:ln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-1524" y="0"/>
              <a:ext cx="2361819" cy="1663700"/>
            </a:xfrm>
            <a:custGeom>
              <a:avLst/>
              <a:gdLst/>
              <a:ahLst/>
              <a:cxnLst/>
              <a:rect r="r" b="b" t="t" l="l"/>
              <a:pathLst>
                <a:path h="1663700" w="2361819">
                  <a:moveTo>
                    <a:pt x="20574" y="0"/>
                  </a:moveTo>
                  <a:lnTo>
                    <a:pt x="1524381" y="0"/>
                  </a:lnTo>
                  <a:cubicBezTo>
                    <a:pt x="1529461" y="0"/>
                    <a:pt x="1534287" y="2032"/>
                    <a:pt x="1537843" y="5588"/>
                  </a:cubicBezTo>
                  <a:lnTo>
                    <a:pt x="2356231" y="818388"/>
                  </a:lnTo>
                  <a:cubicBezTo>
                    <a:pt x="2359787" y="821944"/>
                    <a:pt x="2361819" y="826770"/>
                    <a:pt x="2361819" y="831850"/>
                  </a:cubicBezTo>
                  <a:cubicBezTo>
                    <a:pt x="2361819" y="836930"/>
                    <a:pt x="2359787" y="841756"/>
                    <a:pt x="2356231" y="845312"/>
                  </a:cubicBezTo>
                  <a:lnTo>
                    <a:pt x="1537843" y="1658112"/>
                  </a:lnTo>
                  <a:cubicBezTo>
                    <a:pt x="1534287" y="1661668"/>
                    <a:pt x="1529461" y="1663700"/>
                    <a:pt x="1524381" y="1663700"/>
                  </a:cubicBezTo>
                  <a:lnTo>
                    <a:pt x="20574" y="1663700"/>
                  </a:lnTo>
                  <a:cubicBezTo>
                    <a:pt x="12827" y="1663700"/>
                    <a:pt x="5842" y="1659001"/>
                    <a:pt x="2921" y="1651889"/>
                  </a:cubicBezTo>
                  <a:cubicBezTo>
                    <a:pt x="0" y="1644777"/>
                    <a:pt x="1651" y="1636522"/>
                    <a:pt x="7112" y="1631061"/>
                  </a:cubicBezTo>
                  <a:lnTo>
                    <a:pt x="825500" y="818261"/>
                  </a:lnTo>
                  <a:lnTo>
                    <a:pt x="838962" y="831723"/>
                  </a:lnTo>
                  <a:lnTo>
                    <a:pt x="825500" y="845185"/>
                  </a:lnTo>
                  <a:lnTo>
                    <a:pt x="7112" y="32512"/>
                  </a:lnTo>
                  <a:cubicBezTo>
                    <a:pt x="1651" y="27178"/>
                    <a:pt x="0" y="18923"/>
                    <a:pt x="2921" y="11811"/>
                  </a:cubicBezTo>
                  <a:cubicBezTo>
                    <a:pt x="5842" y="4699"/>
                    <a:pt x="12827" y="0"/>
                    <a:pt x="20574" y="0"/>
                  </a:cubicBezTo>
                  <a:moveTo>
                    <a:pt x="20574" y="38100"/>
                  </a:moveTo>
                  <a:lnTo>
                    <a:pt x="20574" y="19050"/>
                  </a:lnTo>
                  <a:lnTo>
                    <a:pt x="34036" y="5588"/>
                  </a:lnTo>
                  <a:lnTo>
                    <a:pt x="852424" y="818261"/>
                  </a:lnTo>
                  <a:cubicBezTo>
                    <a:pt x="855980" y="821817"/>
                    <a:pt x="858012" y="826643"/>
                    <a:pt x="858012" y="831723"/>
                  </a:cubicBezTo>
                  <a:cubicBezTo>
                    <a:pt x="858012" y="836803"/>
                    <a:pt x="855980" y="841629"/>
                    <a:pt x="852424" y="845185"/>
                  </a:cubicBezTo>
                  <a:lnTo>
                    <a:pt x="34036" y="1657985"/>
                  </a:lnTo>
                  <a:lnTo>
                    <a:pt x="20574" y="1644523"/>
                  </a:lnTo>
                  <a:lnTo>
                    <a:pt x="20574" y="1625473"/>
                  </a:lnTo>
                  <a:lnTo>
                    <a:pt x="1524381" y="1625473"/>
                  </a:lnTo>
                  <a:lnTo>
                    <a:pt x="1524381" y="1644523"/>
                  </a:lnTo>
                  <a:lnTo>
                    <a:pt x="1510919" y="1631061"/>
                  </a:lnTo>
                  <a:lnTo>
                    <a:pt x="2329307" y="818261"/>
                  </a:lnTo>
                  <a:lnTo>
                    <a:pt x="2342769" y="831723"/>
                  </a:lnTo>
                  <a:lnTo>
                    <a:pt x="2329307" y="845185"/>
                  </a:lnTo>
                  <a:lnTo>
                    <a:pt x="1510919" y="32385"/>
                  </a:lnTo>
                  <a:lnTo>
                    <a:pt x="1524381" y="18923"/>
                  </a:lnTo>
                  <a:lnTo>
                    <a:pt x="1524381" y="38100"/>
                  </a:lnTo>
                  <a:lnTo>
                    <a:pt x="20574" y="38100"/>
                  </a:lnTo>
                  <a:close/>
                </a:path>
              </a:pathLst>
            </a:custGeom>
            <a:solidFill>
              <a:srgbClr val="156082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1090614" y="2934997"/>
            <a:ext cx="1247691" cy="551054"/>
            <a:chOff x="0" y="0"/>
            <a:chExt cx="1663588" cy="73473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663588" cy="734738"/>
            </a:xfrm>
            <a:custGeom>
              <a:avLst/>
              <a:gdLst/>
              <a:ahLst/>
              <a:cxnLst/>
              <a:rect r="r" b="b" t="t" l="l"/>
              <a:pathLst>
                <a:path h="734738" w="1663588">
                  <a:moveTo>
                    <a:pt x="0" y="0"/>
                  </a:moveTo>
                  <a:lnTo>
                    <a:pt x="1663588" y="0"/>
                  </a:lnTo>
                  <a:lnTo>
                    <a:pt x="1663588" y="734738"/>
                  </a:lnTo>
                  <a:lnTo>
                    <a:pt x="0" y="73473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9525"/>
              <a:ext cx="1663588" cy="72521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458"/>
                </a:lnSpc>
              </a:pPr>
              <a:r>
                <a:rPr lang="en-US" sz="135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Executive Level Management.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5400000">
            <a:off x="4239302" y="395869"/>
            <a:ext cx="1160612" cy="5019758"/>
            <a:chOff x="0" y="0"/>
            <a:chExt cx="1547482" cy="669301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19050" y="19050"/>
              <a:ext cx="1509395" cy="6654927"/>
            </a:xfrm>
            <a:custGeom>
              <a:avLst/>
              <a:gdLst/>
              <a:ahLst/>
              <a:cxnLst/>
              <a:rect r="r" b="b" t="t" l="l"/>
              <a:pathLst>
                <a:path h="6654927" w="1509395">
                  <a:moveTo>
                    <a:pt x="251587" y="0"/>
                  </a:moveTo>
                  <a:lnTo>
                    <a:pt x="1257808" y="0"/>
                  </a:lnTo>
                  <a:cubicBezTo>
                    <a:pt x="1396746" y="0"/>
                    <a:pt x="1509395" y="114808"/>
                    <a:pt x="1509395" y="256413"/>
                  </a:cubicBezTo>
                  <a:lnTo>
                    <a:pt x="1509395" y="6654927"/>
                  </a:lnTo>
                  <a:lnTo>
                    <a:pt x="0" y="6654927"/>
                  </a:lnTo>
                  <a:lnTo>
                    <a:pt x="0" y="256413"/>
                  </a:lnTo>
                  <a:cubicBezTo>
                    <a:pt x="0" y="114808"/>
                    <a:pt x="112649" y="0"/>
                    <a:pt x="251587" y="0"/>
                  </a:cubicBezTo>
                  <a:close/>
                </a:path>
              </a:pathLst>
            </a:custGeom>
            <a:solidFill>
              <a:srgbClr val="FFFFFF">
                <a:alpha val="80784"/>
              </a:srgbClr>
            </a:solid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547495" cy="6693027"/>
            </a:xfrm>
            <a:custGeom>
              <a:avLst/>
              <a:gdLst/>
              <a:ahLst/>
              <a:cxnLst/>
              <a:rect r="r" b="b" t="t" l="l"/>
              <a:pathLst>
                <a:path h="6693027" w="1547495">
                  <a:moveTo>
                    <a:pt x="270637" y="0"/>
                  </a:moveTo>
                  <a:lnTo>
                    <a:pt x="1276858" y="0"/>
                  </a:lnTo>
                  <a:lnTo>
                    <a:pt x="1276858" y="19050"/>
                  </a:lnTo>
                  <a:lnTo>
                    <a:pt x="1276858" y="0"/>
                  </a:lnTo>
                  <a:cubicBezTo>
                    <a:pt x="1426718" y="0"/>
                    <a:pt x="1547495" y="123698"/>
                    <a:pt x="1547495" y="275463"/>
                  </a:cubicBezTo>
                  <a:lnTo>
                    <a:pt x="1528445" y="275463"/>
                  </a:lnTo>
                  <a:lnTo>
                    <a:pt x="1547495" y="275463"/>
                  </a:lnTo>
                  <a:lnTo>
                    <a:pt x="1547495" y="6673977"/>
                  </a:lnTo>
                  <a:cubicBezTo>
                    <a:pt x="1547495" y="6684518"/>
                    <a:pt x="1538986" y="6693027"/>
                    <a:pt x="1528445" y="6693027"/>
                  </a:cubicBezTo>
                  <a:lnTo>
                    <a:pt x="19050" y="6693027"/>
                  </a:lnTo>
                  <a:cubicBezTo>
                    <a:pt x="8509" y="6693027"/>
                    <a:pt x="0" y="6684518"/>
                    <a:pt x="0" y="6673977"/>
                  </a:cubicBezTo>
                  <a:lnTo>
                    <a:pt x="0" y="275463"/>
                  </a:lnTo>
                  <a:lnTo>
                    <a:pt x="19050" y="275463"/>
                  </a:lnTo>
                  <a:lnTo>
                    <a:pt x="0" y="275463"/>
                  </a:lnTo>
                  <a:cubicBezTo>
                    <a:pt x="0" y="123698"/>
                    <a:pt x="120777" y="0"/>
                    <a:pt x="270637" y="0"/>
                  </a:cubicBezTo>
                  <a:cubicBezTo>
                    <a:pt x="272542" y="0"/>
                    <a:pt x="274447" y="254"/>
                    <a:pt x="276352" y="889"/>
                  </a:cubicBezTo>
                  <a:lnTo>
                    <a:pt x="270637" y="19050"/>
                  </a:lnTo>
                  <a:lnTo>
                    <a:pt x="270637" y="0"/>
                  </a:lnTo>
                  <a:moveTo>
                    <a:pt x="270637" y="38100"/>
                  </a:moveTo>
                  <a:cubicBezTo>
                    <a:pt x="268732" y="38100"/>
                    <a:pt x="266827" y="37846"/>
                    <a:pt x="264922" y="37211"/>
                  </a:cubicBezTo>
                  <a:lnTo>
                    <a:pt x="270637" y="19050"/>
                  </a:lnTo>
                  <a:lnTo>
                    <a:pt x="270637" y="38100"/>
                  </a:lnTo>
                  <a:cubicBezTo>
                    <a:pt x="142494" y="38100"/>
                    <a:pt x="38100" y="144018"/>
                    <a:pt x="38100" y="275463"/>
                  </a:cubicBezTo>
                  <a:lnTo>
                    <a:pt x="38100" y="6673977"/>
                  </a:lnTo>
                  <a:lnTo>
                    <a:pt x="19050" y="6673977"/>
                  </a:lnTo>
                  <a:lnTo>
                    <a:pt x="19050" y="6654927"/>
                  </a:lnTo>
                  <a:lnTo>
                    <a:pt x="1528445" y="6654927"/>
                  </a:lnTo>
                  <a:lnTo>
                    <a:pt x="1528445" y="6673977"/>
                  </a:lnTo>
                  <a:lnTo>
                    <a:pt x="1509395" y="6673977"/>
                  </a:lnTo>
                  <a:lnTo>
                    <a:pt x="1509395" y="275463"/>
                  </a:lnTo>
                  <a:cubicBezTo>
                    <a:pt x="1509395" y="144018"/>
                    <a:pt x="1404874" y="38100"/>
                    <a:pt x="1276858" y="38100"/>
                  </a:cubicBezTo>
                  <a:lnTo>
                    <a:pt x="270637" y="38100"/>
                  </a:lnTo>
                  <a:close/>
                </a:path>
              </a:pathLst>
            </a:custGeom>
            <a:solidFill>
              <a:srgbClr val="156082"/>
            </a:solid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2309730" y="2380702"/>
            <a:ext cx="4964496" cy="1050088"/>
            <a:chOff x="0" y="0"/>
            <a:chExt cx="6619328" cy="140011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6619328" cy="1400118"/>
            </a:xfrm>
            <a:custGeom>
              <a:avLst/>
              <a:gdLst/>
              <a:ahLst/>
              <a:cxnLst/>
              <a:rect r="r" b="b" t="t" l="l"/>
              <a:pathLst>
                <a:path h="1400118" w="6619328">
                  <a:moveTo>
                    <a:pt x="0" y="0"/>
                  </a:moveTo>
                  <a:lnTo>
                    <a:pt x="6619328" y="0"/>
                  </a:lnTo>
                  <a:lnTo>
                    <a:pt x="6619328" y="1400118"/>
                  </a:lnTo>
                  <a:lnTo>
                    <a:pt x="0" y="140011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9525"/>
              <a:ext cx="6619328" cy="139059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 marL="244316" indent="-81439" lvl="2">
                <a:lnSpc>
                  <a:spcPts val="1458"/>
                </a:lnSpc>
                <a:buFont typeface="Arial"/>
                <a:buChar char="⚬"/>
              </a:pPr>
              <a:r>
                <a:rPr lang="en-US" b="true" sz="1350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Executive Information systems (EIS)</a:t>
              </a:r>
            </a:p>
            <a:p>
              <a:pPr algn="l" marL="244316" indent="-81439" lvl="2">
                <a:lnSpc>
                  <a:spcPts val="1458"/>
                </a:lnSpc>
                <a:buFont typeface="Arial"/>
                <a:buChar char="⚬"/>
              </a:pPr>
              <a:r>
                <a:rPr lang="en-US" sz="135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Highly tailored and compressed</a:t>
              </a:r>
            </a:p>
            <a:p>
              <a:pPr algn="l" marL="244316" indent="-81439" lvl="2">
                <a:lnSpc>
                  <a:spcPts val="1458"/>
                </a:lnSpc>
                <a:buFont typeface="Arial"/>
                <a:buChar char="⚬"/>
              </a:pPr>
              <a:r>
                <a:rPr lang="en-US" sz="135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Mostly customized</a:t>
              </a:r>
            </a:p>
          </p:txBody>
        </p:sp>
      </p:grpSp>
      <p:grpSp>
        <p:nvGrpSpPr>
          <p:cNvPr name="Group 14" id="14"/>
          <p:cNvGrpSpPr/>
          <p:nvPr/>
        </p:nvGrpSpPr>
        <p:grpSpPr>
          <a:xfrm rot="5400000">
            <a:off x="829374" y="4113482"/>
            <a:ext cx="1770170" cy="1247691"/>
            <a:chOff x="0" y="0"/>
            <a:chExt cx="2360226" cy="1663588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19050" y="19050"/>
              <a:ext cx="2322195" cy="1625600"/>
            </a:xfrm>
            <a:custGeom>
              <a:avLst/>
              <a:gdLst/>
              <a:ahLst/>
              <a:cxnLst/>
              <a:rect r="r" b="b" t="t" l="l"/>
              <a:pathLst>
                <a:path h="1625600" w="2322195">
                  <a:moveTo>
                    <a:pt x="0" y="0"/>
                  </a:moveTo>
                  <a:lnTo>
                    <a:pt x="1503807" y="0"/>
                  </a:lnTo>
                  <a:lnTo>
                    <a:pt x="2322195" y="812800"/>
                  </a:lnTo>
                  <a:lnTo>
                    <a:pt x="1503807" y="1625600"/>
                  </a:lnTo>
                  <a:lnTo>
                    <a:pt x="0" y="1625600"/>
                  </a:lnTo>
                  <a:lnTo>
                    <a:pt x="818388" y="812800"/>
                  </a:ln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16" id="16"/>
            <p:cNvSpPr/>
            <p:nvPr/>
          </p:nvSpPr>
          <p:spPr>
            <a:xfrm flipH="false" flipV="false" rot="0">
              <a:off x="-1524" y="0"/>
              <a:ext cx="2361819" cy="1663700"/>
            </a:xfrm>
            <a:custGeom>
              <a:avLst/>
              <a:gdLst/>
              <a:ahLst/>
              <a:cxnLst/>
              <a:rect r="r" b="b" t="t" l="l"/>
              <a:pathLst>
                <a:path h="1663700" w="2361819">
                  <a:moveTo>
                    <a:pt x="20574" y="0"/>
                  </a:moveTo>
                  <a:lnTo>
                    <a:pt x="1524381" y="0"/>
                  </a:lnTo>
                  <a:cubicBezTo>
                    <a:pt x="1529461" y="0"/>
                    <a:pt x="1534287" y="2032"/>
                    <a:pt x="1537843" y="5588"/>
                  </a:cubicBezTo>
                  <a:lnTo>
                    <a:pt x="2356231" y="818388"/>
                  </a:lnTo>
                  <a:cubicBezTo>
                    <a:pt x="2359787" y="821944"/>
                    <a:pt x="2361819" y="826770"/>
                    <a:pt x="2361819" y="831850"/>
                  </a:cubicBezTo>
                  <a:cubicBezTo>
                    <a:pt x="2361819" y="836930"/>
                    <a:pt x="2359787" y="841756"/>
                    <a:pt x="2356231" y="845312"/>
                  </a:cubicBezTo>
                  <a:lnTo>
                    <a:pt x="1537843" y="1658112"/>
                  </a:lnTo>
                  <a:cubicBezTo>
                    <a:pt x="1534287" y="1661668"/>
                    <a:pt x="1529461" y="1663700"/>
                    <a:pt x="1524381" y="1663700"/>
                  </a:cubicBezTo>
                  <a:lnTo>
                    <a:pt x="20574" y="1663700"/>
                  </a:lnTo>
                  <a:cubicBezTo>
                    <a:pt x="12827" y="1663700"/>
                    <a:pt x="5842" y="1659001"/>
                    <a:pt x="2921" y="1651889"/>
                  </a:cubicBezTo>
                  <a:cubicBezTo>
                    <a:pt x="0" y="1644777"/>
                    <a:pt x="1651" y="1636522"/>
                    <a:pt x="7112" y="1631061"/>
                  </a:cubicBezTo>
                  <a:lnTo>
                    <a:pt x="825500" y="818261"/>
                  </a:lnTo>
                  <a:lnTo>
                    <a:pt x="838962" y="831723"/>
                  </a:lnTo>
                  <a:lnTo>
                    <a:pt x="825500" y="845185"/>
                  </a:lnTo>
                  <a:lnTo>
                    <a:pt x="7112" y="32512"/>
                  </a:lnTo>
                  <a:cubicBezTo>
                    <a:pt x="1651" y="27178"/>
                    <a:pt x="0" y="18923"/>
                    <a:pt x="2921" y="11811"/>
                  </a:cubicBezTo>
                  <a:cubicBezTo>
                    <a:pt x="5842" y="4699"/>
                    <a:pt x="12827" y="0"/>
                    <a:pt x="20574" y="0"/>
                  </a:cubicBezTo>
                  <a:moveTo>
                    <a:pt x="20574" y="38100"/>
                  </a:moveTo>
                  <a:lnTo>
                    <a:pt x="20574" y="19050"/>
                  </a:lnTo>
                  <a:lnTo>
                    <a:pt x="34036" y="5588"/>
                  </a:lnTo>
                  <a:lnTo>
                    <a:pt x="852424" y="818261"/>
                  </a:lnTo>
                  <a:cubicBezTo>
                    <a:pt x="855980" y="821817"/>
                    <a:pt x="858012" y="826643"/>
                    <a:pt x="858012" y="831723"/>
                  </a:cubicBezTo>
                  <a:cubicBezTo>
                    <a:pt x="858012" y="836803"/>
                    <a:pt x="855980" y="841629"/>
                    <a:pt x="852424" y="845185"/>
                  </a:cubicBezTo>
                  <a:lnTo>
                    <a:pt x="34036" y="1657985"/>
                  </a:lnTo>
                  <a:lnTo>
                    <a:pt x="20574" y="1644523"/>
                  </a:lnTo>
                  <a:lnTo>
                    <a:pt x="20574" y="1625473"/>
                  </a:lnTo>
                  <a:lnTo>
                    <a:pt x="1524381" y="1625473"/>
                  </a:lnTo>
                  <a:lnTo>
                    <a:pt x="1524381" y="1644523"/>
                  </a:lnTo>
                  <a:lnTo>
                    <a:pt x="1510919" y="1631061"/>
                  </a:lnTo>
                  <a:lnTo>
                    <a:pt x="2329307" y="818261"/>
                  </a:lnTo>
                  <a:lnTo>
                    <a:pt x="2342769" y="831723"/>
                  </a:lnTo>
                  <a:lnTo>
                    <a:pt x="2329307" y="845185"/>
                  </a:lnTo>
                  <a:lnTo>
                    <a:pt x="1510919" y="32385"/>
                  </a:lnTo>
                  <a:lnTo>
                    <a:pt x="1524381" y="18923"/>
                  </a:lnTo>
                  <a:lnTo>
                    <a:pt x="1524381" y="38100"/>
                  </a:lnTo>
                  <a:lnTo>
                    <a:pt x="20574" y="38100"/>
                  </a:lnTo>
                  <a:close/>
                </a:path>
              </a:pathLst>
            </a:custGeom>
            <a:solidFill>
              <a:srgbClr val="156082"/>
            </a:solidFill>
          </p:spPr>
        </p:sp>
      </p:grpSp>
      <p:grpSp>
        <p:nvGrpSpPr>
          <p:cNvPr name="Group 17" id="17"/>
          <p:cNvGrpSpPr/>
          <p:nvPr/>
        </p:nvGrpSpPr>
        <p:grpSpPr>
          <a:xfrm rot="0">
            <a:off x="1090614" y="4461800"/>
            <a:ext cx="1247691" cy="551053"/>
            <a:chOff x="0" y="0"/>
            <a:chExt cx="1663588" cy="734738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663588" cy="734738"/>
            </a:xfrm>
            <a:custGeom>
              <a:avLst/>
              <a:gdLst/>
              <a:ahLst/>
              <a:cxnLst/>
              <a:rect r="r" b="b" t="t" l="l"/>
              <a:pathLst>
                <a:path h="734738" w="1663588">
                  <a:moveTo>
                    <a:pt x="0" y="0"/>
                  </a:moveTo>
                  <a:lnTo>
                    <a:pt x="1663588" y="0"/>
                  </a:lnTo>
                  <a:lnTo>
                    <a:pt x="1663588" y="734738"/>
                  </a:lnTo>
                  <a:lnTo>
                    <a:pt x="0" y="73473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0" y="9525"/>
              <a:ext cx="1663588" cy="72521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458"/>
                </a:lnSpc>
              </a:pPr>
              <a:r>
                <a:rPr lang="en-US" sz="135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Senior Level Management</a:t>
              </a:r>
            </a:p>
          </p:txBody>
        </p:sp>
      </p:grpSp>
      <p:grpSp>
        <p:nvGrpSpPr>
          <p:cNvPr name="Group 20" id="20"/>
          <p:cNvGrpSpPr/>
          <p:nvPr/>
        </p:nvGrpSpPr>
        <p:grpSpPr>
          <a:xfrm rot="5400000">
            <a:off x="4239302" y="1922670"/>
            <a:ext cx="1160611" cy="5019758"/>
            <a:chOff x="0" y="0"/>
            <a:chExt cx="1547482" cy="6693010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19050" y="19050"/>
              <a:ext cx="1509395" cy="6654927"/>
            </a:xfrm>
            <a:custGeom>
              <a:avLst/>
              <a:gdLst/>
              <a:ahLst/>
              <a:cxnLst/>
              <a:rect r="r" b="b" t="t" l="l"/>
              <a:pathLst>
                <a:path h="6654927" w="1509395">
                  <a:moveTo>
                    <a:pt x="251587" y="0"/>
                  </a:moveTo>
                  <a:lnTo>
                    <a:pt x="1257808" y="0"/>
                  </a:lnTo>
                  <a:cubicBezTo>
                    <a:pt x="1396746" y="0"/>
                    <a:pt x="1509395" y="114808"/>
                    <a:pt x="1509395" y="256413"/>
                  </a:cubicBezTo>
                  <a:lnTo>
                    <a:pt x="1509395" y="6654927"/>
                  </a:lnTo>
                  <a:lnTo>
                    <a:pt x="0" y="6654927"/>
                  </a:lnTo>
                  <a:lnTo>
                    <a:pt x="0" y="256413"/>
                  </a:lnTo>
                  <a:cubicBezTo>
                    <a:pt x="0" y="114808"/>
                    <a:pt x="112649" y="0"/>
                    <a:pt x="251587" y="0"/>
                  </a:cubicBezTo>
                  <a:close/>
                </a:path>
              </a:pathLst>
            </a:custGeom>
            <a:solidFill>
              <a:srgbClr val="FFFFFF">
                <a:alpha val="80784"/>
              </a:srgbClr>
            </a:solidFill>
          </p:spPr>
        </p:sp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547495" cy="6693027"/>
            </a:xfrm>
            <a:custGeom>
              <a:avLst/>
              <a:gdLst/>
              <a:ahLst/>
              <a:cxnLst/>
              <a:rect r="r" b="b" t="t" l="l"/>
              <a:pathLst>
                <a:path h="6693027" w="1547495">
                  <a:moveTo>
                    <a:pt x="270637" y="0"/>
                  </a:moveTo>
                  <a:lnTo>
                    <a:pt x="1276858" y="0"/>
                  </a:lnTo>
                  <a:lnTo>
                    <a:pt x="1276858" y="19050"/>
                  </a:lnTo>
                  <a:lnTo>
                    <a:pt x="1276858" y="0"/>
                  </a:lnTo>
                  <a:cubicBezTo>
                    <a:pt x="1426718" y="0"/>
                    <a:pt x="1547495" y="123698"/>
                    <a:pt x="1547495" y="275463"/>
                  </a:cubicBezTo>
                  <a:lnTo>
                    <a:pt x="1528445" y="275463"/>
                  </a:lnTo>
                  <a:lnTo>
                    <a:pt x="1547495" y="275463"/>
                  </a:lnTo>
                  <a:lnTo>
                    <a:pt x="1547495" y="6673977"/>
                  </a:lnTo>
                  <a:cubicBezTo>
                    <a:pt x="1547495" y="6684518"/>
                    <a:pt x="1538986" y="6693027"/>
                    <a:pt x="1528445" y="6693027"/>
                  </a:cubicBezTo>
                  <a:lnTo>
                    <a:pt x="19050" y="6693027"/>
                  </a:lnTo>
                  <a:cubicBezTo>
                    <a:pt x="8509" y="6693027"/>
                    <a:pt x="0" y="6684518"/>
                    <a:pt x="0" y="6673977"/>
                  </a:cubicBezTo>
                  <a:lnTo>
                    <a:pt x="0" y="275463"/>
                  </a:lnTo>
                  <a:lnTo>
                    <a:pt x="19050" y="275463"/>
                  </a:lnTo>
                  <a:lnTo>
                    <a:pt x="0" y="275463"/>
                  </a:lnTo>
                  <a:cubicBezTo>
                    <a:pt x="0" y="123698"/>
                    <a:pt x="120777" y="0"/>
                    <a:pt x="270637" y="0"/>
                  </a:cubicBezTo>
                  <a:cubicBezTo>
                    <a:pt x="272542" y="0"/>
                    <a:pt x="274447" y="254"/>
                    <a:pt x="276352" y="889"/>
                  </a:cubicBezTo>
                  <a:lnTo>
                    <a:pt x="270637" y="19050"/>
                  </a:lnTo>
                  <a:lnTo>
                    <a:pt x="270637" y="0"/>
                  </a:lnTo>
                  <a:moveTo>
                    <a:pt x="270637" y="38100"/>
                  </a:moveTo>
                  <a:cubicBezTo>
                    <a:pt x="268732" y="38100"/>
                    <a:pt x="266827" y="37846"/>
                    <a:pt x="264922" y="37211"/>
                  </a:cubicBezTo>
                  <a:lnTo>
                    <a:pt x="270637" y="19050"/>
                  </a:lnTo>
                  <a:lnTo>
                    <a:pt x="270637" y="38100"/>
                  </a:lnTo>
                  <a:cubicBezTo>
                    <a:pt x="142494" y="38100"/>
                    <a:pt x="38100" y="144018"/>
                    <a:pt x="38100" y="275463"/>
                  </a:cubicBezTo>
                  <a:lnTo>
                    <a:pt x="38100" y="6673977"/>
                  </a:lnTo>
                  <a:lnTo>
                    <a:pt x="19050" y="6673977"/>
                  </a:lnTo>
                  <a:lnTo>
                    <a:pt x="19050" y="6654927"/>
                  </a:lnTo>
                  <a:lnTo>
                    <a:pt x="1528445" y="6654927"/>
                  </a:lnTo>
                  <a:lnTo>
                    <a:pt x="1528445" y="6673977"/>
                  </a:lnTo>
                  <a:lnTo>
                    <a:pt x="1509395" y="6673977"/>
                  </a:lnTo>
                  <a:lnTo>
                    <a:pt x="1509395" y="275463"/>
                  </a:lnTo>
                  <a:cubicBezTo>
                    <a:pt x="1509395" y="144018"/>
                    <a:pt x="1404874" y="38100"/>
                    <a:pt x="1276858" y="38100"/>
                  </a:cubicBezTo>
                  <a:lnTo>
                    <a:pt x="270637" y="38100"/>
                  </a:lnTo>
                  <a:close/>
                </a:path>
              </a:pathLst>
            </a:custGeom>
            <a:solidFill>
              <a:srgbClr val="156082"/>
            </a:solidFill>
          </p:spPr>
        </p:sp>
      </p:grpSp>
      <p:grpSp>
        <p:nvGrpSpPr>
          <p:cNvPr name="Group 23" id="23"/>
          <p:cNvGrpSpPr/>
          <p:nvPr/>
        </p:nvGrpSpPr>
        <p:grpSpPr>
          <a:xfrm rot="0">
            <a:off x="2309730" y="3907503"/>
            <a:ext cx="4964496" cy="1050088"/>
            <a:chOff x="0" y="0"/>
            <a:chExt cx="6619328" cy="1400118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6619328" cy="1400118"/>
            </a:xfrm>
            <a:custGeom>
              <a:avLst/>
              <a:gdLst/>
              <a:ahLst/>
              <a:cxnLst/>
              <a:rect r="r" b="b" t="t" l="l"/>
              <a:pathLst>
                <a:path h="1400118" w="6619328">
                  <a:moveTo>
                    <a:pt x="0" y="0"/>
                  </a:moveTo>
                  <a:lnTo>
                    <a:pt x="6619328" y="0"/>
                  </a:lnTo>
                  <a:lnTo>
                    <a:pt x="6619328" y="1400118"/>
                  </a:lnTo>
                  <a:lnTo>
                    <a:pt x="0" y="140011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25" id="25"/>
            <p:cNvSpPr txBox="true"/>
            <p:nvPr/>
          </p:nvSpPr>
          <p:spPr>
            <a:xfrm>
              <a:off x="0" y="9525"/>
              <a:ext cx="6619328" cy="139059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 marL="244316" indent="-81439" lvl="2">
                <a:lnSpc>
                  <a:spcPts val="1458"/>
                </a:lnSpc>
                <a:buFont typeface="Arial"/>
                <a:buChar char="⚬"/>
              </a:pPr>
              <a:r>
                <a:rPr lang="en-US" b="true" sz="1350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Management Information Systems (MIS)</a:t>
              </a:r>
            </a:p>
            <a:p>
              <a:pPr algn="l" marL="244316" indent="-81439" lvl="2">
                <a:lnSpc>
                  <a:spcPts val="1458"/>
                </a:lnSpc>
                <a:buFont typeface="Arial"/>
                <a:buChar char="⚬"/>
              </a:pPr>
              <a:r>
                <a:rPr lang="en-US" sz="135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Sales management, Human Resources, Budgeting and finance control, Inventory management.</a:t>
              </a:r>
            </a:p>
          </p:txBody>
        </p:sp>
      </p:grpSp>
      <p:grpSp>
        <p:nvGrpSpPr>
          <p:cNvPr name="Group 26" id="26"/>
          <p:cNvGrpSpPr/>
          <p:nvPr/>
        </p:nvGrpSpPr>
        <p:grpSpPr>
          <a:xfrm rot="5400000">
            <a:off x="829374" y="5640282"/>
            <a:ext cx="1770170" cy="1247691"/>
            <a:chOff x="0" y="0"/>
            <a:chExt cx="2360226" cy="1663588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19050" y="19050"/>
              <a:ext cx="2322195" cy="1625600"/>
            </a:xfrm>
            <a:custGeom>
              <a:avLst/>
              <a:gdLst/>
              <a:ahLst/>
              <a:cxnLst/>
              <a:rect r="r" b="b" t="t" l="l"/>
              <a:pathLst>
                <a:path h="1625600" w="2322195">
                  <a:moveTo>
                    <a:pt x="0" y="0"/>
                  </a:moveTo>
                  <a:lnTo>
                    <a:pt x="1503807" y="0"/>
                  </a:lnTo>
                  <a:lnTo>
                    <a:pt x="2322195" y="812800"/>
                  </a:lnTo>
                  <a:lnTo>
                    <a:pt x="1503807" y="1625600"/>
                  </a:lnTo>
                  <a:lnTo>
                    <a:pt x="0" y="1625600"/>
                  </a:lnTo>
                  <a:lnTo>
                    <a:pt x="818388" y="812800"/>
                  </a:ln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28" id="28"/>
            <p:cNvSpPr/>
            <p:nvPr/>
          </p:nvSpPr>
          <p:spPr>
            <a:xfrm flipH="false" flipV="false" rot="0">
              <a:off x="-1524" y="0"/>
              <a:ext cx="2361819" cy="1663700"/>
            </a:xfrm>
            <a:custGeom>
              <a:avLst/>
              <a:gdLst/>
              <a:ahLst/>
              <a:cxnLst/>
              <a:rect r="r" b="b" t="t" l="l"/>
              <a:pathLst>
                <a:path h="1663700" w="2361819">
                  <a:moveTo>
                    <a:pt x="20574" y="0"/>
                  </a:moveTo>
                  <a:lnTo>
                    <a:pt x="1524381" y="0"/>
                  </a:lnTo>
                  <a:cubicBezTo>
                    <a:pt x="1529461" y="0"/>
                    <a:pt x="1534287" y="2032"/>
                    <a:pt x="1537843" y="5588"/>
                  </a:cubicBezTo>
                  <a:lnTo>
                    <a:pt x="2356231" y="818388"/>
                  </a:lnTo>
                  <a:cubicBezTo>
                    <a:pt x="2359787" y="821944"/>
                    <a:pt x="2361819" y="826770"/>
                    <a:pt x="2361819" y="831850"/>
                  </a:cubicBezTo>
                  <a:cubicBezTo>
                    <a:pt x="2361819" y="836930"/>
                    <a:pt x="2359787" y="841756"/>
                    <a:pt x="2356231" y="845312"/>
                  </a:cubicBezTo>
                  <a:lnTo>
                    <a:pt x="1537843" y="1658112"/>
                  </a:lnTo>
                  <a:cubicBezTo>
                    <a:pt x="1534287" y="1661668"/>
                    <a:pt x="1529461" y="1663700"/>
                    <a:pt x="1524381" y="1663700"/>
                  </a:cubicBezTo>
                  <a:lnTo>
                    <a:pt x="20574" y="1663700"/>
                  </a:lnTo>
                  <a:cubicBezTo>
                    <a:pt x="12827" y="1663700"/>
                    <a:pt x="5842" y="1659001"/>
                    <a:pt x="2921" y="1651889"/>
                  </a:cubicBezTo>
                  <a:cubicBezTo>
                    <a:pt x="0" y="1644777"/>
                    <a:pt x="1651" y="1636522"/>
                    <a:pt x="7112" y="1631061"/>
                  </a:cubicBezTo>
                  <a:lnTo>
                    <a:pt x="825500" y="818261"/>
                  </a:lnTo>
                  <a:lnTo>
                    <a:pt x="838962" y="831723"/>
                  </a:lnTo>
                  <a:lnTo>
                    <a:pt x="825500" y="845185"/>
                  </a:lnTo>
                  <a:lnTo>
                    <a:pt x="7112" y="32512"/>
                  </a:lnTo>
                  <a:cubicBezTo>
                    <a:pt x="1651" y="27178"/>
                    <a:pt x="0" y="18923"/>
                    <a:pt x="2921" y="11811"/>
                  </a:cubicBezTo>
                  <a:cubicBezTo>
                    <a:pt x="5842" y="4699"/>
                    <a:pt x="12827" y="0"/>
                    <a:pt x="20574" y="0"/>
                  </a:cubicBezTo>
                  <a:moveTo>
                    <a:pt x="20574" y="38100"/>
                  </a:moveTo>
                  <a:lnTo>
                    <a:pt x="20574" y="19050"/>
                  </a:lnTo>
                  <a:lnTo>
                    <a:pt x="34036" y="5588"/>
                  </a:lnTo>
                  <a:lnTo>
                    <a:pt x="852424" y="818261"/>
                  </a:lnTo>
                  <a:cubicBezTo>
                    <a:pt x="855980" y="821817"/>
                    <a:pt x="858012" y="826643"/>
                    <a:pt x="858012" y="831723"/>
                  </a:cubicBezTo>
                  <a:cubicBezTo>
                    <a:pt x="858012" y="836803"/>
                    <a:pt x="855980" y="841629"/>
                    <a:pt x="852424" y="845185"/>
                  </a:cubicBezTo>
                  <a:lnTo>
                    <a:pt x="34036" y="1657985"/>
                  </a:lnTo>
                  <a:lnTo>
                    <a:pt x="20574" y="1644523"/>
                  </a:lnTo>
                  <a:lnTo>
                    <a:pt x="20574" y="1625473"/>
                  </a:lnTo>
                  <a:lnTo>
                    <a:pt x="1524381" y="1625473"/>
                  </a:lnTo>
                  <a:lnTo>
                    <a:pt x="1524381" y="1644523"/>
                  </a:lnTo>
                  <a:lnTo>
                    <a:pt x="1510919" y="1631061"/>
                  </a:lnTo>
                  <a:lnTo>
                    <a:pt x="2329307" y="818261"/>
                  </a:lnTo>
                  <a:lnTo>
                    <a:pt x="2342769" y="831723"/>
                  </a:lnTo>
                  <a:lnTo>
                    <a:pt x="2329307" y="845185"/>
                  </a:lnTo>
                  <a:lnTo>
                    <a:pt x="1510919" y="32385"/>
                  </a:lnTo>
                  <a:lnTo>
                    <a:pt x="1524381" y="18923"/>
                  </a:lnTo>
                  <a:lnTo>
                    <a:pt x="1524381" y="38100"/>
                  </a:lnTo>
                  <a:lnTo>
                    <a:pt x="20574" y="38100"/>
                  </a:lnTo>
                  <a:close/>
                </a:path>
              </a:pathLst>
            </a:custGeom>
            <a:solidFill>
              <a:srgbClr val="156082"/>
            </a:solidFill>
          </p:spPr>
        </p:sp>
      </p:grpSp>
      <p:grpSp>
        <p:nvGrpSpPr>
          <p:cNvPr name="Group 29" id="29"/>
          <p:cNvGrpSpPr/>
          <p:nvPr/>
        </p:nvGrpSpPr>
        <p:grpSpPr>
          <a:xfrm rot="0">
            <a:off x="1090614" y="5988600"/>
            <a:ext cx="1247691" cy="551053"/>
            <a:chOff x="0" y="0"/>
            <a:chExt cx="1663588" cy="734738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1663588" cy="734738"/>
            </a:xfrm>
            <a:custGeom>
              <a:avLst/>
              <a:gdLst/>
              <a:ahLst/>
              <a:cxnLst/>
              <a:rect r="r" b="b" t="t" l="l"/>
              <a:pathLst>
                <a:path h="734738" w="1663588">
                  <a:moveTo>
                    <a:pt x="0" y="0"/>
                  </a:moveTo>
                  <a:lnTo>
                    <a:pt x="1663588" y="0"/>
                  </a:lnTo>
                  <a:lnTo>
                    <a:pt x="1663588" y="734738"/>
                  </a:lnTo>
                  <a:lnTo>
                    <a:pt x="0" y="73473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31" id="31"/>
            <p:cNvSpPr txBox="true"/>
            <p:nvPr/>
          </p:nvSpPr>
          <p:spPr>
            <a:xfrm>
              <a:off x="0" y="9525"/>
              <a:ext cx="1663588" cy="72521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458"/>
                </a:lnSpc>
              </a:pPr>
              <a:r>
                <a:rPr lang="en-US" sz="135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Supervisory level</a:t>
              </a:r>
            </a:p>
          </p:txBody>
        </p:sp>
      </p:grpSp>
      <p:grpSp>
        <p:nvGrpSpPr>
          <p:cNvPr name="Group 32" id="32"/>
          <p:cNvGrpSpPr/>
          <p:nvPr/>
        </p:nvGrpSpPr>
        <p:grpSpPr>
          <a:xfrm rot="5400000">
            <a:off x="4239302" y="3449470"/>
            <a:ext cx="1160612" cy="5019758"/>
            <a:chOff x="0" y="0"/>
            <a:chExt cx="1547482" cy="6693010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19050" y="19050"/>
              <a:ext cx="1509395" cy="6654927"/>
            </a:xfrm>
            <a:custGeom>
              <a:avLst/>
              <a:gdLst/>
              <a:ahLst/>
              <a:cxnLst/>
              <a:rect r="r" b="b" t="t" l="l"/>
              <a:pathLst>
                <a:path h="6654927" w="1509395">
                  <a:moveTo>
                    <a:pt x="251587" y="0"/>
                  </a:moveTo>
                  <a:lnTo>
                    <a:pt x="1257808" y="0"/>
                  </a:lnTo>
                  <a:cubicBezTo>
                    <a:pt x="1396746" y="0"/>
                    <a:pt x="1509395" y="114808"/>
                    <a:pt x="1509395" y="256413"/>
                  </a:cubicBezTo>
                  <a:lnTo>
                    <a:pt x="1509395" y="6654927"/>
                  </a:lnTo>
                  <a:lnTo>
                    <a:pt x="0" y="6654927"/>
                  </a:lnTo>
                  <a:lnTo>
                    <a:pt x="0" y="256413"/>
                  </a:lnTo>
                  <a:cubicBezTo>
                    <a:pt x="0" y="114808"/>
                    <a:pt x="112649" y="0"/>
                    <a:pt x="251587" y="0"/>
                  </a:cubicBezTo>
                  <a:close/>
                </a:path>
              </a:pathLst>
            </a:custGeom>
            <a:solidFill>
              <a:srgbClr val="FFFFFF">
                <a:alpha val="80784"/>
              </a:srgbClr>
            </a:solid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1547495" cy="6693027"/>
            </a:xfrm>
            <a:custGeom>
              <a:avLst/>
              <a:gdLst/>
              <a:ahLst/>
              <a:cxnLst/>
              <a:rect r="r" b="b" t="t" l="l"/>
              <a:pathLst>
                <a:path h="6693027" w="1547495">
                  <a:moveTo>
                    <a:pt x="270637" y="0"/>
                  </a:moveTo>
                  <a:lnTo>
                    <a:pt x="1276858" y="0"/>
                  </a:lnTo>
                  <a:lnTo>
                    <a:pt x="1276858" y="19050"/>
                  </a:lnTo>
                  <a:lnTo>
                    <a:pt x="1276858" y="0"/>
                  </a:lnTo>
                  <a:cubicBezTo>
                    <a:pt x="1426718" y="0"/>
                    <a:pt x="1547495" y="123698"/>
                    <a:pt x="1547495" y="275463"/>
                  </a:cubicBezTo>
                  <a:lnTo>
                    <a:pt x="1528445" y="275463"/>
                  </a:lnTo>
                  <a:lnTo>
                    <a:pt x="1547495" y="275463"/>
                  </a:lnTo>
                  <a:lnTo>
                    <a:pt x="1547495" y="6673977"/>
                  </a:lnTo>
                  <a:cubicBezTo>
                    <a:pt x="1547495" y="6684518"/>
                    <a:pt x="1538986" y="6693027"/>
                    <a:pt x="1528445" y="6693027"/>
                  </a:cubicBezTo>
                  <a:lnTo>
                    <a:pt x="19050" y="6693027"/>
                  </a:lnTo>
                  <a:cubicBezTo>
                    <a:pt x="8509" y="6693027"/>
                    <a:pt x="0" y="6684518"/>
                    <a:pt x="0" y="6673977"/>
                  </a:cubicBezTo>
                  <a:lnTo>
                    <a:pt x="0" y="275463"/>
                  </a:lnTo>
                  <a:lnTo>
                    <a:pt x="19050" y="275463"/>
                  </a:lnTo>
                  <a:lnTo>
                    <a:pt x="0" y="275463"/>
                  </a:lnTo>
                  <a:cubicBezTo>
                    <a:pt x="0" y="123698"/>
                    <a:pt x="120777" y="0"/>
                    <a:pt x="270637" y="0"/>
                  </a:cubicBezTo>
                  <a:cubicBezTo>
                    <a:pt x="272542" y="0"/>
                    <a:pt x="274447" y="254"/>
                    <a:pt x="276352" y="889"/>
                  </a:cubicBezTo>
                  <a:lnTo>
                    <a:pt x="270637" y="19050"/>
                  </a:lnTo>
                  <a:lnTo>
                    <a:pt x="270637" y="0"/>
                  </a:lnTo>
                  <a:moveTo>
                    <a:pt x="270637" y="38100"/>
                  </a:moveTo>
                  <a:cubicBezTo>
                    <a:pt x="268732" y="38100"/>
                    <a:pt x="266827" y="37846"/>
                    <a:pt x="264922" y="37211"/>
                  </a:cubicBezTo>
                  <a:lnTo>
                    <a:pt x="270637" y="19050"/>
                  </a:lnTo>
                  <a:lnTo>
                    <a:pt x="270637" y="38100"/>
                  </a:lnTo>
                  <a:cubicBezTo>
                    <a:pt x="142494" y="38100"/>
                    <a:pt x="38100" y="144018"/>
                    <a:pt x="38100" y="275463"/>
                  </a:cubicBezTo>
                  <a:lnTo>
                    <a:pt x="38100" y="6673977"/>
                  </a:lnTo>
                  <a:lnTo>
                    <a:pt x="19050" y="6673977"/>
                  </a:lnTo>
                  <a:lnTo>
                    <a:pt x="19050" y="6654927"/>
                  </a:lnTo>
                  <a:lnTo>
                    <a:pt x="1528445" y="6654927"/>
                  </a:lnTo>
                  <a:lnTo>
                    <a:pt x="1528445" y="6673977"/>
                  </a:lnTo>
                  <a:lnTo>
                    <a:pt x="1509395" y="6673977"/>
                  </a:lnTo>
                  <a:lnTo>
                    <a:pt x="1509395" y="275463"/>
                  </a:lnTo>
                  <a:cubicBezTo>
                    <a:pt x="1509395" y="144018"/>
                    <a:pt x="1404874" y="38100"/>
                    <a:pt x="1276858" y="38100"/>
                  </a:cubicBezTo>
                  <a:lnTo>
                    <a:pt x="270637" y="38100"/>
                  </a:lnTo>
                  <a:close/>
                </a:path>
              </a:pathLst>
            </a:custGeom>
            <a:solidFill>
              <a:srgbClr val="156082"/>
            </a:solidFill>
          </p:spPr>
        </p:sp>
      </p:grpSp>
      <p:grpSp>
        <p:nvGrpSpPr>
          <p:cNvPr name="Group 35" id="35"/>
          <p:cNvGrpSpPr/>
          <p:nvPr/>
        </p:nvGrpSpPr>
        <p:grpSpPr>
          <a:xfrm rot="0">
            <a:off x="2309730" y="5434305"/>
            <a:ext cx="4964496" cy="1050088"/>
            <a:chOff x="0" y="0"/>
            <a:chExt cx="6619328" cy="1400118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6619328" cy="1400118"/>
            </a:xfrm>
            <a:custGeom>
              <a:avLst/>
              <a:gdLst/>
              <a:ahLst/>
              <a:cxnLst/>
              <a:rect r="r" b="b" t="t" l="l"/>
              <a:pathLst>
                <a:path h="1400118" w="6619328">
                  <a:moveTo>
                    <a:pt x="0" y="0"/>
                  </a:moveTo>
                  <a:lnTo>
                    <a:pt x="6619328" y="0"/>
                  </a:lnTo>
                  <a:lnTo>
                    <a:pt x="6619328" y="1400118"/>
                  </a:lnTo>
                  <a:lnTo>
                    <a:pt x="0" y="140011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37" id="37"/>
            <p:cNvSpPr txBox="true"/>
            <p:nvPr/>
          </p:nvSpPr>
          <p:spPr>
            <a:xfrm>
              <a:off x="0" y="9525"/>
              <a:ext cx="6619328" cy="139059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 marL="244316" indent="-81439" lvl="2">
                <a:lnSpc>
                  <a:spcPts val="1458"/>
                </a:lnSpc>
                <a:buFont typeface="Arial"/>
                <a:buChar char="⚬"/>
              </a:pPr>
              <a:r>
                <a:rPr lang="en-US" b="true" sz="1350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Decision Support Systems (DSS)</a:t>
              </a:r>
            </a:p>
            <a:p>
              <a:pPr algn="l" marL="244316" indent="-81439" lvl="2">
                <a:lnSpc>
                  <a:spcPts val="1458"/>
                </a:lnSpc>
                <a:buFont typeface="Arial"/>
                <a:buChar char="⚬"/>
              </a:pPr>
              <a:r>
                <a:rPr lang="en-US" sz="135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Supportive computer cooperative systems, Financial planning and structure systems, Logistical systems, payroll systems, and data analytics systems.</a:t>
              </a:r>
            </a:p>
          </p:txBody>
        </p:sp>
      </p:grpSp>
      <p:grpSp>
        <p:nvGrpSpPr>
          <p:cNvPr name="Group 38" id="38"/>
          <p:cNvGrpSpPr/>
          <p:nvPr/>
        </p:nvGrpSpPr>
        <p:grpSpPr>
          <a:xfrm rot="5400000">
            <a:off x="737565" y="7258893"/>
            <a:ext cx="1953786" cy="1247691"/>
            <a:chOff x="0" y="0"/>
            <a:chExt cx="2605048" cy="1663588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19050" y="19050"/>
              <a:ext cx="2566924" cy="1625600"/>
            </a:xfrm>
            <a:custGeom>
              <a:avLst/>
              <a:gdLst/>
              <a:ahLst/>
              <a:cxnLst/>
              <a:rect r="r" b="b" t="t" l="l"/>
              <a:pathLst>
                <a:path h="1625600" w="2566924">
                  <a:moveTo>
                    <a:pt x="0" y="0"/>
                  </a:moveTo>
                  <a:lnTo>
                    <a:pt x="1747266" y="0"/>
                  </a:lnTo>
                  <a:lnTo>
                    <a:pt x="2566924" y="812800"/>
                  </a:lnTo>
                  <a:lnTo>
                    <a:pt x="1747266" y="1625600"/>
                  </a:lnTo>
                  <a:lnTo>
                    <a:pt x="0" y="1625600"/>
                  </a:lnTo>
                  <a:lnTo>
                    <a:pt x="819658" y="812800"/>
                  </a:ln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40" id="40"/>
            <p:cNvSpPr/>
            <p:nvPr/>
          </p:nvSpPr>
          <p:spPr>
            <a:xfrm flipH="false" flipV="false" rot="0">
              <a:off x="-1524" y="0"/>
              <a:ext cx="2606548" cy="1663700"/>
            </a:xfrm>
            <a:custGeom>
              <a:avLst/>
              <a:gdLst/>
              <a:ahLst/>
              <a:cxnLst/>
              <a:rect r="r" b="b" t="t" l="l"/>
              <a:pathLst>
                <a:path h="1663700" w="2606548">
                  <a:moveTo>
                    <a:pt x="20574" y="0"/>
                  </a:moveTo>
                  <a:lnTo>
                    <a:pt x="1767840" y="0"/>
                  </a:lnTo>
                  <a:cubicBezTo>
                    <a:pt x="1772920" y="0"/>
                    <a:pt x="1777746" y="2032"/>
                    <a:pt x="1781302" y="5461"/>
                  </a:cubicBezTo>
                  <a:lnTo>
                    <a:pt x="2600960" y="818261"/>
                  </a:lnTo>
                  <a:cubicBezTo>
                    <a:pt x="2604516" y="821817"/>
                    <a:pt x="2606548" y="826770"/>
                    <a:pt x="2606548" y="831850"/>
                  </a:cubicBezTo>
                  <a:cubicBezTo>
                    <a:pt x="2606548" y="836930"/>
                    <a:pt x="2604516" y="841756"/>
                    <a:pt x="2600960" y="845439"/>
                  </a:cubicBezTo>
                  <a:lnTo>
                    <a:pt x="1781302" y="1658239"/>
                  </a:lnTo>
                  <a:cubicBezTo>
                    <a:pt x="1777746" y="1661795"/>
                    <a:pt x="1772920" y="1663700"/>
                    <a:pt x="1767840" y="1663700"/>
                  </a:cubicBezTo>
                  <a:lnTo>
                    <a:pt x="20574" y="1663700"/>
                  </a:lnTo>
                  <a:cubicBezTo>
                    <a:pt x="12827" y="1663700"/>
                    <a:pt x="5842" y="1659001"/>
                    <a:pt x="2921" y="1651889"/>
                  </a:cubicBezTo>
                  <a:cubicBezTo>
                    <a:pt x="0" y="1644777"/>
                    <a:pt x="1651" y="1636522"/>
                    <a:pt x="7112" y="1631061"/>
                  </a:cubicBezTo>
                  <a:lnTo>
                    <a:pt x="826770" y="818261"/>
                  </a:lnTo>
                  <a:lnTo>
                    <a:pt x="840232" y="831850"/>
                  </a:lnTo>
                  <a:lnTo>
                    <a:pt x="826770" y="845439"/>
                  </a:lnTo>
                  <a:lnTo>
                    <a:pt x="7112" y="32639"/>
                  </a:lnTo>
                  <a:cubicBezTo>
                    <a:pt x="1651" y="27178"/>
                    <a:pt x="0" y="18923"/>
                    <a:pt x="2921" y="11811"/>
                  </a:cubicBezTo>
                  <a:cubicBezTo>
                    <a:pt x="5842" y="4699"/>
                    <a:pt x="12827" y="0"/>
                    <a:pt x="20574" y="0"/>
                  </a:cubicBezTo>
                  <a:moveTo>
                    <a:pt x="20574" y="38100"/>
                  </a:moveTo>
                  <a:lnTo>
                    <a:pt x="20574" y="19050"/>
                  </a:lnTo>
                  <a:lnTo>
                    <a:pt x="34036" y="5461"/>
                  </a:lnTo>
                  <a:lnTo>
                    <a:pt x="853694" y="818261"/>
                  </a:lnTo>
                  <a:cubicBezTo>
                    <a:pt x="857250" y="821817"/>
                    <a:pt x="859282" y="826770"/>
                    <a:pt x="859282" y="831850"/>
                  </a:cubicBezTo>
                  <a:cubicBezTo>
                    <a:pt x="859282" y="836930"/>
                    <a:pt x="857250" y="841756"/>
                    <a:pt x="853694" y="845439"/>
                  </a:cubicBezTo>
                  <a:lnTo>
                    <a:pt x="34036" y="1658239"/>
                  </a:lnTo>
                  <a:lnTo>
                    <a:pt x="20574" y="1644650"/>
                  </a:lnTo>
                  <a:lnTo>
                    <a:pt x="20574" y="1625600"/>
                  </a:lnTo>
                  <a:lnTo>
                    <a:pt x="1767840" y="1625600"/>
                  </a:lnTo>
                  <a:lnTo>
                    <a:pt x="1767840" y="1644650"/>
                  </a:lnTo>
                  <a:lnTo>
                    <a:pt x="1754378" y="1631061"/>
                  </a:lnTo>
                  <a:lnTo>
                    <a:pt x="2574036" y="818261"/>
                  </a:lnTo>
                  <a:lnTo>
                    <a:pt x="2587498" y="831850"/>
                  </a:lnTo>
                  <a:lnTo>
                    <a:pt x="2574036" y="845439"/>
                  </a:lnTo>
                  <a:lnTo>
                    <a:pt x="1754378" y="32639"/>
                  </a:lnTo>
                  <a:lnTo>
                    <a:pt x="1767840" y="19050"/>
                  </a:lnTo>
                  <a:lnTo>
                    <a:pt x="1767840" y="38100"/>
                  </a:lnTo>
                  <a:lnTo>
                    <a:pt x="20574" y="38100"/>
                  </a:lnTo>
                  <a:close/>
                </a:path>
              </a:pathLst>
            </a:custGeom>
            <a:solidFill>
              <a:srgbClr val="156082"/>
            </a:solidFill>
          </p:spPr>
        </p:sp>
      </p:grpSp>
      <p:grpSp>
        <p:nvGrpSpPr>
          <p:cNvPr name="Group 41" id="41"/>
          <p:cNvGrpSpPr/>
          <p:nvPr/>
        </p:nvGrpSpPr>
        <p:grpSpPr>
          <a:xfrm rot="0">
            <a:off x="1090612" y="7515404"/>
            <a:ext cx="1247691" cy="734670"/>
            <a:chOff x="0" y="0"/>
            <a:chExt cx="1663588" cy="979560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1663588" cy="979560"/>
            </a:xfrm>
            <a:custGeom>
              <a:avLst/>
              <a:gdLst/>
              <a:ahLst/>
              <a:cxnLst/>
              <a:rect r="r" b="b" t="t" l="l"/>
              <a:pathLst>
                <a:path h="979560" w="1663588">
                  <a:moveTo>
                    <a:pt x="0" y="0"/>
                  </a:moveTo>
                  <a:lnTo>
                    <a:pt x="1663588" y="0"/>
                  </a:lnTo>
                  <a:lnTo>
                    <a:pt x="1663588" y="979560"/>
                  </a:lnTo>
                  <a:lnTo>
                    <a:pt x="0" y="97956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43" id="43"/>
            <p:cNvSpPr txBox="true"/>
            <p:nvPr/>
          </p:nvSpPr>
          <p:spPr>
            <a:xfrm>
              <a:off x="0" y="9525"/>
              <a:ext cx="1663588" cy="97003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458"/>
                </a:lnSpc>
              </a:pPr>
              <a:r>
                <a:rPr lang="en-US" sz="135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Employee level.  </a:t>
              </a:r>
            </a:p>
          </p:txBody>
        </p:sp>
      </p:grpSp>
      <p:grpSp>
        <p:nvGrpSpPr>
          <p:cNvPr name="Group 44" id="44"/>
          <p:cNvGrpSpPr/>
          <p:nvPr/>
        </p:nvGrpSpPr>
        <p:grpSpPr>
          <a:xfrm rot="5400000">
            <a:off x="4170180" y="5068080"/>
            <a:ext cx="1298856" cy="5019758"/>
            <a:chOff x="0" y="0"/>
            <a:chExt cx="1731808" cy="6693010"/>
          </a:xfrm>
        </p:grpSpPr>
        <p:sp>
          <p:nvSpPr>
            <p:cNvPr name="Freeform 45" id="45"/>
            <p:cNvSpPr/>
            <p:nvPr/>
          </p:nvSpPr>
          <p:spPr>
            <a:xfrm flipH="false" flipV="false" rot="0">
              <a:off x="19050" y="19050"/>
              <a:ext cx="1693799" cy="6654927"/>
            </a:xfrm>
            <a:custGeom>
              <a:avLst/>
              <a:gdLst/>
              <a:ahLst/>
              <a:cxnLst/>
              <a:rect r="r" b="b" t="t" l="l"/>
              <a:pathLst>
                <a:path h="6654927" w="1693799">
                  <a:moveTo>
                    <a:pt x="282321" y="0"/>
                  </a:moveTo>
                  <a:lnTo>
                    <a:pt x="1411478" y="0"/>
                  </a:lnTo>
                  <a:cubicBezTo>
                    <a:pt x="1567434" y="0"/>
                    <a:pt x="1693799" y="128524"/>
                    <a:pt x="1693799" y="287020"/>
                  </a:cubicBezTo>
                  <a:lnTo>
                    <a:pt x="1693799" y="6654927"/>
                  </a:lnTo>
                  <a:lnTo>
                    <a:pt x="0" y="6654927"/>
                  </a:lnTo>
                  <a:lnTo>
                    <a:pt x="0" y="287020"/>
                  </a:lnTo>
                  <a:cubicBezTo>
                    <a:pt x="0" y="128524"/>
                    <a:pt x="126365" y="0"/>
                    <a:pt x="282321" y="0"/>
                  </a:cubicBezTo>
                  <a:close/>
                </a:path>
              </a:pathLst>
            </a:custGeom>
            <a:solidFill>
              <a:srgbClr val="FFFFFF">
                <a:alpha val="80784"/>
              </a:srgbClr>
            </a:solidFill>
          </p:spPr>
        </p:sp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1731899" cy="6693027"/>
            </a:xfrm>
            <a:custGeom>
              <a:avLst/>
              <a:gdLst/>
              <a:ahLst/>
              <a:cxnLst/>
              <a:rect r="r" b="b" t="t" l="l"/>
              <a:pathLst>
                <a:path h="6693027" w="1731899">
                  <a:moveTo>
                    <a:pt x="301371" y="0"/>
                  </a:moveTo>
                  <a:lnTo>
                    <a:pt x="1430528" y="0"/>
                  </a:lnTo>
                  <a:lnTo>
                    <a:pt x="1430528" y="19050"/>
                  </a:lnTo>
                  <a:lnTo>
                    <a:pt x="1430528" y="0"/>
                  </a:lnTo>
                  <a:cubicBezTo>
                    <a:pt x="1597279" y="0"/>
                    <a:pt x="1731899" y="137287"/>
                    <a:pt x="1731899" y="306070"/>
                  </a:cubicBezTo>
                  <a:lnTo>
                    <a:pt x="1712849" y="306070"/>
                  </a:lnTo>
                  <a:lnTo>
                    <a:pt x="1731899" y="306070"/>
                  </a:lnTo>
                  <a:lnTo>
                    <a:pt x="1731899" y="6673977"/>
                  </a:lnTo>
                  <a:cubicBezTo>
                    <a:pt x="1731899" y="6684518"/>
                    <a:pt x="1723390" y="6693027"/>
                    <a:pt x="1712849" y="6693027"/>
                  </a:cubicBezTo>
                  <a:lnTo>
                    <a:pt x="19050" y="6693027"/>
                  </a:lnTo>
                  <a:cubicBezTo>
                    <a:pt x="8509" y="6693027"/>
                    <a:pt x="0" y="6684518"/>
                    <a:pt x="0" y="6673977"/>
                  </a:cubicBezTo>
                  <a:lnTo>
                    <a:pt x="0" y="306070"/>
                  </a:lnTo>
                  <a:lnTo>
                    <a:pt x="19050" y="306070"/>
                  </a:lnTo>
                  <a:lnTo>
                    <a:pt x="0" y="306070"/>
                  </a:lnTo>
                  <a:cubicBezTo>
                    <a:pt x="0" y="137287"/>
                    <a:pt x="134620" y="0"/>
                    <a:pt x="301371" y="0"/>
                  </a:cubicBezTo>
                  <a:cubicBezTo>
                    <a:pt x="307340" y="0"/>
                    <a:pt x="312928" y="2794"/>
                    <a:pt x="316484" y="7493"/>
                  </a:cubicBezTo>
                  <a:lnTo>
                    <a:pt x="301371" y="19050"/>
                  </a:lnTo>
                  <a:lnTo>
                    <a:pt x="301371" y="0"/>
                  </a:lnTo>
                  <a:moveTo>
                    <a:pt x="301371" y="38100"/>
                  </a:moveTo>
                  <a:cubicBezTo>
                    <a:pt x="295402" y="38100"/>
                    <a:pt x="289814" y="35306"/>
                    <a:pt x="286258" y="30607"/>
                  </a:cubicBezTo>
                  <a:lnTo>
                    <a:pt x="301371" y="19050"/>
                  </a:lnTo>
                  <a:lnTo>
                    <a:pt x="301371" y="38100"/>
                  </a:lnTo>
                  <a:cubicBezTo>
                    <a:pt x="156210" y="38100"/>
                    <a:pt x="38100" y="157734"/>
                    <a:pt x="38100" y="306070"/>
                  </a:cubicBezTo>
                  <a:lnTo>
                    <a:pt x="38100" y="6673977"/>
                  </a:lnTo>
                  <a:lnTo>
                    <a:pt x="19050" y="6673977"/>
                  </a:lnTo>
                  <a:lnTo>
                    <a:pt x="19050" y="6654927"/>
                  </a:lnTo>
                  <a:lnTo>
                    <a:pt x="1712722" y="6654927"/>
                  </a:lnTo>
                  <a:lnTo>
                    <a:pt x="1712722" y="6673977"/>
                  </a:lnTo>
                  <a:lnTo>
                    <a:pt x="1693672" y="6673977"/>
                  </a:lnTo>
                  <a:lnTo>
                    <a:pt x="1693672" y="306070"/>
                  </a:lnTo>
                  <a:cubicBezTo>
                    <a:pt x="1693672" y="157734"/>
                    <a:pt x="1575562" y="38100"/>
                    <a:pt x="1430401" y="38100"/>
                  </a:cubicBezTo>
                  <a:lnTo>
                    <a:pt x="301371" y="38100"/>
                  </a:lnTo>
                  <a:close/>
                </a:path>
              </a:pathLst>
            </a:custGeom>
            <a:solidFill>
              <a:srgbClr val="156082"/>
            </a:solidFill>
          </p:spPr>
        </p:sp>
      </p:grpSp>
      <p:grpSp>
        <p:nvGrpSpPr>
          <p:cNvPr name="Group 47" id="47"/>
          <p:cNvGrpSpPr/>
          <p:nvPr/>
        </p:nvGrpSpPr>
        <p:grpSpPr>
          <a:xfrm rot="0">
            <a:off x="2309730" y="6990540"/>
            <a:ext cx="4957748" cy="1174836"/>
            <a:chOff x="0" y="0"/>
            <a:chExt cx="6610330" cy="1566448"/>
          </a:xfrm>
        </p:grpSpPr>
        <p:sp>
          <p:nvSpPr>
            <p:cNvPr name="Freeform 48" id="48"/>
            <p:cNvSpPr/>
            <p:nvPr/>
          </p:nvSpPr>
          <p:spPr>
            <a:xfrm flipH="false" flipV="false" rot="0">
              <a:off x="0" y="0"/>
              <a:ext cx="6610330" cy="1566448"/>
            </a:xfrm>
            <a:custGeom>
              <a:avLst/>
              <a:gdLst/>
              <a:ahLst/>
              <a:cxnLst/>
              <a:rect r="r" b="b" t="t" l="l"/>
              <a:pathLst>
                <a:path h="1566448" w="6610330">
                  <a:moveTo>
                    <a:pt x="0" y="0"/>
                  </a:moveTo>
                  <a:lnTo>
                    <a:pt x="6610330" y="0"/>
                  </a:lnTo>
                  <a:lnTo>
                    <a:pt x="6610330" y="1566448"/>
                  </a:lnTo>
                  <a:lnTo>
                    <a:pt x="0" y="156644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49" id="49"/>
            <p:cNvSpPr txBox="true"/>
            <p:nvPr/>
          </p:nvSpPr>
          <p:spPr>
            <a:xfrm>
              <a:off x="0" y="9525"/>
              <a:ext cx="6610330" cy="155692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 marL="244316" indent="-81439" lvl="2">
                <a:lnSpc>
                  <a:spcPts val="1458"/>
                </a:lnSpc>
                <a:buFont typeface="Arial"/>
                <a:buChar char="⚬"/>
              </a:pPr>
              <a:r>
                <a:rPr lang="en-US" b="true" sz="1350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Transaction Processing Systems (TPS)</a:t>
              </a:r>
            </a:p>
            <a:p>
              <a:pPr algn="l" marL="244316" indent="-81439" lvl="2">
                <a:lnSpc>
                  <a:spcPts val="1458"/>
                </a:lnSpc>
                <a:buFont typeface="Arial"/>
                <a:buChar char="⚬"/>
              </a:pPr>
              <a:r>
                <a:rPr lang="en-US" b="true" sz="1350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Process Control Systems (PCS)</a:t>
              </a:r>
            </a:p>
            <a:p>
              <a:pPr algn="l" marL="244316" indent="-81439" lvl="2">
                <a:lnSpc>
                  <a:spcPts val="1458"/>
                </a:lnSpc>
                <a:buFont typeface="Arial"/>
                <a:buChar char="⚬"/>
              </a:pPr>
              <a:r>
                <a:rPr lang="en-US" sz="135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Payment transactions system, order processing systems, monitor and control system,  correspondence systems, reservations systems.</a:t>
              </a:r>
            </a:p>
            <a:p>
              <a:pPr algn="l" marL="244316" indent="-81439" lvl="2">
                <a:lnSpc>
                  <a:spcPts val="1458"/>
                </a:lnSpc>
              </a:pPr>
            </a:p>
          </p:txBody>
        </p:sp>
      </p:grpSp>
      <p:sp>
        <p:nvSpPr>
          <p:cNvPr name="TextBox 50" id="50"/>
          <p:cNvSpPr txBox="true"/>
          <p:nvPr/>
        </p:nvSpPr>
        <p:spPr>
          <a:xfrm rot="0">
            <a:off x="4339515" y="927463"/>
            <a:ext cx="11326114" cy="6933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040"/>
              </a:lnSpc>
            </a:pPr>
            <a:r>
              <a:rPr lang="en-US" sz="42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The              Key Stages for Information Systems</a:t>
            </a:r>
          </a:p>
        </p:txBody>
      </p:sp>
      <p:grpSp>
        <p:nvGrpSpPr>
          <p:cNvPr name="Group 51" id="51"/>
          <p:cNvGrpSpPr/>
          <p:nvPr/>
        </p:nvGrpSpPr>
        <p:grpSpPr>
          <a:xfrm rot="0">
            <a:off x="5308828" y="835858"/>
            <a:ext cx="1334862" cy="813405"/>
            <a:chOff x="0" y="0"/>
            <a:chExt cx="1779816" cy="1084540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19050" y="19050"/>
              <a:ext cx="1741678" cy="1046480"/>
            </a:xfrm>
            <a:custGeom>
              <a:avLst/>
              <a:gdLst/>
              <a:ahLst/>
              <a:cxnLst/>
              <a:rect r="r" b="b" t="t" l="l"/>
              <a:pathLst>
                <a:path h="1046480" w="1741678">
                  <a:moveTo>
                    <a:pt x="0" y="0"/>
                  </a:moveTo>
                  <a:lnTo>
                    <a:pt x="1741678" y="0"/>
                  </a:lnTo>
                  <a:lnTo>
                    <a:pt x="1741678" y="1046480"/>
                  </a:lnTo>
                  <a:lnTo>
                    <a:pt x="0" y="1046480"/>
                  </a:ln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53" id="53"/>
            <p:cNvSpPr/>
            <p:nvPr/>
          </p:nvSpPr>
          <p:spPr>
            <a:xfrm flipH="false" flipV="false" rot="0">
              <a:off x="0" y="0"/>
              <a:ext cx="1779778" cy="1084580"/>
            </a:xfrm>
            <a:custGeom>
              <a:avLst/>
              <a:gdLst/>
              <a:ahLst/>
              <a:cxnLst/>
              <a:rect r="r" b="b" t="t" l="l"/>
              <a:pathLst>
                <a:path h="1084580" w="1779778">
                  <a:moveTo>
                    <a:pt x="19050" y="0"/>
                  </a:moveTo>
                  <a:lnTo>
                    <a:pt x="1760728" y="0"/>
                  </a:lnTo>
                  <a:cubicBezTo>
                    <a:pt x="1771269" y="0"/>
                    <a:pt x="1779778" y="8509"/>
                    <a:pt x="1779778" y="19050"/>
                  </a:cubicBezTo>
                  <a:lnTo>
                    <a:pt x="1779778" y="1065530"/>
                  </a:lnTo>
                  <a:cubicBezTo>
                    <a:pt x="1779778" y="1076071"/>
                    <a:pt x="1771269" y="1084580"/>
                    <a:pt x="1760728" y="1084580"/>
                  </a:cubicBezTo>
                  <a:lnTo>
                    <a:pt x="19050" y="1084580"/>
                  </a:lnTo>
                  <a:cubicBezTo>
                    <a:pt x="8509" y="1084580"/>
                    <a:pt x="0" y="1076071"/>
                    <a:pt x="0" y="1065530"/>
                  </a:cubicBezTo>
                  <a:lnTo>
                    <a:pt x="0" y="19050"/>
                  </a:lnTo>
                  <a:cubicBezTo>
                    <a:pt x="0" y="8509"/>
                    <a:pt x="8509" y="0"/>
                    <a:pt x="19050" y="0"/>
                  </a:cubicBezTo>
                  <a:moveTo>
                    <a:pt x="19050" y="38100"/>
                  </a:moveTo>
                  <a:lnTo>
                    <a:pt x="19050" y="19050"/>
                  </a:lnTo>
                  <a:lnTo>
                    <a:pt x="38100" y="19050"/>
                  </a:lnTo>
                  <a:lnTo>
                    <a:pt x="38100" y="1065530"/>
                  </a:lnTo>
                  <a:lnTo>
                    <a:pt x="19050" y="1065530"/>
                  </a:lnTo>
                  <a:lnTo>
                    <a:pt x="19050" y="1046480"/>
                  </a:lnTo>
                  <a:lnTo>
                    <a:pt x="1760728" y="1046480"/>
                  </a:lnTo>
                  <a:lnTo>
                    <a:pt x="1760728" y="1065530"/>
                  </a:lnTo>
                  <a:lnTo>
                    <a:pt x="1741678" y="1065530"/>
                  </a:lnTo>
                  <a:lnTo>
                    <a:pt x="1741678" y="19050"/>
                  </a:lnTo>
                  <a:lnTo>
                    <a:pt x="1760728" y="19050"/>
                  </a:lnTo>
                  <a:lnTo>
                    <a:pt x="1760728" y="38100"/>
                  </a:lnTo>
                  <a:lnTo>
                    <a:pt x="19050" y="38100"/>
                  </a:lnTo>
                  <a:close/>
                </a:path>
              </a:pathLst>
            </a:custGeom>
            <a:solidFill>
              <a:srgbClr val="042433"/>
            </a:solidFill>
          </p:spPr>
        </p:sp>
        <p:sp>
          <p:nvSpPr>
            <p:cNvPr name="TextBox 54" id="54"/>
            <p:cNvSpPr txBox="true"/>
            <p:nvPr/>
          </p:nvSpPr>
          <p:spPr>
            <a:xfrm>
              <a:off x="0" y="0"/>
              <a:ext cx="1779816" cy="1084540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ctr">
                <a:lnSpc>
                  <a:spcPts val="5040"/>
                </a:lnSpc>
              </a:pPr>
              <a:r>
                <a:rPr lang="en-US" sz="4200" b="true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four </a:t>
              </a:r>
            </a:p>
          </p:txBody>
        </p:sp>
      </p:grpSp>
      <p:grpSp>
        <p:nvGrpSpPr>
          <p:cNvPr name="Group 55" id="55"/>
          <p:cNvGrpSpPr/>
          <p:nvPr/>
        </p:nvGrpSpPr>
        <p:grpSpPr>
          <a:xfrm rot="0">
            <a:off x="9423627" y="2679927"/>
            <a:ext cx="7556046" cy="2244567"/>
            <a:chOff x="0" y="0"/>
            <a:chExt cx="10074728" cy="2992756"/>
          </a:xfrm>
        </p:grpSpPr>
        <p:sp>
          <p:nvSpPr>
            <p:cNvPr name="Freeform 56" id="56"/>
            <p:cNvSpPr/>
            <p:nvPr/>
          </p:nvSpPr>
          <p:spPr>
            <a:xfrm flipH="false" flipV="false" rot="0">
              <a:off x="19050" y="19050"/>
              <a:ext cx="10036683" cy="2954655"/>
            </a:xfrm>
            <a:custGeom>
              <a:avLst/>
              <a:gdLst/>
              <a:ahLst/>
              <a:cxnLst/>
              <a:rect r="r" b="b" t="t" l="l"/>
              <a:pathLst>
                <a:path h="2954655" w="10036683">
                  <a:moveTo>
                    <a:pt x="0" y="0"/>
                  </a:moveTo>
                  <a:lnTo>
                    <a:pt x="10036683" y="0"/>
                  </a:lnTo>
                  <a:lnTo>
                    <a:pt x="10036683" y="2954655"/>
                  </a:lnTo>
                  <a:lnTo>
                    <a:pt x="0" y="2954655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57" id="57"/>
            <p:cNvSpPr/>
            <p:nvPr/>
          </p:nvSpPr>
          <p:spPr>
            <a:xfrm flipH="false" flipV="false" rot="0">
              <a:off x="0" y="0"/>
              <a:ext cx="10074783" cy="2992755"/>
            </a:xfrm>
            <a:custGeom>
              <a:avLst/>
              <a:gdLst/>
              <a:ahLst/>
              <a:cxnLst/>
              <a:rect r="r" b="b" t="t" l="l"/>
              <a:pathLst>
                <a:path h="2992755" w="10074783">
                  <a:moveTo>
                    <a:pt x="19050" y="0"/>
                  </a:moveTo>
                  <a:lnTo>
                    <a:pt x="10055733" y="0"/>
                  </a:lnTo>
                  <a:cubicBezTo>
                    <a:pt x="10066274" y="0"/>
                    <a:pt x="10074783" y="8509"/>
                    <a:pt x="10074783" y="19050"/>
                  </a:cubicBezTo>
                  <a:lnTo>
                    <a:pt x="10074783" y="2973705"/>
                  </a:lnTo>
                  <a:cubicBezTo>
                    <a:pt x="10074783" y="2984246"/>
                    <a:pt x="10066274" y="2992755"/>
                    <a:pt x="10055733" y="2992755"/>
                  </a:cubicBezTo>
                  <a:lnTo>
                    <a:pt x="19050" y="2992755"/>
                  </a:lnTo>
                  <a:cubicBezTo>
                    <a:pt x="8509" y="2992755"/>
                    <a:pt x="0" y="2984246"/>
                    <a:pt x="0" y="2973705"/>
                  </a:cubicBezTo>
                  <a:lnTo>
                    <a:pt x="0" y="19050"/>
                  </a:lnTo>
                  <a:cubicBezTo>
                    <a:pt x="0" y="8509"/>
                    <a:pt x="8509" y="0"/>
                    <a:pt x="19050" y="0"/>
                  </a:cubicBezTo>
                  <a:moveTo>
                    <a:pt x="19050" y="38100"/>
                  </a:moveTo>
                  <a:lnTo>
                    <a:pt x="19050" y="19050"/>
                  </a:lnTo>
                  <a:lnTo>
                    <a:pt x="38100" y="19050"/>
                  </a:lnTo>
                  <a:lnTo>
                    <a:pt x="38100" y="2973705"/>
                  </a:lnTo>
                  <a:lnTo>
                    <a:pt x="19050" y="2973705"/>
                  </a:lnTo>
                  <a:lnTo>
                    <a:pt x="19050" y="2954655"/>
                  </a:lnTo>
                  <a:lnTo>
                    <a:pt x="10055733" y="2954655"/>
                  </a:lnTo>
                  <a:lnTo>
                    <a:pt x="10055733" y="2973705"/>
                  </a:lnTo>
                  <a:lnTo>
                    <a:pt x="10036683" y="2973705"/>
                  </a:lnTo>
                  <a:lnTo>
                    <a:pt x="10036683" y="19050"/>
                  </a:lnTo>
                  <a:lnTo>
                    <a:pt x="10055733" y="19050"/>
                  </a:lnTo>
                  <a:lnTo>
                    <a:pt x="10055733" y="38100"/>
                  </a:lnTo>
                  <a:lnTo>
                    <a:pt x="19050" y="38100"/>
                  </a:lnTo>
                  <a:close/>
                </a:path>
              </a:pathLst>
            </a:custGeom>
            <a:solidFill>
              <a:srgbClr val="E97132"/>
            </a:solidFill>
          </p:spPr>
        </p:sp>
        <p:sp>
          <p:nvSpPr>
            <p:cNvPr name="TextBox 58" id="58"/>
            <p:cNvSpPr txBox="true"/>
            <p:nvPr/>
          </p:nvSpPr>
          <p:spPr>
            <a:xfrm>
              <a:off x="0" y="0"/>
              <a:ext cx="10074728" cy="2992756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l">
                <a:lnSpc>
                  <a:spcPts val="3240"/>
                </a:lnSpc>
              </a:pPr>
              <a:r>
                <a:rPr lang="en-US" sz="27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These tools are designed to ensure practicability, efficiency in time liberation, also to aid customer relations, trust, and integrity, to increase sales margins for profitability, and to create a smoother decision-making process.</a:t>
              </a:r>
            </a:p>
          </p:txBody>
        </p:sp>
      </p:grpSp>
      <p:sp>
        <p:nvSpPr>
          <p:cNvPr name="TextBox 59" id="59"/>
          <p:cNvSpPr txBox="true"/>
          <p:nvPr/>
        </p:nvSpPr>
        <p:spPr>
          <a:xfrm rot="0">
            <a:off x="4965520" y="8699600"/>
            <a:ext cx="2021476" cy="300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80"/>
              </a:lnSpc>
            </a:pPr>
            <a:r>
              <a:rPr lang="en-US" sz="165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(marie carrier, 2024)</a:t>
            </a:r>
          </a:p>
        </p:txBody>
      </p:sp>
    </p:spTree>
  </p:cSld>
  <p:clrMapOvr>
    <a:masterClrMapping/>
  </p:clrMapOvr>
  <p:transition spd="fast">
    <p:fade/>
  </p:transition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859256" y="690060"/>
            <a:ext cx="13879854" cy="12945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100"/>
              </a:lnSpc>
            </a:pPr>
            <a:r>
              <a:rPr lang="en-US" sz="75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Analyse and compare systems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6491300" y="831228"/>
            <a:ext cx="861265" cy="1613799"/>
          </a:xfrm>
          <a:custGeom>
            <a:avLst/>
            <a:gdLst/>
            <a:ahLst/>
            <a:cxnLst/>
            <a:rect r="r" b="b" t="t" l="l"/>
            <a:pathLst>
              <a:path h="1613799" w="861265">
                <a:moveTo>
                  <a:pt x="0" y="0"/>
                </a:moveTo>
                <a:lnTo>
                  <a:pt x="861266" y="0"/>
                </a:lnTo>
                <a:lnTo>
                  <a:pt x="861266" y="1613799"/>
                </a:lnTo>
                <a:lnTo>
                  <a:pt x="0" y="16137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4" id="4"/>
          <p:cNvSpPr/>
          <p:nvPr/>
        </p:nvSpPr>
        <p:spPr>
          <a:xfrm rot="5373249">
            <a:off x="-1512737" y="7835112"/>
            <a:ext cx="4896340" cy="0"/>
          </a:xfrm>
          <a:prstGeom prst="line">
            <a:avLst/>
          </a:prstGeom>
          <a:ln cap="rnd" w="1905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5" id="5"/>
          <p:cNvGrpSpPr/>
          <p:nvPr/>
        </p:nvGrpSpPr>
        <p:grpSpPr>
          <a:xfrm rot="0">
            <a:off x="1767806" y="2949826"/>
            <a:ext cx="4414250" cy="6168519"/>
            <a:chOff x="0" y="0"/>
            <a:chExt cx="5885666" cy="8224692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19050" y="19050"/>
              <a:ext cx="5847588" cy="8186547"/>
            </a:xfrm>
            <a:custGeom>
              <a:avLst/>
              <a:gdLst/>
              <a:ahLst/>
              <a:cxnLst/>
              <a:rect r="r" b="b" t="t" l="l"/>
              <a:pathLst>
                <a:path h="8186547" w="5847588">
                  <a:moveTo>
                    <a:pt x="0" y="0"/>
                  </a:moveTo>
                  <a:lnTo>
                    <a:pt x="5847588" y="0"/>
                  </a:lnTo>
                  <a:lnTo>
                    <a:pt x="5847588" y="8186547"/>
                  </a:lnTo>
                  <a:lnTo>
                    <a:pt x="0" y="8186547"/>
                  </a:lnTo>
                  <a:close/>
                </a:path>
              </a:pathLst>
            </a:custGeom>
            <a:solidFill>
              <a:srgbClr val="F7D5CD">
                <a:alpha val="80784"/>
              </a:srgbClr>
            </a:solidFill>
          </p:spPr>
        </p:sp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5885688" cy="8224647"/>
            </a:xfrm>
            <a:custGeom>
              <a:avLst/>
              <a:gdLst/>
              <a:ahLst/>
              <a:cxnLst/>
              <a:rect r="r" b="b" t="t" l="l"/>
              <a:pathLst>
                <a:path h="8224647" w="5885688">
                  <a:moveTo>
                    <a:pt x="19050" y="0"/>
                  </a:moveTo>
                  <a:lnTo>
                    <a:pt x="5866638" y="0"/>
                  </a:lnTo>
                  <a:cubicBezTo>
                    <a:pt x="5877179" y="0"/>
                    <a:pt x="5885688" y="8509"/>
                    <a:pt x="5885688" y="19050"/>
                  </a:cubicBezTo>
                  <a:lnTo>
                    <a:pt x="5885688" y="8205597"/>
                  </a:lnTo>
                  <a:cubicBezTo>
                    <a:pt x="5885688" y="8216138"/>
                    <a:pt x="5877179" y="8224647"/>
                    <a:pt x="5866638" y="8224647"/>
                  </a:cubicBezTo>
                  <a:lnTo>
                    <a:pt x="19050" y="8224647"/>
                  </a:lnTo>
                  <a:cubicBezTo>
                    <a:pt x="8509" y="8224647"/>
                    <a:pt x="0" y="8216138"/>
                    <a:pt x="0" y="8205597"/>
                  </a:cubicBezTo>
                  <a:lnTo>
                    <a:pt x="0" y="19050"/>
                  </a:lnTo>
                  <a:cubicBezTo>
                    <a:pt x="0" y="8509"/>
                    <a:pt x="8509" y="0"/>
                    <a:pt x="19050" y="0"/>
                  </a:cubicBezTo>
                  <a:moveTo>
                    <a:pt x="19050" y="38100"/>
                  </a:moveTo>
                  <a:lnTo>
                    <a:pt x="19050" y="19050"/>
                  </a:lnTo>
                  <a:lnTo>
                    <a:pt x="38100" y="19050"/>
                  </a:lnTo>
                  <a:lnTo>
                    <a:pt x="38100" y="8205597"/>
                  </a:lnTo>
                  <a:lnTo>
                    <a:pt x="19050" y="8205597"/>
                  </a:lnTo>
                  <a:lnTo>
                    <a:pt x="19050" y="8186547"/>
                  </a:lnTo>
                  <a:lnTo>
                    <a:pt x="5866638" y="8186547"/>
                  </a:lnTo>
                  <a:lnTo>
                    <a:pt x="5866638" y="8205597"/>
                  </a:lnTo>
                  <a:lnTo>
                    <a:pt x="5847588" y="8205597"/>
                  </a:lnTo>
                  <a:lnTo>
                    <a:pt x="5847588" y="19050"/>
                  </a:lnTo>
                  <a:lnTo>
                    <a:pt x="5866638" y="19050"/>
                  </a:lnTo>
                  <a:lnTo>
                    <a:pt x="5866638" y="38100"/>
                  </a:lnTo>
                  <a:lnTo>
                    <a:pt x="19050" y="38100"/>
                  </a:lnTo>
                  <a:close/>
                </a:path>
              </a:pathLst>
            </a:custGeom>
            <a:solidFill>
              <a:srgbClr val="F7D5CD">
                <a:alpha val="80784"/>
              </a:srgbClr>
            </a:solidFill>
          </p:spPr>
        </p:sp>
      </p:grpSp>
      <p:sp>
        <p:nvSpPr>
          <p:cNvPr name="TextBox 8" id="8"/>
          <p:cNvSpPr txBox="true"/>
          <p:nvPr/>
        </p:nvSpPr>
        <p:spPr>
          <a:xfrm rot="0">
            <a:off x="1995756" y="5651306"/>
            <a:ext cx="3958350" cy="30140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12"/>
              </a:lnSpc>
            </a:pPr>
            <a:r>
              <a:rPr lang="en-US" sz="39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Customer Relationship Management (CRM) system,</a:t>
            </a:r>
          </a:p>
        </p:txBody>
      </p:sp>
      <p:grpSp>
        <p:nvGrpSpPr>
          <p:cNvPr name="Group 9" id="9"/>
          <p:cNvGrpSpPr/>
          <p:nvPr/>
        </p:nvGrpSpPr>
        <p:grpSpPr>
          <a:xfrm rot="0">
            <a:off x="3039651" y="3563822"/>
            <a:ext cx="1870558" cy="1870558"/>
            <a:chOff x="0" y="0"/>
            <a:chExt cx="2494078" cy="2494078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19050" y="19050"/>
              <a:ext cx="2455926" cy="2455926"/>
            </a:xfrm>
            <a:custGeom>
              <a:avLst/>
              <a:gdLst/>
              <a:ahLst/>
              <a:cxnLst/>
              <a:rect r="r" b="b" t="t" l="l"/>
              <a:pathLst>
                <a:path h="2455926" w="2455926">
                  <a:moveTo>
                    <a:pt x="0" y="1227963"/>
                  </a:moveTo>
                  <a:cubicBezTo>
                    <a:pt x="0" y="549783"/>
                    <a:pt x="549783" y="0"/>
                    <a:pt x="1227963" y="0"/>
                  </a:cubicBezTo>
                  <a:cubicBezTo>
                    <a:pt x="1906143" y="0"/>
                    <a:pt x="2455926" y="549783"/>
                    <a:pt x="2455926" y="1227963"/>
                  </a:cubicBezTo>
                  <a:cubicBezTo>
                    <a:pt x="2455926" y="1906143"/>
                    <a:pt x="1906143" y="2455926"/>
                    <a:pt x="1227963" y="2455926"/>
                  </a:cubicBezTo>
                  <a:cubicBezTo>
                    <a:pt x="549783" y="2455926"/>
                    <a:pt x="0" y="1906143"/>
                    <a:pt x="0" y="1227963"/>
                  </a:cubicBezTo>
                  <a:close/>
                </a:path>
              </a:pathLst>
            </a:custGeom>
            <a:solidFill>
              <a:srgbClr val="E97132"/>
            </a:solidFill>
          </p:spPr>
        </p:sp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2494026" cy="2494026"/>
            </a:xfrm>
            <a:custGeom>
              <a:avLst/>
              <a:gdLst/>
              <a:ahLst/>
              <a:cxnLst/>
              <a:rect r="r" b="b" t="t" l="l"/>
              <a:pathLst>
                <a:path h="2494026" w="2494026">
                  <a:moveTo>
                    <a:pt x="0" y="1247013"/>
                  </a:moveTo>
                  <a:cubicBezTo>
                    <a:pt x="0" y="558292"/>
                    <a:pt x="558292" y="0"/>
                    <a:pt x="1247013" y="0"/>
                  </a:cubicBezTo>
                  <a:lnTo>
                    <a:pt x="1247013" y="19050"/>
                  </a:lnTo>
                  <a:lnTo>
                    <a:pt x="1247013" y="0"/>
                  </a:lnTo>
                  <a:cubicBezTo>
                    <a:pt x="1935734" y="0"/>
                    <a:pt x="2494026" y="558292"/>
                    <a:pt x="2494026" y="1247013"/>
                  </a:cubicBezTo>
                  <a:lnTo>
                    <a:pt x="2474976" y="1247013"/>
                  </a:lnTo>
                  <a:lnTo>
                    <a:pt x="2494026" y="1247013"/>
                  </a:lnTo>
                  <a:cubicBezTo>
                    <a:pt x="2494026" y="1935734"/>
                    <a:pt x="1935734" y="2494026"/>
                    <a:pt x="1247013" y="2494026"/>
                  </a:cubicBezTo>
                  <a:lnTo>
                    <a:pt x="1247013" y="2474976"/>
                  </a:lnTo>
                  <a:lnTo>
                    <a:pt x="1247013" y="2494026"/>
                  </a:lnTo>
                  <a:cubicBezTo>
                    <a:pt x="558292" y="2494026"/>
                    <a:pt x="0" y="1935734"/>
                    <a:pt x="0" y="1247013"/>
                  </a:cubicBezTo>
                  <a:lnTo>
                    <a:pt x="19050" y="1247013"/>
                  </a:lnTo>
                  <a:lnTo>
                    <a:pt x="38100" y="1247013"/>
                  </a:lnTo>
                  <a:lnTo>
                    <a:pt x="19050" y="1247013"/>
                  </a:lnTo>
                  <a:lnTo>
                    <a:pt x="0" y="1247013"/>
                  </a:lnTo>
                  <a:moveTo>
                    <a:pt x="38100" y="1247013"/>
                  </a:moveTo>
                  <a:cubicBezTo>
                    <a:pt x="38100" y="1257554"/>
                    <a:pt x="29591" y="1266063"/>
                    <a:pt x="19050" y="1266063"/>
                  </a:cubicBezTo>
                  <a:cubicBezTo>
                    <a:pt x="8509" y="1266063"/>
                    <a:pt x="0" y="1257554"/>
                    <a:pt x="0" y="1247013"/>
                  </a:cubicBezTo>
                  <a:cubicBezTo>
                    <a:pt x="0" y="1236472"/>
                    <a:pt x="8509" y="1227963"/>
                    <a:pt x="19050" y="1227963"/>
                  </a:cubicBezTo>
                  <a:cubicBezTo>
                    <a:pt x="29591" y="1227963"/>
                    <a:pt x="38100" y="1236472"/>
                    <a:pt x="38100" y="1247013"/>
                  </a:cubicBezTo>
                  <a:cubicBezTo>
                    <a:pt x="38100" y="1914652"/>
                    <a:pt x="579374" y="2455926"/>
                    <a:pt x="1247013" y="2455926"/>
                  </a:cubicBezTo>
                  <a:cubicBezTo>
                    <a:pt x="1914652" y="2455926"/>
                    <a:pt x="2455926" y="1914652"/>
                    <a:pt x="2455926" y="1247013"/>
                  </a:cubicBezTo>
                  <a:cubicBezTo>
                    <a:pt x="2455926" y="579374"/>
                    <a:pt x="1914779" y="38100"/>
                    <a:pt x="1247013" y="38100"/>
                  </a:cubicBezTo>
                  <a:lnTo>
                    <a:pt x="1247013" y="19050"/>
                  </a:lnTo>
                  <a:lnTo>
                    <a:pt x="1247013" y="38100"/>
                  </a:lnTo>
                  <a:cubicBezTo>
                    <a:pt x="579374" y="38100"/>
                    <a:pt x="38100" y="579374"/>
                    <a:pt x="38100" y="1247013"/>
                  </a:cubicBezTo>
                  <a:close/>
                </a:path>
              </a:pathLst>
            </a:custGeom>
            <a:solidFill>
              <a:srgbClr val="E97132"/>
            </a:solidFill>
          </p:spPr>
        </p:sp>
      </p:grpSp>
      <p:grpSp>
        <p:nvGrpSpPr>
          <p:cNvPr name="Group 12" id="12"/>
          <p:cNvGrpSpPr/>
          <p:nvPr/>
        </p:nvGrpSpPr>
        <p:grpSpPr>
          <a:xfrm rot="0">
            <a:off x="3309404" y="3833574"/>
            <a:ext cx="1331054" cy="1331053"/>
            <a:chOff x="0" y="0"/>
            <a:chExt cx="1774738" cy="1774738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774738" cy="1774738"/>
            </a:xfrm>
            <a:custGeom>
              <a:avLst/>
              <a:gdLst/>
              <a:ahLst/>
              <a:cxnLst/>
              <a:rect r="r" b="b" t="t" l="l"/>
              <a:pathLst>
                <a:path h="1774738" w="1774738">
                  <a:moveTo>
                    <a:pt x="0" y="0"/>
                  </a:moveTo>
                  <a:lnTo>
                    <a:pt x="1774738" y="0"/>
                  </a:lnTo>
                  <a:lnTo>
                    <a:pt x="1774738" y="1774738"/>
                  </a:lnTo>
                  <a:lnTo>
                    <a:pt x="0" y="177473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0" y="85725"/>
              <a:ext cx="1774738" cy="168901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776"/>
                </a:lnSpc>
              </a:pPr>
              <a:r>
                <a:rPr lang="en-US" sz="720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1</a:t>
              </a: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1767806" y="9089664"/>
            <a:ext cx="4414250" cy="28683"/>
            <a:chOff x="0" y="0"/>
            <a:chExt cx="5885666" cy="38244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19050" y="19050"/>
              <a:ext cx="5847588" cy="127"/>
            </a:xfrm>
            <a:custGeom>
              <a:avLst/>
              <a:gdLst/>
              <a:ahLst/>
              <a:cxnLst/>
              <a:rect r="r" b="b" t="t" l="l"/>
              <a:pathLst>
                <a:path h="127" w="5847588">
                  <a:moveTo>
                    <a:pt x="0" y="0"/>
                  </a:moveTo>
                  <a:lnTo>
                    <a:pt x="5847588" y="0"/>
                  </a:lnTo>
                  <a:lnTo>
                    <a:pt x="5847588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196B24"/>
            </a:solidFill>
          </p:spPr>
        </p:sp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5885688" cy="38227"/>
            </a:xfrm>
            <a:custGeom>
              <a:avLst/>
              <a:gdLst/>
              <a:ahLst/>
              <a:cxnLst/>
              <a:rect r="r" b="b" t="t" l="l"/>
              <a:pathLst>
                <a:path h="38227" w="5885688">
                  <a:moveTo>
                    <a:pt x="19050" y="0"/>
                  </a:moveTo>
                  <a:lnTo>
                    <a:pt x="5866638" y="0"/>
                  </a:lnTo>
                  <a:cubicBezTo>
                    <a:pt x="5877179" y="0"/>
                    <a:pt x="5885688" y="8509"/>
                    <a:pt x="5885688" y="19050"/>
                  </a:cubicBezTo>
                  <a:lnTo>
                    <a:pt x="5885688" y="19177"/>
                  </a:lnTo>
                  <a:cubicBezTo>
                    <a:pt x="5885688" y="29718"/>
                    <a:pt x="5877179" y="38227"/>
                    <a:pt x="5866638" y="38227"/>
                  </a:cubicBezTo>
                  <a:lnTo>
                    <a:pt x="19050" y="38227"/>
                  </a:lnTo>
                  <a:cubicBezTo>
                    <a:pt x="8509" y="38227"/>
                    <a:pt x="0" y="29718"/>
                    <a:pt x="0" y="19177"/>
                  </a:cubicBezTo>
                  <a:lnTo>
                    <a:pt x="0" y="19050"/>
                  </a:lnTo>
                  <a:cubicBezTo>
                    <a:pt x="0" y="8509"/>
                    <a:pt x="8509" y="0"/>
                    <a:pt x="19050" y="0"/>
                  </a:cubicBezTo>
                  <a:moveTo>
                    <a:pt x="19050" y="38100"/>
                  </a:moveTo>
                  <a:lnTo>
                    <a:pt x="19050" y="19050"/>
                  </a:lnTo>
                  <a:lnTo>
                    <a:pt x="38100" y="19050"/>
                  </a:lnTo>
                  <a:lnTo>
                    <a:pt x="38100" y="19177"/>
                  </a:lnTo>
                  <a:lnTo>
                    <a:pt x="19050" y="19177"/>
                  </a:lnTo>
                  <a:lnTo>
                    <a:pt x="19050" y="127"/>
                  </a:lnTo>
                  <a:lnTo>
                    <a:pt x="5866638" y="127"/>
                  </a:lnTo>
                  <a:lnTo>
                    <a:pt x="5866638" y="19177"/>
                  </a:lnTo>
                  <a:lnTo>
                    <a:pt x="5847588" y="19177"/>
                  </a:lnTo>
                  <a:lnTo>
                    <a:pt x="5847588" y="19050"/>
                  </a:lnTo>
                  <a:lnTo>
                    <a:pt x="5866638" y="19050"/>
                  </a:lnTo>
                  <a:lnTo>
                    <a:pt x="5866638" y="38100"/>
                  </a:lnTo>
                  <a:lnTo>
                    <a:pt x="19050" y="38100"/>
                  </a:lnTo>
                  <a:close/>
                </a:path>
              </a:pathLst>
            </a:custGeom>
            <a:solidFill>
              <a:srgbClr val="196B24"/>
            </a:solidFill>
          </p:spPr>
        </p:sp>
      </p:grpSp>
      <p:grpSp>
        <p:nvGrpSpPr>
          <p:cNvPr name="Group 18" id="18"/>
          <p:cNvGrpSpPr/>
          <p:nvPr/>
        </p:nvGrpSpPr>
        <p:grpSpPr>
          <a:xfrm rot="0">
            <a:off x="6592047" y="2949826"/>
            <a:ext cx="4414250" cy="6168519"/>
            <a:chOff x="0" y="0"/>
            <a:chExt cx="5885666" cy="8224692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19050" y="19050"/>
              <a:ext cx="5847588" cy="8186547"/>
            </a:xfrm>
            <a:custGeom>
              <a:avLst/>
              <a:gdLst/>
              <a:ahLst/>
              <a:cxnLst/>
              <a:rect r="r" b="b" t="t" l="l"/>
              <a:pathLst>
                <a:path h="8186547" w="5847588">
                  <a:moveTo>
                    <a:pt x="0" y="0"/>
                  </a:moveTo>
                  <a:lnTo>
                    <a:pt x="5847588" y="0"/>
                  </a:lnTo>
                  <a:lnTo>
                    <a:pt x="5847588" y="8186547"/>
                  </a:lnTo>
                  <a:lnTo>
                    <a:pt x="0" y="8186547"/>
                  </a:lnTo>
                  <a:close/>
                </a:path>
              </a:pathLst>
            </a:custGeom>
            <a:solidFill>
              <a:srgbClr val="CCD4CC">
                <a:alpha val="80784"/>
              </a:srgbClr>
            </a:solid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5885688" cy="8224647"/>
            </a:xfrm>
            <a:custGeom>
              <a:avLst/>
              <a:gdLst/>
              <a:ahLst/>
              <a:cxnLst/>
              <a:rect r="r" b="b" t="t" l="l"/>
              <a:pathLst>
                <a:path h="8224647" w="5885688">
                  <a:moveTo>
                    <a:pt x="19050" y="0"/>
                  </a:moveTo>
                  <a:lnTo>
                    <a:pt x="5866638" y="0"/>
                  </a:lnTo>
                  <a:cubicBezTo>
                    <a:pt x="5877179" y="0"/>
                    <a:pt x="5885688" y="8509"/>
                    <a:pt x="5885688" y="19050"/>
                  </a:cubicBezTo>
                  <a:lnTo>
                    <a:pt x="5885688" y="8205597"/>
                  </a:lnTo>
                  <a:cubicBezTo>
                    <a:pt x="5885688" y="8216138"/>
                    <a:pt x="5877179" y="8224647"/>
                    <a:pt x="5866638" y="8224647"/>
                  </a:cubicBezTo>
                  <a:lnTo>
                    <a:pt x="19050" y="8224647"/>
                  </a:lnTo>
                  <a:cubicBezTo>
                    <a:pt x="8509" y="8224647"/>
                    <a:pt x="0" y="8216138"/>
                    <a:pt x="0" y="8205597"/>
                  </a:cubicBezTo>
                  <a:lnTo>
                    <a:pt x="0" y="19050"/>
                  </a:lnTo>
                  <a:cubicBezTo>
                    <a:pt x="0" y="8509"/>
                    <a:pt x="8509" y="0"/>
                    <a:pt x="19050" y="0"/>
                  </a:cubicBezTo>
                  <a:moveTo>
                    <a:pt x="19050" y="38100"/>
                  </a:moveTo>
                  <a:lnTo>
                    <a:pt x="19050" y="19050"/>
                  </a:lnTo>
                  <a:lnTo>
                    <a:pt x="38100" y="19050"/>
                  </a:lnTo>
                  <a:lnTo>
                    <a:pt x="38100" y="8205597"/>
                  </a:lnTo>
                  <a:lnTo>
                    <a:pt x="19050" y="8205597"/>
                  </a:lnTo>
                  <a:lnTo>
                    <a:pt x="19050" y="8186547"/>
                  </a:lnTo>
                  <a:lnTo>
                    <a:pt x="5866638" y="8186547"/>
                  </a:lnTo>
                  <a:lnTo>
                    <a:pt x="5866638" y="8205597"/>
                  </a:lnTo>
                  <a:lnTo>
                    <a:pt x="5847588" y="8205597"/>
                  </a:lnTo>
                  <a:lnTo>
                    <a:pt x="5847588" y="19050"/>
                  </a:lnTo>
                  <a:lnTo>
                    <a:pt x="5866638" y="19050"/>
                  </a:lnTo>
                  <a:lnTo>
                    <a:pt x="5866638" y="38100"/>
                  </a:lnTo>
                  <a:lnTo>
                    <a:pt x="19050" y="38100"/>
                  </a:lnTo>
                  <a:close/>
                </a:path>
              </a:pathLst>
            </a:custGeom>
            <a:solidFill>
              <a:srgbClr val="CCD4CC">
                <a:alpha val="80784"/>
              </a:srgbClr>
            </a:solidFill>
          </p:spPr>
        </p:sp>
      </p:grpSp>
      <p:sp>
        <p:nvSpPr>
          <p:cNvPr name="TextBox 21" id="21"/>
          <p:cNvSpPr txBox="true"/>
          <p:nvPr/>
        </p:nvSpPr>
        <p:spPr>
          <a:xfrm rot="0">
            <a:off x="6819997" y="5651306"/>
            <a:ext cx="3958350" cy="30140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12"/>
              </a:lnSpc>
            </a:pPr>
            <a:r>
              <a:rPr lang="en-US" sz="39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Dealer/Inventory Management System (DMS/IMS), </a:t>
            </a:r>
          </a:p>
        </p:txBody>
      </p:sp>
      <p:grpSp>
        <p:nvGrpSpPr>
          <p:cNvPr name="Group 22" id="22"/>
          <p:cNvGrpSpPr/>
          <p:nvPr/>
        </p:nvGrpSpPr>
        <p:grpSpPr>
          <a:xfrm rot="0">
            <a:off x="7863892" y="3563822"/>
            <a:ext cx="1870558" cy="1870558"/>
            <a:chOff x="0" y="0"/>
            <a:chExt cx="2494078" cy="249407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19050" y="19050"/>
              <a:ext cx="2455926" cy="2455926"/>
            </a:xfrm>
            <a:custGeom>
              <a:avLst/>
              <a:gdLst/>
              <a:ahLst/>
              <a:cxnLst/>
              <a:rect r="r" b="b" t="t" l="l"/>
              <a:pathLst>
                <a:path h="2455926" w="2455926">
                  <a:moveTo>
                    <a:pt x="0" y="1227963"/>
                  </a:moveTo>
                  <a:cubicBezTo>
                    <a:pt x="0" y="549783"/>
                    <a:pt x="549783" y="0"/>
                    <a:pt x="1227963" y="0"/>
                  </a:cubicBezTo>
                  <a:cubicBezTo>
                    <a:pt x="1906143" y="0"/>
                    <a:pt x="2455926" y="549783"/>
                    <a:pt x="2455926" y="1227963"/>
                  </a:cubicBezTo>
                  <a:cubicBezTo>
                    <a:pt x="2455926" y="1906143"/>
                    <a:pt x="1906143" y="2455926"/>
                    <a:pt x="1227963" y="2455926"/>
                  </a:cubicBezTo>
                  <a:cubicBezTo>
                    <a:pt x="549783" y="2455926"/>
                    <a:pt x="0" y="1906143"/>
                    <a:pt x="0" y="1227963"/>
                  </a:cubicBezTo>
                  <a:close/>
                </a:path>
              </a:pathLst>
            </a:custGeom>
            <a:solidFill>
              <a:srgbClr val="0F9ED5"/>
            </a:solid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2494026" cy="2494026"/>
            </a:xfrm>
            <a:custGeom>
              <a:avLst/>
              <a:gdLst/>
              <a:ahLst/>
              <a:cxnLst/>
              <a:rect r="r" b="b" t="t" l="l"/>
              <a:pathLst>
                <a:path h="2494026" w="2494026">
                  <a:moveTo>
                    <a:pt x="0" y="1247013"/>
                  </a:moveTo>
                  <a:cubicBezTo>
                    <a:pt x="0" y="558292"/>
                    <a:pt x="558292" y="0"/>
                    <a:pt x="1247013" y="0"/>
                  </a:cubicBezTo>
                  <a:lnTo>
                    <a:pt x="1247013" y="19050"/>
                  </a:lnTo>
                  <a:lnTo>
                    <a:pt x="1247013" y="0"/>
                  </a:lnTo>
                  <a:cubicBezTo>
                    <a:pt x="1935734" y="0"/>
                    <a:pt x="2494026" y="558292"/>
                    <a:pt x="2494026" y="1247013"/>
                  </a:cubicBezTo>
                  <a:lnTo>
                    <a:pt x="2474976" y="1247013"/>
                  </a:lnTo>
                  <a:lnTo>
                    <a:pt x="2494026" y="1247013"/>
                  </a:lnTo>
                  <a:cubicBezTo>
                    <a:pt x="2494026" y="1935734"/>
                    <a:pt x="1935734" y="2494026"/>
                    <a:pt x="1247013" y="2494026"/>
                  </a:cubicBezTo>
                  <a:lnTo>
                    <a:pt x="1247013" y="2474976"/>
                  </a:lnTo>
                  <a:lnTo>
                    <a:pt x="1247013" y="2494026"/>
                  </a:lnTo>
                  <a:cubicBezTo>
                    <a:pt x="558292" y="2494026"/>
                    <a:pt x="0" y="1935734"/>
                    <a:pt x="0" y="1247013"/>
                  </a:cubicBezTo>
                  <a:lnTo>
                    <a:pt x="19050" y="1247013"/>
                  </a:lnTo>
                  <a:lnTo>
                    <a:pt x="38100" y="1247013"/>
                  </a:lnTo>
                  <a:lnTo>
                    <a:pt x="19050" y="1247013"/>
                  </a:lnTo>
                  <a:lnTo>
                    <a:pt x="0" y="1247013"/>
                  </a:lnTo>
                  <a:moveTo>
                    <a:pt x="38100" y="1247013"/>
                  </a:moveTo>
                  <a:cubicBezTo>
                    <a:pt x="38100" y="1257554"/>
                    <a:pt x="29591" y="1266063"/>
                    <a:pt x="19050" y="1266063"/>
                  </a:cubicBezTo>
                  <a:cubicBezTo>
                    <a:pt x="8509" y="1266063"/>
                    <a:pt x="0" y="1257554"/>
                    <a:pt x="0" y="1247013"/>
                  </a:cubicBezTo>
                  <a:cubicBezTo>
                    <a:pt x="0" y="1236472"/>
                    <a:pt x="8509" y="1227963"/>
                    <a:pt x="19050" y="1227963"/>
                  </a:cubicBezTo>
                  <a:cubicBezTo>
                    <a:pt x="29591" y="1227963"/>
                    <a:pt x="38100" y="1236472"/>
                    <a:pt x="38100" y="1247013"/>
                  </a:cubicBezTo>
                  <a:cubicBezTo>
                    <a:pt x="38100" y="1914652"/>
                    <a:pt x="579374" y="2455926"/>
                    <a:pt x="1247013" y="2455926"/>
                  </a:cubicBezTo>
                  <a:cubicBezTo>
                    <a:pt x="1914652" y="2455926"/>
                    <a:pt x="2455926" y="1914652"/>
                    <a:pt x="2455926" y="1247013"/>
                  </a:cubicBezTo>
                  <a:cubicBezTo>
                    <a:pt x="2455926" y="579374"/>
                    <a:pt x="1914779" y="38100"/>
                    <a:pt x="1247013" y="38100"/>
                  </a:cubicBezTo>
                  <a:lnTo>
                    <a:pt x="1247013" y="19050"/>
                  </a:lnTo>
                  <a:lnTo>
                    <a:pt x="1247013" y="38100"/>
                  </a:lnTo>
                  <a:cubicBezTo>
                    <a:pt x="579374" y="38100"/>
                    <a:pt x="38100" y="579374"/>
                    <a:pt x="38100" y="1247013"/>
                  </a:cubicBezTo>
                  <a:close/>
                </a:path>
              </a:pathLst>
            </a:custGeom>
            <a:solidFill>
              <a:srgbClr val="0F9ED5"/>
            </a:solidFill>
          </p:spPr>
        </p:sp>
      </p:grpSp>
      <p:grpSp>
        <p:nvGrpSpPr>
          <p:cNvPr name="Group 25" id="25"/>
          <p:cNvGrpSpPr/>
          <p:nvPr/>
        </p:nvGrpSpPr>
        <p:grpSpPr>
          <a:xfrm rot="0">
            <a:off x="8133645" y="3833574"/>
            <a:ext cx="1331053" cy="1331053"/>
            <a:chOff x="0" y="0"/>
            <a:chExt cx="1774738" cy="1774738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1774738" cy="1774738"/>
            </a:xfrm>
            <a:custGeom>
              <a:avLst/>
              <a:gdLst/>
              <a:ahLst/>
              <a:cxnLst/>
              <a:rect r="r" b="b" t="t" l="l"/>
              <a:pathLst>
                <a:path h="1774738" w="1774738">
                  <a:moveTo>
                    <a:pt x="0" y="0"/>
                  </a:moveTo>
                  <a:lnTo>
                    <a:pt x="1774738" y="0"/>
                  </a:lnTo>
                  <a:lnTo>
                    <a:pt x="1774738" y="1774738"/>
                  </a:lnTo>
                  <a:lnTo>
                    <a:pt x="0" y="177473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27" id="27"/>
            <p:cNvSpPr txBox="true"/>
            <p:nvPr/>
          </p:nvSpPr>
          <p:spPr>
            <a:xfrm>
              <a:off x="0" y="85725"/>
              <a:ext cx="1774738" cy="168901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776"/>
                </a:lnSpc>
              </a:pPr>
              <a:r>
                <a:rPr lang="en-US" sz="720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2</a:t>
              </a: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6592047" y="9089664"/>
            <a:ext cx="4414250" cy="28683"/>
            <a:chOff x="0" y="0"/>
            <a:chExt cx="5885666" cy="38244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19050" y="19050"/>
              <a:ext cx="5847588" cy="127"/>
            </a:xfrm>
            <a:custGeom>
              <a:avLst/>
              <a:gdLst/>
              <a:ahLst/>
              <a:cxnLst/>
              <a:rect r="r" b="b" t="t" l="l"/>
              <a:pathLst>
                <a:path h="127" w="5847588">
                  <a:moveTo>
                    <a:pt x="0" y="0"/>
                  </a:moveTo>
                  <a:lnTo>
                    <a:pt x="5847588" y="0"/>
                  </a:lnTo>
                  <a:lnTo>
                    <a:pt x="5847588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A02B93"/>
            </a:solid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5885688" cy="38227"/>
            </a:xfrm>
            <a:custGeom>
              <a:avLst/>
              <a:gdLst/>
              <a:ahLst/>
              <a:cxnLst/>
              <a:rect r="r" b="b" t="t" l="l"/>
              <a:pathLst>
                <a:path h="38227" w="5885688">
                  <a:moveTo>
                    <a:pt x="19050" y="0"/>
                  </a:moveTo>
                  <a:lnTo>
                    <a:pt x="5866638" y="0"/>
                  </a:lnTo>
                  <a:cubicBezTo>
                    <a:pt x="5877179" y="0"/>
                    <a:pt x="5885688" y="8509"/>
                    <a:pt x="5885688" y="19050"/>
                  </a:cubicBezTo>
                  <a:lnTo>
                    <a:pt x="5885688" y="19177"/>
                  </a:lnTo>
                  <a:cubicBezTo>
                    <a:pt x="5885688" y="29718"/>
                    <a:pt x="5877179" y="38227"/>
                    <a:pt x="5866638" y="38227"/>
                  </a:cubicBezTo>
                  <a:lnTo>
                    <a:pt x="19050" y="38227"/>
                  </a:lnTo>
                  <a:cubicBezTo>
                    <a:pt x="8509" y="38227"/>
                    <a:pt x="0" y="29718"/>
                    <a:pt x="0" y="19177"/>
                  </a:cubicBezTo>
                  <a:lnTo>
                    <a:pt x="0" y="19050"/>
                  </a:lnTo>
                  <a:cubicBezTo>
                    <a:pt x="0" y="8509"/>
                    <a:pt x="8509" y="0"/>
                    <a:pt x="19050" y="0"/>
                  </a:cubicBezTo>
                  <a:moveTo>
                    <a:pt x="19050" y="38100"/>
                  </a:moveTo>
                  <a:lnTo>
                    <a:pt x="19050" y="19050"/>
                  </a:lnTo>
                  <a:lnTo>
                    <a:pt x="38100" y="19050"/>
                  </a:lnTo>
                  <a:lnTo>
                    <a:pt x="38100" y="19177"/>
                  </a:lnTo>
                  <a:lnTo>
                    <a:pt x="19050" y="19177"/>
                  </a:lnTo>
                  <a:lnTo>
                    <a:pt x="19050" y="127"/>
                  </a:lnTo>
                  <a:lnTo>
                    <a:pt x="5866638" y="127"/>
                  </a:lnTo>
                  <a:lnTo>
                    <a:pt x="5866638" y="19177"/>
                  </a:lnTo>
                  <a:lnTo>
                    <a:pt x="5847588" y="19177"/>
                  </a:lnTo>
                  <a:lnTo>
                    <a:pt x="5847588" y="19050"/>
                  </a:lnTo>
                  <a:lnTo>
                    <a:pt x="5866638" y="19050"/>
                  </a:lnTo>
                  <a:lnTo>
                    <a:pt x="5866638" y="38100"/>
                  </a:lnTo>
                  <a:lnTo>
                    <a:pt x="19050" y="38100"/>
                  </a:lnTo>
                  <a:close/>
                </a:path>
              </a:pathLst>
            </a:custGeom>
            <a:solidFill>
              <a:srgbClr val="A02B93"/>
            </a:solidFill>
          </p:spPr>
        </p:sp>
      </p:grpSp>
      <p:grpSp>
        <p:nvGrpSpPr>
          <p:cNvPr name="Group 31" id="31"/>
          <p:cNvGrpSpPr/>
          <p:nvPr/>
        </p:nvGrpSpPr>
        <p:grpSpPr>
          <a:xfrm rot="0">
            <a:off x="11416290" y="2949826"/>
            <a:ext cx="4414250" cy="6168519"/>
            <a:chOff x="0" y="0"/>
            <a:chExt cx="5885666" cy="8224692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19050" y="19050"/>
              <a:ext cx="5847588" cy="8186547"/>
            </a:xfrm>
            <a:custGeom>
              <a:avLst/>
              <a:gdLst/>
              <a:ahLst/>
              <a:cxnLst/>
              <a:rect r="r" b="b" t="t" l="l"/>
              <a:pathLst>
                <a:path h="8186547" w="5847588">
                  <a:moveTo>
                    <a:pt x="0" y="0"/>
                  </a:moveTo>
                  <a:lnTo>
                    <a:pt x="5847588" y="0"/>
                  </a:lnTo>
                  <a:lnTo>
                    <a:pt x="5847588" y="8186547"/>
                  </a:lnTo>
                  <a:lnTo>
                    <a:pt x="0" y="8186547"/>
                  </a:lnTo>
                  <a:close/>
                </a:path>
              </a:pathLst>
            </a:custGeom>
            <a:solidFill>
              <a:srgbClr val="CCDFEF">
                <a:alpha val="80784"/>
              </a:srgbClr>
            </a:solidFill>
          </p:spPr>
        </p:sp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5885688" cy="8224647"/>
            </a:xfrm>
            <a:custGeom>
              <a:avLst/>
              <a:gdLst/>
              <a:ahLst/>
              <a:cxnLst/>
              <a:rect r="r" b="b" t="t" l="l"/>
              <a:pathLst>
                <a:path h="8224647" w="5885688">
                  <a:moveTo>
                    <a:pt x="19050" y="0"/>
                  </a:moveTo>
                  <a:lnTo>
                    <a:pt x="5866638" y="0"/>
                  </a:lnTo>
                  <a:cubicBezTo>
                    <a:pt x="5877179" y="0"/>
                    <a:pt x="5885688" y="8509"/>
                    <a:pt x="5885688" y="19050"/>
                  </a:cubicBezTo>
                  <a:lnTo>
                    <a:pt x="5885688" y="8205597"/>
                  </a:lnTo>
                  <a:cubicBezTo>
                    <a:pt x="5885688" y="8216138"/>
                    <a:pt x="5877179" y="8224647"/>
                    <a:pt x="5866638" y="8224647"/>
                  </a:cubicBezTo>
                  <a:lnTo>
                    <a:pt x="19050" y="8224647"/>
                  </a:lnTo>
                  <a:cubicBezTo>
                    <a:pt x="8509" y="8224647"/>
                    <a:pt x="0" y="8216138"/>
                    <a:pt x="0" y="8205597"/>
                  </a:cubicBezTo>
                  <a:lnTo>
                    <a:pt x="0" y="19050"/>
                  </a:lnTo>
                  <a:cubicBezTo>
                    <a:pt x="0" y="8509"/>
                    <a:pt x="8509" y="0"/>
                    <a:pt x="19050" y="0"/>
                  </a:cubicBezTo>
                  <a:moveTo>
                    <a:pt x="19050" y="38100"/>
                  </a:moveTo>
                  <a:lnTo>
                    <a:pt x="19050" y="19050"/>
                  </a:lnTo>
                  <a:lnTo>
                    <a:pt x="38100" y="19050"/>
                  </a:lnTo>
                  <a:lnTo>
                    <a:pt x="38100" y="8205597"/>
                  </a:lnTo>
                  <a:lnTo>
                    <a:pt x="19050" y="8205597"/>
                  </a:lnTo>
                  <a:lnTo>
                    <a:pt x="19050" y="8186547"/>
                  </a:lnTo>
                  <a:lnTo>
                    <a:pt x="5866638" y="8186547"/>
                  </a:lnTo>
                  <a:lnTo>
                    <a:pt x="5866638" y="8205597"/>
                  </a:lnTo>
                  <a:lnTo>
                    <a:pt x="5847588" y="8205597"/>
                  </a:lnTo>
                  <a:lnTo>
                    <a:pt x="5847588" y="19050"/>
                  </a:lnTo>
                  <a:lnTo>
                    <a:pt x="5866638" y="19050"/>
                  </a:lnTo>
                  <a:lnTo>
                    <a:pt x="5866638" y="38100"/>
                  </a:lnTo>
                  <a:lnTo>
                    <a:pt x="19050" y="38100"/>
                  </a:lnTo>
                  <a:close/>
                </a:path>
              </a:pathLst>
            </a:custGeom>
            <a:solidFill>
              <a:srgbClr val="CCDFEF">
                <a:alpha val="80784"/>
              </a:srgbClr>
            </a:solidFill>
          </p:spPr>
        </p:sp>
      </p:grpSp>
      <p:sp>
        <p:nvSpPr>
          <p:cNvPr name="TextBox 34" id="34"/>
          <p:cNvSpPr txBox="true"/>
          <p:nvPr/>
        </p:nvSpPr>
        <p:spPr>
          <a:xfrm rot="0">
            <a:off x="11644240" y="5651306"/>
            <a:ext cx="3958349" cy="30140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12"/>
              </a:lnSpc>
            </a:pPr>
            <a:r>
              <a:rPr lang="en-US" sz="39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and an E-commerce platform. </a:t>
            </a:r>
          </a:p>
        </p:txBody>
      </p:sp>
      <p:grpSp>
        <p:nvGrpSpPr>
          <p:cNvPr name="Group 35" id="35"/>
          <p:cNvGrpSpPr/>
          <p:nvPr/>
        </p:nvGrpSpPr>
        <p:grpSpPr>
          <a:xfrm rot="0">
            <a:off x="12688136" y="3563822"/>
            <a:ext cx="1870559" cy="1870558"/>
            <a:chOff x="0" y="0"/>
            <a:chExt cx="2494078" cy="2494078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19050" y="19050"/>
              <a:ext cx="2455926" cy="2455926"/>
            </a:xfrm>
            <a:custGeom>
              <a:avLst/>
              <a:gdLst/>
              <a:ahLst/>
              <a:cxnLst/>
              <a:rect r="r" b="b" t="t" l="l"/>
              <a:pathLst>
                <a:path h="2455926" w="2455926">
                  <a:moveTo>
                    <a:pt x="0" y="1227963"/>
                  </a:moveTo>
                  <a:cubicBezTo>
                    <a:pt x="0" y="549783"/>
                    <a:pt x="549783" y="0"/>
                    <a:pt x="1227963" y="0"/>
                  </a:cubicBezTo>
                  <a:cubicBezTo>
                    <a:pt x="1906143" y="0"/>
                    <a:pt x="2455926" y="549783"/>
                    <a:pt x="2455926" y="1227963"/>
                  </a:cubicBezTo>
                  <a:cubicBezTo>
                    <a:pt x="2455926" y="1906143"/>
                    <a:pt x="1906143" y="2455926"/>
                    <a:pt x="1227963" y="2455926"/>
                  </a:cubicBezTo>
                  <a:cubicBezTo>
                    <a:pt x="549783" y="2455926"/>
                    <a:pt x="0" y="1906143"/>
                    <a:pt x="0" y="1227963"/>
                  </a:cubicBezTo>
                  <a:close/>
                </a:path>
              </a:pathLst>
            </a:custGeom>
            <a:solidFill>
              <a:srgbClr val="4EA72E"/>
            </a:solidFill>
          </p:spPr>
        </p:sp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2494026" cy="2494026"/>
            </a:xfrm>
            <a:custGeom>
              <a:avLst/>
              <a:gdLst/>
              <a:ahLst/>
              <a:cxnLst/>
              <a:rect r="r" b="b" t="t" l="l"/>
              <a:pathLst>
                <a:path h="2494026" w="2494026">
                  <a:moveTo>
                    <a:pt x="0" y="1247013"/>
                  </a:moveTo>
                  <a:cubicBezTo>
                    <a:pt x="0" y="558292"/>
                    <a:pt x="558292" y="0"/>
                    <a:pt x="1247013" y="0"/>
                  </a:cubicBezTo>
                  <a:lnTo>
                    <a:pt x="1247013" y="19050"/>
                  </a:lnTo>
                  <a:lnTo>
                    <a:pt x="1247013" y="0"/>
                  </a:lnTo>
                  <a:cubicBezTo>
                    <a:pt x="1935734" y="0"/>
                    <a:pt x="2494026" y="558292"/>
                    <a:pt x="2494026" y="1247013"/>
                  </a:cubicBezTo>
                  <a:lnTo>
                    <a:pt x="2474976" y="1247013"/>
                  </a:lnTo>
                  <a:lnTo>
                    <a:pt x="2494026" y="1247013"/>
                  </a:lnTo>
                  <a:cubicBezTo>
                    <a:pt x="2494026" y="1935734"/>
                    <a:pt x="1935734" y="2494026"/>
                    <a:pt x="1247013" y="2494026"/>
                  </a:cubicBezTo>
                  <a:lnTo>
                    <a:pt x="1247013" y="2474976"/>
                  </a:lnTo>
                  <a:lnTo>
                    <a:pt x="1247013" y="2494026"/>
                  </a:lnTo>
                  <a:cubicBezTo>
                    <a:pt x="558292" y="2494026"/>
                    <a:pt x="0" y="1935734"/>
                    <a:pt x="0" y="1247013"/>
                  </a:cubicBezTo>
                  <a:lnTo>
                    <a:pt x="19050" y="1247013"/>
                  </a:lnTo>
                  <a:lnTo>
                    <a:pt x="38100" y="1247013"/>
                  </a:lnTo>
                  <a:lnTo>
                    <a:pt x="19050" y="1247013"/>
                  </a:lnTo>
                  <a:lnTo>
                    <a:pt x="0" y="1247013"/>
                  </a:lnTo>
                  <a:moveTo>
                    <a:pt x="38100" y="1247013"/>
                  </a:moveTo>
                  <a:cubicBezTo>
                    <a:pt x="38100" y="1257554"/>
                    <a:pt x="29591" y="1266063"/>
                    <a:pt x="19050" y="1266063"/>
                  </a:cubicBezTo>
                  <a:cubicBezTo>
                    <a:pt x="8509" y="1266063"/>
                    <a:pt x="0" y="1257554"/>
                    <a:pt x="0" y="1247013"/>
                  </a:cubicBezTo>
                  <a:cubicBezTo>
                    <a:pt x="0" y="1236472"/>
                    <a:pt x="8509" y="1227963"/>
                    <a:pt x="19050" y="1227963"/>
                  </a:cubicBezTo>
                  <a:cubicBezTo>
                    <a:pt x="29591" y="1227963"/>
                    <a:pt x="38100" y="1236472"/>
                    <a:pt x="38100" y="1247013"/>
                  </a:cubicBezTo>
                  <a:cubicBezTo>
                    <a:pt x="38100" y="1914652"/>
                    <a:pt x="579374" y="2455926"/>
                    <a:pt x="1247013" y="2455926"/>
                  </a:cubicBezTo>
                  <a:cubicBezTo>
                    <a:pt x="1914652" y="2455926"/>
                    <a:pt x="2455926" y="1914652"/>
                    <a:pt x="2455926" y="1247013"/>
                  </a:cubicBezTo>
                  <a:cubicBezTo>
                    <a:pt x="2455926" y="579374"/>
                    <a:pt x="1914779" y="38100"/>
                    <a:pt x="1247013" y="38100"/>
                  </a:cubicBezTo>
                  <a:lnTo>
                    <a:pt x="1247013" y="19050"/>
                  </a:lnTo>
                  <a:lnTo>
                    <a:pt x="1247013" y="38100"/>
                  </a:lnTo>
                  <a:cubicBezTo>
                    <a:pt x="579374" y="38100"/>
                    <a:pt x="38100" y="579374"/>
                    <a:pt x="38100" y="1247013"/>
                  </a:cubicBezTo>
                  <a:close/>
                </a:path>
              </a:pathLst>
            </a:custGeom>
            <a:solidFill>
              <a:srgbClr val="4EA72E"/>
            </a:solidFill>
          </p:spPr>
        </p:sp>
      </p:grpSp>
      <p:grpSp>
        <p:nvGrpSpPr>
          <p:cNvPr name="Group 38" id="38"/>
          <p:cNvGrpSpPr/>
          <p:nvPr/>
        </p:nvGrpSpPr>
        <p:grpSpPr>
          <a:xfrm rot="0">
            <a:off x="12957888" y="3833574"/>
            <a:ext cx="1331054" cy="1331053"/>
            <a:chOff x="0" y="0"/>
            <a:chExt cx="1774738" cy="1774738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1774738" cy="1774738"/>
            </a:xfrm>
            <a:custGeom>
              <a:avLst/>
              <a:gdLst/>
              <a:ahLst/>
              <a:cxnLst/>
              <a:rect r="r" b="b" t="t" l="l"/>
              <a:pathLst>
                <a:path h="1774738" w="1774738">
                  <a:moveTo>
                    <a:pt x="0" y="0"/>
                  </a:moveTo>
                  <a:lnTo>
                    <a:pt x="1774738" y="0"/>
                  </a:lnTo>
                  <a:lnTo>
                    <a:pt x="1774738" y="1774738"/>
                  </a:lnTo>
                  <a:lnTo>
                    <a:pt x="0" y="177473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40" id="40"/>
            <p:cNvSpPr txBox="true"/>
            <p:nvPr/>
          </p:nvSpPr>
          <p:spPr>
            <a:xfrm>
              <a:off x="0" y="85725"/>
              <a:ext cx="1774738" cy="168901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776"/>
                </a:lnSpc>
              </a:pPr>
              <a:r>
                <a:rPr lang="en-US" sz="720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3</a:t>
              </a:r>
            </a:p>
          </p:txBody>
        </p:sp>
      </p:grpSp>
      <p:grpSp>
        <p:nvGrpSpPr>
          <p:cNvPr name="Group 41" id="41"/>
          <p:cNvGrpSpPr/>
          <p:nvPr/>
        </p:nvGrpSpPr>
        <p:grpSpPr>
          <a:xfrm rot="0">
            <a:off x="11416290" y="9089664"/>
            <a:ext cx="4414250" cy="28683"/>
            <a:chOff x="0" y="0"/>
            <a:chExt cx="5885666" cy="38244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19050" y="19050"/>
              <a:ext cx="5847588" cy="127"/>
            </a:xfrm>
            <a:custGeom>
              <a:avLst/>
              <a:gdLst/>
              <a:ahLst/>
              <a:cxnLst/>
              <a:rect r="r" b="b" t="t" l="l"/>
              <a:pathLst>
                <a:path h="127" w="5847588">
                  <a:moveTo>
                    <a:pt x="0" y="0"/>
                  </a:moveTo>
                  <a:lnTo>
                    <a:pt x="5847588" y="0"/>
                  </a:lnTo>
                  <a:lnTo>
                    <a:pt x="5847588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E97132"/>
            </a:solidFill>
          </p:spPr>
        </p:sp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5885688" cy="38227"/>
            </a:xfrm>
            <a:custGeom>
              <a:avLst/>
              <a:gdLst/>
              <a:ahLst/>
              <a:cxnLst/>
              <a:rect r="r" b="b" t="t" l="l"/>
              <a:pathLst>
                <a:path h="38227" w="5885688">
                  <a:moveTo>
                    <a:pt x="19050" y="0"/>
                  </a:moveTo>
                  <a:lnTo>
                    <a:pt x="5866638" y="0"/>
                  </a:lnTo>
                  <a:cubicBezTo>
                    <a:pt x="5877179" y="0"/>
                    <a:pt x="5885688" y="8509"/>
                    <a:pt x="5885688" y="19050"/>
                  </a:cubicBezTo>
                  <a:lnTo>
                    <a:pt x="5885688" y="19177"/>
                  </a:lnTo>
                  <a:cubicBezTo>
                    <a:pt x="5885688" y="29718"/>
                    <a:pt x="5877179" y="38227"/>
                    <a:pt x="5866638" y="38227"/>
                  </a:cubicBezTo>
                  <a:lnTo>
                    <a:pt x="19050" y="38227"/>
                  </a:lnTo>
                  <a:cubicBezTo>
                    <a:pt x="8509" y="38227"/>
                    <a:pt x="0" y="29718"/>
                    <a:pt x="0" y="19177"/>
                  </a:cubicBezTo>
                  <a:lnTo>
                    <a:pt x="0" y="19050"/>
                  </a:lnTo>
                  <a:cubicBezTo>
                    <a:pt x="0" y="8509"/>
                    <a:pt x="8509" y="0"/>
                    <a:pt x="19050" y="0"/>
                  </a:cubicBezTo>
                  <a:moveTo>
                    <a:pt x="19050" y="38100"/>
                  </a:moveTo>
                  <a:lnTo>
                    <a:pt x="19050" y="19050"/>
                  </a:lnTo>
                  <a:lnTo>
                    <a:pt x="38100" y="19050"/>
                  </a:lnTo>
                  <a:lnTo>
                    <a:pt x="38100" y="19177"/>
                  </a:lnTo>
                  <a:lnTo>
                    <a:pt x="19050" y="19177"/>
                  </a:lnTo>
                  <a:lnTo>
                    <a:pt x="19050" y="127"/>
                  </a:lnTo>
                  <a:lnTo>
                    <a:pt x="5866638" y="127"/>
                  </a:lnTo>
                  <a:lnTo>
                    <a:pt x="5866638" y="19177"/>
                  </a:lnTo>
                  <a:lnTo>
                    <a:pt x="5847588" y="19177"/>
                  </a:lnTo>
                  <a:lnTo>
                    <a:pt x="5847588" y="19050"/>
                  </a:lnTo>
                  <a:lnTo>
                    <a:pt x="5866638" y="19050"/>
                  </a:lnTo>
                  <a:lnTo>
                    <a:pt x="5866638" y="38100"/>
                  </a:lnTo>
                  <a:lnTo>
                    <a:pt x="19050" y="38100"/>
                  </a:lnTo>
                  <a:close/>
                </a:path>
              </a:pathLst>
            </a:custGeom>
            <a:solidFill>
              <a:srgbClr val="E97132"/>
            </a:solidFill>
          </p:spPr>
        </p:sp>
      </p:grp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CAEE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24556" y="485556"/>
            <a:ext cx="10086975" cy="4275891"/>
            <a:chOff x="0" y="0"/>
            <a:chExt cx="13449300" cy="570118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9050" y="19050"/>
              <a:ext cx="13411200" cy="5663057"/>
            </a:xfrm>
            <a:custGeom>
              <a:avLst/>
              <a:gdLst/>
              <a:ahLst/>
              <a:cxnLst/>
              <a:rect r="r" b="b" t="t" l="l"/>
              <a:pathLst>
                <a:path h="5663057" w="13411200">
                  <a:moveTo>
                    <a:pt x="0" y="0"/>
                  </a:moveTo>
                  <a:lnTo>
                    <a:pt x="13411200" y="0"/>
                  </a:lnTo>
                  <a:lnTo>
                    <a:pt x="13411200" y="5663057"/>
                  </a:lnTo>
                  <a:lnTo>
                    <a:pt x="0" y="5663057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3449300" cy="5701157"/>
            </a:xfrm>
            <a:custGeom>
              <a:avLst/>
              <a:gdLst/>
              <a:ahLst/>
              <a:cxnLst/>
              <a:rect r="r" b="b" t="t" l="l"/>
              <a:pathLst>
                <a:path h="5701157" w="13449300">
                  <a:moveTo>
                    <a:pt x="19050" y="0"/>
                  </a:moveTo>
                  <a:lnTo>
                    <a:pt x="13430250" y="0"/>
                  </a:lnTo>
                  <a:cubicBezTo>
                    <a:pt x="13440790" y="0"/>
                    <a:pt x="13449300" y="8509"/>
                    <a:pt x="13449300" y="19050"/>
                  </a:cubicBezTo>
                  <a:lnTo>
                    <a:pt x="13449300" y="5682107"/>
                  </a:lnTo>
                  <a:cubicBezTo>
                    <a:pt x="13449300" y="5692648"/>
                    <a:pt x="13440790" y="5701157"/>
                    <a:pt x="13430250" y="5701157"/>
                  </a:cubicBezTo>
                  <a:lnTo>
                    <a:pt x="19050" y="5701157"/>
                  </a:lnTo>
                  <a:cubicBezTo>
                    <a:pt x="8509" y="5701157"/>
                    <a:pt x="0" y="5692648"/>
                    <a:pt x="0" y="5682107"/>
                  </a:cubicBezTo>
                  <a:lnTo>
                    <a:pt x="0" y="19050"/>
                  </a:lnTo>
                  <a:cubicBezTo>
                    <a:pt x="0" y="8509"/>
                    <a:pt x="8509" y="0"/>
                    <a:pt x="19050" y="0"/>
                  </a:cubicBezTo>
                  <a:moveTo>
                    <a:pt x="19050" y="38100"/>
                  </a:moveTo>
                  <a:lnTo>
                    <a:pt x="19050" y="19050"/>
                  </a:lnTo>
                  <a:lnTo>
                    <a:pt x="38100" y="19050"/>
                  </a:lnTo>
                  <a:lnTo>
                    <a:pt x="38100" y="5682107"/>
                  </a:lnTo>
                  <a:lnTo>
                    <a:pt x="19050" y="5682107"/>
                  </a:lnTo>
                  <a:lnTo>
                    <a:pt x="19050" y="5663057"/>
                  </a:lnTo>
                  <a:lnTo>
                    <a:pt x="13430250" y="5663057"/>
                  </a:lnTo>
                  <a:lnTo>
                    <a:pt x="13430250" y="5682107"/>
                  </a:lnTo>
                  <a:lnTo>
                    <a:pt x="13411200" y="5682107"/>
                  </a:lnTo>
                  <a:lnTo>
                    <a:pt x="13411200" y="19050"/>
                  </a:lnTo>
                  <a:lnTo>
                    <a:pt x="13430250" y="19050"/>
                  </a:lnTo>
                  <a:lnTo>
                    <a:pt x="13430250" y="38100"/>
                  </a:lnTo>
                  <a:lnTo>
                    <a:pt x="19050" y="38100"/>
                  </a:ln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13449300" cy="5701188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ctr">
                <a:lnSpc>
                  <a:spcPts val="5040"/>
                </a:lnSpc>
              </a:pPr>
              <a:r>
                <a:rPr lang="en-US" b="true" sz="4200" u="sng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Analyse and Compare Systems:</a:t>
              </a:r>
            </a:p>
            <a:p>
              <a:pPr algn="ctr">
                <a:lnSpc>
                  <a:spcPts val="2520"/>
                </a:lnSpc>
              </a:pPr>
            </a:p>
            <a:p>
              <a:pPr algn="ctr">
                <a:lnSpc>
                  <a:spcPts val="2520"/>
                </a:lnSpc>
              </a:pPr>
              <a:r>
                <a:rPr lang="en-US" sz="21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To support business performance, three core information systems are most relevant: </a:t>
              </a:r>
            </a:p>
            <a:p>
              <a:pPr algn="ctr">
                <a:lnSpc>
                  <a:spcPts val="2520"/>
                </a:lnSpc>
              </a:pPr>
            </a:p>
            <a:p>
              <a:pPr algn="ctr" marL="380048" indent="-190024" lvl="1">
                <a:lnSpc>
                  <a:spcPts val="2520"/>
                </a:lnSpc>
                <a:buAutoNum type="arabicPeriod" startAt="1"/>
              </a:pPr>
              <a:r>
                <a:rPr lang="en-US" b="true" sz="2100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Customer Relationship Management (CRM) system</a:t>
              </a:r>
              <a:r>
                <a:rPr lang="en-US" sz="21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,</a:t>
              </a:r>
            </a:p>
            <a:p>
              <a:pPr algn="ctr" marL="380048" indent="-190024" lvl="1">
                <a:lnSpc>
                  <a:spcPts val="2520"/>
                </a:lnSpc>
              </a:pPr>
            </a:p>
            <a:p>
              <a:pPr algn="ctr" marL="380048" indent="-190024" lvl="1">
                <a:lnSpc>
                  <a:spcPts val="2520"/>
                </a:lnSpc>
                <a:buAutoNum type="arabicPeriod" startAt="1"/>
              </a:pPr>
              <a:r>
                <a:rPr lang="en-US" sz="21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 </a:t>
              </a:r>
              <a:r>
                <a:rPr lang="en-US" b="true" sz="2100" u="sng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Dealer/Inventory Management System (DMS/IMS)</a:t>
              </a:r>
              <a:r>
                <a:rPr lang="en-US" sz="2100" u="sng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, </a:t>
              </a:r>
            </a:p>
            <a:p>
              <a:pPr algn="ctr" marL="380048" indent="-190024" lvl="1">
                <a:lnSpc>
                  <a:spcPts val="2520"/>
                </a:lnSpc>
              </a:pPr>
            </a:p>
            <a:p>
              <a:pPr algn="ctr" marL="380048" indent="-190024" lvl="1">
                <a:lnSpc>
                  <a:spcPts val="2520"/>
                </a:lnSpc>
                <a:buAutoNum type="arabicPeriod" startAt="1"/>
              </a:pPr>
              <a:r>
                <a:rPr lang="en-US" sz="2100" u="sng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and an </a:t>
              </a:r>
              <a:r>
                <a:rPr lang="en-US" b="true" sz="2100" u="sng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E-commerce platform</a:t>
              </a:r>
              <a:r>
                <a:rPr lang="en-US" sz="2100" u="sng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. </a:t>
              </a:r>
            </a:p>
            <a:p>
              <a:pPr algn="ctr" marL="380048" indent="-190024" lvl="1">
                <a:lnSpc>
                  <a:spcPts val="2520"/>
                </a:lnSpc>
              </a:pPr>
            </a:p>
            <a:p>
              <a:pPr algn="ctr" marL="380048" indent="-190024" lvl="1">
                <a:lnSpc>
                  <a:spcPts val="2520"/>
                </a:lnSpc>
              </a:pPr>
              <a:r>
                <a:rPr lang="en-US" sz="2100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Each contributes differently to operational efficiency and commercial success.</a:t>
              </a:r>
            </a:p>
          </p:txBody>
        </p:sp>
      </p:grpSp>
      <p:grpSp>
        <p:nvGrpSpPr>
          <p:cNvPr name="Group 6" id="6"/>
          <p:cNvGrpSpPr>
            <a:grpSpLocks noChangeAspect="true"/>
          </p:cNvGrpSpPr>
          <p:nvPr/>
        </p:nvGrpSpPr>
        <p:grpSpPr>
          <a:xfrm rot="0">
            <a:off x="11004524" y="697410"/>
            <a:ext cx="6615771" cy="3200962"/>
            <a:chOff x="0" y="0"/>
            <a:chExt cx="8821028" cy="4267950"/>
          </a:xfrm>
        </p:grpSpPr>
        <p:sp>
          <p:nvSpPr>
            <p:cNvPr name="Freeform 7" id="7" descr="A group of icons with text"/>
            <p:cNvSpPr/>
            <p:nvPr/>
          </p:nvSpPr>
          <p:spPr>
            <a:xfrm flipH="false" flipV="false" rot="0">
              <a:off x="0" y="0"/>
              <a:ext cx="8821039" cy="4267962"/>
            </a:xfrm>
            <a:custGeom>
              <a:avLst/>
              <a:gdLst/>
              <a:ahLst/>
              <a:cxnLst/>
              <a:rect r="r" b="b" t="t" l="l"/>
              <a:pathLst>
                <a:path h="4267962" w="8821039">
                  <a:moveTo>
                    <a:pt x="0" y="0"/>
                  </a:moveTo>
                  <a:lnTo>
                    <a:pt x="8821039" y="0"/>
                  </a:lnTo>
                  <a:lnTo>
                    <a:pt x="8821039" y="4267962"/>
                  </a:lnTo>
                  <a:lnTo>
                    <a:pt x="0" y="426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-18893" r="0" b="-18893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9633067" y="5818647"/>
            <a:ext cx="3344031" cy="2382096"/>
            <a:chOff x="0" y="0"/>
            <a:chExt cx="4458708" cy="317612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19050" y="19050"/>
              <a:ext cx="4420616" cy="3138043"/>
            </a:xfrm>
            <a:custGeom>
              <a:avLst/>
              <a:gdLst/>
              <a:ahLst/>
              <a:cxnLst/>
              <a:rect r="r" b="b" t="t" l="l"/>
              <a:pathLst>
                <a:path h="3138043" w="4420616">
                  <a:moveTo>
                    <a:pt x="0" y="313817"/>
                  </a:moveTo>
                  <a:cubicBezTo>
                    <a:pt x="0" y="140462"/>
                    <a:pt x="140970" y="0"/>
                    <a:pt x="314960" y="0"/>
                  </a:cubicBezTo>
                  <a:lnTo>
                    <a:pt x="4105656" y="0"/>
                  </a:lnTo>
                  <a:cubicBezTo>
                    <a:pt x="4279519" y="0"/>
                    <a:pt x="4420616" y="140462"/>
                    <a:pt x="4420616" y="313817"/>
                  </a:cubicBezTo>
                  <a:lnTo>
                    <a:pt x="4420616" y="2824226"/>
                  </a:lnTo>
                  <a:cubicBezTo>
                    <a:pt x="4420616" y="2997581"/>
                    <a:pt x="4279646" y="3138043"/>
                    <a:pt x="4105656" y="3138043"/>
                  </a:cubicBezTo>
                  <a:lnTo>
                    <a:pt x="314960" y="3138043"/>
                  </a:lnTo>
                  <a:cubicBezTo>
                    <a:pt x="141097" y="3138043"/>
                    <a:pt x="0" y="2997581"/>
                    <a:pt x="0" y="2824226"/>
                  </a:cubicBez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4458716" cy="3176143"/>
            </a:xfrm>
            <a:custGeom>
              <a:avLst/>
              <a:gdLst/>
              <a:ahLst/>
              <a:cxnLst/>
              <a:rect r="r" b="b" t="t" l="l"/>
              <a:pathLst>
                <a:path h="3176143" w="4458716">
                  <a:moveTo>
                    <a:pt x="0" y="332867"/>
                  </a:moveTo>
                  <a:cubicBezTo>
                    <a:pt x="0" y="148971"/>
                    <a:pt x="149606" y="0"/>
                    <a:pt x="334010" y="0"/>
                  </a:cubicBezTo>
                  <a:lnTo>
                    <a:pt x="4124706" y="0"/>
                  </a:lnTo>
                  <a:lnTo>
                    <a:pt x="4124706" y="19050"/>
                  </a:lnTo>
                  <a:lnTo>
                    <a:pt x="4124706" y="0"/>
                  </a:lnTo>
                  <a:cubicBezTo>
                    <a:pt x="4309110" y="0"/>
                    <a:pt x="4458716" y="148971"/>
                    <a:pt x="4458716" y="332867"/>
                  </a:cubicBezTo>
                  <a:lnTo>
                    <a:pt x="4439666" y="332867"/>
                  </a:lnTo>
                  <a:lnTo>
                    <a:pt x="4458716" y="332867"/>
                  </a:lnTo>
                  <a:lnTo>
                    <a:pt x="4458716" y="2843276"/>
                  </a:lnTo>
                  <a:lnTo>
                    <a:pt x="4439666" y="2843276"/>
                  </a:lnTo>
                  <a:lnTo>
                    <a:pt x="4458716" y="2843276"/>
                  </a:lnTo>
                  <a:cubicBezTo>
                    <a:pt x="4458716" y="3027172"/>
                    <a:pt x="4309110" y="3176143"/>
                    <a:pt x="4124706" y="3176143"/>
                  </a:cubicBezTo>
                  <a:lnTo>
                    <a:pt x="4124706" y="3157093"/>
                  </a:lnTo>
                  <a:lnTo>
                    <a:pt x="4124706" y="3176143"/>
                  </a:lnTo>
                  <a:lnTo>
                    <a:pt x="334010" y="3176143"/>
                  </a:lnTo>
                  <a:lnTo>
                    <a:pt x="334010" y="3157093"/>
                  </a:lnTo>
                  <a:lnTo>
                    <a:pt x="334010" y="3176143"/>
                  </a:lnTo>
                  <a:cubicBezTo>
                    <a:pt x="149606" y="3176143"/>
                    <a:pt x="0" y="3027172"/>
                    <a:pt x="0" y="2843276"/>
                  </a:cubicBezTo>
                  <a:lnTo>
                    <a:pt x="0" y="332867"/>
                  </a:lnTo>
                  <a:lnTo>
                    <a:pt x="19050" y="332867"/>
                  </a:lnTo>
                  <a:lnTo>
                    <a:pt x="0" y="332867"/>
                  </a:lnTo>
                  <a:moveTo>
                    <a:pt x="38100" y="332867"/>
                  </a:moveTo>
                  <a:lnTo>
                    <a:pt x="38100" y="2843276"/>
                  </a:lnTo>
                  <a:lnTo>
                    <a:pt x="19050" y="2843276"/>
                  </a:lnTo>
                  <a:lnTo>
                    <a:pt x="38100" y="2843276"/>
                  </a:lnTo>
                  <a:cubicBezTo>
                    <a:pt x="38100" y="3005963"/>
                    <a:pt x="170434" y="3138043"/>
                    <a:pt x="334010" y="3138043"/>
                  </a:cubicBezTo>
                  <a:lnTo>
                    <a:pt x="4124706" y="3138043"/>
                  </a:lnTo>
                  <a:cubicBezTo>
                    <a:pt x="4288155" y="3138043"/>
                    <a:pt x="4420616" y="3005963"/>
                    <a:pt x="4420616" y="2843276"/>
                  </a:cubicBezTo>
                  <a:lnTo>
                    <a:pt x="4420616" y="332867"/>
                  </a:lnTo>
                  <a:cubicBezTo>
                    <a:pt x="4420616" y="170180"/>
                    <a:pt x="4288155" y="38100"/>
                    <a:pt x="4124706" y="38100"/>
                  </a:cubicBezTo>
                  <a:lnTo>
                    <a:pt x="334010" y="38100"/>
                  </a:lnTo>
                  <a:lnTo>
                    <a:pt x="334010" y="19050"/>
                  </a:lnTo>
                  <a:lnTo>
                    <a:pt x="334010" y="38100"/>
                  </a:lnTo>
                  <a:cubicBezTo>
                    <a:pt x="170434" y="38100"/>
                    <a:pt x="38100" y="170180"/>
                    <a:pt x="38100" y="332867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9702000" y="5887580"/>
            <a:ext cx="3206166" cy="2244231"/>
            <a:chOff x="0" y="0"/>
            <a:chExt cx="4274888" cy="299230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4274888" cy="2992308"/>
            </a:xfrm>
            <a:custGeom>
              <a:avLst/>
              <a:gdLst/>
              <a:ahLst/>
              <a:cxnLst/>
              <a:rect r="r" b="b" t="t" l="l"/>
              <a:pathLst>
                <a:path h="2992308" w="4274888">
                  <a:moveTo>
                    <a:pt x="0" y="0"/>
                  </a:moveTo>
                  <a:lnTo>
                    <a:pt x="4274888" y="0"/>
                  </a:lnTo>
                  <a:lnTo>
                    <a:pt x="4274888" y="2992308"/>
                  </a:lnTo>
                  <a:lnTo>
                    <a:pt x="0" y="299230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19050"/>
              <a:ext cx="4274888" cy="29732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268"/>
                </a:lnSpc>
              </a:pPr>
              <a:r>
                <a:rPr lang="en-US" sz="2100" b="true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Limitations:</a:t>
              </a:r>
            </a:p>
            <a:p>
              <a:pPr algn="ctr">
                <a:lnSpc>
                  <a:spcPts val="2268"/>
                </a:lnSpc>
              </a:pPr>
              <a:r>
                <a:rPr lang="en-US" sz="2100" b="true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 </a:t>
              </a:r>
              <a:r>
                <a:rPr lang="en-US" sz="210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Depends heavily on consistent staff usage and data accuracy. Integration with other systems can generate additional costs.</a:t>
              </a: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13294358" y="6598579"/>
            <a:ext cx="702876" cy="822232"/>
            <a:chOff x="0" y="0"/>
            <a:chExt cx="937168" cy="109631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937260" cy="1096264"/>
            </a:xfrm>
            <a:custGeom>
              <a:avLst/>
              <a:gdLst/>
              <a:ahLst/>
              <a:cxnLst/>
              <a:rect r="r" b="b" t="t" l="l"/>
              <a:pathLst>
                <a:path h="1096264" w="937260">
                  <a:moveTo>
                    <a:pt x="0" y="219202"/>
                  </a:moveTo>
                  <a:lnTo>
                    <a:pt x="468630" y="219202"/>
                  </a:lnTo>
                  <a:lnTo>
                    <a:pt x="468630" y="0"/>
                  </a:lnTo>
                  <a:lnTo>
                    <a:pt x="937260" y="548132"/>
                  </a:lnTo>
                  <a:lnTo>
                    <a:pt x="468630" y="1096264"/>
                  </a:lnTo>
                  <a:lnTo>
                    <a:pt x="468630" y="877062"/>
                  </a:lnTo>
                  <a:lnTo>
                    <a:pt x="0" y="877062"/>
                  </a:lnTo>
                  <a:close/>
                </a:path>
              </a:pathLst>
            </a:custGeom>
            <a:solidFill>
              <a:srgbClr val="AAB6C1"/>
            </a:solidFill>
          </p:spPr>
        </p:sp>
      </p:grpSp>
      <p:grpSp>
        <p:nvGrpSpPr>
          <p:cNvPr name="Group 16" id="16"/>
          <p:cNvGrpSpPr/>
          <p:nvPr/>
        </p:nvGrpSpPr>
        <p:grpSpPr>
          <a:xfrm rot="0">
            <a:off x="14274706" y="5818647"/>
            <a:ext cx="3344031" cy="2382096"/>
            <a:chOff x="0" y="0"/>
            <a:chExt cx="4458708" cy="3176128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19050" y="19050"/>
              <a:ext cx="4420616" cy="3138043"/>
            </a:xfrm>
            <a:custGeom>
              <a:avLst/>
              <a:gdLst/>
              <a:ahLst/>
              <a:cxnLst/>
              <a:rect r="r" b="b" t="t" l="l"/>
              <a:pathLst>
                <a:path h="3138043" w="4420616">
                  <a:moveTo>
                    <a:pt x="0" y="313817"/>
                  </a:moveTo>
                  <a:cubicBezTo>
                    <a:pt x="0" y="140462"/>
                    <a:pt x="140970" y="0"/>
                    <a:pt x="314960" y="0"/>
                  </a:cubicBezTo>
                  <a:lnTo>
                    <a:pt x="4105656" y="0"/>
                  </a:lnTo>
                  <a:cubicBezTo>
                    <a:pt x="4279519" y="0"/>
                    <a:pt x="4420616" y="140462"/>
                    <a:pt x="4420616" y="313817"/>
                  </a:cubicBezTo>
                  <a:lnTo>
                    <a:pt x="4420616" y="2824226"/>
                  </a:lnTo>
                  <a:cubicBezTo>
                    <a:pt x="4420616" y="2997581"/>
                    <a:pt x="4279646" y="3138043"/>
                    <a:pt x="4105656" y="3138043"/>
                  </a:cubicBezTo>
                  <a:lnTo>
                    <a:pt x="314960" y="3138043"/>
                  </a:lnTo>
                  <a:cubicBezTo>
                    <a:pt x="141097" y="3138043"/>
                    <a:pt x="0" y="2997581"/>
                    <a:pt x="0" y="2824226"/>
                  </a:cubicBez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4458716" cy="3176143"/>
            </a:xfrm>
            <a:custGeom>
              <a:avLst/>
              <a:gdLst/>
              <a:ahLst/>
              <a:cxnLst/>
              <a:rect r="r" b="b" t="t" l="l"/>
              <a:pathLst>
                <a:path h="3176143" w="4458716">
                  <a:moveTo>
                    <a:pt x="0" y="332867"/>
                  </a:moveTo>
                  <a:cubicBezTo>
                    <a:pt x="0" y="148971"/>
                    <a:pt x="149606" y="0"/>
                    <a:pt x="334010" y="0"/>
                  </a:cubicBezTo>
                  <a:lnTo>
                    <a:pt x="4124706" y="0"/>
                  </a:lnTo>
                  <a:lnTo>
                    <a:pt x="4124706" y="19050"/>
                  </a:lnTo>
                  <a:lnTo>
                    <a:pt x="4124706" y="0"/>
                  </a:lnTo>
                  <a:cubicBezTo>
                    <a:pt x="4309110" y="0"/>
                    <a:pt x="4458716" y="148971"/>
                    <a:pt x="4458716" y="332867"/>
                  </a:cubicBezTo>
                  <a:lnTo>
                    <a:pt x="4439666" y="332867"/>
                  </a:lnTo>
                  <a:lnTo>
                    <a:pt x="4458716" y="332867"/>
                  </a:lnTo>
                  <a:lnTo>
                    <a:pt x="4458716" y="2843276"/>
                  </a:lnTo>
                  <a:lnTo>
                    <a:pt x="4439666" y="2843276"/>
                  </a:lnTo>
                  <a:lnTo>
                    <a:pt x="4458716" y="2843276"/>
                  </a:lnTo>
                  <a:cubicBezTo>
                    <a:pt x="4458716" y="3027172"/>
                    <a:pt x="4309110" y="3176143"/>
                    <a:pt x="4124706" y="3176143"/>
                  </a:cubicBezTo>
                  <a:lnTo>
                    <a:pt x="4124706" y="3157093"/>
                  </a:lnTo>
                  <a:lnTo>
                    <a:pt x="4124706" y="3176143"/>
                  </a:lnTo>
                  <a:lnTo>
                    <a:pt x="334010" y="3176143"/>
                  </a:lnTo>
                  <a:lnTo>
                    <a:pt x="334010" y="3157093"/>
                  </a:lnTo>
                  <a:lnTo>
                    <a:pt x="334010" y="3176143"/>
                  </a:lnTo>
                  <a:cubicBezTo>
                    <a:pt x="149606" y="3176143"/>
                    <a:pt x="0" y="3027172"/>
                    <a:pt x="0" y="2843276"/>
                  </a:cubicBezTo>
                  <a:lnTo>
                    <a:pt x="0" y="332867"/>
                  </a:lnTo>
                  <a:lnTo>
                    <a:pt x="19050" y="332867"/>
                  </a:lnTo>
                  <a:lnTo>
                    <a:pt x="0" y="332867"/>
                  </a:lnTo>
                  <a:moveTo>
                    <a:pt x="38100" y="332867"/>
                  </a:moveTo>
                  <a:lnTo>
                    <a:pt x="38100" y="2843276"/>
                  </a:lnTo>
                  <a:lnTo>
                    <a:pt x="19050" y="2843276"/>
                  </a:lnTo>
                  <a:lnTo>
                    <a:pt x="38100" y="2843276"/>
                  </a:lnTo>
                  <a:cubicBezTo>
                    <a:pt x="38100" y="3005963"/>
                    <a:pt x="170434" y="3138043"/>
                    <a:pt x="334010" y="3138043"/>
                  </a:cubicBezTo>
                  <a:lnTo>
                    <a:pt x="4124706" y="3138043"/>
                  </a:lnTo>
                  <a:cubicBezTo>
                    <a:pt x="4288155" y="3138043"/>
                    <a:pt x="4420616" y="3005963"/>
                    <a:pt x="4420616" y="2843276"/>
                  </a:cubicBezTo>
                  <a:lnTo>
                    <a:pt x="4420616" y="332867"/>
                  </a:lnTo>
                  <a:cubicBezTo>
                    <a:pt x="4420616" y="170180"/>
                    <a:pt x="4288155" y="38100"/>
                    <a:pt x="4124706" y="38100"/>
                  </a:cubicBezTo>
                  <a:lnTo>
                    <a:pt x="334010" y="38100"/>
                  </a:lnTo>
                  <a:lnTo>
                    <a:pt x="334010" y="19050"/>
                  </a:lnTo>
                  <a:lnTo>
                    <a:pt x="334010" y="38100"/>
                  </a:lnTo>
                  <a:cubicBezTo>
                    <a:pt x="170434" y="38100"/>
                    <a:pt x="38100" y="170180"/>
                    <a:pt x="38100" y="332867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19" id="19"/>
          <p:cNvGrpSpPr/>
          <p:nvPr/>
        </p:nvGrpSpPr>
        <p:grpSpPr>
          <a:xfrm rot="0">
            <a:off x="14343639" y="5887580"/>
            <a:ext cx="3206166" cy="2244231"/>
            <a:chOff x="0" y="0"/>
            <a:chExt cx="4274888" cy="2992308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4274888" cy="2992308"/>
            </a:xfrm>
            <a:custGeom>
              <a:avLst/>
              <a:gdLst/>
              <a:ahLst/>
              <a:cxnLst/>
              <a:rect r="r" b="b" t="t" l="l"/>
              <a:pathLst>
                <a:path h="2992308" w="4274888">
                  <a:moveTo>
                    <a:pt x="0" y="0"/>
                  </a:moveTo>
                  <a:lnTo>
                    <a:pt x="4274888" y="0"/>
                  </a:lnTo>
                  <a:lnTo>
                    <a:pt x="4274888" y="2992308"/>
                  </a:lnTo>
                  <a:lnTo>
                    <a:pt x="0" y="299230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19050"/>
              <a:ext cx="4274888" cy="29732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268"/>
                </a:lnSpc>
              </a:pPr>
              <a:r>
                <a:rPr lang="en-US" sz="2100" b="true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Impact on business success:</a:t>
              </a:r>
            </a:p>
            <a:p>
              <a:pPr algn="ctr">
                <a:lnSpc>
                  <a:spcPts val="2268"/>
                </a:lnSpc>
              </a:pPr>
              <a:r>
                <a:rPr lang="en-US" sz="2100" b="true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 </a:t>
              </a:r>
              <a:r>
                <a:rPr lang="en-US" sz="210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Strengthens sales performance and customer loyalty, thereby increasing revenue predictability.</a:t>
              </a:r>
            </a:p>
          </p:txBody>
        </p:sp>
      </p:grpSp>
      <p:grpSp>
        <p:nvGrpSpPr>
          <p:cNvPr name="Group 22" id="22"/>
          <p:cNvGrpSpPr/>
          <p:nvPr/>
        </p:nvGrpSpPr>
        <p:grpSpPr>
          <a:xfrm rot="0">
            <a:off x="669223" y="5841989"/>
            <a:ext cx="3266247" cy="2335416"/>
            <a:chOff x="0" y="0"/>
            <a:chExt cx="4354996" cy="311388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19050" y="19050"/>
              <a:ext cx="4316730" cy="3075813"/>
            </a:xfrm>
            <a:custGeom>
              <a:avLst/>
              <a:gdLst/>
              <a:ahLst/>
              <a:cxnLst/>
              <a:rect r="r" b="b" t="t" l="l"/>
              <a:pathLst>
                <a:path h="3075813" w="4316730">
                  <a:moveTo>
                    <a:pt x="0" y="307594"/>
                  </a:moveTo>
                  <a:cubicBezTo>
                    <a:pt x="0" y="137668"/>
                    <a:pt x="138176" y="0"/>
                    <a:pt x="308610" y="0"/>
                  </a:cubicBezTo>
                  <a:lnTo>
                    <a:pt x="4008120" y="0"/>
                  </a:lnTo>
                  <a:cubicBezTo>
                    <a:pt x="4178554" y="0"/>
                    <a:pt x="4316730" y="137668"/>
                    <a:pt x="4316730" y="307594"/>
                  </a:cubicBezTo>
                  <a:lnTo>
                    <a:pt x="4316730" y="2768219"/>
                  </a:lnTo>
                  <a:cubicBezTo>
                    <a:pt x="4316730" y="2938145"/>
                    <a:pt x="4178554" y="3075813"/>
                    <a:pt x="4008120" y="3075813"/>
                  </a:cubicBezTo>
                  <a:lnTo>
                    <a:pt x="308610" y="3075813"/>
                  </a:lnTo>
                  <a:cubicBezTo>
                    <a:pt x="138176" y="3075813"/>
                    <a:pt x="0" y="2938145"/>
                    <a:pt x="0" y="2768219"/>
                  </a:cubicBez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4354830" cy="3113913"/>
            </a:xfrm>
            <a:custGeom>
              <a:avLst/>
              <a:gdLst/>
              <a:ahLst/>
              <a:cxnLst/>
              <a:rect r="r" b="b" t="t" l="l"/>
              <a:pathLst>
                <a:path h="3113913" w="4354830">
                  <a:moveTo>
                    <a:pt x="0" y="326644"/>
                  </a:moveTo>
                  <a:cubicBezTo>
                    <a:pt x="0" y="146177"/>
                    <a:pt x="146812" y="0"/>
                    <a:pt x="327660" y="0"/>
                  </a:cubicBezTo>
                  <a:lnTo>
                    <a:pt x="4027170" y="0"/>
                  </a:lnTo>
                  <a:lnTo>
                    <a:pt x="4027170" y="19050"/>
                  </a:lnTo>
                  <a:lnTo>
                    <a:pt x="4027170" y="0"/>
                  </a:lnTo>
                  <a:cubicBezTo>
                    <a:pt x="4208145" y="0"/>
                    <a:pt x="4354830" y="146177"/>
                    <a:pt x="4354830" y="326644"/>
                  </a:cubicBezTo>
                  <a:lnTo>
                    <a:pt x="4335780" y="326644"/>
                  </a:lnTo>
                  <a:lnTo>
                    <a:pt x="4354830" y="326644"/>
                  </a:lnTo>
                  <a:lnTo>
                    <a:pt x="4354830" y="2787269"/>
                  </a:lnTo>
                  <a:lnTo>
                    <a:pt x="4335780" y="2787269"/>
                  </a:lnTo>
                  <a:lnTo>
                    <a:pt x="4354830" y="2787269"/>
                  </a:lnTo>
                  <a:cubicBezTo>
                    <a:pt x="4354830" y="2967736"/>
                    <a:pt x="4208018" y="3113913"/>
                    <a:pt x="4027170" y="3113913"/>
                  </a:cubicBezTo>
                  <a:lnTo>
                    <a:pt x="4027170" y="3094863"/>
                  </a:lnTo>
                  <a:lnTo>
                    <a:pt x="4027170" y="3113913"/>
                  </a:lnTo>
                  <a:lnTo>
                    <a:pt x="327660" y="3113913"/>
                  </a:lnTo>
                  <a:lnTo>
                    <a:pt x="327660" y="3094863"/>
                  </a:lnTo>
                  <a:lnTo>
                    <a:pt x="327660" y="3113913"/>
                  </a:lnTo>
                  <a:cubicBezTo>
                    <a:pt x="146812" y="3113913"/>
                    <a:pt x="0" y="2967736"/>
                    <a:pt x="0" y="2787269"/>
                  </a:cubicBezTo>
                  <a:lnTo>
                    <a:pt x="0" y="326644"/>
                  </a:lnTo>
                  <a:lnTo>
                    <a:pt x="19050" y="326644"/>
                  </a:lnTo>
                  <a:lnTo>
                    <a:pt x="0" y="326644"/>
                  </a:lnTo>
                  <a:moveTo>
                    <a:pt x="38100" y="326644"/>
                  </a:moveTo>
                  <a:lnTo>
                    <a:pt x="38100" y="2787269"/>
                  </a:lnTo>
                  <a:lnTo>
                    <a:pt x="19050" y="2787269"/>
                  </a:lnTo>
                  <a:lnTo>
                    <a:pt x="38100" y="2787269"/>
                  </a:lnTo>
                  <a:cubicBezTo>
                    <a:pt x="38100" y="2946527"/>
                    <a:pt x="167640" y="3075813"/>
                    <a:pt x="327660" y="3075813"/>
                  </a:cubicBezTo>
                  <a:lnTo>
                    <a:pt x="4027170" y="3075813"/>
                  </a:lnTo>
                  <a:cubicBezTo>
                    <a:pt x="4187190" y="3075813"/>
                    <a:pt x="4316730" y="2946527"/>
                    <a:pt x="4316730" y="2787269"/>
                  </a:cubicBezTo>
                  <a:lnTo>
                    <a:pt x="4316730" y="326644"/>
                  </a:lnTo>
                  <a:cubicBezTo>
                    <a:pt x="4316730" y="167386"/>
                    <a:pt x="4187190" y="38100"/>
                    <a:pt x="4027170" y="38100"/>
                  </a:cubicBezTo>
                  <a:lnTo>
                    <a:pt x="327660" y="38100"/>
                  </a:lnTo>
                  <a:lnTo>
                    <a:pt x="327660" y="19050"/>
                  </a:lnTo>
                  <a:lnTo>
                    <a:pt x="327660" y="38100"/>
                  </a:lnTo>
                  <a:cubicBezTo>
                    <a:pt x="167640" y="38100"/>
                    <a:pt x="38100" y="167386"/>
                    <a:pt x="38100" y="326644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25" id="25"/>
          <p:cNvGrpSpPr/>
          <p:nvPr/>
        </p:nvGrpSpPr>
        <p:grpSpPr>
          <a:xfrm rot="0">
            <a:off x="736788" y="5909553"/>
            <a:ext cx="3131118" cy="2200287"/>
            <a:chOff x="0" y="0"/>
            <a:chExt cx="4174824" cy="2933716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4174824" cy="2933716"/>
            </a:xfrm>
            <a:custGeom>
              <a:avLst/>
              <a:gdLst/>
              <a:ahLst/>
              <a:cxnLst/>
              <a:rect r="r" b="b" t="t" l="l"/>
              <a:pathLst>
                <a:path h="2933716" w="4174824">
                  <a:moveTo>
                    <a:pt x="0" y="0"/>
                  </a:moveTo>
                  <a:lnTo>
                    <a:pt x="4174824" y="0"/>
                  </a:lnTo>
                  <a:lnTo>
                    <a:pt x="4174824" y="2933716"/>
                  </a:lnTo>
                  <a:lnTo>
                    <a:pt x="0" y="293371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27" id="27"/>
            <p:cNvSpPr txBox="true"/>
            <p:nvPr/>
          </p:nvSpPr>
          <p:spPr>
            <a:xfrm>
              <a:off x="0" y="19050"/>
              <a:ext cx="4174824" cy="291466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944"/>
                </a:lnSpc>
              </a:pPr>
              <a:r>
                <a:rPr lang="en-US" sz="1800" b="true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Functions:</a:t>
              </a:r>
            </a:p>
            <a:p>
              <a:pPr algn="ctr">
                <a:lnSpc>
                  <a:spcPts val="1944"/>
                </a:lnSpc>
              </a:pPr>
              <a:r>
                <a:rPr lang="en-US" sz="1800" b="true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 </a:t>
              </a:r>
              <a:r>
                <a:rPr lang="en-US" sz="180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Manages client data, lead tracking, communication history, follow-ups, and marketing automation.</a:t>
              </a: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4244950" y="6608224"/>
            <a:ext cx="686386" cy="802943"/>
            <a:chOff x="0" y="0"/>
            <a:chExt cx="915182" cy="107059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915162" cy="1070610"/>
            </a:xfrm>
            <a:custGeom>
              <a:avLst/>
              <a:gdLst/>
              <a:ahLst/>
              <a:cxnLst/>
              <a:rect r="r" b="b" t="t" l="l"/>
              <a:pathLst>
                <a:path h="1070610" w="915162">
                  <a:moveTo>
                    <a:pt x="0" y="214122"/>
                  </a:moveTo>
                  <a:lnTo>
                    <a:pt x="457581" y="214122"/>
                  </a:lnTo>
                  <a:lnTo>
                    <a:pt x="457581" y="0"/>
                  </a:lnTo>
                  <a:lnTo>
                    <a:pt x="915162" y="535305"/>
                  </a:lnTo>
                  <a:lnTo>
                    <a:pt x="457581" y="1070610"/>
                  </a:lnTo>
                  <a:lnTo>
                    <a:pt x="457581" y="856488"/>
                  </a:lnTo>
                  <a:lnTo>
                    <a:pt x="0" y="856488"/>
                  </a:lnTo>
                  <a:close/>
                </a:path>
              </a:pathLst>
            </a:custGeom>
            <a:solidFill>
              <a:srgbClr val="AAB6C1"/>
            </a:solidFill>
          </p:spPr>
        </p:sp>
      </p:grpSp>
      <p:grpSp>
        <p:nvGrpSpPr>
          <p:cNvPr name="Group 30" id="30"/>
          <p:cNvGrpSpPr/>
          <p:nvPr/>
        </p:nvGrpSpPr>
        <p:grpSpPr>
          <a:xfrm rot="0">
            <a:off x="5201966" y="5841989"/>
            <a:ext cx="3266247" cy="2335416"/>
            <a:chOff x="0" y="0"/>
            <a:chExt cx="4354996" cy="3113888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19050" y="19050"/>
              <a:ext cx="4316730" cy="3075813"/>
            </a:xfrm>
            <a:custGeom>
              <a:avLst/>
              <a:gdLst/>
              <a:ahLst/>
              <a:cxnLst/>
              <a:rect r="r" b="b" t="t" l="l"/>
              <a:pathLst>
                <a:path h="3075813" w="4316730">
                  <a:moveTo>
                    <a:pt x="0" y="307594"/>
                  </a:moveTo>
                  <a:cubicBezTo>
                    <a:pt x="0" y="137668"/>
                    <a:pt x="138176" y="0"/>
                    <a:pt x="308610" y="0"/>
                  </a:cubicBezTo>
                  <a:lnTo>
                    <a:pt x="4008120" y="0"/>
                  </a:lnTo>
                  <a:cubicBezTo>
                    <a:pt x="4178554" y="0"/>
                    <a:pt x="4316730" y="137668"/>
                    <a:pt x="4316730" y="307594"/>
                  </a:cubicBezTo>
                  <a:lnTo>
                    <a:pt x="4316730" y="2768219"/>
                  </a:lnTo>
                  <a:cubicBezTo>
                    <a:pt x="4316730" y="2938145"/>
                    <a:pt x="4178554" y="3075813"/>
                    <a:pt x="4008120" y="3075813"/>
                  </a:cubicBezTo>
                  <a:lnTo>
                    <a:pt x="308610" y="3075813"/>
                  </a:lnTo>
                  <a:cubicBezTo>
                    <a:pt x="138176" y="3075813"/>
                    <a:pt x="0" y="2938145"/>
                    <a:pt x="0" y="2768219"/>
                  </a:cubicBez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4354830" cy="3113913"/>
            </a:xfrm>
            <a:custGeom>
              <a:avLst/>
              <a:gdLst/>
              <a:ahLst/>
              <a:cxnLst/>
              <a:rect r="r" b="b" t="t" l="l"/>
              <a:pathLst>
                <a:path h="3113913" w="4354830">
                  <a:moveTo>
                    <a:pt x="0" y="326644"/>
                  </a:moveTo>
                  <a:cubicBezTo>
                    <a:pt x="0" y="146177"/>
                    <a:pt x="146812" y="0"/>
                    <a:pt x="327660" y="0"/>
                  </a:cubicBezTo>
                  <a:lnTo>
                    <a:pt x="4027170" y="0"/>
                  </a:lnTo>
                  <a:lnTo>
                    <a:pt x="4027170" y="19050"/>
                  </a:lnTo>
                  <a:lnTo>
                    <a:pt x="4027170" y="0"/>
                  </a:lnTo>
                  <a:cubicBezTo>
                    <a:pt x="4208145" y="0"/>
                    <a:pt x="4354830" y="146177"/>
                    <a:pt x="4354830" y="326644"/>
                  </a:cubicBezTo>
                  <a:lnTo>
                    <a:pt x="4335780" y="326644"/>
                  </a:lnTo>
                  <a:lnTo>
                    <a:pt x="4354830" y="326644"/>
                  </a:lnTo>
                  <a:lnTo>
                    <a:pt x="4354830" y="2787269"/>
                  </a:lnTo>
                  <a:lnTo>
                    <a:pt x="4335780" y="2787269"/>
                  </a:lnTo>
                  <a:lnTo>
                    <a:pt x="4354830" y="2787269"/>
                  </a:lnTo>
                  <a:cubicBezTo>
                    <a:pt x="4354830" y="2967736"/>
                    <a:pt x="4208018" y="3113913"/>
                    <a:pt x="4027170" y="3113913"/>
                  </a:cubicBezTo>
                  <a:lnTo>
                    <a:pt x="4027170" y="3094863"/>
                  </a:lnTo>
                  <a:lnTo>
                    <a:pt x="4027170" y="3113913"/>
                  </a:lnTo>
                  <a:lnTo>
                    <a:pt x="327660" y="3113913"/>
                  </a:lnTo>
                  <a:lnTo>
                    <a:pt x="327660" y="3094863"/>
                  </a:lnTo>
                  <a:lnTo>
                    <a:pt x="327660" y="3113913"/>
                  </a:lnTo>
                  <a:cubicBezTo>
                    <a:pt x="146812" y="3113913"/>
                    <a:pt x="0" y="2967736"/>
                    <a:pt x="0" y="2787269"/>
                  </a:cubicBezTo>
                  <a:lnTo>
                    <a:pt x="0" y="326644"/>
                  </a:lnTo>
                  <a:lnTo>
                    <a:pt x="19050" y="326644"/>
                  </a:lnTo>
                  <a:lnTo>
                    <a:pt x="0" y="326644"/>
                  </a:lnTo>
                  <a:moveTo>
                    <a:pt x="38100" y="326644"/>
                  </a:moveTo>
                  <a:lnTo>
                    <a:pt x="38100" y="2787269"/>
                  </a:lnTo>
                  <a:lnTo>
                    <a:pt x="19050" y="2787269"/>
                  </a:lnTo>
                  <a:lnTo>
                    <a:pt x="38100" y="2787269"/>
                  </a:lnTo>
                  <a:cubicBezTo>
                    <a:pt x="38100" y="2946527"/>
                    <a:pt x="167640" y="3075813"/>
                    <a:pt x="327660" y="3075813"/>
                  </a:cubicBezTo>
                  <a:lnTo>
                    <a:pt x="4027170" y="3075813"/>
                  </a:lnTo>
                  <a:cubicBezTo>
                    <a:pt x="4187190" y="3075813"/>
                    <a:pt x="4316730" y="2946527"/>
                    <a:pt x="4316730" y="2787269"/>
                  </a:cubicBezTo>
                  <a:lnTo>
                    <a:pt x="4316730" y="326644"/>
                  </a:lnTo>
                  <a:cubicBezTo>
                    <a:pt x="4316730" y="167386"/>
                    <a:pt x="4187190" y="38100"/>
                    <a:pt x="4027170" y="38100"/>
                  </a:cubicBezTo>
                  <a:lnTo>
                    <a:pt x="327660" y="38100"/>
                  </a:lnTo>
                  <a:lnTo>
                    <a:pt x="327660" y="19050"/>
                  </a:lnTo>
                  <a:lnTo>
                    <a:pt x="327660" y="38100"/>
                  </a:lnTo>
                  <a:cubicBezTo>
                    <a:pt x="167640" y="38100"/>
                    <a:pt x="38100" y="167386"/>
                    <a:pt x="38100" y="326644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33" id="33"/>
          <p:cNvGrpSpPr/>
          <p:nvPr/>
        </p:nvGrpSpPr>
        <p:grpSpPr>
          <a:xfrm rot="0">
            <a:off x="5269530" y="5909553"/>
            <a:ext cx="3131118" cy="2200287"/>
            <a:chOff x="0" y="0"/>
            <a:chExt cx="4174824" cy="2933716"/>
          </a:xfrm>
        </p:grpSpPr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4174824" cy="2933716"/>
            </a:xfrm>
            <a:custGeom>
              <a:avLst/>
              <a:gdLst/>
              <a:ahLst/>
              <a:cxnLst/>
              <a:rect r="r" b="b" t="t" l="l"/>
              <a:pathLst>
                <a:path h="2933716" w="4174824">
                  <a:moveTo>
                    <a:pt x="0" y="0"/>
                  </a:moveTo>
                  <a:lnTo>
                    <a:pt x="4174824" y="0"/>
                  </a:lnTo>
                  <a:lnTo>
                    <a:pt x="4174824" y="2933716"/>
                  </a:lnTo>
                  <a:lnTo>
                    <a:pt x="0" y="293371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35" id="35"/>
            <p:cNvSpPr txBox="true"/>
            <p:nvPr/>
          </p:nvSpPr>
          <p:spPr>
            <a:xfrm>
              <a:off x="0" y="19050"/>
              <a:ext cx="4174824" cy="291466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944"/>
                </a:lnSpc>
              </a:pPr>
              <a:r>
                <a:rPr lang="en-US" sz="1800" b="true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Benefits:</a:t>
              </a:r>
            </a:p>
            <a:p>
              <a:pPr algn="ctr">
                <a:lnSpc>
                  <a:spcPts val="1944"/>
                </a:lnSpc>
              </a:pPr>
              <a:r>
                <a:rPr lang="en-US" sz="1800" b="true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 </a:t>
              </a:r>
              <a:r>
                <a:rPr lang="en-US" sz="180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Improved conversion rates, enhanced client retention, and structured sales pipelines. Enables personalised communication and supports repeat business.</a:t>
              </a:r>
            </a:p>
          </p:txBody>
        </p:sp>
      </p:grpSp>
      <p:sp>
        <p:nvSpPr>
          <p:cNvPr name="TextBox 36" id="36"/>
          <p:cNvSpPr txBox="true"/>
          <p:nvPr/>
        </p:nvSpPr>
        <p:spPr>
          <a:xfrm rot="0">
            <a:off x="5181822" y="4978846"/>
            <a:ext cx="7230292" cy="4625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b="true" sz="2700">
                <a:solidFill>
                  <a:srgbClr val="000000"/>
                </a:solidFill>
                <a:latin typeface="Aptos Bold"/>
                <a:ea typeface="Aptos Bold"/>
                <a:cs typeface="Aptos Bold"/>
                <a:sym typeface="Aptos Bold"/>
              </a:rPr>
              <a:t>1. </a:t>
            </a:r>
            <a:r>
              <a:rPr lang="en-US" b="true" sz="2700" u="sng">
                <a:solidFill>
                  <a:srgbClr val="000000"/>
                </a:solidFill>
                <a:latin typeface="Aptos Bold"/>
                <a:ea typeface="Aptos Bold"/>
                <a:cs typeface="Aptos Bold"/>
                <a:sym typeface="Aptos Bold"/>
              </a:rPr>
              <a:t>Customer Relationship Management (CRM)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10819312" y="8672547"/>
            <a:ext cx="4372791" cy="2778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00"/>
              </a:lnSpc>
            </a:pPr>
            <a:r>
              <a:rPr lang="en-US" sz="1500" i="true">
                <a:solidFill>
                  <a:srgbClr val="000000"/>
                </a:solidFill>
                <a:latin typeface="Aptos Italics"/>
                <a:ea typeface="Aptos Italics"/>
                <a:cs typeface="Aptos Italics"/>
                <a:sym typeface="Aptos Italics"/>
              </a:rPr>
              <a:t>(Buttle and Maklan, 2019), (Payne and Frow, 2017)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C1E5F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27788" y="-9525"/>
            <a:ext cx="16770220" cy="3047259"/>
            <a:chOff x="0" y="0"/>
            <a:chExt cx="22360294" cy="406301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2360255" cy="4062984"/>
            </a:xfrm>
            <a:custGeom>
              <a:avLst/>
              <a:gdLst/>
              <a:ahLst/>
              <a:cxnLst/>
              <a:rect r="r" b="b" t="t" l="l"/>
              <a:pathLst>
                <a:path h="4062984" w="22360255">
                  <a:moveTo>
                    <a:pt x="12700" y="0"/>
                  </a:moveTo>
                  <a:lnTo>
                    <a:pt x="22347555" y="0"/>
                  </a:lnTo>
                  <a:cubicBezTo>
                    <a:pt x="22354541" y="0"/>
                    <a:pt x="22360255" y="5715"/>
                    <a:pt x="22360255" y="12700"/>
                  </a:cubicBezTo>
                  <a:lnTo>
                    <a:pt x="22360255" y="4050284"/>
                  </a:lnTo>
                  <a:cubicBezTo>
                    <a:pt x="22360255" y="4057269"/>
                    <a:pt x="22354541" y="4062984"/>
                    <a:pt x="22347555" y="4062984"/>
                  </a:cubicBezTo>
                  <a:lnTo>
                    <a:pt x="12700" y="4062984"/>
                  </a:lnTo>
                  <a:cubicBezTo>
                    <a:pt x="5715" y="4062984"/>
                    <a:pt x="0" y="4057269"/>
                    <a:pt x="0" y="4050284"/>
                  </a:cubicBezTo>
                  <a:lnTo>
                    <a:pt x="0" y="12700"/>
                  </a:lnTo>
                  <a:cubicBezTo>
                    <a:pt x="0" y="5715"/>
                    <a:pt x="5715" y="0"/>
                    <a:pt x="12700" y="0"/>
                  </a:cubicBezTo>
                  <a:moveTo>
                    <a:pt x="12700" y="25400"/>
                  </a:moveTo>
                  <a:lnTo>
                    <a:pt x="12700" y="12700"/>
                  </a:lnTo>
                  <a:lnTo>
                    <a:pt x="25400" y="12700"/>
                  </a:lnTo>
                  <a:lnTo>
                    <a:pt x="25400" y="4050284"/>
                  </a:lnTo>
                  <a:lnTo>
                    <a:pt x="12700" y="4050284"/>
                  </a:lnTo>
                  <a:lnTo>
                    <a:pt x="12700" y="4037584"/>
                  </a:lnTo>
                  <a:lnTo>
                    <a:pt x="22347555" y="4037584"/>
                  </a:lnTo>
                  <a:lnTo>
                    <a:pt x="22347555" y="4050284"/>
                  </a:lnTo>
                  <a:lnTo>
                    <a:pt x="22334855" y="4050284"/>
                  </a:lnTo>
                  <a:lnTo>
                    <a:pt x="22334855" y="12700"/>
                  </a:lnTo>
                  <a:lnTo>
                    <a:pt x="22347555" y="12700"/>
                  </a:lnTo>
                  <a:lnTo>
                    <a:pt x="22347555" y="25400"/>
                  </a:lnTo>
                  <a:lnTo>
                    <a:pt x="12700" y="25400"/>
                  </a:lnTo>
                  <a:close/>
                </a:path>
              </a:pathLst>
            </a:custGeom>
            <a:solidFill>
              <a:srgbClr val="E1E1E1"/>
            </a:solidFill>
          </p:spPr>
        </p:sp>
      </p:grpSp>
      <p:grpSp>
        <p:nvGrpSpPr>
          <p:cNvPr name="Group 4" id="4"/>
          <p:cNvGrpSpPr>
            <a:grpSpLocks noChangeAspect="true"/>
          </p:cNvGrpSpPr>
          <p:nvPr/>
        </p:nvGrpSpPr>
        <p:grpSpPr>
          <a:xfrm rot="0">
            <a:off x="409959" y="930729"/>
            <a:ext cx="5958184" cy="3917024"/>
            <a:chOff x="0" y="0"/>
            <a:chExt cx="7944246" cy="5222698"/>
          </a:xfrm>
        </p:grpSpPr>
        <p:sp>
          <p:nvSpPr>
            <p:cNvPr name="Freeform 5" id="5" descr="Bar and line graph in Excel | Excelchat"/>
            <p:cNvSpPr/>
            <p:nvPr/>
          </p:nvSpPr>
          <p:spPr>
            <a:xfrm flipH="false" flipV="false" rot="0">
              <a:off x="0" y="0"/>
              <a:ext cx="7944231" cy="5222748"/>
            </a:xfrm>
            <a:custGeom>
              <a:avLst/>
              <a:gdLst/>
              <a:ahLst/>
              <a:cxnLst/>
              <a:rect r="r" b="b" t="t" l="l"/>
              <a:pathLst>
                <a:path h="5222748" w="7944231">
                  <a:moveTo>
                    <a:pt x="0" y="0"/>
                  </a:moveTo>
                  <a:lnTo>
                    <a:pt x="7944231" y="0"/>
                  </a:lnTo>
                  <a:lnTo>
                    <a:pt x="7944231" y="5222748"/>
                  </a:lnTo>
                  <a:lnTo>
                    <a:pt x="0" y="52227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-10965" b="-1"/>
              </a:stretch>
            </a:blipFill>
          </p:spPr>
        </p:sp>
      </p:grpSp>
      <p:sp>
        <p:nvSpPr>
          <p:cNvPr name="TextBox 6" id="6"/>
          <p:cNvSpPr txBox="true"/>
          <p:nvPr/>
        </p:nvSpPr>
        <p:spPr>
          <a:xfrm rot="0">
            <a:off x="609858" y="7619018"/>
            <a:ext cx="3398046" cy="13166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80"/>
              </a:lnSpc>
            </a:pPr>
          </a:p>
          <a:p>
            <a:pPr algn="l">
              <a:lnSpc>
                <a:spcPts val="1980"/>
              </a:lnSpc>
            </a:pPr>
            <a:r>
              <a:rPr lang="en-US" sz="165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Kotler, P., Keller, K.L., Ancarani, F. and Costabile, M. (2021) </a:t>
            </a:r>
            <a:r>
              <a:rPr lang="en-US" sz="1650" i="true">
                <a:solidFill>
                  <a:srgbClr val="000000"/>
                </a:solidFill>
                <a:latin typeface="Aptos Italics"/>
                <a:ea typeface="Aptos Italics"/>
                <a:cs typeface="Aptos Italics"/>
                <a:sym typeface="Aptos Italics"/>
              </a:rPr>
              <a:t>Marketing management</a:t>
            </a:r>
            <a:r>
              <a:rPr lang="en-US" sz="165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. 4th European edn. Harlow: Pearson.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8535867" y="634141"/>
            <a:ext cx="8550348" cy="3948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16"/>
              </a:lnSpc>
            </a:pPr>
            <a:r>
              <a:rPr lang="en-US" b="true" sz="2700">
                <a:solidFill>
                  <a:srgbClr val="000000"/>
                </a:solidFill>
                <a:latin typeface="Aptos Bold"/>
                <a:ea typeface="Aptos Bold"/>
                <a:cs typeface="Aptos Bold"/>
                <a:sym typeface="Aptos Bold"/>
              </a:rPr>
              <a:t>2.</a:t>
            </a:r>
            <a:r>
              <a:rPr lang="en-US" b="true" sz="2700" u="sng">
                <a:solidFill>
                  <a:srgbClr val="000000"/>
                </a:solidFill>
                <a:latin typeface="Aptos Bold"/>
                <a:ea typeface="Aptos Bold"/>
                <a:cs typeface="Aptos Bold"/>
                <a:sym typeface="Aptos Bold"/>
              </a:rPr>
              <a:t> Dealer / Inventory Management System (DMS/IMS)</a:t>
            </a:r>
          </a:p>
        </p:txBody>
      </p:sp>
      <p:grpSp>
        <p:nvGrpSpPr>
          <p:cNvPr name="Group 8" id="8"/>
          <p:cNvGrpSpPr/>
          <p:nvPr/>
        </p:nvGrpSpPr>
        <p:grpSpPr>
          <a:xfrm rot="0">
            <a:off x="6768384" y="1602416"/>
            <a:ext cx="2026731" cy="2902875"/>
            <a:chOff x="0" y="0"/>
            <a:chExt cx="2702308" cy="38705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19050" y="19050"/>
              <a:ext cx="2664206" cy="3832479"/>
            </a:xfrm>
            <a:custGeom>
              <a:avLst/>
              <a:gdLst/>
              <a:ahLst/>
              <a:cxnLst/>
              <a:rect r="r" b="b" t="t" l="l"/>
              <a:pathLst>
                <a:path h="3832479" w="2664206">
                  <a:moveTo>
                    <a:pt x="0" y="267589"/>
                  </a:moveTo>
                  <a:cubicBezTo>
                    <a:pt x="0" y="119761"/>
                    <a:pt x="119253" y="0"/>
                    <a:pt x="266446" y="0"/>
                  </a:cubicBezTo>
                  <a:lnTo>
                    <a:pt x="2397760" y="0"/>
                  </a:lnTo>
                  <a:cubicBezTo>
                    <a:pt x="2544953" y="0"/>
                    <a:pt x="2664206" y="119761"/>
                    <a:pt x="2664206" y="267589"/>
                  </a:cubicBezTo>
                  <a:lnTo>
                    <a:pt x="2664206" y="3564890"/>
                  </a:lnTo>
                  <a:cubicBezTo>
                    <a:pt x="2664206" y="3712718"/>
                    <a:pt x="2544953" y="3832479"/>
                    <a:pt x="2397760" y="3832479"/>
                  </a:cubicBezTo>
                  <a:lnTo>
                    <a:pt x="266446" y="3832479"/>
                  </a:lnTo>
                  <a:cubicBezTo>
                    <a:pt x="119253" y="3832479"/>
                    <a:pt x="0" y="3712718"/>
                    <a:pt x="0" y="3564890"/>
                  </a:cubicBez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2702306" cy="3870579"/>
            </a:xfrm>
            <a:custGeom>
              <a:avLst/>
              <a:gdLst/>
              <a:ahLst/>
              <a:cxnLst/>
              <a:rect r="r" b="b" t="t" l="l"/>
              <a:pathLst>
                <a:path h="3870579" w="2702306">
                  <a:moveTo>
                    <a:pt x="0" y="286639"/>
                  </a:moveTo>
                  <a:cubicBezTo>
                    <a:pt x="0" y="128397"/>
                    <a:pt x="127762" y="0"/>
                    <a:pt x="285496" y="0"/>
                  </a:cubicBezTo>
                  <a:lnTo>
                    <a:pt x="2416810" y="0"/>
                  </a:lnTo>
                  <a:lnTo>
                    <a:pt x="2416810" y="19050"/>
                  </a:lnTo>
                  <a:lnTo>
                    <a:pt x="2416810" y="0"/>
                  </a:lnTo>
                  <a:cubicBezTo>
                    <a:pt x="2574544" y="0"/>
                    <a:pt x="2702306" y="128397"/>
                    <a:pt x="2702306" y="286639"/>
                  </a:cubicBezTo>
                  <a:lnTo>
                    <a:pt x="2683256" y="286639"/>
                  </a:lnTo>
                  <a:lnTo>
                    <a:pt x="2702306" y="286639"/>
                  </a:lnTo>
                  <a:lnTo>
                    <a:pt x="2702306" y="3583940"/>
                  </a:lnTo>
                  <a:lnTo>
                    <a:pt x="2683256" y="3583940"/>
                  </a:lnTo>
                  <a:lnTo>
                    <a:pt x="2702306" y="3583940"/>
                  </a:lnTo>
                  <a:cubicBezTo>
                    <a:pt x="2702306" y="3742182"/>
                    <a:pt x="2574544" y="3870579"/>
                    <a:pt x="2416810" y="3870579"/>
                  </a:cubicBezTo>
                  <a:lnTo>
                    <a:pt x="2416810" y="3851529"/>
                  </a:lnTo>
                  <a:lnTo>
                    <a:pt x="2416810" y="3870579"/>
                  </a:lnTo>
                  <a:lnTo>
                    <a:pt x="285496" y="3870579"/>
                  </a:lnTo>
                  <a:lnTo>
                    <a:pt x="285496" y="3851529"/>
                  </a:lnTo>
                  <a:lnTo>
                    <a:pt x="285496" y="3870579"/>
                  </a:lnTo>
                  <a:cubicBezTo>
                    <a:pt x="127762" y="3870452"/>
                    <a:pt x="0" y="3742055"/>
                    <a:pt x="0" y="3583940"/>
                  </a:cubicBezTo>
                  <a:lnTo>
                    <a:pt x="0" y="286639"/>
                  </a:lnTo>
                  <a:lnTo>
                    <a:pt x="19050" y="286639"/>
                  </a:lnTo>
                  <a:lnTo>
                    <a:pt x="0" y="286639"/>
                  </a:lnTo>
                  <a:moveTo>
                    <a:pt x="38100" y="286639"/>
                  </a:moveTo>
                  <a:lnTo>
                    <a:pt x="38100" y="3583940"/>
                  </a:lnTo>
                  <a:lnTo>
                    <a:pt x="19050" y="3583940"/>
                  </a:lnTo>
                  <a:lnTo>
                    <a:pt x="38100" y="3583940"/>
                  </a:lnTo>
                  <a:cubicBezTo>
                    <a:pt x="38100" y="3721227"/>
                    <a:pt x="148971" y="3832479"/>
                    <a:pt x="285496" y="3832479"/>
                  </a:cubicBezTo>
                  <a:lnTo>
                    <a:pt x="2416810" y="3832479"/>
                  </a:lnTo>
                  <a:cubicBezTo>
                    <a:pt x="2553335" y="3832479"/>
                    <a:pt x="2664206" y="3721227"/>
                    <a:pt x="2664206" y="3583940"/>
                  </a:cubicBezTo>
                  <a:lnTo>
                    <a:pt x="2664206" y="286639"/>
                  </a:lnTo>
                  <a:cubicBezTo>
                    <a:pt x="2664206" y="149352"/>
                    <a:pt x="2553335" y="38100"/>
                    <a:pt x="2416810" y="38100"/>
                  </a:cubicBezTo>
                  <a:lnTo>
                    <a:pt x="285496" y="38100"/>
                  </a:lnTo>
                  <a:lnTo>
                    <a:pt x="285496" y="19050"/>
                  </a:lnTo>
                  <a:lnTo>
                    <a:pt x="285496" y="38100"/>
                  </a:lnTo>
                  <a:cubicBezTo>
                    <a:pt x="148971" y="38100"/>
                    <a:pt x="38100" y="149352"/>
                    <a:pt x="38100" y="286639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6826908" y="1660939"/>
            <a:ext cx="1909683" cy="2785827"/>
            <a:chOff x="0" y="0"/>
            <a:chExt cx="2546244" cy="3714436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546244" cy="3714436"/>
            </a:xfrm>
            <a:custGeom>
              <a:avLst/>
              <a:gdLst/>
              <a:ahLst/>
              <a:cxnLst/>
              <a:rect r="r" b="b" t="t" l="l"/>
              <a:pathLst>
                <a:path h="3714436" w="2546244">
                  <a:moveTo>
                    <a:pt x="0" y="0"/>
                  </a:moveTo>
                  <a:lnTo>
                    <a:pt x="2546244" y="0"/>
                  </a:lnTo>
                  <a:lnTo>
                    <a:pt x="2546244" y="3714436"/>
                  </a:lnTo>
                  <a:lnTo>
                    <a:pt x="0" y="37144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19050"/>
              <a:ext cx="2546244" cy="369538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782"/>
                </a:lnSpc>
              </a:pPr>
              <a:r>
                <a:rPr lang="en-US" b="true" sz="1650" u="sng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Functions:</a:t>
              </a:r>
            </a:p>
            <a:p>
              <a:pPr algn="ctr">
                <a:lnSpc>
                  <a:spcPts val="1782"/>
                </a:lnSpc>
              </a:pPr>
            </a:p>
            <a:p>
              <a:pPr algn="ctr">
                <a:lnSpc>
                  <a:spcPts val="1782"/>
                </a:lnSpc>
              </a:pPr>
              <a:r>
                <a:rPr lang="en-US" sz="165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Tracks vehicle stock, pricing, documentation, VIN data, and publication of listings across platforms.</a:t>
              </a: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8980644" y="2806083"/>
            <a:ext cx="423609" cy="495541"/>
            <a:chOff x="0" y="0"/>
            <a:chExt cx="564812" cy="660722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564769" cy="660781"/>
            </a:xfrm>
            <a:custGeom>
              <a:avLst/>
              <a:gdLst/>
              <a:ahLst/>
              <a:cxnLst/>
              <a:rect r="r" b="b" t="t" l="l"/>
              <a:pathLst>
                <a:path h="660781" w="564769">
                  <a:moveTo>
                    <a:pt x="0" y="132207"/>
                  </a:moveTo>
                  <a:lnTo>
                    <a:pt x="282448" y="132207"/>
                  </a:lnTo>
                  <a:lnTo>
                    <a:pt x="282448" y="0"/>
                  </a:lnTo>
                  <a:lnTo>
                    <a:pt x="564769" y="330327"/>
                  </a:lnTo>
                  <a:lnTo>
                    <a:pt x="282448" y="660781"/>
                  </a:lnTo>
                  <a:lnTo>
                    <a:pt x="282448" y="528574"/>
                  </a:lnTo>
                  <a:lnTo>
                    <a:pt x="0" y="528574"/>
                  </a:lnTo>
                  <a:close/>
                </a:path>
              </a:pathLst>
            </a:custGeom>
            <a:solidFill>
              <a:srgbClr val="AAB6C1"/>
            </a:solidFill>
          </p:spPr>
        </p:sp>
      </p:grpSp>
      <p:grpSp>
        <p:nvGrpSpPr>
          <p:cNvPr name="Group 16" id="16"/>
          <p:cNvGrpSpPr/>
          <p:nvPr/>
        </p:nvGrpSpPr>
        <p:grpSpPr>
          <a:xfrm rot="0">
            <a:off x="9565803" y="1602416"/>
            <a:ext cx="2026731" cy="2902875"/>
            <a:chOff x="0" y="0"/>
            <a:chExt cx="2702308" cy="387050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19050" y="19050"/>
              <a:ext cx="2664206" cy="3832479"/>
            </a:xfrm>
            <a:custGeom>
              <a:avLst/>
              <a:gdLst/>
              <a:ahLst/>
              <a:cxnLst/>
              <a:rect r="r" b="b" t="t" l="l"/>
              <a:pathLst>
                <a:path h="3832479" w="2664206">
                  <a:moveTo>
                    <a:pt x="0" y="267589"/>
                  </a:moveTo>
                  <a:cubicBezTo>
                    <a:pt x="0" y="119761"/>
                    <a:pt x="119253" y="0"/>
                    <a:pt x="266446" y="0"/>
                  </a:cubicBezTo>
                  <a:lnTo>
                    <a:pt x="2397760" y="0"/>
                  </a:lnTo>
                  <a:cubicBezTo>
                    <a:pt x="2544953" y="0"/>
                    <a:pt x="2664206" y="119761"/>
                    <a:pt x="2664206" y="267589"/>
                  </a:cubicBezTo>
                  <a:lnTo>
                    <a:pt x="2664206" y="3564890"/>
                  </a:lnTo>
                  <a:cubicBezTo>
                    <a:pt x="2664206" y="3712718"/>
                    <a:pt x="2544953" y="3832479"/>
                    <a:pt x="2397760" y="3832479"/>
                  </a:cubicBezTo>
                  <a:lnTo>
                    <a:pt x="266446" y="3832479"/>
                  </a:lnTo>
                  <a:cubicBezTo>
                    <a:pt x="119253" y="3832479"/>
                    <a:pt x="0" y="3712718"/>
                    <a:pt x="0" y="3564890"/>
                  </a:cubicBez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2702306" cy="3870579"/>
            </a:xfrm>
            <a:custGeom>
              <a:avLst/>
              <a:gdLst/>
              <a:ahLst/>
              <a:cxnLst/>
              <a:rect r="r" b="b" t="t" l="l"/>
              <a:pathLst>
                <a:path h="3870579" w="2702306">
                  <a:moveTo>
                    <a:pt x="0" y="286639"/>
                  </a:moveTo>
                  <a:cubicBezTo>
                    <a:pt x="0" y="128397"/>
                    <a:pt x="127762" y="0"/>
                    <a:pt x="285496" y="0"/>
                  </a:cubicBezTo>
                  <a:lnTo>
                    <a:pt x="2416810" y="0"/>
                  </a:lnTo>
                  <a:lnTo>
                    <a:pt x="2416810" y="19050"/>
                  </a:lnTo>
                  <a:lnTo>
                    <a:pt x="2416810" y="0"/>
                  </a:lnTo>
                  <a:cubicBezTo>
                    <a:pt x="2574544" y="0"/>
                    <a:pt x="2702306" y="128397"/>
                    <a:pt x="2702306" y="286639"/>
                  </a:cubicBezTo>
                  <a:lnTo>
                    <a:pt x="2683256" y="286639"/>
                  </a:lnTo>
                  <a:lnTo>
                    <a:pt x="2702306" y="286639"/>
                  </a:lnTo>
                  <a:lnTo>
                    <a:pt x="2702306" y="3583940"/>
                  </a:lnTo>
                  <a:lnTo>
                    <a:pt x="2683256" y="3583940"/>
                  </a:lnTo>
                  <a:lnTo>
                    <a:pt x="2702306" y="3583940"/>
                  </a:lnTo>
                  <a:cubicBezTo>
                    <a:pt x="2702306" y="3742182"/>
                    <a:pt x="2574544" y="3870579"/>
                    <a:pt x="2416810" y="3870579"/>
                  </a:cubicBezTo>
                  <a:lnTo>
                    <a:pt x="2416810" y="3851529"/>
                  </a:lnTo>
                  <a:lnTo>
                    <a:pt x="2416810" y="3870579"/>
                  </a:lnTo>
                  <a:lnTo>
                    <a:pt x="285496" y="3870579"/>
                  </a:lnTo>
                  <a:lnTo>
                    <a:pt x="285496" y="3851529"/>
                  </a:lnTo>
                  <a:lnTo>
                    <a:pt x="285496" y="3870579"/>
                  </a:lnTo>
                  <a:cubicBezTo>
                    <a:pt x="127762" y="3870452"/>
                    <a:pt x="0" y="3742055"/>
                    <a:pt x="0" y="3583940"/>
                  </a:cubicBezTo>
                  <a:lnTo>
                    <a:pt x="0" y="286639"/>
                  </a:lnTo>
                  <a:lnTo>
                    <a:pt x="19050" y="286639"/>
                  </a:lnTo>
                  <a:lnTo>
                    <a:pt x="0" y="286639"/>
                  </a:lnTo>
                  <a:moveTo>
                    <a:pt x="38100" y="286639"/>
                  </a:moveTo>
                  <a:lnTo>
                    <a:pt x="38100" y="3583940"/>
                  </a:lnTo>
                  <a:lnTo>
                    <a:pt x="19050" y="3583940"/>
                  </a:lnTo>
                  <a:lnTo>
                    <a:pt x="38100" y="3583940"/>
                  </a:lnTo>
                  <a:cubicBezTo>
                    <a:pt x="38100" y="3721227"/>
                    <a:pt x="148971" y="3832479"/>
                    <a:pt x="285496" y="3832479"/>
                  </a:cubicBezTo>
                  <a:lnTo>
                    <a:pt x="2416810" y="3832479"/>
                  </a:lnTo>
                  <a:cubicBezTo>
                    <a:pt x="2553335" y="3832479"/>
                    <a:pt x="2664206" y="3721227"/>
                    <a:pt x="2664206" y="3583940"/>
                  </a:cubicBezTo>
                  <a:lnTo>
                    <a:pt x="2664206" y="286639"/>
                  </a:lnTo>
                  <a:cubicBezTo>
                    <a:pt x="2664206" y="149352"/>
                    <a:pt x="2553335" y="38100"/>
                    <a:pt x="2416810" y="38100"/>
                  </a:cubicBezTo>
                  <a:lnTo>
                    <a:pt x="285496" y="38100"/>
                  </a:lnTo>
                  <a:lnTo>
                    <a:pt x="285496" y="19050"/>
                  </a:lnTo>
                  <a:lnTo>
                    <a:pt x="285496" y="38100"/>
                  </a:lnTo>
                  <a:cubicBezTo>
                    <a:pt x="148971" y="38100"/>
                    <a:pt x="38100" y="149352"/>
                    <a:pt x="38100" y="286639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19" id="19"/>
          <p:cNvGrpSpPr/>
          <p:nvPr/>
        </p:nvGrpSpPr>
        <p:grpSpPr>
          <a:xfrm rot="0">
            <a:off x="9624327" y="1660939"/>
            <a:ext cx="1909683" cy="2785827"/>
            <a:chOff x="0" y="0"/>
            <a:chExt cx="2546244" cy="3714436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2546244" cy="3714436"/>
            </a:xfrm>
            <a:custGeom>
              <a:avLst/>
              <a:gdLst/>
              <a:ahLst/>
              <a:cxnLst/>
              <a:rect r="r" b="b" t="t" l="l"/>
              <a:pathLst>
                <a:path h="3714436" w="2546244">
                  <a:moveTo>
                    <a:pt x="0" y="0"/>
                  </a:moveTo>
                  <a:lnTo>
                    <a:pt x="2546244" y="0"/>
                  </a:lnTo>
                  <a:lnTo>
                    <a:pt x="2546244" y="3714436"/>
                  </a:lnTo>
                  <a:lnTo>
                    <a:pt x="0" y="37144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19050"/>
              <a:ext cx="2546244" cy="369538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782"/>
                </a:lnSpc>
              </a:pPr>
              <a:r>
                <a:rPr lang="en-US" b="true" sz="1650" u="sng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Benefits:</a:t>
              </a:r>
            </a:p>
            <a:p>
              <a:pPr algn="ctr">
                <a:lnSpc>
                  <a:spcPts val="1782"/>
                </a:lnSpc>
              </a:pPr>
            </a:p>
            <a:p>
              <a:pPr algn="ctr">
                <a:lnSpc>
                  <a:spcPts val="1782"/>
                </a:lnSpc>
              </a:pPr>
              <a:r>
                <a:rPr lang="en-US" sz="165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Reduces administrative errors, prevents over-stocking, accelerates stock rotation, and supports compliance and documentation.</a:t>
              </a:r>
            </a:p>
          </p:txBody>
        </p:sp>
      </p:grpSp>
      <p:grpSp>
        <p:nvGrpSpPr>
          <p:cNvPr name="Group 22" id="22"/>
          <p:cNvGrpSpPr/>
          <p:nvPr/>
        </p:nvGrpSpPr>
        <p:grpSpPr>
          <a:xfrm rot="0">
            <a:off x="11778063" y="2806083"/>
            <a:ext cx="423609" cy="495541"/>
            <a:chOff x="0" y="0"/>
            <a:chExt cx="564812" cy="660722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564769" cy="660781"/>
            </a:xfrm>
            <a:custGeom>
              <a:avLst/>
              <a:gdLst/>
              <a:ahLst/>
              <a:cxnLst/>
              <a:rect r="r" b="b" t="t" l="l"/>
              <a:pathLst>
                <a:path h="660781" w="564769">
                  <a:moveTo>
                    <a:pt x="0" y="132207"/>
                  </a:moveTo>
                  <a:lnTo>
                    <a:pt x="282448" y="132207"/>
                  </a:lnTo>
                  <a:lnTo>
                    <a:pt x="282448" y="0"/>
                  </a:lnTo>
                  <a:lnTo>
                    <a:pt x="564769" y="330327"/>
                  </a:lnTo>
                  <a:lnTo>
                    <a:pt x="282448" y="660781"/>
                  </a:lnTo>
                  <a:lnTo>
                    <a:pt x="282448" y="528574"/>
                  </a:lnTo>
                  <a:lnTo>
                    <a:pt x="0" y="528574"/>
                  </a:lnTo>
                  <a:close/>
                </a:path>
              </a:pathLst>
            </a:custGeom>
            <a:solidFill>
              <a:srgbClr val="AAB6C1"/>
            </a:solidFill>
          </p:spPr>
        </p:sp>
      </p:grpSp>
      <p:grpSp>
        <p:nvGrpSpPr>
          <p:cNvPr name="Group 24" id="24"/>
          <p:cNvGrpSpPr/>
          <p:nvPr/>
        </p:nvGrpSpPr>
        <p:grpSpPr>
          <a:xfrm rot="0">
            <a:off x="12363222" y="1602416"/>
            <a:ext cx="2026731" cy="2902875"/>
            <a:chOff x="0" y="0"/>
            <a:chExt cx="2702308" cy="387050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19050" y="19050"/>
              <a:ext cx="2664206" cy="3832479"/>
            </a:xfrm>
            <a:custGeom>
              <a:avLst/>
              <a:gdLst/>
              <a:ahLst/>
              <a:cxnLst/>
              <a:rect r="r" b="b" t="t" l="l"/>
              <a:pathLst>
                <a:path h="3832479" w="2664206">
                  <a:moveTo>
                    <a:pt x="0" y="267589"/>
                  </a:moveTo>
                  <a:cubicBezTo>
                    <a:pt x="0" y="119761"/>
                    <a:pt x="119253" y="0"/>
                    <a:pt x="266446" y="0"/>
                  </a:cubicBezTo>
                  <a:lnTo>
                    <a:pt x="2397760" y="0"/>
                  </a:lnTo>
                  <a:cubicBezTo>
                    <a:pt x="2544953" y="0"/>
                    <a:pt x="2664206" y="119761"/>
                    <a:pt x="2664206" y="267589"/>
                  </a:cubicBezTo>
                  <a:lnTo>
                    <a:pt x="2664206" y="3564890"/>
                  </a:lnTo>
                  <a:cubicBezTo>
                    <a:pt x="2664206" y="3712718"/>
                    <a:pt x="2544953" y="3832479"/>
                    <a:pt x="2397760" y="3832479"/>
                  </a:cubicBezTo>
                  <a:lnTo>
                    <a:pt x="266446" y="3832479"/>
                  </a:lnTo>
                  <a:cubicBezTo>
                    <a:pt x="119253" y="3832479"/>
                    <a:pt x="0" y="3712718"/>
                    <a:pt x="0" y="3564890"/>
                  </a:cubicBez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2702306" cy="3870579"/>
            </a:xfrm>
            <a:custGeom>
              <a:avLst/>
              <a:gdLst/>
              <a:ahLst/>
              <a:cxnLst/>
              <a:rect r="r" b="b" t="t" l="l"/>
              <a:pathLst>
                <a:path h="3870579" w="2702306">
                  <a:moveTo>
                    <a:pt x="0" y="286639"/>
                  </a:moveTo>
                  <a:cubicBezTo>
                    <a:pt x="0" y="128397"/>
                    <a:pt x="127762" y="0"/>
                    <a:pt x="285496" y="0"/>
                  </a:cubicBezTo>
                  <a:lnTo>
                    <a:pt x="2416810" y="0"/>
                  </a:lnTo>
                  <a:lnTo>
                    <a:pt x="2416810" y="19050"/>
                  </a:lnTo>
                  <a:lnTo>
                    <a:pt x="2416810" y="0"/>
                  </a:lnTo>
                  <a:cubicBezTo>
                    <a:pt x="2574544" y="0"/>
                    <a:pt x="2702306" y="128397"/>
                    <a:pt x="2702306" y="286639"/>
                  </a:cubicBezTo>
                  <a:lnTo>
                    <a:pt x="2683256" y="286639"/>
                  </a:lnTo>
                  <a:lnTo>
                    <a:pt x="2702306" y="286639"/>
                  </a:lnTo>
                  <a:lnTo>
                    <a:pt x="2702306" y="3583940"/>
                  </a:lnTo>
                  <a:lnTo>
                    <a:pt x="2683256" y="3583940"/>
                  </a:lnTo>
                  <a:lnTo>
                    <a:pt x="2702306" y="3583940"/>
                  </a:lnTo>
                  <a:cubicBezTo>
                    <a:pt x="2702306" y="3742182"/>
                    <a:pt x="2574544" y="3870579"/>
                    <a:pt x="2416810" y="3870579"/>
                  </a:cubicBezTo>
                  <a:lnTo>
                    <a:pt x="2416810" y="3851529"/>
                  </a:lnTo>
                  <a:lnTo>
                    <a:pt x="2416810" y="3870579"/>
                  </a:lnTo>
                  <a:lnTo>
                    <a:pt x="285496" y="3870579"/>
                  </a:lnTo>
                  <a:lnTo>
                    <a:pt x="285496" y="3851529"/>
                  </a:lnTo>
                  <a:lnTo>
                    <a:pt x="285496" y="3870579"/>
                  </a:lnTo>
                  <a:cubicBezTo>
                    <a:pt x="127762" y="3870452"/>
                    <a:pt x="0" y="3742055"/>
                    <a:pt x="0" y="3583940"/>
                  </a:cubicBezTo>
                  <a:lnTo>
                    <a:pt x="0" y="286639"/>
                  </a:lnTo>
                  <a:lnTo>
                    <a:pt x="19050" y="286639"/>
                  </a:lnTo>
                  <a:lnTo>
                    <a:pt x="0" y="286639"/>
                  </a:lnTo>
                  <a:moveTo>
                    <a:pt x="38100" y="286639"/>
                  </a:moveTo>
                  <a:lnTo>
                    <a:pt x="38100" y="3583940"/>
                  </a:lnTo>
                  <a:lnTo>
                    <a:pt x="19050" y="3583940"/>
                  </a:lnTo>
                  <a:lnTo>
                    <a:pt x="38100" y="3583940"/>
                  </a:lnTo>
                  <a:cubicBezTo>
                    <a:pt x="38100" y="3721227"/>
                    <a:pt x="148971" y="3832479"/>
                    <a:pt x="285496" y="3832479"/>
                  </a:cubicBezTo>
                  <a:lnTo>
                    <a:pt x="2416810" y="3832479"/>
                  </a:lnTo>
                  <a:cubicBezTo>
                    <a:pt x="2553335" y="3832479"/>
                    <a:pt x="2664206" y="3721227"/>
                    <a:pt x="2664206" y="3583940"/>
                  </a:cubicBezTo>
                  <a:lnTo>
                    <a:pt x="2664206" y="286639"/>
                  </a:lnTo>
                  <a:cubicBezTo>
                    <a:pt x="2664206" y="149352"/>
                    <a:pt x="2553335" y="38100"/>
                    <a:pt x="2416810" y="38100"/>
                  </a:cubicBezTo>
                  <a:lnTo>
                    <a:pt x="285496" y="38100"/>
                  </a:lnTo>
                  <a:lnTo>
                    <a:pt x="285496" y="19050"/>
                  </a:lnTo>
                  <a:lnTo>
                    <a:pt x="285496" y="38100"/>
                  </a:lnTo>
                  <a:cubicBezTo>
                    <a:pt x="148971" y="38100"/>
                    <a:pt x="38100" y="149352"/>
                    <a:pt x="38100" y="286639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27" id="27"/>
          <p:cNvGrpSpPr/>
          <p:nvPr/>
        </p:nvGrpSpPr>
        <p:grpSpPr>
          <a:xfrm rot="0">
            <a:off x="12421746" y="1660939"/>
            <a:ext cx="1909683" cy="2785827"/>
            <a:chOff x="0" y="0"/>
            <a:chExt cx="2546244" cy="3714436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2546244" cy="3714436"/>
            </a:xfrm>
            <a:custGeom>
              <a:avLst/>
              <a:gdLst/>
              <a:ahLst/>
              <a:cxnLst/>
              <a:rect r="r" b="b" t="t" l="l"/>
              <a:pathLst>
                <a:path h="3714436" w="2546244">
                  <a:moveTo>
                    <a:pt x="0" y="0"/>
                  </a:moveTo>
                  <a:lnTo>
                    <a:pt x="2546244" y="0"/>
                  </a:lnTo>
                  <a:lnTo>
                    <a:pt x="2546244" y="3714436"/>
                  </a:lnTo>
                  <a:lnTo>
                    <a:pt x="0" y="37144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0" y="19050"/>
              <a:ext cx="2546244" cy="369538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782"/>
                </a:lnSpc>
              </a:pPr>
              <a:r>
                <a:rPr lang="en-US" b="true" sz="1650" u="sng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Limitations:</a:t>
              </a:r>
            </a:p>
            <a:p>
              <a:pPr algn="ctr">
                <a:lnSpc>
                  <a:spcPts val="1782"/>
                </a:lnSpc>
              </a:pPr>
            </a:p>
            <a:p>
              <a:pPr algn="ctr">
                <a:lnSpc>
                  <a:spcPts val="1782"/>
                </a:lnSpc>
              </a:pPr>
              <a:r>
                <a:rPr lang="en-US" sz="165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Higher initial cost and training requirements. Effective use depends on regular data input and integration with CRM or websites.</a:t>
              </a:r>
            </a:p>
          </p:txBody>
        </p:sp>
      </p:grpSp>
      <p:grpSp>
        <p:nvGrpSpPr>
          <p:cNvPr name="Group 30" id="30"/>
          <p:cNvGrpSpPr/>
          <p:nvPr/>
        </p:nvGrpSpPr>
        <p:grpSpPr>
          <a:xfrm rot="0">
            <a:off x="14575482" y="2806083"/>
            <a:ext cx="423609" cy="495541"/>
            <a:chOff x="0" y="0"/>
            <a:chExt cx="564812" cy="660722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564769" cy="660781"/>
            </a:xfrm>
            <a:custGeom>
              <a:avLst/>
              <a:gdLst/>
              <a:ahLst/>
              <a:cxnLst/>
              <a:rect r="r" b="b" t="t" l="l"/>
              <a:pathLst>
                <a:path h="660781" w="564769">
                  <a:moveTo>
                    <a:pt x="0" y="132207"/>
                  </a:moveTo>
                  <a:lnTo>
                    <a:pt x="282448" y="132207"/>
                  </a:lnTo>
                  <a:lnTo>
                    <a:pt x="282448" y="0"/>
                  </a:lnTo>
                  <a:lnTo>
                    <a:pt x="564769" y="330327"/>
                  </a:lnTo>
                  <a:lnTo>
                    <a:pt x="282448" y="660781"/>
                  </a:lnTo>
                  <a:lnTo>
                    <a:pt x="282448" y="528574"/>
                  </a:lnTo>
                  <a:lnTo>
                    <a:pt x="0" y="528574"/>
                  </a:lnTo>
                  <a:close/>
                </a:path>
              </a:pathLst>
            </a:custGeom>
            <a:solidFill>
              <a:srgbClr val="AAB6C1"/>
            </a:solidFill>
          </p:spPr>
        </p:sp>
      </p:grpSp>
      <p:grpSp>
        <p:nvGrpSpPr>
          <p:cNvPr name="Group 32" id="32"/>
          <p:cNvGrpSpPr/>
          <p:nvPr/>
        </p:nvGrpSpPr>
        <p:grpSpPr>
          <a:xfrm rot="0">
            <a:off x="15160641" y="1602416"/>
            <a:ext cx="2026731" cy="2902875"/>
            <a:chOff x="0" y="0"/>
            <a:chExt cx="2702308" cy="3870500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19050" y="19050"/>
              <a:ext cx="2664206" cy="3832479"/>
            </a:xfrm>
            <a:custGeom>
              <a:avLst/>
              <a:gdLst/>
              <a:ahLst/>
              <a:cxnLst/>
              <a:rect r="r" b="b" t="t" l="l"/>
              <a:pathLst>
                <a:path h="3832479" w="2664206">
                  <a:moveTo>
                    <a:pt x="0" y="267589"/>
                  </a:moveTo>
                  <a:cubicBezTo>
                    <a:pt x="0" y="119761"/>
                    <a:pt x="119253" y="0"/>
                    <a:pt x="266446" y="0"/>
                  </a:cubicBezTo>
                  <a:lnTo>
                    <a:pt x="2397760" y="0"/>
                  </a:lnTo>
                  <a:cubicBezTo>
                    <a:pt x="2544953" y="0"/>
                    <a:pt x="2664206" y="119761"/>
                    <a:pt x="2664206" y="267589"/>
                  </a:cubicBezTo>
                  <a:lnTo>
                    <a:pt x="2664206" y="3564890"/>
                  </a:lnTo>
                  <a:cubicBezTo>
                    <a:pt x="2664206" y="3712718"/>
                    <a:pt x="2544953" y="3832479"/>
                    <a:pt x="2397760" y="3832479"/>
                  </a:cubicBezTo>
                  <a:lnTo>
                    <a:pt x="266446" y="3832479"/>
                  </a:lnTo>
                  <a:cubicBezTo>
                    <a:pt x="119253" y="3832479"/>
                    <a:pt x="0" y="3712718"/>
                    <a:pt x="0" y="3564890"/>
                  </a:cubicBez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2702306" cy="3870579"/>
            </a:xfrm>
            <a:custGeom>
              <a:avLst/>
              <a:gdLst/>
              <a:ahLst/>
              <a:cxnLst/>
              <a:rect r="r" b="b" t="t" l="l"/>
              <a:pathLst>
                <a:path h="3870579" w="2702306">
                  <a:moveTo>
                    <a:pt x="0" y="286639"/>
                  </a:moveTo>
                  <a:cubicBezTo>
                    <a:pt x="0" y="128397"/>
                    <a:pt x="127762" y="0"/>
                    <a:pt x="285496" y="0"/>
                  </a:cubicBezTo>
                  <a:lnTo>
                    <a:pt x="2416810" y="0"/>
                  </a:lnTo>
                  <a:lnTo>
                    <a:pt x="2416810" y="19050"/>
                  </a:lnTo>
                  <a:lnTo>
                    <a:pt x="2416810" y="0"/>
                  </a:lnTo>
                  <a:cubicBezTo>
                    <a:pt x="2574544" y="0"/>
                    <a:pt x="2702306" y="128397"/>
                    <a:pt x="2702306" y="286639"/>
                  </a:cubicBezTo>
                  <a:lnTo>
                    <a:pt x="2683256" y="286639"/>
                  </a:lnTo>
                  <a:lnTo>
                    <a:pt x="2702306" y="286639"/>
                  </a:lnTo>
                  <a:lnTo>
                    <a:pt x="2702306" y="3583940"/>
                  </a:lnTo>
                  <a:lnTo>
                    <a:pt x="2683256" y="3583940"/>
                  </a:lnTo>
                  <a:lnTo>
                    <a:pt x="2702306" y="3583940"/>
                  </a:lnTo>
                  <a:cubicBezTo>
                    <a:pt x="2702306" y="3742182"/>
                    <a:pt x="2574544" y="3870579"/>
                    <a:pt x="2416810" y="3870579"/>
                  </a:cubicBezTo>
                  <a:lnTo>
                    <a:pt x="2416810" y="3851529"/>
                  </a:lnTo>
                  <a:lnTo>
                    <a:pt x="2416810" y="3870579"/>
                  </a:lnTo>
                  <a:lnTo>
                    <a:pt x="285496" y="3870579"/>
                  </a:lnTo>
                  <a:lnTo>
                    <a:pt x="285496" y="3851529"/>
                  </a:lnTo>
                  <a:lnTo>
                    <a:pt x="285496" y="3870579"/>
                  </a:lnTo>
                  <a:cubicBezTo>
                    <a:pt x="127762" y="3870452"/>
                    <a:pt x="0" y="3742055"/>
                    <a:pt x="0" y="3583940"/>
                  </a:cubicBezTo>
                  <a:lnTo>
                    <a:pt x="0" y="286639"/>
                  </a:lnTo>
                  <a:lnTo>
                    <a:pt x="19050" y="286639"/>
                  </a:lnTo>
                  <a:lnTo>
                    <a:pt x="0" y="286639"/>
                  </a:lnTo>
                  <a:moveTo>
                    <a:pt x="38100" y="286639"/>
                  </a:moveTo>
                  <a:lnTo>
                    <a:pt x="38100" y="3583940"/>
                  </a:lnTo>
                  <a:lnTo>
                    <a:pt x="19050" y="3583940"/>
                  </a:lnTo>
                  <a:lnTo>
                    <a:pt x="38100" y="3583940"/>
                  </a:lnTo>
                  <a:cubicBezTo>
                    <a:pt x="38100" y="3721227"/>
                    <a:pt x="148971" y="3832479"/>
                    <a:pt x="285496" y="3832479"/>
                  </a:cubicBezTo>
                  <a:lnTo>
                    <a:pt x="2416810" y="3832479"/>
                  </a:lnTo>
                  <a:cubicBezTo>
                    <a:pt x="2553335" y="3832479"/>
                    <a:pt x="2664206" y="3721227"/>
                    <a:pt x="2664206" y="3583940"/>
                  </a:cubicBezTo>
                  <a:lnTo>
                    <a:pt x="2664206" y="286639"/>
                  </a:lnTo>
                  <a:cubicBezTo>
                    <a:pt x="2664206" y="149352"/>
                    <a:pt x="2553335" y="38100"/>
                    <a:pt x="2416810" y="38100"/>
                  </a:cubicBezTo>
                  <a:lnTo>
                    <a:pt x="285496" y="38100"/>
                  </a:lnTo>
                  <a:lnTo>
                    <a:pt x="285496" y="19050"/>
                  </a:lnTo>
                  <a:lnTo>
                    <a:pt x="285496" y="38100"/>
                  </a:lnTo>
                  <a:cubicBezTo>
                    <a:pt x="148971" y="38100"/>
                    <a:pt x="38100" y="149352"/>
                    <a:pt x="38100" y="286639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35" id="35"/>
          <p:cNvGrpSpPr/>
          <p:nvPr/>
        </p:nvGrpSpPr>
        <p:grpSpPr>
          <a:xfrm rot="0">
            <a:off x="15219165" y="1660939"/>
            <a:ext cx="1909683" cy="2785827"/>
            <a:chOff x="0" y="0"/>
            <a:chExt cx="2546244" cy="3714436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2546244" cy="3714436"/>
            </a:xfrm>
            <a:custGeom>
              <a:avLst/>
              <a:gdLst/>
              <a:ahLst/>
              <a:cxnLst/>
              <a:rect r="r" b="b" t="t" l="l"/>
              <a:pathLst>
                <a:path h="3714436" w="2546244">
                  <a:moveTo>
                    <a:pt x="0" y="0"/>
                  </a:moveTo>
                  <a:lnTo>
                    <a:pt x="2546244" y="0"/>
                  </a:lnTo>
                  <a:lnTo>
                    <a:pt x="2546244" y="3714436"/>
                  </a:lnTo>
                  <a:lnTo>
                    <a:pt x="0" y="37144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37" id="37"/>
            <p:cNvSpPr txBox="true"/>
            <p:nvPr/>
          </p:nvSpPr>
          <p:spPr>
            <a:xfrm>
              <a:off x="0" y="19050"/>
              <a:ext cx="2546244" cy="369538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782"/>
                </a:lnSpc>
              </a:pPr>
              <a:r>
                <a:rPr lang="en-US" b="true" sz="1650" u="sng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Impact on business success:</a:t>
              </a:r>
            </a:p>
            <a:p>
              <a:pPr algn="ctr">
                <a:lnSpc>
                  <a:spcPts val="1782"/>
                </a:lnSpc>
              </a:pPr>
            </a:p>
            <a:p>
              <a:pPr algn="ctr">
                <a:lnSpc>
                  <a:spcPts val="1782"/>
                </a:lnSpc>
              </a:pPr>
              <a:r>
                <a:rPr lang="en-US" sz="1650">
                  <a:solidFill>
                    <a:srgbClr val="FFFFFF"/>
                  </a:solidFill>
                  <a:latin typeface="Aptos"/>
                  <a:ea typeface="Aptos"/>
                  <a:cs typeface="Aptos"/>
                  <a:sym typeface="Aptos"/>
                </a:rPr>
                <a:t>Increases profitability by optimizing stock turnover and protecting margins. </a:t>
              </a:r>
            </a:p>
          </p:txBody>
        </p:sp>
      </p:grpSp>
      <p:sp>
        <p:nvSpPr>
          <p:cNvPr name="TextBox 38" id="38"/>
          <p:cNvSpPr txBox="true"/>
          <p:nvPr/>
        </p:nvSpPr>
        <p:spPr>
          <a:xfrm rot="0">
            <a:off x="13394403" y="5396959"/>
            <a:ext cx="4098069" cy="3948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16"/>
              </a:lnSpc>
            </a:pPr>
            <a:r>
              <a:rPr lang="en-US" b="true" sz="2700" u="sng">
                <a:solidFill>
                  <a:srgbClr val="000000"/>
                </a:solidFill>
                <a:latin typeface="Aptos Bold"/>
                <a:ea typeface="Aptos Bold"/>
                <a:cs typeface="Aptos Bold"/>
                <a:sym typeface="Aptos Bold"/>
              </a:rPr>
              <a:t>3. E-commerce Platform</a:t>
            </a:r>
          </a:p>
        </p:txBody>
      </p:sp>
      <p:grpSp>
        <p:nvGrpSpPr>
          <p:cNvPr name="Group 39" id="39"/>
          <p:cNvGrpSpPr/>
          <p:nvPr/>
        </p:nvGrpSpPr>
        <p:grpSpPr>
          <a:xfrm rot="0">
            <a:off x="6005170" y="6348723"/>
            <a:ext cx="2176631" cy="2461500"/>
            <a:chOff x="0" y="0"/>
            <a:chExt cx="2902174" cy="3282000"/>
          </a:xfrm>
        </p:grpSpPr>
        <p:sp>
          <p:nvSpPr>
            <p:cNvPr name="Freeform 40" id="40"/>
            <p:cNvSpPr/>
            <p:nvPr/>
          </p:nvSpPr>
          <p:spPr>
            <a:xfrm flipH="false" flipV="false" rot="0">
              <a:off x="19050" y="19050"/>
              <a:ext cx="2864104" cy="3243961"/>
            </a:xfrm>
            <a:custGeom>
              <a:avLst/>
              <a:gdLst/>
              <a:ahLst/>
              <a:cxnLst/>
              <a:rect r="r" b="b" t="t" l="l"/>
              <a:pathLst>
                <a:path h="3243961" w="2864104">
                  <a:moveTo>
                    <a:pt x="0" y="286893"/>
                  </a:moveTo>
                  <a:cubicBezTo>
                    <a:pt x="0" y="128397"/>
                    <a:pt x="128270" y="0"/>
                    <a:pt x="286385" y="0"/>
                  </a:cubicBezTo>
                  <a:lnTo>
                    <a:pt x="2577719" y="0"/>
                  </a:lnTo>
                  <a:cubicBezTo>
                    <a:pt x="2735834" y="0"/>
                    <a:pt x="2864104" y="128397"/>
                    <a:pt x="2864104" y="286893"/>
                  </a:cubicBezTo>
                  <a:lnTo>
                    <a:pt x="2864104" y="2957068"/>
                  </a:lnTo>
                  <a:cubicBezTo>
                    <a:pt x="2864104" y="3115437"/>
                    <a:pt x="2735834" y="3243961"/>
                    <a:pt x="2577719" y="3243961"/>
                  </a:cubicBezTo>
                  <a:lnTo>
                    <a:pt x="286385" y="3243961"/>
                  </a:lnTo>
                  <a:cubicBezTo>
                    <a:pt x="128270" y="3243961"/>
                    <a:pt x="0" y="3115564"/>
                    <a:pt x="0" y="2957068"/>
                  </a:cubicBez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2902204" cy="3282061"/>
            </a:xfrm>
            <a:custGeom>
              <a:avLst/>
              <a:gdLst/>
              <a:ahLst/>
              <a:cxnLst/>
              <a:rect r="r" b="b" t="t" l="l"/>
              <a:pathLst>
                <a:path h="3282061" w="2902204">
                  <a:moveTo>
                    <a:pt x="0" y="305943"/>
                  </a:moveTo>
                  <a:cubicBezTo>
                    <a:pt x="0" y="137033"/>
                    <a:pt x="136779" y="0"/>
                    <a:pt x="305435" y="0"/>
                  </a:cubicBezTo>
                  <a:lnTo>
                    <a:pt x="2596769" y="0"/>
                  </a:lnTo>
                  <a:lnTo>
                    <a:pt x="2596769" y="19050"/>
                  </a:lnTo>
                  <a:lnTo>
                    <a:pt x="2596769" y="0"/>
                  </a:lnTo>
                  <a:cubicBezTo>
                    <a:pt x="2765552" y="0"/>
                    <a:pt x="2902204" y="137033"/>
                    <a:pt x="2902204" y="305943"/>
                  </a:cubicBezTo>
                  <a:lnTo>
                    <a:pt x="2883154" y="305943"/>
                  </a:lnTo>
                  <a:lnTo>
                    <a:pt x="2902204" y="305943"/>
                  </a:lnTo>
                  <a:lnTo>
                    <a:pt x="2902204" y="2976118"/>
                  </a:lnTo>
                  <a:lnTo>
                    <a:pt x="2883154" y="2976118"/>
                  </a:lnTo>
                  <a:lnTo>
                    <a:pt x="2902204" y="2976118"/>
                  </a:lnTo>
                  <a:cubicBezTo>
                    <a:pt x="2902204" y="3145028"/>
                    <a:pt x="2765425" y="3282061"/>
                    <a:pt x="2596769" y="3282061"/>
                  </a:cubicBezTo>
                  <a:lnTo>
                    <a:pt x="2596769" y="3263011"/>
                  </a:lnTo>
                  <a:lnTo>
                    <a:pt x="2596769" y="3282061"/>
                  </a:lnTo>
                  <a:lnTo>
                    <a:pt x="305435" y="3282061"/>
                  </a:lnTo>
                  <a:lnTo>
                    <a:pt x="305435" y="3263011"/>
                  </a:lnTo>
                  <a:lnTo>
                    <a:pt x="305435" y="3282061"/>
                  </a:lnTo>
                  <a:cubicBezTo>
                    <a:pt x="136779" y="3282061"/>
                    <a:pt x="0" y="3145028"/>
                    <a:pt x="0" y="2976118"/>
                  </a:cubicBezTo>
                  <a:lnTo>
                    <a:pt x="0" y="305943"/>
                  </a:lnTo>
                  <a:lnTo>
                    <a:pt x="19050" y="305943"/>
                  </a:lnTo>
                  <a:lnTo>
                    <a:pt x="0" y="305943"/>
                  </a:lnTo>
                  <a:moveTo>
                    <a:pt x="38100" y="305943"/>
                  </a:moveTo>
                  <a:lnTo>
                    <a:pt x="38100" y="2976118"/>
                  </a:lnTo>
                  <a:lnTo>
                    <a:pt x="19050" y="2976118"/>
                  </a:lnTo>
                  <a:lnTo>
                    <a:pt x="38100" y="2976118"/>
                  </a:lnTo>
                  <a:cubicBezTo>
                    <a:pt x="38100" y="3124073"/>
                    <a:pt x="157861" y="3243961"/>
                    <a:pt x="305435" y="3243961"/>
                  </a:cubicBezTo>
                  <a:lnTo>
                    <a:pt x="2596769" y="3243961"/>
                  </a:lnTo>
                  <a:cubicBezTo>
                    <a:pt x="2744343" y="3243961"/>
                    <a:pt x="2864104" y="3124073"/>
                    <a:pt x="2864104" y="2976118"/>
                  </a:cubicBezTo>
                  <a:lnTo>
                    <a:pt x="2864104" y="305943"/>
                  </a:lnTo>
                  <a:cubicBezTo>
                    <a:pt x="2864104" y="157988"/>
                    <a:pt x="2744343" y="38100"/>
                    <a:pt x="2596769" y="38100"/>
                  </a:cubicBezTo>
                  <a:lnTo>
                    <a:pt x="305435" y="38100"/>
                  </a:lnTo>
                  <a:lnTo>
                    <a:pt x="305435" y="19050"/>
                  </a:lnTo>
                  <a:lnTo>
                    <a:pt x="305435" y="38100"/>
                  </a:lnTo>
                  <a:cubicBezTo>
                    <a:pt x="157861" y="38100"/>
                    <a:pt x="38100" y="157988"/>
                    <a:pt x="38100" y="305943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42" id="42"/>
          <p:cNvGrpSpPr/>
          <p:nvPr/>
        </p:nvGrpSpPr>
        <p:grpSpPr>
          <a:xfrm rot="0">
            <a:off x="6068085" y="6411637"/>
            <a:ext cx="2050801" cy="2335671"/>
            <a:chOff x="0" y="0"/>
            <a:chExt cx="2734402" cy="3114228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2734402" cy="3114228"/>
            </a:xfrm>
            <a:custGeom>
              <a:avLst/>
              <a:gdLst/>
              <a:ahLst/>
              <a:cxnLst/>
              <a:rect r="r" b="b" t="t" l="l"/>
              <a:pathLst>
                <a:path h="3114228" w="2734402">
                  <a:moveTo>
                    <a:pt x="0" y="0"/>
                  </a:moveTo>
                  <a:lnTo>
                    <a:pt x="2734402" y="0"/>
                  </a:lnTo>
                  <a:lnTo>
                    <a:pt x="2734402" y="3114228"/>
                  </a:lnTo>
                  <a:lnTo>
                    <a:pt x="0" y="311422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44" id="44"/>
            <p:cNvSpPr txBox="true"/>
            <p:nvPr/>
          </p:nvSpPr>
          <p:spPr>
            <a:xfrm>
              <a:off x="0" y="9525"/>
              <a:ext cx="2734402" cy="310470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701"/>
                </a:lnSpc>
              </a:pPr>
              <a:r>
                <a:rPr lang="en-US" b="true" sz="1575" u="sng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Functions:</a:t>
              </a:r>
            </a:p>
            <a:p>
              <a:pPr algn="ctr">
                <a:lnSpc>
                  <a:spcPts val="1701"/>
                </a:lnSpc>
              </a:pPr>
            </a:p>
            <a:p>
              <a:pPr algn="ctr">
                <a:lnSpc>
                  <a:spcPts val="1701"/>
                </a:lnSpc>
              </a:pPr>
              <a:r>
                <a:rPr lang="en-US" sz="1575" b="true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 Online vehicle listings, digital reservations or deposits, lead capture, and integration with payment systems.</a:t>
              </a:r>
            </a:p>
          </p:txBody>
        </p:sp>
      </p:grpSp>
      <p:grpSp>
        <p:nvGrpSpPr>
          <p:cNvPr name="Group 45" id="45"/>
          <p:cNvGrpSpPr/>
          <p:nvPr/>
        </p:nvGrpSpPr>
        <p:grpSpPr>
          <a:xfrm rot="71819">
            <a:off x="8386726" y="7344993"/>
            <a:ext cx="464938" cy="532717"/>
            <a:chOff x="0" y="0"/>
            <a:chExt cx="619918" cy="710290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619887" cy="710311"/>
            </a:xfrm>
            <a:custGeom>
              <a:avLst/>
              <a:gdLst/>
              <a:ahLst/>
              <a:cxnLst/>
              <a:rect r="r" b="b" t="t" l="l"/>
              <a:pathLst>
                <a:path h="710311" w="619887">
                  <a:moveTo>
                    <a:pt x="0" y="142113"/>
                  </a:moveTo>
                  <a:lnTo>
                    <a:pt x="310007" y="142113"/>
                  </a:lnTo>
                  <a:lnTo>
                    <a:pt x="310007" y="0"/>
                  </a:lnTo>
                  <a:lnTo>
                    <a:pt x="619887" y="355092"/>
                  </a:lnTo>
                  <a:lnTo>
                    <a:pt x="310007" y="710311"/>
                  </a:lnTo>
                  <a:lnTo>
                    <a:pt x="310007" y="568198"/>
                  </a:lnTo>
                  <a:lnTo>
                    <a:pt x="0" y="568198"/>
                  </a:lnTo>
                  <a:close/>
                </a:path>
              </a:pathLst>
            </a:custGeom>
            <a:solidFill>
              <a:srgbClr val="AAB6C1"/>
            </a:solidFill>
          </p:spPr>
        </p:sp>
      </p:grpSp>
      <p:grpSp>
        <p:nvGrpSpPr>
          <p:cNvPr name="Group 47" id="47"/>
          <p:cNvGrpSpPr/>
          <p:nvPr/>
        </p:nvGrpSpPr>
        <p:grpSpPr>
          <a:xfrm rot="0">
            <a:off x="9030279" y="6411932"/>
            <a:ext cx="2176630" cy="2461500"/>
            <a:chOff x="0" y="0"/>
            <a:chExt cx="2902174" cy="3282000"/>
          </a:xfrm>
        </p:grpSpPr>
        <p:sp>
          <p:nvSpPr>
            <p:cNvPr name="Freeform 48" id="48"/>
            <p:cNvSpPr/>
            <p:nvPr/>
          </p:nvSpPr>
          <p:spPr>
            <a:xfrm flipH="false" flipV="false" rot="0">
              <a:off x="19050" y="19050"/>
              <a:ext cx="2864104" cy="3243961"/>
            </a:xfrm>
            <a:custGeom>
              <a:avLst/>
              <a:gdLst/>
              <a:ahLst/>
              <a:cxnLst/>
              <a:rect r="r" b="b" t="t" l="l"/>
              <a:pathLst>
                <a:path h="3243961" w="2864104">
                  <a:moveTo>
                    <a:pt x="0" y="286893"/>
                  </a:moveTo>
                  <a:cubicBezTo>
                    <a:pt x="0" y="128397"/>
                    <a:pt x="128270" y="0"/>
                    <a:pt x="286385" y="0"/>
                  </a:cubicBezTo>
                  <a:lnTo>
                    <a:pt x="2577719" y="0"/>
                  </a:lnTo>
                  <a:cubicBezTo>
                    <a:pt x="2735834" y="0"/>
                    <a:pt x="2864104" y="128397"/>
                    <a:pt x="2864104" y="286893"/>
                  </a:cubicBezTo>
                  <a:lnTo>
                    <a:pt x="2864104" y="2957068"/>
                  </a:lnTo>
                  <a:cubicBezTo>
                    <a:pt x="2864104" y="3115437"/>
                    <a:pt x="2735834" y="3243961"/>
                    <a:pt x="2577719" y="3243961"/>
                  </a:cubicBezTo>
                  <a:lnTo>
                    <a:pt x="286385" y="3243961"/>
                  </a:lnTo>
                  <a:cubicBezTo>
                    <a:pt x="128270" y="3243961"/>
                    <a:pt x="0" y="3115564"/>
                    <a:pt x="0" y="2957068"/>
                  </a:cubicBez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2902204" cy="3282061"/>
            </a:xfrm>
            <a:custGeom>
              <a:avLst/>
              <a:gdLst/>
              <a:ahLst/>
              <a:cxnLst/>
              <a:rect r="r" b="b" t="t" l="l"/>
              <a:pathLst>
                <a:path h="3282061" w="2902204">
                  <a:moveTo>
                    <a:pt x="0" y="305943"/>
                  </a:moveTo>
                  <a:cubicBezTo>
                    <a:pt x="0" y="137033"/>
                    <a:pt x="136779" y="0"/>
                    <a:pt x="305435" y="0"/>
                  </a:cubicBezTo>
                  <a:lnTo>
                    <a:pt x="2596769" y="0"/>
                  </a:lnTo>
                  <a:lnTo>
                    <a:pt x="2596769" y="19050"/>
                  </a:lnTo>
                  <a:lnTo>
                    <a:pt x="2596769" y="0"/>
                  </a:lnTo>
                  <a:cubicBezTo>
                    <a:pt x="2765552" y="0"/>
                    <a:pt x="2902204" y="137033"/>
                    <a:pt x="2902204" y="305943"/>
                  </a:cubicBezTo>
                  <a:lnTo>
                    <a:pt x="2883154" y="305943"/>
                  </a:lnTo>
                  <a:lnTo>
                    <a:pt x="2902204" y="305943"/>
                  </a:lnTo>
                  <a:lnTo>
                    <a:pt x="2902204" y="2976118"/>
                  </a:lnTo>
                  <a:lnTo>
                    <a:pt x="2883154" y="2976118"/>
                  </a:lnTo>
                  <a:lnTo>
                    <a:pt x="2902204" y="2976118"/>
                  </a:lnTo>
                  <a:cubicBezTo>
                    <a:pt x="2902204" y="3145028"/>
                    <a:pt x="2765425" y="3282061"/>
                    <a:pt x="2596769" y="3282061"/>
                  </a:cubicBezTo>
                  <a:lnTo>
                    <a:pt x="2596769" y="3263011"/>
                  </a:lnTo>
                  <a:lnTo>
                    <a:pt x="2596769" y="3282061"/>
                  </a:lnTo>
                  <a:lnTo>
                    <a:pt x="305435" y="3282061"/>
                  </a:lnTo>
                  <a:lnTo>
                    <a:pt x="305435" y="3263011"/>
                  </a:lnTo>
                  <a:lnTo>
                    <a:pt x="305435" y="3282061"/>
                  </a:lnTo>
                  <a:cubicBezTo>
                    <a:pt x="136779" y="3282061"/>
                    <a:pt x="0" y="3145028"/>
                    <a:pt x="0" y="2976118"/>
                  </a:cubicBezTo>
                  <a:lnTo>
                    <a:pt x="0" y="305943"/>
                  </a:lnTo>
                  <a:lnTo>
                    <a:pt x="19050" y="305943"/>
                  </a:lnTo>
                  <a:lnTo>
                    <a:pt x="0" y="305943"/>
                  </a:lnTo>
                  <a:moveTo>
                    <a:pt x="38100" y="305943"/>
                  </a:moveTo>
                  <a:lnTo>
                    <a:pt x="38100" y="2976118"/>
                  </a:lnTo>
                  <a:lnTo>
                    <a:pt x="19050" y="2976118"/>
                  </a:lnTo>
                  <a:lnTo>
                    <a:pt x="38100" y="2976118"/>
                  </a:lnTo>
                  <a:cubicBezTo>
                    <a:pt x="38100" y="3124073"/>
                    <a:pt x="157861" y="3243961"/>
                    <a:pt x="305435" y="3243961"/>
                  </a:cubicBezTo>
                  <a:lnTo>
                    <a:pt x="2596769" y="3243961"/>
                  </a:lnTo>
                  <a:cubicBezTo>
                    <a:pt x="2744343" y="3243961"/>
                    <a:pt x="2864104" y="3124073"/>
                    <a:pt x="2864104" y="2976118"/>
                  </a:cubicBezTo>
                  <a:lnTo>
                    <a:pt x="2864104" y="305943"/>
                  </a:lnTo>
                  <a:cubicBezTo>
                    <a:pt x="2864104" y="157988"/>
                    <a:pt x="2744343" y="38100"/>
                    <a:pt x="2596769" y="38100"/>
                  </a:cubicBezTo>
                  <a:lnTo>
                    <a:pt x="305435" y="38100"/>
                  </a:lnTo>
                  <a:lnTo>
                    <a:pt x="305435" y="19050"/>
                  </a:lnTo>
                  <a:lnTo>
                    <a:pt x="305435" y="38100"/>
                  </a:lnTo>
                  <a:cubicBezTo>
                    <a:pt x="157861" y="38100"/>
                    <a:pt x="38100" y="157988"/>
                    <a:pt x="38100" y="305943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50" id="50"/>
          <p:cNvGrpSpPr/>
          <p:nvPr/>
        </p:nvGrpSpPr>
        <p:grpSpPr>
          <a:xfrm rot="0">
            <a:off x="9093194" y="6474846"/>
            <a:ext cx="2050801" cy="2335671"/>
            <a:chOff x="0" y="0"/>
            <a:chExt cx="2734402" cy="3114228"/>
          </a:xfrm>
        </p:grpSpPr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2734402" cy="3114228"/>
            </a:xfrm>
            <a:custGeom>
              <a:avLst/>
              <a:gdLst/>
              <a:ahLst/>
              <a:cxnLst/>
              <a:rect r="r" b="b" t="t" l="l"/>
              <a:pathLst>
                <a:path h="3114228" w="2734402">
                  <a:moveTo>
                    <a:pt x="0" y="0"/>
                  </a:moveTo>
                  <a:lnTo>
                    <a:pt x="2734402" y="0"/>
                  </a:lnTo>
                  <a:lnTo>
                    <a:pt x="2734402" y="3114228"/>
                  </a:lnTo>
                  <a:lnTo>
                    <a:pt x="0" y="311422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52" id="52"/>
            <p:cNvSpPr txBox="true"/>
            <p:nvPr/>
          </p:nvSpPr>
          <p:spPr>
            <a:xfrm>
              <a:off x="0" y="19050"/>
              <a:ext cx="2734402" cy="309517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620"/>
                </a:lnSpc>
              </a:pPr>
              <a:r>
                <a:rPr lang="en-US" b="true" sz="1500" u="sng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Benefits:</a:t>
              </a:r>
            </a:p>
            <a:p>
              <a:pPr algn="ctr">
                <a:lnSpc>
                  <a:spcPts val="1620"/>
                </a:lnSpc>
              </a:pPr>
            </a:p>
            <a:p>
              <a:pPr algn="ctr">
                <a:lnSpc>
                  <a:spcPts val="1620"/>
                </a:lnSpc>
              </a:pPr>
              <a:r>
                <a:rPr lang="en-US" sz="1500" b="true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 Expands market reach, generates higher-quality leads, and enables hybrid (online–offline) sales models.</a:t>
              </a:r>
            </a:p>
          </p:txBody>
        </p:sp>
      </p:grpSp>
      <p:grpSp>
        <p:nvGrpSpPr>
          <p:cNvPr name="Group 53" id="53"/>
          <p:cNvGrpSpPr/>
          <p:nvPr/>
        </p:nvGrpSpPr>
        <p:grpSpPr>
          <a:xfrm rot="-53787">
            <a:off x="11398791" y="7352870"/>
            <a:ext cx="437189" cy="532717"/>
            <a:chOff x="0" y="0"/>
            <a:chExt cx="582918" cy="710290"/>
          </a:xfrm>
        </p:grpSpPr>
        <p:sp>
          <p:nvSpPr>
            <p:cNvPr name="Freeform 54" id="54"/>
            <p:cNvSpPr/>
            <p:nvPr/>
          </p:nvSpPr>
          <p:spPr>
            <a:xfrm flipH="false" flipV="false" rot="0">
              <a:off x="0" y="0"/>
              <a:ext cx="582930" cy="710311"/>
            </a:xfrm>
            <a:custGeom>
              <a:avLst/>
              <a:gdLst/>
              <a:ahLst/>
              <a:cxnLst/>
              <a:rect r="r" b="b" t="t" l="l"/>
              <a:pathLst>
                <a:path h="710311" w="582930">
                  <a:moveTo>
                    <a:pt x="0" y="142113"/>
                  </a:moveTo>
                  <a:lnTo>
                    <a:pt x="291465" y="142113"/>
                  </a:lnTo>
                  <a:lnTo>
                    <a:pt x="291465" y="0"/>
                  </a:lnTo>
                  <a:lnTo>
                    <a:pt x="582930" y="355092"/>
                  </a:lnTo>
                  <a:lnTo>
                    <a:pt x="291465" y="710311"/>
                  </a:lnTo>
                  <a:lnTo>
                    <a:pt x="291465" y="568198"/>
                  </a:lnTo>
                  <a:lnTo>
                    <a:pt x="0" y="568198"/>
                  </a:lnTo>
                  <a:close/>
                </a:path>
              </a:pathLst>
            </a:custGeom>
            <a:solidFill>
              <a:srgbClr val="AAB6C1"/>
            </a:solidFill>
          </p:spPr>
        </p:sp>
      </p:grpSp>
      <p:grpSp>
        <p:nvGrpSpPr>
          <p:cNvPr name="Group 55" id="55"/>
          <p:cNvGrpSpPr/>
          <p:nvPr/>
        </p:nvGrpSpPr>
        <p:grpSpPr>
          <a:xfrm rot="0">
            <a:off x="12003118" y="6365414"/>
            <a:ext cx="2176630" cy="2461500"/>
            <a:chOff x="0" y="0"/>
            <a:chExt cx="2902174" cy="3282000"/>
          </a:xfrm>
        </p:grpSpPr>
        <p:sp>
          <p:nvSpPr>
            <p:cNvPr name="Freeform 56" id="56"/>
            <p:cNvSpPr/>
            <p:nvPr/>
          </p:nvSpPr>
          <p:spPr>
            <a:xfrm flipH="false" flipV="false" rot="0">
              <a:off x="19050" y="19050"/>
              <a:ext cx="2864104" cy="3243961"/>
            </a:xfrm>
            <a:custGeom>
              <a:avLst/>
              <a:gdLst/>
              <a:ahLst/>
              <a:cxnLst/>
              <a:rect r="r" b="b" t="t" l="l"/>
              <a:pathLst>
                <a:path h="3243961" w="2864104">
                  <a:moveTo>
                    <a:pt x="0" y="286893"/>
                  </a:moveTo>
                  <a:cubicBezTo>
                    <a:pt x="0" y="128397"/>
                    <a:pt x="128270" y="0"/>
                    <a:pt x="286385" y="0"/>
                  </a:cubicBezTo>
                  <a:lnTo>
                    <a:pt x="2577719" y="0"/>
                  </a:lnTo>
                  <a:cubicBezTo>
                    <a:pt x="2735834" y="0"/>
                    <a:pt x="2864104" y="128397"/>
                    <a:pt x="2864104" y="286893"/>
                  </a:cubicBezTo>
                  <a:lnTo>
                    <a:pt x="2864104" y="2957068"/>
                  </a:lnTo>
                  <a:cubicBezTo>
                    <a:pt x="2864104" y="3115437"/>
                    <a:pt x="2735834" y="3243961"/>
                    <a:pt x="2577719" y="3243961"/>
                  </a:cubicBezTo>
                  <a:lnTo>
                    <a:pt x="286385" y="3243961"/>
                  </a:lnTo>
                  <a:cubicBezTo>
                    <a:pt x="128270" y="3243961"/>
                    <a:pt x="0" y="3115564"/>
                    <a:pt x="0" y="2957068"/>
                  </a:cubicBez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57" id="57"/>
            <p:cNvSpPr/>
            <p:nvPr/>
          </p:nvSpPr>
          <p:spPr>
            <a:xfrm flipH="false" flipV="false" rot="0">
              <a:off x="0" y="0"/>
              <a:ext cx="2902204" cy="3282061"/>
            </a:xfrm>
            <a:custGeom>
              <a:avLst/>
              <a:gdLst/>
              <a:ahLst/>
              <a:cxnLst/>
              <a:rect r="r" b="b" t="t" l="l"/>
              <a:pathLst>
                <a:path h="3282061" w="2902204">
                  <a:moveTo>
                    <a:pt x="0" y="305943"/>
                  </a:moveTo>
                  <a:cubicBezTo>
                    <a:pt x="0" y="137033"/>
                    <a:pt x="136779" y="0"/>
                    <a:pt x="305435" y="0"/>
                  </a:cubicBezTo>
                  <a:lnTo>
                    <a:pt x="2596769" y="0"/>
                  </a:lnTo>
                  <a:lnTo>
                    <a:pt x="2596769" y="19050"/>
                  </a:lnTo>
                  <a:lnTo>
                    <a:pt x="2596769" y="0"/>
                  </a:lnTo>
                  <a:cubicBezTo>
                    <a:pt x="2765552" y="0"/>
                    <a:pt x="2902204" y="137033"/>
                    <a:pt x="2902204" y="305943"/>
                  </a:cubicBezTo>
                  <a:lnTo>
                    <a:pt x="2883154" y="305943"/>
                  </a:lnTo>
                  <a:lnTo>
                    <a:pt x="2902204" y="305943"/>
                  </a:lnTo>
                  <a:lnTo>
                    <a:pt x="2902204" y="2976118"/>
                  </a:lnTo>
                  <a:lnTo>
                    <a:pt x="2883154" y="2976118"/>
                  </a:lnTo>
                  <a:lnTo>
                    <a:pt x="2902204" y="2976118"/>
                  </a:lnTo>
                  <a:cubicBezTo>
                    <a:pt x="2902204" y="3145028"/>
                    <a:pt x="2765425" y="3282061"/>
                    <a:pt x="2596769" y="3282061"/>
                  </a:cubicBezTo>
                  <a:lnTo>
                    <a:pt x="2596769" y="3263011"/>
                  </a:lnTo>
                  <a:lnTo>
                    <a:pt x="2596769" y="3282061"/>
                  </a:lnTo>
                  <a:lnTo>
                    <a:pt x="305435" y="3282061"/>
                  </a:lnTo>
                  <a:lnTo>
                    <a:pt x="305435" y="3263011"/>
                  </a:lnTo>
                  <a:lnTo>
                    <a:pt x="305435" y="3282061"/>
                  </a:lnTo>
                  <a:cubicBezTo>
                    <a:pt x="136779" y="3282061"/>
                    <a:pt x="0" y="3145028"/>
                    <a:pt x="0" y="2976118"/>
                  </a:cubicBezTo>
                  <a:lnTo>
                    <a:pt x="0" y="305943"/>
                  </a:lnTo>
                  <a:lnTo>
                    <a:pt x="19050" y="305943"/>
                  </a:lnTo>
                  <a:lnTo>
                    <a:pt x="0" y="305943"/>
                  </a:lnTo>
                  <a:moveTo>
                    <a:pt x="38100" y="305943"/>
                  </a:moveTo>
                  <a:lnTo>
                    <a:pt x="38100" y="2976118"/>
                  </a:lnTo>
                  <a:lnTo>
                    <a:pt x="19050" y="2976118"/>
                  </a:lnTo>
                  <a:lnTo>
                    <a:pt x="38100" y="2976118"/>
                  </a:lnTo>
                  <a:cubicBezTo>
                    <a:pt x="38100" y="3124073"/>
                    <a:pt x="157861" y="3243961"/>
                    <a:pt x="305435" y="3243961"/>
                  </a:cubicBezTo>
                  <a:lnTo>
                    <a:pt x="2596769" y="3243961"/>
                  </a:lnTo>
                  <a:cubicBezTo>
                    <a:pt x="2744343" y="3243961"/>
                    <a:pt x="2864104" y="3124073"/>
                    <a:pt x="2864104" y="2976118"/>
                  </a:cubicBezTo>
                  <a:lnTo>
                    <a:pt x="2864104" y="305943"/>
                  </a:lnTo>
                  <a:cubicBezTo>
                    <a:pt x="2864104" y="157988"/>
                    <a:pt x="2744343" y="38100"/>
                    <a:pt x="2596769" y="38100"/>
                  </a:cubicBezTo>
                  <a:lnTo>
                    <a:pt x="305435" y="38100"/>
                  </a:lnTo>
                  <a:lnTo>
                    <a:pt x="305435" y="19050"/>
                  </a:lnTo>
                  <a:lnTo>
                    <a:pt x="305435" y="38100"/>
                  </a:lnTo>
                  <a:cubicBezTo>
                    <a:pt x="157861" y="38100"/>
                    <a:pt x="38100" y="157988"/>
                    <a:pt x="38100" y="305943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58" id="58"/>
          <p:cNvGrpSpPr/>
          <p:nvPr/>
        </p:nvGrpSpPr>
        <p:grpSpPr>
          <a:xfrm rot="0">
            <a:off x="12066033" y="6428328"/>
            <a:ext cx="2050801" cy="2335671"/>
            <a:chOff x="0" y="0"/>
            <a:chExt cx="2734402" cy="3114228"/>
          </a:xfrm>
        </p:grpSpPr>
        <p:sp>
          <p:nvSpPr>
            <p:cNvPr name="Freeform 59" id="59"/>
            <p:cNvSpPr/>
            <p:nvPr/>
          </p:nvSpPr>
          <p:spPr>
            <a:xfrm flipH="false" flipV="false" rot="0">
              <a:off x="0" y="0"/>
              <a:ext cx="2734402" cy="3114228"/>
            </a:xfrm>
            <a:custGeom>
              <a:avLst/>
              <a:gdLst/>
              <a:ahLst/>
              <a:cxnLst/>
              <a:rect r="r" b="b" t="t" l="l"/>
              <a:pathLst>
                <a:path h="3114228" w="2734402">
                  <a:moveTo>
                    <a:pt x="0" y="0"/>
                  </a:moveTo>
                  <a:lnTo>
                    <a:pt x="2734402" y="0"/>
                  </a:lnTo>
                  <a:lnTo>
                    <a:pt x="2734402" y="3114228"/>
                  </a:lnTo>
                  <a:lnTo>
                    <a:pt x="0" y="311422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60" id="60"/>
            <p:cNvSpPr txBox="true"/>
            <p:nvPr/>
          </p:nvSpPr>
          <p:spPr>
            <a:xfrm>
              <a:off x="0" y="19050"/>
              <a:ext cx="2734402" cy="309517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620"/>
                </a:lnSpc>
              </a:pPr>
              <a:r>
                <a:rPr lang="en-US" b="true" sz="1500" u="sng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Limitations:</a:t>
              </a:r>
            </a:p>
            <a:p>
              <a:pPr algn="ctr">
                <a:lnSpc>
                  <a:spcPts val="1620"/>
                </a:lnSpc>
              </a:pPr>
            </a:p>
            <a:p>
              <a:pPr algn="ctr">
                <a:lnSpc>
                  <a:spcPts val="1620"/>
                </a:lnSpc>
              </a:pPr>
              <a:r>
                <a:rPr lang="en-US" sz="1500" b="true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 Requires quality content, secure payment processes, and inventory synchronization. Poor integration can lead to double-selling or outdated listings.</a:t>
              </a:r>
            </a:p>
          </p:txBody>
        </p:sp>
      </p:grpSp>
      <p:grpSp>
        <p:nvGrpSpPr>
          <p:cNvPr name="Group 61" id="61"/>
          <p:cNvGrpSpPr/>
          <p:nvPr/>
        </p:nvGrpSpPr>
        <p:grpSpPr>
          <a:xfrm rot="0">
            <a:off x="14380269" y="7329804"/>
            <a:ext cx="455387" cy="532717"/>
            <a:chOff x="0" y="0"/>
            <a:chExt cx="607182" cy="710290"/>
          </a:xfrm>
        </p:grpSpPr>
        <p:sp>
          <p:nvSpPr>
            <p:cNvPr name="Freeform 62" id="62"/>
            <p:cNvSpPr/>
            <p:nvPr/>
          </p:nvSpPr>
          <p:spPr>
            <a:xfrm flipH="false" flipV="false" rot="0">
              <a:off x="0" y="0"/>
              <a:ext cx="607060" cy="710311"/>
            </a:xfrm>
            <a:custGeom>
              <a:avLst/>
              <a:gdLst/>
              <a:ahLst/>
              <a:cxnLst/>
              <a:rect r="r" b="b" t="t" l="l"/>
              <a:pathLst>
                <a:path h="710311" w="607060">
                  <a:moveTo>
                    <a:pt x="0" y="142113"/>
                  </a:moveTo>
                  <a:lnTo>
                    <a:pt x="303530" y="142113"/>
                  </a:lnTo>
                  <a:lnTo>
                    <a:pt x="303530" y="0"/>
                  </a:lnTo>
                  <a:lnTo>
                    <a:pt x="607060" y="355092"/>
                  </a:lnTo>
                  <a:lnTo>
                    <a:pt x="303530" y="710311"/>
                  </a:lnTo>
                  <a:lnTo>
                    <a:pt x="303530" y="568198"/>
                  </a:lnTo>
                  <a:lnTo>
                    <a:pt x="0" y="568198"/>
                  </a:lnTo>
                  <a:close/>
                </a:path>
              </a:pathLst>
            </a:custGeom>
            <a:solidFill>
              <a:srgbClr val="AAB6C1"/>
            </a:solidFill>
          </p:spPr>
        </p:sp>
      </p:grpSp>
      <p:grpSp>
        <p:nvGrpSpPr>
          <p:cNvPr name="Group 63" id="63"/>
          <p:cNvGrpSpPr/>
          <p:nvPr/>
        </p:nvGrpSpPr>
        <p:grpSpPr>
          <a:xfrm rot="0">
            <a:off x="15010398" y="6365414"/>
            <a:ext cx="2176630" cy="2461500"/>
            <a:chOff x="0" y="0"/>
            <a:chExt cx="2902174" cy="3282000"/>
          </a:xfrm>
        </p:grpSpPr>
        <p:sp>
          <p:nvSpPr>
            <p:cNvPr name="Freeform 64" id="64"/>
            <p:cNvSpPr/>
            <p:nvPr/>
          </p:nvSpPr>
          <p:spPr>
            <a:xfrm flipH="false" flipV="false" rot="0">
              <a:off x="19050" y="19050"/>
              <a:ext cx="2864104" cy="3243961"/>
            </a:xfrm>
            <a:custGeom>
              <a:avLst/>
              <a:gdLst/>
              <a:ahLst/>
              <a:cxnLst/>
              <a:rect r="r" b="b" t="t" l="l"/>
              <a:pathLst>
                <a:path h="3243961" w="2864104">
                  <a:moveTo>
                    <a:pt x="0" y="286893"/>
                  </a:moveTo>
                  <a:cubicBezTo>
                    <a:pt x="0" y="128397"/>
                    <a:pt x="128270" y="0"/>
                    <a:pt x="286385" y="0"/>
                  </a:cubicBezTo>
                  <a:lnTo>
                    <a:pt x="2577719" y="0"/>
                  </a:lnTo>
                  <a:cubicBezTo>
                    <a:pt x="2735834" y="0"/>
                    <a:pt x="2864104" y="128397"/>
                    <a:pt x="2864104" y="286893"/>
                  </a:cubicBezTo>
                  <a:lnTo>
                    <a:pt x="2864104" y="2957068"/>
                  </a:lnTo>
                  <a:cubicBezTo>
                    <a:pt x="2864104" y="3115437"/>
                    <a:pt x="2735834" y="3243961"/>
                    <a:pt x="2577719" y="3243961"/>
                  </a:cubicBezTo>
                  <a:lnTo>
                    <a:pt x="286385" y="3243961"/>
                  </a:lnTo>
                  <a:cubicBezTo>
                    <a:pt x="128270" y="3243961"/>
                    <a:pt x="0" y="3115564"/>
                    <a:pt x="0" y="2957068"/>
                  </a:cubicBez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Freeform 65" id="65"/>
            <p:cNvSpPr/>
            <p:nvPr/>
          </p:nvSpPr>
          <p:spPr>
            <a:xfrm flipH="false" flipV="false" rot="0">
              <a:off x="0" y="0"/>
              <a:ext cx="2902204" cy="3282061"/>
            </a:xfrm>
            <a:custGeom>
              <a:avLst/>
              <a:gdLst/>
              <a:ahLst/>
              <a:cxnLst/>
              <a:rect r="r" b="b" t="t" l="l"/>
              <a:pathLst>
                <a:path h="3282061" w="2902204">
                  <a:moveTo>
                    <a:pt x="0" y="305943"/>
                  </a:moveTo>
                  <a:cubicBezTo>
                    <a:pt x="0" y="137033"/>
                    <a:pt x="136779" y="0"/>
                    <a:pt x="305435" y="0"/>
                  </a:cubicBezTo>
                  <a:lnTo>
                    <a:pt x="2596769" y="0"/>
                  </a:lnTo>
                  <a:lnTo>
                    <a:pt x="2596769" y="19050"/>
                  </a:lnTo>
                  <a:lnTo>
                    <a:pt x="2596769" y="0"/>
                  </a:lnTo>
                  <a:cubicBezTo>
                    <a:pt x="2765552" y="0"/>
                    <a:pt x="2902204" y="137033"/>
                    <a:pt x="2902204" y="305943"/>
                  </a:cubicBezTo>
                  <a:lnTo>
                    <a:pt x="2883154" y="305943"/>
                  </a:lnTo>
                  <a:lnTo>
                    <a:pt x="2902204" y="305943"/>
                  </a:lnTo>
                  <a:lnTo>
                    <a:pt x="2902204" y="2976118"/>
                  </a:lnTo>
                  <a:lnTo>
                    <a:pt x="2883154" y="2976118"/>
                  </a:lnTo>
                  <a:lnTo>
                    <a:pt x="2902204" y="2976118"/>
                  </a:lnTo>
                  <a:cubicBezTo>
                    <a:pt x="2902204" y="3145028"/>
                    <a:pt x="2765425" y="3282061"/>
                    <a:pt x="2596769" y="3282061"/>
                  </a:cubicBezTo>
                  <a:lnTo>
                    <a:pt x="2596769" y="3263011"/>
                  </a:lnTo>
                  <a:lnTo>
                    <a:pt x="2596769" y="3282061"/>
                  </a:lnTo>
                  <a:lnTo>
                    <a:pt x="305435" y="3282061"/>
                  </a:lnTo>
                  <a:lnTo>
                    <a:pt x="305435" y="3263011"/>
                  </a:lnTo>
                  <a:lnTo>
                    <a:pt x="305435" y="3282061"/>
                  </a:lnTo>
                  <a:cubicBezTo>
                    <a:pt x="136779" y="3282061"/>
                    <a:pt x="0" y="3145028"/>
                    <a:pt x="0" y="2976118"/>
                  </a:cubicBezTo>
                  <a:lnTo>
                    <a:pt x="0" y="305943"/>
                  </a:lnTo>
                  <a:lnTo>
                    <a:pt x="19050" y="305943"/>
                  </a:lnTo>
                  <a:lnTo>
                    <a:pt x="0" y="305943"/>
                  </a:lnTo>
                  <a:moveTo>
                    <a:pt x="38100" y="305943"/>
                  </a:moveTo>
                  <a:lnTo>
                    <a:pt x="38100" y="2976118"/>
                  </a:lnTo>
                  <a:lnTo>
                    <a:pt x="19050" y="2976118"/>
                  </a:lnTo>
                  <a:lnTo>
                    <a:pt x="38100" y="2976118"/>
                  </a:lnTo>
                  <a:cubicBezTo>
                    <a:pt x="38100" y="3124073"/>
                    <a:pt x="157861" y="3243961"/>
                    <a:pt x="305435" y="3243961"/>
                  </a:cubicBezTo>
                  <a:lnTo>
                    <a:pt x="2596769" y="3243961"/>
                  </a:lnTo>
                  <a:cubicBezTo>
                    <a:pt x="2744343" y="3243961"/>
                    <a:pt x="2864104" y="3124073"/>
                    <a:pt x="2864104" y="2976118"/>
                  </a:cubicBezTo>
                  <a:lnTo>
                    <a:pt x="2864104" y="305943"/>
                  </a:lnTo>
                  <a:cubicBezTo>
                    <a:pt x="2864104" y="157988"/>
                    <a:pt x="2744343" y="38100"/>
                    <a:pt x="2596769" y="38100"/>
                  </a:cubicBezTo>
                  <a:lnTo>
                    <a:pt x="305435" y="38100"/>
                  </a:lnTo>
                  <a:lnTo>
                    <a:pt x="305435" y="19050"/>
                  </a:lnTo>
                  <a:lnTo>
                    <a:pt x="305435" y="38100"/>
                  </a:lnTo>
                  <a:cubicBezTo>
                    <a:pt x="157861" y="38100"/>
                    <a:pt x="38100" y="157988"/>
                    <a:pt x="38100" y="305943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66" id="66"/>
          <p:cNvGrpSpPr/>
          <p:nvPr/>
        </p:nvGrpSpPr>
        <p:grpSpPr>
          <a:xfrm rot="0">
            <a:off x="15073312" y="6428328"/>
            <a:ext cx="2050801" cy="2335671"/>
            <a:chOff x="0" y="0"/>
            <a:chExt cx="2734402" cy="3114228"/>
          </a:xfrm>
        </p:grpSpPr>
        <p:sp>
          <p:nvSpPr>
            <p:cNvPr name="Freeform 67" id="67"/>
            <p:cNvSpPr/>
            <p:nvPr/>
          </p:nvSpPr>
          <p:spPr>
            <a:xfrm flipH="false" flipV="false" rot="0">
              <a:off x="0" y="0"/>
              <a:ext cx="2734402" cy="3114228"/>
            </a:xfrm>
            <a:custGeom>
              <a:avLst/>
              <a:gdLst/>
              <a:ahLst/>
              <a:cxnLst/>
              <a:rect r="r" b="b" t="t" l="l"/>
              <a:pathLst>
                <a:path h="3114228" w="2734402">
                  <a:moveTo>
                    <a:pt x="0" y="0"/>
                  </a:moveTo>
                  <a:lnTo>
                    <a:pt x="2734402" y="0"/>
                  </a:lnTo>
                  <a:lnTo>
                    <a:pt x="2734402" y="3114228"/>
                  </a:lnTo>
                  <a:lnTo>
                    <a:pt x="0" y="311422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68" id="68"/>
            <p:cNvSpPr txBox="true"/>
            <p:nvPr/>
          </p:nvSpPr>
          <p:spPr>
            <a:xfrm>
              <a:off x="0" y="19050"/>
              <a:ext cx="2734402" cy="309517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620"/>
                </a:lnSpc>
              </a:pPr>
              <a:r>
                <a:rPr lang="en-US" b="true" sz="1500" u="sng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Impact on business success:</a:t>
              </a:r>
            </a:p>
            <a:p>
              <a:pPr algn="ctr">
                <a:lnSpc>
                  <a:spcPts val="1620"/>
                </a:lnSpc>
              </a:pPr>
            </a:p>
            <a:p>
              <a:pPr algn="ctr">
                <a:lnSpc>
                  <a:spcPts val="1620"/>
                </a:lnSpc>
              </a:pPr>
              <a:r>
                <a:rPr lang="en-US" sz="1500" b="true">
                  <a:solidFill>
                    <a:srgbClr val="FFFFFF"/>
                  </a:solidFill>
                  <a:latin typeface="Aptos Bold"/>
                  <a:ea typeface="Aptos Bold"/>
                  <a:cs typeface="Aptos Bold"/>
                  <a:sym typeface="Aptos Bold"/>
                </a:rPr>
                <a:t> Boosts visibility and sales volume by attracting digital customers and reducing dependence on foot traffic.</a:t>
              </a:r>
            </a:p>
          </p:txBody>
        </p:sp>
      </p:grpSp>
      <p:sp>
        <p:nvSpPr>
          <p:cNvPr name="TextBox 69" id="69"/>
          <p:cNvSpPr txBox="true"/>
          <p:nvPr/>
        </p:nvSpPr>
        <p:spPr>
          <a:xfrm rot="0">
            <a:off x="16006296" y="9400532"/>
            <a:ext cx="1486176" cy="2809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00"/>
              </a:lnSpc>
            </a:pPr>
            <a:r>
              <a:rPr lang="en-US" sz="15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(Turban, 2018)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name="Table 2" id="2"/>
          <p:cNvGraphicFramePr>
            <a:graphicFrameLocks noGrp="true"/>
          </p:cNvGraphicFramePr>
          <p:nvPr/>
        </p:nvGraphicFramePr>
        <p:xfrm>
          <a:off x="641733" y="451538"/>
          <a:ext cx="16954500" cy="7524750"/>
        </p:xfrm>
        <a:graphic>
          <a:graphicData uri="http://schemas.openxmlformats.org/drawingml/2006/table">
            <a:tbl>
              <a:tblPr/>
              <a:tblGrid>
                <a:gridCol w="1979947"/>
                <a:gridCol w="4020310"/>
                <a:gridCol w="2405594"/>
                <a:gridCol w="3791385"/>
                <a:gridCol w="4757264"/>
              </a:tblGrid>
              <a:tr h="616262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ptos Bold"/>
                          <a:ea typeface="Aptos Bold"/>
                          <a:cs typeface="Aptos Bold"/>
                          <a:sym typeface="Aptos Bold"/>
                        </a:rPr>
                        <a:t>Business information</a:t>
                      </a:r>
                      <a:endParaRPr lang="en-US" sz="1100"/>
                    </a:p>
                    <a:p>
                      <a:pPr algn="l">
                        <a:lnSpc>
                          <a:spcPts val="2160"/>
                        </a:lnSpc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ptos Bold"/>
                          <a:ea typeface="Aptos Bold"/>
                          <a:cs typeface="Aptos Bold"/>
                          <a:sym typeface="Aptos Bold"/>
                        </a:rPr>
                        <a:t>System</a:t>
                      </a:r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ptos Bold"/>
                          <a:ea typeface="Aptos Bold"/>
                          <a:cs typeface="Aptos Bold"/>
                          <a:sym typeface="Aptos Bold"/>
                        </a:rPr>
                        <a:t>Brief Description</a:t>
                      </a:r>
                      <a:endParaRPr lang="en-US" sz="1100"/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ptos Bold"/>
                          <a:ea typeface="Aptos Bold"/>
                          <a:cs typeface="Aptos Bold"/>
                          <a:sym typeface="Aptos Bold"/>
                        </a:rPr>
                        <a:t>Examples of</a:t>
                      </a:r>
                      <a:endParaRPr lang="en-US" sz="1100"/>
                    </a:p>
                    <a:p>
                      <a:pPr algn="l">
                        <a:lnSpc>
                          <a:spcPts val="2160"/>
                        </a:lnSpc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ptos Bold"/>
                          <a:ea typeface="Aptos Bold"/>
                          <a:cs typeface="Aptos Bold"/>
                          <a:sym typeface="Aptos Bold"/>
                        </a:rPr>
                        <a:t>systems</a:t>
                      </a:r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ptos Bold"/>
                          <a:ea typeface="Aptos Bold"/>
                          <a:cs typeface="Aptos Bold"/>
                          <a:sym typeface="Aptos Bold"/>
                        </a:rPr>
                        <a:t>Positives </a:t>
                      </a:r>
                      <a:endParaRPr lang="en-US" sz="1100"/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ptos Bold"/>
                          <a:ea typeface="Aptos Bold"/>
                          <a:cs typeface="Aptos Bold"/>
                          <a:sym typeface="Aptos Bold"/>
                        </a:rPr>
                        <a:t>Negatives</a:t>
                      </a:r>
                      <a:endParaRPr lang="en-US" sz="1100"/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</a:tr>
              <a:tr h="2471402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520"/>
                        </a:lnSpc>
                        <a:defRPr/>
                      </a:pPr>
                      <a:r>
                        <a:rPr lang="en-US" sz="2100" b="true">
                          <a:solidFill>
                            <a:srgbClr val="000000"/>
                          </a:solidFill>
                          <a:latin typeface="Aptos Bold"/>
                          <a:ea typeface="Aptos Bold"/>
                          <a:cs typeface="Aptos Bold"/>
                          <a:sym typeface="Aptos Bold"/>
                        </a:rPr>
                        <a:t>Customer</a:t>
                      </a:r>
                      <a:endParaRPr lang="en-US" sz="1100"/>
                    </a:p>
                    <a:p>
                      <a:pPr algn="l">
                        <a:lnSpc>
                          <a:spcPts val="2520"/>
                        </a:lnSpc>
                      </a:pPr>
                      <a:r>
                        <a:rPr lang="en-US" sz="2100" b="true">
                          <a:solidFill>
                            <a:srgbClr val="000000"/>
                          </a:solidFill>
                          <a:latin typeface="Aptos Bold"/>
                          <a:ea typeface="Aptos Bold"/>
                          <a:cs typeface="Aptos Bold"/>
                          <a:sym typeface="Aptos Bold"/>
                        </a:rPr>
                        <a:t>Relation</a:t>
                      </a:r>
                    </a:p>
                    <a:p>
                      <a:pPr algn="l">
                        <a:lnSpc>
                          <a:spcPts val="2520"/>
                        </a:lnSpc>
                      </a:pPr>
                      <a:r>
                        <a:rPr lang="en-US" sz="2100" b="true">
                          <a:solidFill>
                            <a:srgbClr val="000000"/>
                          </a:solidFill>
                          <a:latin typeface="Aptos Bold"/>
                          <a:ea typeface="Aptos Bold"/>
                          <a:cs typeface="Aptos Bold"/>
                          <a:sym typeface="Aptos Bold"/>
                        </a:rPr>
                        <a:t>Manager</a:t>
                      </a:r>
                    </a:p>
                    <a:p>
                      <a:pPr algn="l">
                        <a:lnSpc>
                          <a:spcPts val="2520"/>
                        </a:lnSpc>
                      </a:pPr>
                    </a:p>
                    <a:p>
                      <a:pPr algn="l">
                        <a:lnSpc>
                          <a:spcPts val="2520"/>
                        </a:lnSpc>
                      </a:pPr>
                      <a:r>
                        <a:rPr lang="en-US" b="true" sz="2100" u="sng">
                          <a:solidFill>
                            <a:srgbClr val="000000"/>
                          </a:solidFill>
                          <a:latin typeface="Aptos Bold"/>
                          <a:ea typeface="Aptos Bold"/>
                          <a:cs typeface="Aptos Bold"/>
                          <a:sym typeface="Aptos Bold"/>
                        </a:rPr>
                        <a:t>CRM</a:t>
                      </a:r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Manages Client data and analysis its statistic, provides automation assistance</a:t>
                      </a:r>
                      <a:endParaRPr lang="en-US" sz="1100"/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Microsoft Dynamics, dynamics365, Hubspot, Zoho CRM, Pipedrive, Salesforce.</a:t>
                      </a:r>
                      <a:endParaRPr lang="en-US" sz="1100"/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Improved conversion Rates</a:t>
                      </a:r>
                      <a:endParaRPr lang="en-US" sz="1100"/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Client retention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Structured sales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Automation system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Workflow appreciation system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Synchronization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Market value increase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Customer integrity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Streamlining sales</a:t>
                      </a:r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Data can be breached</a:t>
                      </a:r>
                      <a:endParaRPr lang="en-US" sz="1100"/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Customer dissatisfaction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Sale loss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Cost accumulation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Lack of integration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Staff dissatisfaction 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Risk of defragmentation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Resistance from staff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</a:pPr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</a:tr>
              <a:tr h="1602280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520"/>
                        </a:lnSpc>
                        <a:defRPr/>
                      </a:pPr>
                      <a:r>
                        <a:rPr lang="en-US" sz="2100" b="true">
                          <a:solidFill>
                            <a:srgbClr val="000000"/>
                          </a:solidFill>
                          <a:latin typeface="Aptos Bold"/>
                          <a:ea typeface="Aptos Bold"/>
                          <a:cs typeface="Aptos Bold"/>
                          <a:sym typeface="Aptos Bold"/>
                        </a:rPr>
                        <a:t>Data </a:t>
                      </a:r>
                      <a:endParaRPr lang="en-US" sz="1100"/>
                    </a:p>
                    <a:p>
                      <a:pPr algn="l">
                        <a:lnSpc>
                          <a:spcPts val="2520"/>
                        </a:lnSpc>
                      </a:pPr>
                      <a:r>
                        <a:rPr lang="en-US" sz="2100" b="true">
                          <a:solidFill>
                            <a:srgbClr val="000000"/>
                          </a:solidFill>
                          <a:latin typeface="Aptos Bold"/>
                          <a:ea typeface="Aptos Bold"/>
                          <a:cs typeface="Aptos Bold"/>
                          <a:sym typeface="Aptos Bold"/>
                        </a:rPr>
                        <a:t>Manager</a:t>
                      </a:r>
                    </a:p>
                    <a:p>
                      <a:pPr algn="l">
                        <a:lnSpc>
                          <a:spcPts val="2520"/>
                        </a:lnSpc>
                      </a:pPr>
                      <a:r>
                        <a:rPr lang="en-US" sz="2100" b="true">
                          <a:solidFill>
                            <a:srgbClr val="000000"/>
                          </a:solidFill>
                          <a:latin typeface="Aptos Bold"/>
                          <a:ea typeface="Aptos Bold"/>
                          <a:cs typeface="Aptos Bold"/>
                          <a:sym typeface="Aptos Bold"/>
                        </a:rPr>
                        <a:t>System</a:t>
                      </a:r>
                    </a:p>
                    <a:p>
                      <a:pPr algn="l">
                        <a:lnSpc>
                          <a:spcPts val="2520"/>
                        </a:lnSpc>
                      </a:pPr>
                    </a:p>
                    <a:p>
                      <a:pPr algn="l">
                        <a:lnSpc>
                          <a:spcPts val="2520"/>
                        </a:lnSpc>
                      </a:pPr>
                      <a:r>
                        <a:rPr lang="en-US" b="true" sz="2100" u="sng">
                          <a:solidFill>
                            <a:srgbClr val="000000"/>
                          </a:solidFill>
                          <a:latin typeface="Aptos Bold"/>
                          <a:ea typeface="Aptos Bold"/>
                          <a:cs typeface="Aptos Bold"/>
                          <a:sym typeface="Aptos Bold"/>
                        </a:rPr>
                        <a:t>DMS</a:t>
                      </a:r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Improves operational efficiency by organising, securing and searching sources that can access online digital documents such as policies, vehicle history and documentation, and regulatory compliance files.</a:t>
                      </a:r>
                      <a:endParaRPr lang="en-US" sz="1100"/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Microsoft SharePoint, Docuware, M-Files,  Box, Google Workspace, Dropbox Business.</a:t>
                      </a:r>
                      <a:endParaRPr lang="en-US" sz="1100"/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Improves operational efficiency</a:t>
                      </a:r>
                      <a:endParaRPr lang="en-US" sz="1100"/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Reduce paper trails/logs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Reduce storage issues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Facilitates secure access across departments </a:t>
                      </a:r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Prone to cyber attacks</a:t>
                      </a:r>
                      <a:endParaRPr lang="en-US" sz="1100"/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Cultural shift from paper to digital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Licensing permits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 Ongoing maintenance cost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Navigational issues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Cloud database vulnerability.</a:t>
                      </a:r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</a:tr>
              <a:tr h="2834805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  <a:p>
                      <a:pPr algn="l">
                        <a:lnSpc>
                          <a:spcPts val="2520"/>
                        </a:lnSpc>
                      </a:pPr>
                    </a:p>
                    <a:p>
                      <a:pPr algn="l">
                        <a:lnSpc>
                          <a:spcPts val="2520"/>
                        </a:lnSpc>
                      </a:pPr>
                      <a:r>
                        <a:rPr lang="en-US" b="true" sz="2100" u="sng">
                          <a:solidFill>
                            <a:srgbClr val="000000"/>
                          </a:solidFill>
                          <a:latin typeface="Aptos Bold"/>
                          <a:ea typeface="Aptos Bold"/>
                          <a:cs typeface="Aptos Bold"/>
                          <a:sym typeface="Aptos Bold"/>
                        </a:rPr>
                        <a:t>E-Commerce</a:t>
                      </a:r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Expanding  growth margin in business by utilizing social platforms, strategic market positioning, enabling 24/7 customer support.</a:t>
                      </a:r>
                      <a:endParaRPr lang="en-US" sz="1100"/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Shopify, Instagram, Woo Commerce, Magento, Presta shop, Weebly, Volusion.</a:t>
                      </a:r>
                      <a:endParaRPr lang="en-US" sz="1100"/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A platform to showcase inventories i.e; accessories, parts, vehicles, services, booking etc.</a:t>
                      </a:r>
                      <a:endParaRPr lang="en-US" sz="1100"/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Expands market audience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24/7 sales support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Robust logistic system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Inventory management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Loyalty benefits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Ease of process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Fast speed sales</a:t>
                      </a:r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High demand on inventory management</a:t>
                      </a:r>
                      <a:endParaRPr lang="en-US" sz="1100"/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Heavy reliance on technology output and sourcing.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Data breaches.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Higher demands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More staff increase to deal with technical support</a:t>
                      </a:r>
                    </a:p>
                    <a:p>
                      <a:pPr algn="l" marL="325755" indent="-162878" lvl="1">
                        <a:lnSpc>
                          <a:spcPts val="2160"/>
                        </a:lnSpc>
                        <a:buFont typeface="Arial"/>
                        <a:buChar char="•"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ptos"/>
                          <a:ea typeface="Aptos"/>
                          <a:cs typeface="Aptos"/>
                          <a:sym typeface="Aptos"/>
                        </a:rPr>
                        <a:t>Might not be suitable for high value vehicle purchasing.</a:t>
                      </a:r>
                    </a:p>
                  </a:txBody>
                  <a:tcPr marL="91440" marR="91440" marT="91440" marB="9144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02854" y="763520"/>
            <a:ext cx="5586970" cy="1553770"/>
            <a:chOff x="0" y="0"/>
            <a:chExt cx="7449294" cy="2071694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449294" cy="2071694"/>
            </a:xfrm>
            <a:custGeom>
              <a:avLst/>
              <a:gdLst/>
              <a:ahLst/>
              <a:cxnLst/>
              <a:rect r="r" b="b" t="t" l="l"/>
              <a:pathLst>
                <a:path h="2071694" w="7449294">
                  <a:moveTo>
                    <a:pt x="0" y="0"/>
                  </a:moveTo>
                  <a:lnTo>
                    <a:pt x="7449294" y="0"/>
                  </a:lnTo>
                  <a:lnTo>
                    <a:pt x="7449294" y="2071694"/>
                  </a:lnTo>
                  <a:lnTo>
                    <a:pt x="0" y="207169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grpSp>
          <p:nvGrpSpPr>
            <p:cNvPr name="Group 4" id="4"/>
            <p:cNvGrpSpPr/>
            <p:nvPr/>
          </p:nvGrpSpPr>
          <p:grpSpPr>
            <a:xfrm rot="0">
              <a:off x="0" y="0"/>
              <a:ext cx="7449294" cy="2071694"/>
              <a:chOff x="0" y="0"/>
              <a:chExt cx="7449294" cy="2071694"/>
            </a:xfrm>
          </p:grpSpPr>
          <p:sp>
            <p:nvSpPr>
              <p:cNvPr name="Freeform 5" id="5"/>
              <p:cNvSpPr/>
              <p:nvPr/>
            </p:nvSpPr>
            <p:spPr>
              <a:xfrm flipH="false" flipV="false" rot="0">
                <a:off x="0" y="0"/>
                <a:ext cx="7449294" cy="2071694"/>
              </a:xfrm>
              <a:custGeom>
                <a:avLst/>
                <a:gdLst/>
                <a:ahLst/>
                <a:cxnLst/>
                <a:rect r="r" b="b" t="t" l="l"/>
                <a:pathLst>
                  <a:path h="2071694" w="7449294">
                    <a:moveTo>
                      <a:pt x="0" y="0"/>
                    </a:moveTo>
                    <a:lnTo>
                      <a:pt x="7449294" y="0"/>
                    </a:lnTo>
                    <a:lnTo>
                      <a:pt x="7449294" y="2071694"/>
                    </a:lnTo>
                    <a:lnTo>
                      <a:pt x="0" y="207169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</p:sp>
          <p:sp>
            <p:nvSpPr>
              <p:cNvPr name="TextBox 6" id="6"/>
              <p:cNvSpPr txBox="true"/>
              <p:nvPr/>
            </p:nvSpPr>
            <p:spPr>
              <a:xfrm>
                <a:off x="0" y="19050"/>
                <a:ext cx="7449294" cy="2052644"/>
              </a:xfrm>
              <a:prstGeom prst="rect">
                <a:avLst/>
              </a:prstGeom>
            </p:spPr>
            <p:txBody>
              <a:bodyPr anchor="ctr" rtlCol="false" tIns="0" lIns="0" bIns="0" rIns="0"/>
              <a:lstStyle/>
              <a:p>
                <a:pPr algn="ctr">
                  <a:lnSpc>
                    <a:spcPts val="2268"/>
                  </a:lnSpc>
                </a:pPr>
                <a:r>
                  <a:rPr lang="en-US" b="true" sz="2100" u="sng">
                    <a:solidFill>
                      <a:srgbClr val="FFFFFF"/>
                    </a:solidFill>
                    <a:latin typeface="Aptos Bold"/>
                    <a:ea typeface="Aptos Bold"/>
                    <a:cs typeface="Aptos Bold"/>
                    <a:sym typeface="Aptos Bold"/>
                  </a:rPr>
                  <a:t>What is Business Intelligence (BI)?</a:t>
                </a:r>
              </a:p>
            </p:txBody>
          </p:sp>
        </p:grpSp>
      </p:grpSp>
      <p:sp>
        <p:nvSpPr>
          <p:cNvPr name="Freeform 7" id="7"/>
          <p:cNvSpPr/>
          <p:nvPr/>
        </p:nvSpPr>
        <p:spPr>
          <a:xfrm flipH="false" flipV="false" rot="0">
            <a:off x="3438883" y="2384482"/>
            <a:ext cx="714912" cy="603183"/>
          </a:xfrm>
          <a:custGeom>
            <a:avLst/>
            <a:gdLst/>
            <a:ahLst/>
            <a:cxnLst/>
            <a:rect r="r" b="b" t="t" l="l"/>
            <a:pathLst>
              <a:path h="603183" w="714912">
                <a:moveTo>
                  <a:pt x="0" y="0"/>
                </a:moveTo>
                <a:lnTo>
                  <a:pt x="714913" y="0"/>
                </a:lnTo>
                <a:lnTo>
                  <a:pt x="714913" y="603184"/>
                </a:lnTo>
                <a:lnTo>
                  <a:pt x="0" y="6031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8" id="8"/>
          <p:cNvGrpSpPr/>
          <p:nvPr/>
        </p:nvGrpSpPr>
        <p:grpSpPr>
          <a:xfrm rot="0">
            <a:off x="1022320" y="3054863"/>
            <a:ext cx="5548037" cy="1752093"/>
            <a:chOff x="0" y="0"/>
            <a:chExt cx="7397382" cy="2336124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7397382" cy="2336124"/>
            </a:xfrm>
            <a:custGeom>
              <a:avLst/>
              <a:gdLst/>
              <a:ahLst/>
              <a:cxnLst/>
              <a:rect r="r" b="b" t="t" l="l"/>
              <a:pathLst>
                <a:path h="2336124" w="7397382">
                  <a:moveTo>
                    <a:pt x="0" y="0"/>
                  </a:moveTo>
                  <a:lnTo>
                    <a:pt x="7397382" y="0"/>
                  </a:lnTo>
                  <a:lnTo>
                    <a:pt x="7397382" y="2336124"/>
                  </a:lnTo>
                  <a:lnTo>
                    <a:pt x="0" y="23361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l="0" t="0" r="0" b="0"/>
              </a:stretch>
            </a:blipFill>
          </p:spPr>
        </p:sp>
        <p:grpSp>
          <p:nvGrpSpPr>
            <p:cNvPr name="Group 10" id="10"/>
            <p:cNvGrpSpPr/>
            <p:nvPr/>
          </p:nvGrpSpPr>
          <p:grpSpPr>
            <a:xfrm rot="0">
              <a:off x="0" y="0"/>
              <a:ext cx="7397382" cy="2336124"/>
              <a:chOff x="0" y="0"/>
              <a:chExt cx="7397382" cy="2336124"/>
            </a:xfrm>
          </p:grpSpPr>
          <p:sp>
            <p:nvSpPr>
              <p:cNvPr name="Freeform 11" id="11"/>
              <p:cNvSpPr/>
              <p:nvPr/>
            </p:nvSpPr>
            <p:spPr>
              <a:xfrm flipH="false" flipV="false" rot="0">
                <a:off x="0" y="0"/>
                <a:ext cx="7397382" cy="2336124"/>
              </a:xfrm>
              <a:custGeom>
                <a:avLst/>
                <a:gdLst/>
                <a:ahLst/>
                <a:cxnLst/>
                <a:rect r="r" b="b" t="t" l="l"/>
                <a:pathLst>
                  <a:path h="2336124" w="7397382">
                    <a:moveTo>
                      <a:pt x="0" y="0"/>
                    </a:moveTo>
                    <a:lnTo>
                      <a:pt x="7397382" y="0"/>
                    </a:lnTo>
                    <a:lnTo>
                      <a:pt x="7397382" y="2336124"/>
                    </a:lnTo>
                    <a:lnTo>
                      <a:pt x="0" y="233612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</p:sp>
          <p:sp>
            <p:nvSpPr>
              <p:cNvPr name="TextBox 12" id="12"/>
              <p:cNvSpPr txBox="true"/>
              <p:nvPr/>
            </p:nvSpPr>
            <p:spPr>
              <a:xfrm>
                <a:off x="0" y="19050"/>
                <a:ext cx="7397382" cy="2317074"/>
              </a:xfrm>
              <a:prstGeom prst="rect">
                <a:avLst/>
              </a:prstGeom>
            </p:spPr>
            <p:txBody>
              <a:bodyPr anchor="ctr" rtlCol="false" tIns="0" lIns="0" bIns="0" rIns="0"/>
              <a:lstStyle/>
              <a:p>
                <a:pPr algn="l">
                  <a:lnSpc>
                    <a:spcPts val="1782"/>
                  </a:lnSpc>
                </a:pPr>
                <a:r>
                  <a:rPr lang="en-US" sz="1650">
                    <a:solidFill>
                      <a:srgbClr val="FFFFFF"/>
                    </a:solidFill>
                    <a:latin typeface="Aptos"/>
                    <a:ea typeface="Aptos"/>
                    <a:cs typeface="Aptos"/>
                    <a:sym typeface="Aptos"/>
                  </a:rPr>
                  <a:t>Business intelligence uses data to make smarter business decisions. It gathers information from different systems (sales, stock, CRM) and converts it into </a:t>
                </a:r>
                <a:r>
                  <a:rPr lang="en-US" sz="1650" b="true">
                    <a:solidFill>
                      <a:srgbClr val="FFFFFF"/>
                    </a:solidFill>
                    <a:latin typeface="Aptos Bold"/>
                    <a:ea typeface="Aptos Bold"/>
                    <a:cs typeface="Aptos Bold"/>
                    <a:sym typeface="Aptos Bold"/>
                  </a:rPr>
                  <a:t>reports, charts, and dashboards</a:t>
                </a:r>
                <a:r>
                  <a:rPr lang="en-US" sz="1650">
                    <a:solidFill>
                      <a:srgbClr val="FFFFFF"/>
                    </a:solidFill>
                    <a:latin typeface="Aptos"/>
                    <a:ea typeface="Aptos"/>
                    <a:cs typeface="Aptos"/>
                    <a:sym typeface="Aptos"/>
                  </a:rPr>
                  <a:t> that help managers see what is working and what is not. </a:t>
                </a:r>
              </a:p>
              <a:p>
                <a:pPr algn="l">
                  <a:lnSpc>
                    <a:spcPts val="1782"/>
                  </a:lnSpc>
                </a:pPr>
              </a:p>
            </p:txBody>
          </p:sp>
        </p:grpSp>
      </p:grpSp>
      <p:sp>
        <p:nvSpPr>
          <p:cNvPr name="Freeform 13" id="13"/>
          <p:cNvSpPr/>
          <p:nvPr/>
        </p:nvSpPr>
        <p:spPr>
          <a:xfrm flipH="false" flipV="false" rot="0">
            <a:off x="3479650" y="4908096"/>
            <a:ext cx="714913" cy="600525"/>
          </a:xfrm>
          <a:custGeom>
            <a:avLst/>
            <a:gdLst/>
            <a:ahLst/>
            <a:cxnLst/>
            <a:rect r="r" b="b" t="t" l="l"/>
            <a:pathLst>
              <a:path h="600525" w="714913">
                <a:moveTo>
                  <a:pt x="0" y="0"/>
                </a:moveTo>
                <a:lnTo>
                  <a:pt x="714914" y="0"/>
                </a:lnTo>
                <a:lnTo>
                  <a:pt x="714914" y="600525"/>
                </a:lnTo>
                <a:lnTo>
                  <a:pt x="0" y="60052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4" id="14"/>
          <p:cNvGrpSpPr/>
          <p:nvPr/>
        </p:nvGrpSpPr>
        <p:grpSpPr>
          <a:xfrm rot="0">
            <a:off x="1063088" y="5600554"/>
            <a:ext cx="5548037" cy="1752092"/>
            <a:chOff x="0" y="0"/>
            <a:chExt cx="7397382" cy="2336122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7397382" cy="2336122"/>
            </a:xfrm>
            <a:custGeom>
              <a:avLst/>
              <a:gdLst/>
              <a:ahLst/>
              <a:cxnLst/>
              <a:rect r="r" b="b" t="t" l="l"/>
              <a:pathLst>
                <a:path h="2336122" w="7397382">
                  <a:moveTo>
                    <a:pt x="0" y="0"/>
                  </a:moveTo>
                  <a:lnTo>
                    <a:pt x="7397382" y="0"/>
                  </a:lnTo>
                  <a:lnTo>
                    <a:pt x="7397382" y="2336122"/>
                  </a:lnTo>
                  <a:lnTo>
                    <a:pt x="0" y="23361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l="0" t="0" r="0" b="0"/>
              </a:stretch>
            </a:blipFill>
          </p:spPr>
        </p:sp>
        <p:grpSp>
          <p:nvGrpSpPr>
            <p:cNvPr name="Group 16" id="16"/>
            <p:cNvGrpSpPr/>
            <p:nvPr/>
          </p:nvGrpSpPr>
          <p:grpSpPr>
            <a:xfrm rot="0">
              <a:off x="0" y="0"/>
              <a:ext cx="7397382" cy="2336122"/>
              <a:chOff x="0" y="0"/>
              <a:chExt cx="7397382" cy="2336122"/>
            </a:xfrm>
          </p:grpSpPr>
          <p:sp>
            <p:nvSpPr>
              <p:cNvPr name="Freeform 17" id="17"/>
              <p:cNvSpPr/>
              <p:nvPr/>
            </p:nvSpPr>
            <p:spPr>
              <a:xfrm flipH="false" flipV="false" rot="0">
                <a:off x="0" y="0"/>
                <a:ext cx="7397382" cy="2336122"/>
              </a:xfrm>
              <a:custGeom>
                <a:avLst/>
                <a:gdLst/>
                <a:ahLst/>
                <a:cxnLst/>
                <a:rect r="r" b="b" t="t" l="l"/>
                <a:pathLst>
                  <a:path h="2336122" w="7397382">
                    <a:moveTo>
                      <a:pt x="0" y="0"/>
                    </a:moveTo>
                    <a:lnTo>
                      <a:pt x="7397382" y="0"/>
                    </a:lnTo>
                    <a:lnTo>
                      <a:pt x="7397382" y="2336122"/>
                    </a:lnTo>
                    <a:lnTo>
                      <a:pt x="0" y="2336122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</p:sp>
          <p:sp>
            <p:nvSpPr>
              <p:cNvPr name="TextBox 18" id="18"/>
              <p:cNvSpPr txBox="true"/>
              <p:nvPr/>
            </p:nvSpPr>
            <p:spPr>
              <a:xfrm>
                <a:off x="0" y="19050"/>
                <a:ext cx="7397382" cy="2317072"/>
              </a:xfrm>
              <a:prstGeom prst="rect">
                <a:avLst/>
              </a:prstGeom>
            </p:spPr>
            <p:txBody>
              <a:bodyPr anchor="ctr" rtlCol="false" tIns="0" lIns="0" bIns="0" rIns="0"/>
              <a:lstStyle/>
              <a:p>
                <a:pPr algn="l">
                  <a:lnSpc>
                    <a:spcPts val="1782"/>
                  </a:lnSpc>
                </a:pPr>
                <a:r>
                  <a:rPr lang="en-US" sz="1650" b="true">
                    <a:solidFill>
                      <a:srgbClr val="FFFFFF"/>
                    </a:solidFill>
                    <a:latin typeface="Aptos Bold"/>
                    <a:ea typeface="Aptos Bold"/>
                    <a:cs typeface="Aptos Bold"/>
                    <a:sym typeface="Aptos Bold"/>
                  </a:rPr>
                  <a:t>Key Points: </a:t>
                </a:r>
              </a:p>
              <a:p>
                <a:pPr algn="l">
                  <a:lnSpc>
                    <a:spcPts val="1782"/>
                  </a:lnSpc>
                </a:pPr>
              </a:p>
              <a:p>
                <a:pPr algn="l">
                  <a:lnSpc>
                    <a:spcPts val="1782"/>
                  </a:lnSpc>
                </a:pPr>
                <a:r>
                  <a:rPr lang="en-US" sz="1650">
                    <a:solidFill>
                      <a:srgbClr val="FFFFFF"/>
                    </a:solidFill>
                    <a:latin typeface="Aptos"/>
                    <a:ea typeface="Aptos"/>
                    <a:cs typeface="Aptos"/>
                    <a:sym typeface="Aptos"/>
                  </a:rPr>
                  <a:t>Combines data from different parts of the business</a:t>
                </a:r>
              </a:p>
              <a:p>
                <a:pPr algn="l" marL="298609" indent="-99536" lvl="2">
                  <a:lnSpc>
                    <a:spcPts val="1782"/>
                  </a:lnSpc>
                  <a:buFont typeface="Arial"/>
                  <a:buChar char="⚬"/>
                </a:pPr>
                <a:r>
                  <a:rPr lang="en-US" sz="1650">
                    <a:solidFill>
                      <a:srgbClr val="FFFFFF"/>
                    </a:solidFill>
                    <a:latin typeface="Aptos"/>
                    <a:ea typeface="Aptos"/>
                    <a:cs typeface="Aptos"/>
                    <a:sym typeface="Aptos"/>
                  </a:rPr>
                  <a:t>Shows trends, performance, and KPIs</a:t>
                </a:r>
              </a:p>
              <a:p>
                <a:pPr algn="l" marL="298609" indent="-99536" lvl="2">
                  <a:lnSpc>
                    <a:spcPts val="1782"/>
                  </a:lnSpc>
                  <a:buFont typeface="Arial"/>
                  <a:buChar char="⚬"/>
                </a:pPr>
                <a:r>
                  <a:rPr lang="en-US" sz="1650">
                    <a:solidFill>
                      <a:srgbClr val="FFFFFF"/>
                    </a:solidFill>
                    <a:latin typeface="Aptos"/>
                    <a:ea typeface="Aptos"/>
                    <a:cs typeface="Aptos"/>
                    <a:sym typeface="Aptos"/>
                  </a:rPr>
                  <a:t>Helps with planning, forecasting, and improving profit</a:t>
                </a:r>
              </a:p>
              <a:p>
                <a:pPr algn="l" marL="298609" indent="-99536" lvl="2">
                  <a:lnSpc>
                    <a:spcPts val="1782"/>
                  </a:lnSpc>
                  <a:buFont typeface="Arial"/>
                  <a:buChar char="⚬"/>
                </a:pPr>
                <a:r>
                  <a:rPr lang="en-US" sz="1650">
                    <a:solidFill>
                      <a:srgbClr val="FFFFFF"/>
                    </a:solidFill>
                    <a:latin typeface="Aptos"/>
                    <a:ea typeface="Aptos"/>
                    <a:cs typeface="Aptos"/>
                    <a:sym typeface="Aptos"/>
                  </a:rPr>
                  <a:t>Decisions are based on facts, not guesswork</a:t>
                </a:r>
              </a:p>
            </p:txBody>
          </p:sp>
        </p:grpSp>
      </p:grpSp>
      <p:grpSp>
        <p:nvGrpSpPr>
          <p:cNvPr name="Group 19" id="19"/>
          <p:cNvGrpSpPr>
            <a:grpSpLocks noChangeAspect="true"/>
          </p:cNvGrpSpPr>
          <p:nvPr/>
        </p:nvGrpSpPr>
        <p:grpSpPr>
          <a:xfrm rot="0">
            <a:off x="8893970" y="756376"/>
            <a:ext cx="8560022" cy="4187439"/>
            <a:chOff x="0" y="0"/>
            <a:chExt cx="11413362" cy="5583252"/>
          </a:xfrm>
        </p:grpSpPr>
        <p:sp>
          <p:nvSpPr>
            <p:cNvPr name="Freeform 20" id="20" descr="Dynamic Sales Performance Dashboard in Excel with 5 and more Visuals -  TheDataLabs"/>
            <p:cNvSpPr/>
            <p:nvPr/>
          </p:nvSpPr>
          <p:spPr>
            <a:xfrm flipH="false" flipV="false" rot="0">
              <a:off x="0" y="0"/>
              <a:ext cx="11413363" cy="5583301"/>
            </a:xfrm>
            <a:custGeom>
              <a:avLst/>
              <a:gdLst/>
              <a:ahLst/>
              <a:cxnLst/>
              <a:rect r="r" b="b" t="t" l="l"/>
              <a:pathLst>
                <a:path h="5583301" w="11413363">
                  <a:moveTo>
                    <a:pt x="0" y="0"/>
                  </a:moveTo>
                  <a:lnTo>
                    <a:pt x="11413363" y="0"/>
                  </a:lnTo>
                  <a:lnTo>
                    <a:pt x="11413363" y="5583301"/>
                  </a:lnTo>
                  <a:lnTo>
                    <a:pt x="0" y="558330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/>
              <a:stretch>
                <a:fillRect l="0" t="-5812" r="0" b="-5811"/>
              </a:stretch>
            </a:blipFill>
          </p:spPr>
        </p:sp>
      </p:grpSp>
      <p:sp>
        <p:nvSpPr>
          <p:cNvPr name="TextBox 21" id="21"/>
          <p:cNvSpPr txBox="true"/>
          <p:nvPr/>
        </p:nvSpPr>
        <p:spPr>
          <a:xfrm rot="0">
            <a:off x="11026732" y="8018959"/>
            <a:ext cx="5881342" cy="508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800"/>
              </a:lnSpc>
            </a:pPr>
            <a:r>
              <a:rPr lang="en-US" sz="15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(Chaffey, 2015), (Laudon and Traver, 2021), (Bentalha, Hmioui and Alla, 2023), (Roumate and Rosa, 2025)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5297986" y="1"/>
            <a:ext cx="1732713" cy="937540"/>
            <a:chOff x="0" y="0"/>
            <a:chExt cx="2310284" cy="1250054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310257" cy="1250061"/>
            </a:xfrm>
            <a:custGeom>
              <a:avLst/>
              <a:gdLst/>
              <a:ahLst/>
              <a:cxnLst/>
              <a:rect r="r" b="b" t="t" l="l"/>
              <a:pathLst>
                <a:path h="1250061" w="2310257">
                  <a:moveTo>
                    <a:pt x="9525" y="0"/>
                  </a:moveTo>
                  <a:lnTo>
                    <a:pt x="2300732" y="0"/>
                  </a:lnTo>
                  <a:lnTo>
                    <a:pt x="2310257" y="94869"/>
                  </a:lnTo>
                  <a:cubicBezTo>
                    <a:pt x="2310257" y="732790"/>
                    <a:pt x="1793113" y="1250061"/>
                    <a:pt x="1155065" y="1250061"/>
                  </a:cubicBezTo>
                  <a:cubicBezTo>
                    <a:pt x="517017" y="1250061"/>
                    <a:pt x="0" y="732917"/>
                    <a:pt x="0" y="94869"/>
                  </a:cubicBezTo>
                  <a:close/>
                </a:path>
              </a:pathLst>
            </a:custGeom>
            <a:solidFill>
              <a:srgbClr val="A02B93">
                <a:alpha val="90196"/>
              </a:srgbClr>
            </a:solidFill>
          </p:spPr>
        </p:sp>
      </p:grpSp>
      <p:sp>
        <p:nvSpPr>
          <p:cNvPr name="TextBox 4" id="4"/>
          <p:cNvSpPr txBox="true"/>
          <p:nvPr/>
        </p:nvSpPr>
        <p:spPr>
          <a:xfrm rot="0">
            <a:off x="1348740" y="2841308"/>
            <a:ext cx="7907161" cy="63784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09085" indent="-54543" lvl="1">
              <a:lnSpc>
                <a:spcPts val="2427"/>
              </a:lnSpc>
              <a:buFont typeface="Arial"/>
              <a:buChar char="•"/>
            </a:pPr>
            <a:r>
              <a:rPr lang="en-US" sz="2497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Information systems enhance the performance and effectiveness of small automotive companies such as Small Cars Direct to a great extent.</a:t>
            </a:r>
          </a:p>
          <a:p>
            <a:pPr algn="l" marL="109085" indent="-54543" lvl="1">
              <a:lnSpc>
                <a:spcPts val="2427"/>
              </a:lnSpc>
            </a:pPr>
          </a:p>
          <a:p>
            <a:pPr algn="l" marL="451985" indent="-225993" lvl="1">
              <a:lnSpc>
                <a:spcPts val="2427"/>
              </a:lnSpc>
              <a:buFont typeface="Arial"/>
              <a:buChar char="•"/>
            </a:pPr>
            <a:r>
              <a:rPr lang="en-US" sz="2497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CRM systems deal with customer information and communications and increase sales and loyalty.</a:t>
            </a:r>
          </a:p>
          <a:p>
            <a:pPr algn="l" marL="451985" indent="-225993" lvl="1">
              <a:lnSpc>
                <a:spcPts val="2427"/>
              </a:lnSpc>
              <a:buFont typeface="Arial"/>
              <a:buChar char="•"/>
            </a:pPr>
            <a:r>
              <a:rPr lang="en-US" sz="2497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Dealer/Inventory Management Systems (DMS/IMS) monitor stock, prices and records, decreasing mistakes and increasing turnover. </a:t>
            </a:r>
          </a:p>
          <a:p>
            <a:pPr algn="l" marL="451985" indent="-225993" lvl="1">
              <a:lnSpc>
                <a:spcPts val="2427"/>
              </a:lnSpc>
              <a:buFont typeface="Arial"/>
              <a:buChar char="•"/>
            </a:pPr>
            <a:r>
              <a:rPr lang="en-US" sz="2497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Online stores increase coverage with the use of internet listings, payments, and hybrid sales modes. </a:t>
            </a:r>
          </a:p>
          <a:p>
            <a:pPr algn="l" marL="451985" indent="-225993" lvl="1">
              <a:lnSpc>
                <a:spcPts val="2427"/>
              </a:lnSpc>
              <a:buFont typeface="Arial"/>
              <a:buChar char="•"/>
            </a:pPr>
            <a:r>
              <a:rPr lang="en-US" sz="2497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Business Intelligence (BI) systems use the data to inform evidence-based decision-making and discover growth opportunities. These systems complement each other in terms of efficiency, visibility and profitability, which improves sustainable growth, though implementation requires training and integration.</a:t>
            </a:r>
          </a:p>
        </p:txBody>
      </p:sp>
      <p:grpSp>
        <p:nvGrpSpPr>
          <p:cNvPr name="Group 5" id="5"/>
          <p:cNvGrpSpPr/>
          <p:nvPr/>
        </p:nvGrpSpPr>
        <p:grpSpPr>
          <a:xfrm rot="0">
            <a:off x="10117028" y="5040688"/>
            <a:ext cx="1001733" cy="1001733"/>
            <a:chOff x="0" y="0"/>
            <a:chExt cx="1335644" cy="1335644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335532" cy="1335659"/>
            </a:xfrm>
            <a:custGeom>
              <a:avLst/>
              <a:gdLst/>
              <a:ahLst/>
              <a:cxnLst/>
              <a:rect r="r" b="b" t="t" l="l"/>
              <a:pathLst>
                <a:path h="1335659" w="1335532">
                  <a:moveTo>
                    <a:pt x="0" y="667766"/>
                  </a:moveTo>
                  <a:cubicBezTo>
                    <a:pt x="0" y="298958"/>
                    <a:pt x="298958" y="0"/>
                    <a:pt x="667766" y="0"/>
                  </a:cubicBezTo>
                  <a:lnTo>
                    <a:pt x="667766" y="127000"/>
                  </a:lnTo>
                  <a:lnTo>
                    <a:pt x="667766" y="0"/>
                  </a:lnTo>
                  <a:cubicBezTo>
                    <a:pt x="1036574" y="0"/>
                    <a:pt x="1335532" y="298958"/>
                    <a:pt x="1335532" y="667766"/>
                  </a:cubicBezTo>
                  <a:lnTo>
                    <a:pt x="1208532" y="667766"/>
                  </a:lnTo>
                  <a:lnTo>
                    <a:pt x="1335532" y="667766"/>
                  </a:lnTo>
                  <a:cubicBezTo>
                    <a:pt x="1335532" y="1036574"/>
                    <a:pt x="1036574" y="1335532"/>
                    <a:pt x="667766" y="1335532"/>
                  </a:cubicBezTo>
                  <a:lnTo>
                    <a:pt x="667766" y="1208532"/>
                  </a:lnTo>
                  <a:lnTo>
                    <a:pt x="667766" y="1335532"/>
                  </a:lnTo>
                  <a:cubicBezTo>
                    <a:pt x="298958" y="1335659"/>
                    <a:pt x="0" y="1036701"/>
                    <a:pt x="0" y="667766"/>
                  </a:cubicBezTo>
                  <a:lnTo>
                    <a:pt x="127000" y="667766"/>
                  </a:lnTo>
                  <a:lnTo>
                    <a:pt x="254000" y="667766"/>
                  </a:lnTo>
                  <a:lnTo>
                    <a:pt x="127000" y="667766"/>
                  </a:lnTo>
                  <a:lnTo>
                    <a:pt x="0" y="667766"/>
                  </a:lnTo>
                  <a:moveTo>
                    <a:pt x="254000" y="667766"/>
                  </a:moveTo>
                  <a:cubicBezTo>
                    <a:pt x="254000" y="737870"/>
                    <a:pt x="197104" y="794766"/>
                    <a:pt x="127000" y="794766"/>
                  </a:cubicBezTo>
                  <a:cubicBezTo>
                    <a:pt x="56896" y="794766"/>
                    <a:pt x="0" y="737870"/>
                    <a:pt x="0" y="667766"/>
                  </a:cubicBezTo>
                  <a:cubicBezTo>
                    <a:pt x="0" y="597662"/>
                    <a:pt x="56896" y="540766"/>
                    <a:pt x="127000" y="540766"/>
                  </a:cubicBezTo>
                  <a:cubicBezTo>
                    <a:pt x="197104" y="540766"/>
                    <a:pt x="254000" y="597662"/>
                    <a:pt x="254000" y="667766"/>
                  </a:cubicBezTo>
                  <a:cubicBezTo>
                    <a:pt x="254000" y="896366"/>
                    <a:pt x="439293" y="1081532"/>
                    <a:pt x="667766" y="1081532"/>
                  </a:cubicBezTo>
                  <a:cubicBezTo>
                    <a:pt x="896239" y="1081532"/>
                    <a:pt x="1081659" y="896366"/>
                    <a:pt x="1081659" y="667766"/>
                  </a:cubicBezTo>
                  <a:cubicBezTo>
                    <a:pt x="1081659" y="439166"/>
                    <a:pt x="896366" y="254000"/>
                    <a:pt x="667766" y="254000"/>
                  </a:cubicBezTo>
                  <a:lnTo>
                    <a:pt x="667766" y="127000"/>
                  </a:lnTo>
                  <a:lnTo>
                    <a:pt x="667766" y="254000"/>
                  </a:lnTo>
                  <a:cubicBezTo>
                    <a:pt x="439293" y="254000"/>
                    <a:pt x="254000" y="439293"/>
                    <a:pt x="254000" y="667766"/>
                  </a:cubicBezTo>
                  <a:close/>
                </a:path>
              </a:pathLst>
            </a:custGeom>
            <a:solidFill>
              <a:srgbClr val="A02B93"/>
            </a:solidFill>
          </p:spPr>
        </p:sp>
      </p:grpSp>
      <p:grpSp>
        <p:nvGrpSpPr>
          <p:cNvPr name="Group 7" id="7"/>
          <p:cNvGrpSpPr>
            <a:grpSpLocks noChangeAspect="true"/>
          </p:cNvGrpSpPr>
          <p:nvPr/>
        </p:nvGrpSpPr>
        <p:grpSpPr>
          <a:xfrm rot="0">
            <a:off x="11830776" y="2530347"/>
            <a:ext cx="5671576" cy="4260339"/>
            <a:chOff x="0" y="0"/>
            <a:chExt cx="7562102" cy="5680452"/>
          </a:xfrm>
        </p:grpSpPr>
        <p:sp>
          <p:nvSpPr>
            <p:cNvPr name="Freeform 8" id="8" descr="A sign on a building  AI-generated content may be incorrect."/>
            <p:cNvSpPr/>
            <p:nvPr/>
          </p:nvSpPr>
          <p:spPr>
            <a:xfrm flipH="false" flipV="false" rot="0">
              <a:off x="0" y="0"/>
              <a:ext cx="7562088" cy="5680456"/>
            </a:xfrm>
            <a:custGeom>
              <a:avLst/>
              <a:gdLst/>
              <a:ahLst/>
              <a:cxnLst/>
              <a:rect r="r" b="b" t="t" l="l"/>
              <a:pathLst>
                <a:path h="5680456" w="7562088">
                  <a:moveTo>
                    <a:pt x="0" y="0"/>
                  </a:moveTo>
                  <a:lnTo>
                    <a:pt x="7562088" y="0"/>
                  </a:lnTo>
                  <a:lnTo>
                    <a:pt x="7562088" y="5680456"/>
                  </a:lnTo>
                  <a:lnTo>
                    <a:pt x="0" y="56804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grpSp>
        <p:nvGrpSpPr>
          <p:cNvPr name="Group 9" id="9"/>
          <p:cNvGrpSpPr/>
          <p:nvPr/>
        </p:nvGrpSpPr>
        <p:grpSpPr>
          <a:xfrm rot="0">
            <a:off x="10124403" y="1"/>
            <a:ext cx="3100422" cy="2432818"/>
            <a:chOff x="0" y="0"/>
            <a:chExt cx="4133896" cy="3243758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4151503" cy="3243834"/>
            </a:xfrm>
            <a:custGeom>
              <a:avLst/>
              <a:gdLst/>
              <a:ahLst/>
              <a:cxnLst/>
              <a:rect r="r" b="b" t="t" l="l"/>
              <a:pathLst>
                <a:path h="3243834" w="4151503">
                  <a:moveTo>
                    <a:pt x="0" y="0"/>
                  </a:moveTo>
                  <a:lnTo>
                    <a:pt x="247650" y="0"/>
                  </a:lnTo>
                  <a:lnTo>
                    <a:pt x="247650" y="2905252"/>
                  </a:lnTo>
                  <a:lnTo>
                    <a:pt x="3762756" y="871982"/>
                  </a:lnTo>
                  <a:lnTo>
                    <a:pt x="2255139" y="0"/>
                  </a:lnTo>
                  <a:lnTo>
                    <a:pt x="2749804" y="0"/>
                  </a:lnTo>
                  <a:lnTo>
                    <a:pt x="4072001" y="764794"/>
                  </a:lnTo>
                  <a:cubicBezTo>
                    <a:pt x="4131183" y="798957"/>
                    <a:pt x="4151503" y="874649"/>
                    <a:pt x="4117340" y="933958"/>
                  </a:cubicBezTo>
                  <a:cubicBezTo>
                    <a:pt x="4106545" y="952754"/>
                    <a:pt x="4090797" y="968502"/>
                    <a:pt x="4072001" y="979297"/>
                  </a:cubicBezTo>
                  <a:lnTo>
                    <a:pt x="185801" y="3227197"/>
                  </a:lnTo>
                  <a:cubicBezTo>
                    <a:pt x="167005" y="3238119"/>
                    <a:pt x="145669" y="3243834"/>
                    <a:pt x="123952" y="3243834"/>
                  </a:cubicBezTo>
                  <a:cubicBezTo>
                    <a:pt x="55626" y="3243834"/>
                    <a:pt x="127" y="3188335"/>
                    <a:pt x="127" y="3120009"/>
                  </a:cubicBezTo>
                  <a:close/>
                </a:path>
              </a:pathLst>
            </a:custGeom>
            <a:solidFill>
              <a:srgbClr val="4EA72E"/>
            </a:solidFill>
          </p:spPr>
        </p:sp>
      </p:grpSp>
      <p:sp>
        <p:nvSpPr>
          <p:cNvPr name="AutoShape 11" id="11"/>
          <p:cNvSpPr/>
          <p:nvPr/>
        </p:nvSpPr>
        <p:spPr>
          <a:xfrm rot="5147315">
            <a:off x="16911084" y="2692515"/>
            <a:ext cx="2594066" cy="0"/>
          </a:xfrm>
          <a:prstGeom prst="line">
            <a:avLst/>
          </a:prstGeom>
          <a:ln cap="rnd" w="95250">
            <a:solidFill>
              <a:srgbClr val="0F9ED5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12" id="12"/>
          <p:cNvSpPr/>
          <p:nvPr/>
        </p:nvSpPr>
        <p:spPr>
          <a:xfrm flipH="false" flipV="false" rot="0">
            <a:off x="10766464" y="7385326"/>
            <a:ext cx="3590399" cy="3766571"/>
          </a:xfrm>
          <a:custGeom>
            <a:avLst/>
            <a:gdLst/>
            <a:ahLst/>
            <a:cxnLst/>
            <a:rect r="r" b="b" t="t" l="l"/>
            <a:pathLst>
              <a:path h="3766571" w="3590399">
                <a:moveTo>
                  <a:pt x="0" y="0"/>
                </a:moveTo>
                <a:lnTo>
                  <a:pt x="3590399" y="0"/>
                </a:lnTo>
                <a:lnTo>
                  <a:pt x="3590399" y="3766571"/>
                </a:lnTo>
                <a:lnTo>
                  <a:pt x="0" y="376657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3" id="13"/>
          <p:cNvGrpSpPr/>
          <p:nvPr/>
        </p:nvGrpSpPr>
        <p:grpSpPr>
          <a:xfrm rot="0">
            <a:off x="10214290" y="9050692"/>
            <a:ext cx="2986596" cy="1236307"/>
            <a:chOff x="0" y="0"/>
            <a:chExt cx="3982128" cy="164841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3982085" cy="1648333"/>
            </a:xfrm>
            <a:custGeom>
              <a:avLst/>
              <a:gdLst/>
              <a:ahLst/>
              <a:cxnLst/>
              <a:rect r="r" b="b" t="t" l="l"/>
              <a:pathLst>
                <a:path h="1648333" w="3982085">
                  <a:moveTo>
                    <a:pt x="1991106" y="0"/>
                  </a:moveTo>
                  <a:cubicBezTo>
                    <a:pt x="2967101" y="0"/>
                    <a:pt x="3781425" y="673481"/>
                    <a:pt x="3969639" y="1568831"/>
                  </a:cubicBezTo>
                  <a:lnTo>
                    <a:pt x="3982085" y="1648333"/>
                  </a:lnTo>
                  <a:lnTo>
                    <a:pt x="0" y="1648333"/>
                  </a:lnTo>
                  <a:lnTo>
                    <a:pt x="12446" y="1568831"/>
                  </a:lnTo>
                  <a:cubicBezTo>
                    <a:pt x="200787" y="673481"/>
                    <a:pt x="1015111" y="0"/>
                    <a:pt x="1991106" y="0"/>
                  </a:cubicBezTo>
                  <a:close/>
                </a:path>
              </a:pathLst>
            </a:custGeom>
            <a:solidFill>
              <a:srgbClr val="E97132"/>
            </a:solidFill>
          </p:spPr>
        </p:sp>
      </p:grpSp>
      <p:grpSp>
        <p:nvGrpSpPr>
          <p:cNvPr name="Group 15" id="15"/>
          <p:cNvGrpSpPr/>
          <p:nvPr/>
        </p:nvGrpSpPr>
        <p:grpSpPr>
          <a:xfrm rot="0">
            <a:off x="16277544" y="8278794"/>
            <a:ext cx="2010458" cy="2008208"/>
            <a:chOff x="0" y="0"/>
            <a:chExt cx="2680610" cy="267761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2680589" cy="2677668"/>
            </a:xfrm>
            <a:custGeom>
              <a:avLst/>
              <a:gdLst/>
              <a:ahLst/>
              <a:cxnLst/>
              <a:rect r="r" b="b" t="t" l="l"/>
              <a:pathLst>
                <a:path h="2677668" w="2680589">
                  <a:moveTo>
                    <a:pt x="123825" y="0"/>
                  </a:moveTo>
                  <a:lnTo>
                    <a:pt x="2680589" y="0"/>
                  </a:lnTo>
                  <a:lnTo>
                    <a:pt x="2680589" y="247650"/>
                  </a:lnTo>
                  <a:lnTo>
                    <a:pt x="247650" y="247650"/>
                  </a:lnTo>
                  <a:lnTo>
                    <a:pt x="247650" y="2677668"/>
                  </a:lnTo>
                  <a:lnTo>
                    <a:pt x="0" y="2677668"/>
                  </a:lnTo>
                  <a:lnTo>
                    <a:pt x="0" y="123825"/>
                  </a:lnTo>
                  <a:cubicBezTo>
                    <a:pt x="0" y="55499"/>
                    <a:pt x="55499" y="0"/>
                    <a:pt x="123825" y="0"/>
                  </a:cubicBezTo>
                  <a:close/>
                </a:path>
              </a:pathLst>
            </a:custGeom>
            <a:solidFill>
              <a:srgbClr val="4EA72E"/>
            </a:solidFill>
          </p:spPr>
        </p:sp>
      </p:grpSp>
      <p:grpSp>
        <p:nvGrpSpPr>
          <p:cNvPr name="Group 17" id="17"/>
          <p:cNvGrpSpPr/>
          <p:nvPr/>
        </p:nvGrpSpPr>
        <p:grpSpPr>
          <a:xfrm rot="0">
            <a:off x="1257300" y="719398"/>
            <a:ext cx="7962127" cy="1223187"/>
            <a:chOff x="0" y="0"/>
            <a:chExt cx="10616170" cy="1630916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0616170" cy="1630916"/>
            </a:xfrm>
            <a:custGeom>
              <a:avLst/>
              <a:gdLst/>
              <a:ahLst/>
              <a:cxnLst/>
              <a:rect r="r" b="b" t="t" l="l"/>
              <a:pathLst>
                <a:path h="1630916" w="10616170">
                  <a:moveTo>
                    <a:pt x="0" y="0"/>
                  </a:moveTo>
                  <a:lnTo>
                    <a:pt x="10616170" y="0"/>
                  </a:lnTo>
                  <a:lnTo>
                    <a:pt x="10616170" y="1630916"/>
                  </a:lnTo>
                  <a:lnTo>
                    <a:pt x="0" y="163091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0" y="47625"/>
              <a:ext cx="10616170" cy="1583291"/>
            </a:xfrm>
            <a:prstGeom prst="rect">
              <a:avLst/>
            </a:prstGeom>
          </p:spPr>
          <p:txBody>
            <a:bodyPr anchor="b" rtlCol="false" tIns="0" lIns="0" bIns="0" rIns="0"/>
            <a:lstStyle/>
            <a:p>
              <a:pPr algn="l">
                <a:lnSpc>
                  <a:spcPts val="3888"/>
                </a:lnSpc>
              </a:pPr>
              <a:r>
                <a:rPr lang="en-US" b="true" sz="3600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The Impact of Integrated Information Systems on Small Cars Direct</a:t>
              </a:r>
            </a:p>
          </p:txBody>
        </p:sp>
      </p:grp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1257298" y="910067"/>
            <a:ext cx="7404099" cy="7404099"/>
            <a:chOff x="0" y="0"/>
            <a:chExt cx="9872132" cy="9872132"/>
          </a:xfrm>
        </p:grpSpPr>
        <p:sp>
          <p:nvSpPr>
            <p:cNvPr name="Freeform 3" id="3" descr="Scales of Justice"/>
            <p:cNvSpPr/>
            <p:nvPr/>
          </p:nvSpPr>
          <p:spPr>
            <a:xfrm flipH="false" flipV="false" rot="0">
              <a:off x="0" y="0"/>
              <a:ext cx="9872091" cy="9872091"/>
            </a:xfrm>
            <a:custGeom>
              <a:avLst/>
              <a:gdLst/>
              <a:ahLst/>
              <a:cxnLst/>
              <a:rect r="r" b="b" t="t" l="l"/>
              <a:pathLst>
                <a:path h="9872091" w="9872091">
                  <a:moveTo>
                    <a:pt x="0" y="0"/>
                  </a:moveTo>
                  <a:lnTo>
                    <a:pt x="9872091" y="0"/>
                  </a:lnTo>
                  <a:lnTo>
                    <a:pt x="9872091" y="9872091"/>
                  </a:lnTo>
                  <a:lnTo>
                    <a:pt x="0" y="9872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736764" y="460896"/>
            <a:ext cx="1291711" cy="1291711"/>
            <a:chOff x="0" y="0"/>
            <a:chExt cx="1722282" cy="1722282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722247" cy="1722247"/>
            </a:xfrm>
            <a:custGeom>
              <a:avLst/>
              <a:gdLst/>
              <a:ahLst/>
              <a:cxnLst/>
              <a:rect r="r" b="b" t="t" l="l"/>
              <a:pathLst>
                <a:path h="1722247" w="1722247">
                  <a:moveTo>
                    <a:pt x="127000" y="0"/>
                  </a:moveTo>
                  <a:lnTo>
                    <a:pt x="1595247" y="0"/>
                  </a:lnTo>
                  <a:cubicBezTo>
                    <a:pt x="1665351" y="0"/>
                    <a:pt x="1722247" y="56896"/>
                    <a:pt x="1722247" y="127000"/>
                  </a:cubicBezTo>
                  <a:lnTo>
                    <a:pt x="1722247" y="1595247"/>
                  </a:lnTo>
                  <a:cubicBezTo>
                    <a:pt x="1722247" y="1665351"/>
                    <a:pt x="1665351" y="1722247"/>
                    <a:pt x="1595247" y="1722247"/>
                  </a:cubicBezTo>
                  <a:lnTo>
                    <a:pt x="127000" y="1722247"/>
                  </a:lnTo>
                  <a:cubicBezTo>
                    <a:pt x="56896" y="1722247"/>
                    <a:pt x="0" y="1665351"/>
                    <a:pt x="0" y="1595247"/>
                  </a:cubicBezTo>
                  <a:lnTo>
                    <a:pt x="0" y="127000"/>
                  </a:lnTo>
                  <a:cubicBezTo>
                    <a:pt x="0" y="56896"/>
                    <a:pt x="56896" y="0"/>
                    <a:pt x="127000" y="0"/>
                  </a:cubicBezTo>
                  <a:moveTo>
                    <a:pt x="127000" y="254000"/>
                  </a:moveTo>
                  <a:lnTo>
                    <a:pt x="127000" y="127000"/>
                  </a:lnTo>
                  <a:lnTo>
                    <a:pt x="254000" y="127000"/>
                  </a:lnTo>
                  <a:lnTo>
                    <a:pt x="254000" y="1595247"/>
                  </a:lnTo>
                  <a:lnTo>
                    <a:pt x="127000" y="1595247"/>
                  </a:lnTo>
                  <a:lnTo>
                    <a:pt x="127000" y="1468247"/>
                  </a:lnTo>
                  <a:lnTo>
                    <a:pt x="1595247" y="1468247"/>
                  </a:lnTo>
                  <a:lnTo>
                    <a:pt x="1595247" y="1595247"/>
                  </a:lnTo>
                  <a:lnTo>
                    <a:pt x="1468247" y="1595247"/>
                  </a:lnTo>
                  <a:lnTo>
                    <a:pt x="1468247" y="127000"/>
                  </a:lnTo>
                  <a:lnTo>
                    <a:pt x="1595247" y="127000"/>
                  </a:lnTo>
                  <a:lnTo>
                    <a:pt x="1595247" y="254000"/>
                  </a:lnTo>
                  <a:lnTo>
                    <a:pt x="127000" y="254000"/>
                  </a:lnTo>
                  <a:close/>
                </a:path>
              </a:pathLst>
            </a:custGeom>
            <a:solidFill>
              <a:srgbClr val="4EA72E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12895264" y="2807325"/>
            <a:ext cx="4672349" cy="4672348"/>
            <a:chOff x="0" y="0"/>
            <a:chExt cx="6229798" cy="622979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1507744" y="5080"/>
              <a:ext cx="4722241" cy="3236849"/>
            </a:xfrm>
            <a:custGeom>
              <a:avLst/>
              <a:gdLst/>
              <a:ahLst/>
              <a:cxnLst/>
              <a:rect r="r" b="b" t="t" l="l"/>
              <a:pathLst>
                <a:path h="3236849" w="4722241">
                  <a:moveTo>
                    <a:pt x="1867281" y="5842"/>
                  </a:moveTo>
                  <a:cubicBezTo>
                    <a:pt x="2129917" y="27813"/>
                    <a:pt x="2390267" y="83185"/>
                    <a:pt x="2641981" y="171831"/>
                  </a:cubicBezTo>
                  <a:cubicBezTo>
                    <a:pt x="2708148" y="195072"/>
                    <a:pt x="2742819" y="267716"/>
                    <a:pt x="2719578" y="333756"/>
                  </a:cubicBezTo>
                  <a:cubicBezTo>
                    <a:pt x="2696337" y="399796"/>
                    <a:pt x="2623693" y="434594"/>
                    <a:pt x="2557653" y="411353"/>
                  </a:cubicBezTo>
                  <a:cubicBezTo>
                    <a:pt x="2326640" y="329946"/>
                    <a:pt x="2087372" y="279146"/>
                    <a:pt x="1846199" y="258953"/>
                  </a:cubicBezTo>
                  <a:cubicBezTo>
                    <a:pt x="1776349" y="253111"/>
                    <a:pt x="1724406" y="191643"/>
                    <a:pt x="1730248" y="121793"/>
                  </a:cubicBezTo>
                  <a:cubicBezTo>
                    <a:pt x="1736090" y="51943"/>
                    <a:pt x="1797431" y="0"/>
                    <a:pt x="1867281" y="5842"/>
                  </a:cubicBezTo>
                  <a:close/>
                  <a:moveTo>
                    <a:pt x="3562731" y="685292"/>
                  </a:moveTo>
                  <a:cubicBezTo>
                    <a:pt x="3770630" y="852932"/>
                    <a:pt x="3954526" y="1045464"/>
                    <a:pt x="4111117" y="1257046"/>
                  </a:cubicBezTo>
                  <a:cubicBezTo>
                    <a:pt x="4152773" y="1313434"/>
                    <a:pt x="4140962" y="1392936"/>
                    <a:pt x="4084574" y="1434719"/>
                  </a:cubicBezTo>
                  <a:cubicBezTo>
                    <a:pt x="4028186" y="1476502"/>
                    <a:pt x="3948684" y="1464564"/>
                    <a:pt x="3906901" y="1408176"/>
                  </a:cubicBezTo>
                  <a:cubicBezTo>
                    <a:pt x="3763137" y="1213866"/>
                    <a:pt x="3594227" y="1037082"/>
                    <a:pt x="3403346" y="883158"/>
                  </a:cubicBezTo>
                  <a:cubicBezTo>
                    <a:pt x="3348736" y="839089"/>
                    <a:pt x="3340227" y="759206"/>
                    <a:pt x="3384169" y="704596"/>
                  </a:cubicBezTo>
                  <a:cubicBezTo>
                    <a:pt x="3428111" y="649986"/>
                    <a:pt x="3508121" y="641477"/>
                    <a:pt x="3562731" y="685419"/>
                  </a:cubicBezTo>
                  <a:close/>
                  <a:moveTo>
                    <a:pt x="4585716" y="2197989"/>
                  </a:moveTo>
                  <a:cubicBezTo>
                    <a:pt x="4662551" y="2448687"/>
                    <a:pt x="4708144" y="2710815"/>
                    <a:pt x="4719320" y="2978785"/>
                  </a:cubicBezTo>
                  <a:cubicBezTo>
                    <a:pt x="4722241" y="3048889"/>
                    <a:pt x="4667885" y="3108071"/>
                    <a:pt x="4597781" y="3110992"/>
                  </a:cubicBezTo>
                  <a:cubicBezTo>
                    <a:pt x="4527677" y="3113913"/>
                    <a:pt x="4468495" y="3059557"/>
                    <a:pt x="4465574" y="2989453"/>
                  </a:cubicBezTo>
                  <a:cubicBezTo>
                    <a:pt x="4455287" y="2743327"/>
                    <a:pt x="4413377" y="2502662"/>
                    <a:pt x="4342892" y="2272411"/>
                  </a:cubicBezTo>
                  <a:cubicBezTo>
                    <a:pt x="4322318" y="2205355"/>
                    <a:pt x="4360037" y="2134362"/>
                    <a:pt x="4427093" y="2113788"/>
                  </a:cubicBezTo>
                  <a:cubicBezTo>
                    <a:pt x="4494149" y="2093214"/>
                    <a:pt x="4565142" y="2130933"/>
                    <a:pt x="4585716" y="2197989"/>
                  </a:cubicBezTo>
                  <a:close/>
                  <a:moveTo>
                    <a:pt x="3704590" y="3236849"/>
                  </a:moveTo>
                  <a:lnTo>
                    <a:pt x="2942590" y="3236849"/>
                  </a:lnTo>
                  <a:cubicBezTo>
                    <a:pt x="2872486" y="3236849"/>
                    <a:pt x="2815590" y="3179953"/>
                    <a:pt x="2815590" y="3109849"/>
                  </a:cubicBezTo>
                  <a:cubicBezTo>
                    <a:pt x="2815590" y="3039745"/>
                    <a:pt x="2872486" y="2982849"/>
                    <a:pt x="2942590" y="2982849"/>
                  </a:cubicBezTo>
                  <a:lnTo>
                    <a:pt x="3704590" y="2982849"/>
                  </a:lnTo>
                  <a:cubicBezTo>
                    <a:pt x="3774694" y="2982849"/>
                    <a:pt x="3831590" y="3039745"/>
                    <a:pt x="3831590" y="3109849"/>
                  </a:cubicBezTo>
                  <a:cubicBezTo>
                    <a:pt x="3831590" y="3179953"/>
                    <a:pt x="3774694" y="3236849"/>
                    <a:pt x="3704590" y="3236849"/>
                  </a:cubicBezTo>
                  <a:close/>
                  <a:moveTo>
                    <a:pt x="1926590" y="3236849"/>
                  </a:moveTo>
                  <a:lnTo>
                    <a:pt x="1607185" y="3236849"/>
                  </a:lnTo>
                  <a:cubicBezTo>
                    <a:pt x="1561211" y="3236849"/>
                    <a:pt x="1518920" y="3212084"/>
                    <a:pt x="1496441" y="3171952"/>
                  </a:cubicBezTo>
                  <a:lnTo>
                    <a:pt x="1279906" y="2785999"/>
                  </a:lnTo>
                  <a:cubicBezTo>
                    <a:pt x="1245616" y="2724785"/>
                    <a:pt x="1267333" y="2647442"/>
                    <a:pt x="1328547" y="2613152"/>
                  </a:cubicBezTo>
                  <a:cubicBezTo>
                    <a:pt x="1389761" y="2578862"/>
                    <a:pt x="1467104" y="2600579"/>
                    <a:pt x="1501394" y="2661793"/>
                  </a:cubicBezTo>
                  <a:lnTo>
                    <a:pt x="1717929" y="3047746"/>
                  </a:lnTo>
                  <a:lnTo>
                    <a:pt x="1607185" y="3109849"/>
                  </a:lnTo>
                  <a:lnTo>
                    <a:pt x="1607185" y="2982849"/>
                  </a:lnTo>
                  <a:lnTo>
                    <a:pt x="1926590" y="2982849"/>
                  </a:lnTo>
                  <a:cubicBezTo>
                    <a:pt x="1996694" y="2982849"/>
                    <a:pt x="2053590" y="3039745"/>
                    <a:pt x="2053590" y="3109849"/>
                  </a:cubicBezTo>
                  <a:cubicBezTo>
                    <a:pt x="2053590" y="3179953"/>
                    <a:pt x="1996694" y="3236849"/>
                    <a:pt x="1926590" y="3236849"/>
                  </a:cubicBezTo>
                  <a:close/>
                  <a:moveTo>
                    <a:pt x="782574" y="1900047"/>
                  </a:moveTo>
                  <a:lnTo>
                    <a:pt x="409575" y="1235583"/>
                  </a:lnTo>
                  <a:cubicBezTo>
                    <a:pt x="375285" y="1174369"/>
                    <a:pt x="397002" y="1097026"/>
                    <a:pt x="458216" y="1062736"/>
                  </a:cubicBezTo>
                  <a:cubicBezTo>
                    <a:pt x="519430" y="1028446"/>
                    <a:pt x="596773" y="1050163"/>
                    <a:pt x="631063" y="1111377"/>
                  </a:cubicBezTo>
                  <a:lnTo>
                    <a:pt x="1004062" y="1775841"/>
                  </a:lnTo>
                  <a:cubicBezTo>
                    <a:pt x="1038352" y="1837055"/>
                    <a:pt x="1016635" y="1914398"/>
                    <a:pt x="955421" y="1948688"/>
                  </a:cubicBezTo>
                  <a:cubicBezTo>
                    <a:pt x="894207" y="1982978"/>
                    <a:pt x="816864" y="1961261"/>
                    <a:pt x="782574" y="1900047"/>
                  </a:cubicBezTo>
                  <a:close/>
                  <a:moveTo>
                    <a:pt x="77470" y="396494"/>
                  </a:moveTo>
                  <a:cubicBezTo>
                    <a:pt x="79121" y="395478"/>
                    <a:pt x="80899" y="394462"/>
                    <a:pt x="82677" y="393446"/>
                  </a:cubicBezTo>
                  <a:cubicBezTo>
                    <a:pt x="316992" y="262001"/>
                    <a:pt x="563880" y="163068"/>
                    <a:pt x="817245" y="96647"/>
                  </a:cubicBezTo>
                  <a:cubicBezTo>
                    <a:pt x="885063" y="78867"/>
                    <a:pt x="954532" y="119507"/>
                    <a:pt x="972312" y="187325"/>
                  </a:cubicBezTo>
                  <a:cubicBezTo>
                    <a:pt x="990092" y="255143"/>
                    <a:pt x="949452" y="324612"/>
                    <a:pt x="881634" y="342392"/>
                  </a:cubicBezTo>
                  <a:cubicBezTo>
                    <a:pt x="648970" y="403352"/>
                    <a:pt x="422148" y="494157"/>
                    <a:pt x="207010" y="615061"/>
                  </a:cubicBezTo>
                  <a:lnTo>
                    <a:pt x="144907" y="504317"/>
                  </a:lnTo>
                  <a:lnTo>
                    <a:pt x="212217" y="612013"/>
                  </a:lnTo>
                  <a:cubicBezTo>
                    <a:pt x="152781" y="649224"/>
                    <a:pt x="74422" y="631063"/>
                    <a:pt x="37211" y="571627"/>
                  </a:cubicBezTo>
                  <a:cubicBezTo>
                    <a:pt x="0" y="512191"/>
                    <a:pt x="18161" y="433832"/>
                    <a:pt x="77597" y="396621"/>
                  </a:cubicBezTo>
                  <a:close/>
                </a:path>
              </a:pathLst>
            </a:custGeom>
            <a:solidFill>
              <a:srgbClr val="0F9ED5"/>
            </a:solidFill>
          </p:spPr>
        </p:sp>
        <p:sp>
          <p:nvSpPr>
            <p:cNvPr name="Freeform 8" id="8"/>
            <p:cNvSpPr/>
            <p:nvPr/>
          </p:nvSpPr>
          <p:spPr>
            <a:xfrm flipH="false" flipV="false" rot="0">
              <a:off x="1507744" y="5080"/>
              <a:ext cx="4722241" cy="3113913"/>
            </a:xfrm>
            <a:custGeom>
              <a:avLst/>
              <a:gdLst/>
              <a:ahLst/>
              <a:cxnLst/>
              <a:rect r="r" b="b" t="t" l="l"/>
              <a:pathLst>
                <a:path h="3113913" w="4722241">
                  <a:moveTo>
                    <a:pt x="1867281" y="5842"/>
                  </a:moveTo>
                  <a:cubicBezTo>
                    <a:pt x="2129917" y="27813"/>
                    <a:pt x="2390267" y="83185"/>
                    <a:pt x="2641981" y="171831"/>
                  </a:cubicBezTo>
                  <a:cubicBezTo>
                    <a:pt x="2708148" y="195072"/>
                    <a:pt x="2742819" y="267716"/>
                    <a:pt x="2719578" y="333756"/>
                  </a:cubicBezTo>
                  <a:cubicBezTo>
                    <a:pt x="2696337" y="399796"/>
                    <a:pt x="2623693" y="434594"/>
                    <a:pt x="2557653" y="411353"/>
                  </a:cubicBezTo>
                  <a:cubicBezTo>
                    <a:pt x="2326640" y="329946"/>
                    <a:pt x="2087372" y="279146"/>
                    <a:pt x="1846199" y="258953"/>
                  </a:cubicBezTo>
                  <a:cubicBezTo>
                    <a:pt x="1776349" y="253111"/>
                    <a:pt x="1724406" y="191643"/>
                    <a:pt x="1730248" y="121793"/>
                  </a:cubicBezTo>
                  <a:cubicBezTo>
                    <a:pt x="1736090" y="51943"/>
                    <a:pt x="1797431" y="0"/>
                    <a:pt x="1867281" y="5842"/>
                  </a:cubicBezTo>
                  <a:close/>
                  <a:moveTo>
                    <a:pt x="3562731" y="685292"/>
                  </a:moveTo>
                  <a:cubicBezTo>
                    <a:pt x="3770630" y="852932"/>
                    <a:pt x="3954526" y="1045464"/>
                    <a:pt x="4111117" y="1257046"/>
                  </a:cubicBezTo>
                  <a:cubicBezTo>
                    <a:pt x="4152773" y="1313434"/>
                    <a:pt x="4140962" y="1392936"/>
                    <a:pt x="4084574" y="1434719"/>
                  </a:cubicBezTo>
                  <a:cubicBezTo>
                    <a:pt x="4028186" y="1476502"/>
                    <a:pt x="3948684" y="1464564"/>
                    <a:pt x="3906901" y="1408176"/>
                  </a:cubicBezTo>
                  <a:cubicBezTo>
                    <a:pt x="3763137" y="1213866"/>
                    <a:pt x="3594227" y="1037082"/>
                    <a:pt x="3403346" y="883158"/>
                  </a:cubicBezTo>
                  <a:cubicBezTo>
                    <a:pt x="3348736" y="839089"/>
                    <a:pt x="3340227" y="759206"/>
                    <a:pt x="3384169" y="704596"/>
                  </a:cubicBezTo>
                  <a:cubicBezTo>
                    <a:pt x="3428111" y="649986"/>
                    <a:pt x="3508121" y="641477"/>
                    <a:pt x="3562731" y="685419"/>
                  </a:cubicBezTo>
                  <a:close/>
                  <a:moveTo>
                    <a:pt x="4585716" y="2197989"/>
                  </a:moveTo>
                  <a:cubicBezTo>
                    <a:pt x="4662551" y="2448687"/>
                    <a:pt x="4708144" y="2710815"/>
                    <a:pt x="4719320" y="2978785"/>
                  </a:cubicBezTo>
                  <a:cubicBezTo>
                    <a:pt x="4722241" y="3048889"/>
                    <a:pt x="4667885" y="3108071"/>
                    <a:pt x="4597781" y="3110992"/>
                  </a:cubicBezTo>
                  <a:cubicBezTo>
                    <a:pt x="4527677" y="3113913"/>
                    <a:pt x="4468495" y="3059557"/>
                    <a:pt x="4465574" y="2989453"/>
                  </a:cubicBezTo>
                  <a:cubicBezTo>
                    <a:pt x="4455287" y="2743327"/>
                    <a:pt x="4413377" y="2502662"/>
                    <a:pt x="4342892" y="2272411"/>
                  </a:cubicBezTo>
                  <a:cubicBezTo>
                    <a:pt x="4322318" y="2205355"/>
                    <a:pt x="4360037" y="2134362"/>
                    <a:pt x="4427093" y="2113788"/>
                  </a:cubicBezTo>
                  <a:cubicBezTo>
                    <a:pt x="4494149" y="2093214"/>
                    <a:pt x="4565142" y="2130933"/>
                    <a:pt x="4585716" y="2197989"/>
                  </a:cubicBezTo>
                  <a:close/>
                  <a:moveTo>
                    <a:pt x="77470" y="396494"/>
                  </a:moveTo>
                  <a:cubicBezTo>
                    <a:pt x="79121" y="395478"/>
                    <a:pt x="80899" y="394462"/>
                    <a:pt x="82677" y="393446"/>
                  </a:cubicBezTo>
                  <a:cubicBezTo>
                    <a:pt x="316992" y="262001"/>
                    <a:pt x="563880" y="163068"/>
                    <a:pt x="817245" y="96647"/>
                  </a:cubicBezTo>
                  <a:cubicBezTo>
                    <a:pt x="885063" y="78867"/>
                    <a:pt x="954532" y="119507"/>
                    <a:pt x="972312" y="187325"/>
                  </a:cubicBezTo>
                  <a:cubicBezTo>
                    <a:pt x="990092" y="255143"/>
                    <a:pt x="949452" y="324612"/>
                    <a:pt x="881634" y="342392"/>
                  </a:cubicBezTo>
                  <a:cubicBezTo>
                    <a:pt x="648970" y="403352"/>
                    <a:pt x="422148" y="494157"/>
                    <a:pt x="207010" y="615061"/>
                  </a:cubicBezTo>
                  <a:lnTo>
                    <a:pt x="144907" y="504317"/>
                  </a:lnTo>
                  <a:lnTo>
                    <a:pt x="212217" y="612013"/>
                  </a:lnTo>
                  <a:cubicBezTo>
                    <a:pt x="152781" y="649224"/>
                    <a:pt x="74422" y="631063"/>
                    <a:pt x="37211" y="571627"/>
                  </a:cubicBezTo>
                  <a:cubicBezTo>
                    <a:pt x="0" y="512191"/>
                    <a:pt x="18161" y="433832"/>
                    <a:pt x="77597" y="396621"/>
                  </a:cubicBezTo>
                  <a:close/>
                </a:path>
              </a:pathLst>
            </a:custGeom>
            <a:solidFill>
              <a:srgbClr val="0F9ED5"/>
            </a:solidFill>
          </p:spPr>
        </p:sp>
      </p:grpSp>
      <p:grpSp>
        <p:nvGrpSpPr>
          <p:cNvPr name="Group 9" id="9"/>
          <p:cNvGrpSpPr/>
          <p:nvPr/>
        </p:nvGrpSpPr>
        <p:grpSpPr>
          <a:xfrm rot="0">
            <a:off x="9129712" y="3492586"/>
            <a:ext cx="8207373" cy="3609975"/>
            <a:chOff x="0" y="0"/>
            <a:chExt cx="10943164" cy="48133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19050" y="19050"/>
              <a:ext cx="10905109" cy="4775200"/>
            </a:xfrm>
            <a:custGeom>
              <a:avLst/>
              <a:gdLst/>
              <a:ahLst/>
              <a:cxnLst/>
              <a:rect r="r" b="b" t="t" l="l"/>
              <a:pathLst>
                <a:path h="4775200" w="10905109">
                  <a:moveTo>
                    <a:pt x="0" y="0"/>
                  </a:moveTo>
                  <a:lnTo>
                    <a:pt x="10905109" y="0"/>
                  </a:lnTo>
                  <a:lnTo>
                    <a:pt x="10905109" y="4775200"/>
                  </a:lnTo>
                  <a:lnTo>
                    <a:pt x="0" y="477520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0943209" cy="4813300"/>
            </a:xfrm>
            <a:custGeom>
              <a:avLst/>
              <a:gdLst/>
              <a:ahLst/>
              <a:cxnLst/>
              <a:rect r="r" b="b" t="t" l="l"/>
              <a:pathLst>
                <a:path h="4813300" w="10943209">
                  <a:moveTo>
                    <a:pt x="19050" y="0"/>
                  </a:moveTo>
                  <a:lnTo>
                    <a:pt x="10924159" y="0"/>
                  </a:lnTo>
                  <a:cubicBezTo>
                    <a:pt x="10934700" y="0"/>
                    <a:pt x="10943209" y="8509"/>
                    <a:pt x="10943209" y="19050"/>
                  </a:cubicBezTo>
                  <a:lnTo>
                    <a:pt x="10943209" y="4794250"/>
                  </a:lnTo>
                  <a:cubicBezTo>
                    <a:pt x="10943209" y="4804791"/>
                    <a:pt x="10934700" y="4813300"/>
                    <a:pt x="10924159" y="4813300"/>
                  </a:cubicBezTo>
                  <a:lnTo>
                    <a:pt x="19050" y="4813300"/>
                  </a:lnTo>
                  <a:cubicBezTo>
                    <a:pt x="8509" y="4813300"/>
                    <a:pt x="0" y="4804791"/>
                    <a:pt x="0" y="4794250"/>
                  </a:cubicBezTo>
                  <a:lnTo>
                    <a:pt x="0" y="19050"/>
                  </a:lnTo>
                  <a:cubicBezTo>
                    <a:pt x="0" y="8509"/>
                    <a:pt x="8509" y="0"/>
                    <a:pt x="19050" y="0"/>
                  </a:cubicBezTo>
                  <a:moveTo>
                    <a:pt x="19050" y="38100"/>
                  </a:moveTo>
                  <a:lnTo>
                    <a:pt x="19050" y="19050"/>
                  </a:lnTo>
                  <a:lnTo>
                    <a:pt x="38100" y="19050"/>
                  </a:lnTo>
                  <a:lnTo>
                    <a:pt x="38100" y="4794250"/>
                  </a:lnTo>
                  <a:lnTo>
                    <a:pt x="19050" y="4794250"/>
                  </a:lnTo>
                  <a:lnTo>
                    <a:pt x="19050" y="4775200"/>
                  </a:lnTo>
                  <a:lnTo>
                    <a:pt x="10924159" y="4775200"/>
                  </a:lnTo>
                  <a:lnTo>
                    <a:pt x="10924159" y="4794250"/>
                  </a:lnTo>
                  <a:lnTo>
                    <a:pt x="10905109" y="4794250"/>
                  </a:lnTo>
                  <a:lnTo>
                    <a:pt x="10905109" y="19050"/>
                  </a:lnTo>
                  <a:lnTo>
                    <a:pt x="10924159" y="19050"/>
                  </a:lnTo>
                  <a:lnTo>
                    <a:pt x="10924159" y="38100"/>
                  </a:lnTo>
                  <a:lnTo>
                    <a:pt x="19050" y="38100"/>
                  </a:lnTo>
                  <a:close/>
                </a:path>
              </a:pathLst>
            </a:custGeom>
            <a:solidFill>
              <a:srgbClr val="E97132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104775"/>
              <a:ext cx="10943164" cy="4708525"/>
            </a:xfrm>
            <a:prstGeom prst="rect">
              <a:avLst/>
            </a:prstGeom>
          </p:spPr>
          <p:txBody>
            <a:bodyPr anchor="b" rtlCol="false" tIns="50800" lIns="50800" bIns="50800" rIns="50800"/>
            <a:lstStyle/>
            <a:p>
              <a:pPr algn="r">
                <a:lnSpc>
                  <a:spcPts val="9720"/>
                </a:lnSpc>
              </a:pPr>
              <a:r>
                <a:rPr lang="en-US" sz="9000" u="sng">
                  <a:solidFill>
                    <a:srgbClr val="000000"/>
                  </a:solidFill>
                  <a:latin typeface="Aptos"/>
                  <a:ea typeface="Aptos"/>
                  <a:cs typeface="Aptos"/>
                  <a:sym typeface="Aptos"/>
                </a:rPr>
                <a:t>Ethical considerations.</a:t>
              </a:r>
            </a:p>
          </p:txBody>
        </p:sp>
      </p:grp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5297986" y="1"/>
            <a:ext cx="1732713" cy="937540"/>
            <a:chOff x="0" y="0"/>
            <a:chExt cx="2310284" cy="1250054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310257" cy="1250061"/>
            </a:xfrm>
            <a:custGeom>
              <a:avLst/>
              <a:gdLst/>
              <a:ahLst/>
              <a:cxnLst/>
              <a:rect r="r" b="b" t="t" l="l"/>
              <a:pathLst>
                <a:path h="1250061" w="2310257">
                  <a:moveTo>
                    <a:pt x="9525" y="0"/>
                  </a:moveTo>
                  <a:lnTo>
                    <a:pt x="2300732" y="0"/>
                  </a:lnTo>
                  <a:lnTo>
                    <a:pt x="2310257" y="94869"/>
                  </a:lnTo>
                  <a:cubicBezTo>
                    <a:pt x="2310257" y="732790"/>
                    <a:pt x="1793113" y="1250061"/>
                    <a:pt x="1155065" y="1250061"/>
                  </a:cubicBezTo>
                  <a:cubicBezTo>
                    <a:pt x="517017" y="1250061"/>
                    <a:pt x="0" y="732917"/>
                    <a:pt x="0" y="94869"/>
                  </a:cubicBezTo>
                  <a:close/>
                </a:path>
              </a:pathLst>
            </a:custGeom>
            <a:solidFill>
              <a:srgbClr val="4BACC6">
                <a:alpha val="90196"/>
              </a:srgbClr>
            </a:solidFill>
          </p:spPr>
        </p:sp>
      </p:grpSp>
      <p:grpSp>
        <p:nvGrpSpPr>
          <p:cNvPr name="Group 4" id="4"/>
          <p:cNvGrpSpPr/>
          <p:nvPr/>
        </p:nvGrpSpPr>
        <p:grpSpPr>
          <a:xfrm rot="0">
            <a:off x="1250156" y="2817700"/>
            <a:ext cx="8104329" cy="6240136"/>
            <a:chOff x="0" y="0"/>
            <a:chExt cx="10805772" cy="8320182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0805772" cy="8320182"/>
            </a:xfrm>
            <a:custGeom>
              <a:avLst/>
              <a:gdLst/>
              <a:ahLst/>
              <a:cxnLst/>
              <a:rect r="r" b="b" t="t" l="l"/>
              <a:pathLst>
                <a:path h="8320182" w="10805772">
                  <a:moveTo>
                    <a:pt x="0" y="0"/>
                  </a:moveTo>
                  <a:lnTo>
                    <a:pt x="10805772" y="0"/>
                  </a:lnTo>
                  <a:lnTo>
                    <a:pt x="10805772" y="8320182"/>
                  </a:lnTo>
                  <a:lnTo>
                    <a:pt x="0" y="83201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TextBox 6" id="6"/>
            <p:cNvSpPr txBox="true"/>
            <p:nvPr/>
          </p:nvSpPr>
          <p:spPr>
            <a:xfrm rot="0">
              <a:off x="121920" y="99060"/>
              <a:ext cx="10561932" cy="816016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187"/>
                </a:lnSpc>
              </a:pPr>
            </a:p>
            <a:p>
              <a:pPr algn="l" marL="81568" indent="-40784" lvl="1">
                <a:lnSpc>
                  <a:spcPts val="2187"/>
                </a:lnSpc>
                <a:buFont typeface="Arial"/>
                <a:buChar char="•"/>
              </a:pPr>
              <a:r>
                <a:rPr lang="en-US" b="true" sz="2250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Algorithms for vehicle pricing</a:t>
              </a:r>
            </a:p>
            <a:p>
              <a:pPr algn="l" marL="81568" indent="-40784" lvl="1">
                <a:lnSpc>
                  <a:spcPts val="2187"/>
                </a:lnSpc>
              </a:pPr>
            </a:p>
            <a:p>
              <a:pPr algn="l" marL="81568" indent="-40784" lvl="1">
                <a:lnSpc>
                  <a:spcPts val="2187"/>
                </a:lnSpc>
              </a:pPr>
              <a:r>
                <a:rPr lang="en-US" sz="225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Chatbots and other predictive customer service, Evaluations of credit worthiness for financing transactions, automated targeting for marketing</a:t>
              </a:r>
            </a:p>
            <a:p>
              <a:pPr algn="l" marL="81568" indent="-40784" lvl="1">
                <a:lnSpc>
                  <a:spcPts val="2187"/>
                </a:lnSpc>
              </a:pPr>
            </a:p>
            <a:p>
              <a:pPr algn="l" marL="81568" indent="-40784" lvl="1">
                <a:lnSpc>
                  <a:spcPts val="2187"/>
                </a:lnSpc>
              </a:pPr>
            </a:p>
            <a:p>
              <a:pPr algn="l" marL="81568" indent="-40784" lvl="1">
                <a:lnSpc>
                  <a:spcPts val="2187"/>
                </a:lnSpc>
              </a:pPr>
            </a:p>
            <a:p>
              <a:pPr algn="l" marL="81568" indent="-40784" lvl="1">
                <a:lnSpc>
                  <a:spcPts val="2187"/>
                </a:lnSpc>
                <a:buFont typeface="Arial"/>
                <a:buChar char="•"/>
              </a:pPr>
              <a:r>
                <a:rPr lang="en-US" b="true" sz="2250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Issues:</a:t>
              </a:r>
            </a:p>
            <a:p>
              <a:pPr algn="l" marL="81568" indent="-40784" lvl="1">
                <a:lnSpc>
                  <a:spcPts val="2187"/>
                </a:lnSpc>
              </a:pPr>
            </a:p>
            <a:p>
              <a:pPr algn="l" marL="81568" indent="-40784" lvl="1">
                <a:lnSpc>
                  <a:spcPts val="2187"/>
                </a:lnSpc>
                <a:buFont typeface="Arial"/>
                <a:buChar char="•"/>
              </a:pPr>
              <a:r>
                <a:rPr lang="en-US" sz="225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Absence of openness ("black box" algorithms)</a:t>
              </a:r>
            </a:p>
            <a:p>
              <a:pPr algn="l" marL="81568" indent="-40784" lvl="1">
                <a:lnSpc>
                  <a:spcPts val="2187"/>
                </a:lnSpc>
              </a:pPr>
            </a:p>
            <a:p>
              <a:pPr algn="l" marL="81568" indent="-40784" lvl="1">
                <a:lnSpc>
                  <a:spcPts val="2187"/>
                </a:lnSpc>
                <a:buFont typeface="Arial"/>
                <a:buChar char="•"/>
              </a:pPr>
              <a:r>
                <a:rPr lang="en-US" sz="225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Making biased decisions (for example, depending on postcode, gender, or ethnicity). </a:t>
              </a:r>
            </a:p>
            <a:p>
              <a:pPr algn="l" marL="81568" indent="-40784" lvl="1">
                <a:lnSpc>
                  <a:spcPts val="2187"/>
                </a:lnSpc>
              </a:pPr>
            </a:p>
            <a:p>
              <a:pPr algn="l" marL="81568" indent="-40784" lvl="1">
                <a:lnSpc>
                  <a:spcPts val="2187"/>
                </a:lnSpc>
                <a:buFont typeface="Arial"/>
                <a:buChar char="•"/>
              </a:pPr>
              <a:r>
                <a:rPr lang="en-US" sz="225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Responsibility if AI renders an unjust or detrimental decision</a:t>
              </a:r>
            </a:p>
            <a:p>
              <a:pPr algn="r" marL="54378" indent="-27189" lvl="1">
                <a:lnSpc>
                  <a:spcPts val="1458"/>
                </a:lnSpc>
              </a:pPr>
              <a:r>
                <a:rPr lang="en-US" sz="15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(Mittelstadt et al., 2016)</a:t>
              </a: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0117028" y="5040688"/>
            <a:ext cx="1001733" cy="1001733"/>
            <a:chOff x="0" y="0"/>
            <a:chExt cx="1335644" cy="1335644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335532" cy="1335659"/>
            </a:xfrm>
            <a:custGeom>
              <a:avLst/>
              <a:gdLst/>
              <a:ahLst/>
              <a:cxnLst/>
              <a:rect r="r" b="b" t="t" l="l"/>
              <a:pathLst>
                <a:path h="1335659" w="1335532">
                  <a:moveTo>
                    <a:pt x="0" y="667766"/>
                  </a:moveTo>
                  <a:cubicBezTo>
                    <a:pt x="0" y="298958"/>
                    <a:pt x="298958" y="0"/>
                    <a:pt x="667766" y="0"/>
                  </a:cubicBezTo>
                  <a:lnTo>
                    <a:pt x="667766" y="127000"/>
                  </a:lnTo>
                  <a:lnTo>
                    <a:pt x="667766" y="0"/>
                  </a:lnTo>
                  <a:cubicBezTo>
                    <a:pt x="1036574" y="0"/>
                    <a:pt x="1335532" y="298958"/>
                    <a:pt x="1335532" y="667766"/>
                  </a:cubicBezTo>
                  <a:lnTo>
                    <a:pt x="1208532" y="667766"/>
                  </a:lnTo>
                  <a:lnTo>
                    <a:pt x="1335532" y="667766"/>
                  </a:lnTo>
                  <a:cubicBezTo>
                    <a:pt x="1335532" y="1036574"/>
                    <a:pt x="1036574" y="1335532"/>
                    <a:pt x="667766" y="1335532"/>
                  </a:cubicBezTo>
                  <a:lnTo>
                    <a:pt x="667766" y="1208532"/>
                  </a:lnTo>
                  <a:lnTo>
                    <a:pt x="667766" y="1335532"/>
                  </a:lnTo>
                  <a:cubicBezTo>
                    <a:pt x="298958" y="1335659"/>
                    <a:pt x="0" y="1036701"/>
                    <a:pt x="0" y="667766"/>
                  </a:cubicBezTo>
                  <a:lnTo>
                    <a:pt x="127000" y="667766"/>
                  </a:lnTo>
                  <a:lnTo>
                    <a:pt x="254000" y="667766"/>
                  </a:lnTo>
                  <a:lnTo>
                    <a:pt x="127000" y="667766"/>
                  </a:lnTo>
                  <a:lnTo>
                    <a:pt x="0" y="667766"/>
                  </a:lnTo>
                  <a:moveTo>
                    <a:pt x="254000" y="667766"/>
                  </a:moveTo>
                  <a:cubicBezTo>
                    <a:pt x="254000" y="737870"/>
                    <a:pt x="197104" y="794766"/>
                    <a:pt x="127000" y="794766"/>
                  </a:cubicBezTo>
                  <a:cubicBezTo>
                    <a:pt x="56896" y="794766"/>
                    <a:pt x="0" y="737870"/>
                    <a:pt x="0" y="667766"/>
                  </a:cubicBezTo>
                  <a:cubicBezTo>
                    <a:pt x="0" y="597662"/>
                    <a:pt x="56896" y="540766"/>
                    <a:pt x="127000" y="540766"/>
                  </a:cubicBezTo>
                  <a:cubicBezTo>
                    <a:pt x="197104" y="540766"/>
                    <a:pt x="254000" y="597662"/>
                    <a:pt x="254000" y="667766"/>
                  </a:cubicBezTo>
                  <a:cubicBezTo>
                    <a:pt x="254000" y="896366"/>
                    <a:pt x="439293" y="1081532"/>
                    <a:pt x="667766" y="1081532"/>
                  </a:cubicBezTo>
                  <a:cubicBezTo>
                    <a:pt x="896239" y="1081532"/>
                    <a:pt x="1081659" y="896366"/>
                    <a:pt x="1081659" y="667766"/>
                  </a:cubicBezTo>
                  <a:cubicBezTo>
                    <a:pt x="1081659" y="439166"/>
                    <a:pt x="896366" y="254000"/>
                    <a:pt x="667766" y="254000"/>
                  </a:cubicBezTo>
                  <a:lnTo>
                    <a:pt x="667766" y="127000"/>
                  </a:lnTo>
                  <a:lnTo>
                    <a:pt x="667766" y="254000"/>
                  </a:lnTo>
                  <a:cubicBezTo>
                    <a:pt x="439293" y="254000"/>
                    <a:pt x="254000" y="439293"/>
                    <a:pt x="254000" y="667766"/>
                  </a:cubicBezTo>
                  <a:close/>
                </a:path>
              </a:pathLst>
            </a:custGeom>
            <a:solidFill>
              <a:srgbClr val="4BACC6"/>
            </a:solidFill>
          </p:spPr>
        </p:sp>
      </p:grpSp>
      <p:grpSp>
        <p:nvGrpSpPr>
          <p:cNvPr name="Group 9" id="9"/>
          <p:cNvGrpSpPr>
            <a:grpSpLocks noChangeAspect="true"/>
          </p:cNvGrpSpPr>
          <p:nvPr/>
        </p:nvGrpSpPr>
        <p:grpSpPr>
          <a:xfrm rot="0">
            <a:off x="11830776" y="1824728"/>
            <a:ext cx="5671576" cy="5671576"/>
            <a:chOff x="0" y="0"/>
            <a:chExt cx="7562102" cy="7562102"/>
          </a:xfrm>
        </p:grpSpPr>
        <p:sp>
          <p:nvSpPr>
            <p:cNvPr name="Freeform 10" id="10" descr="Marketing outline"/>
            <p:cNvSpPr/>
            <p:nvPr/>
          </p:nvSpPr>
          <p:spPr>
            <a:xfrm flipH="false" flipV="false" rot="0">
              <a:off x="0" y="0"/>
              <a:ext cx="7562088" cy="7562088"/>
            </a:xfrm>
            <a:custGeom>
              <a:avLst/>
              <a:gdLst/>
              <a:ahLst/>
              <a:cxnLst/>
              <a:rect r="r" b="b" t="t" l="l"/>
              <a:pathLst>
                <a:path h="7562088" w="7562088">
                  <a:moveTo>
                    <a:pt x="0" y="0"/>
                  </a:moveTo>
                  <a:lnTo>
                    <a:pt x="7562088" y="0"/>
                  </a:lnTo>
                  <a:lnTo>
                    <a:pt x="7562088" y="7562088"/>
                  </a:lnTo>
                  <a:lnTo>
                    <a:pt x="0" y="75620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0" t="0" r="0" b="0"/>
              </a:stretch>
            </a:blip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10124403" y="1"/>
            <a:ext cx="3100422" cy="2432818"/>
            <a:chOff x="0" y="0"/>
            <a:chExt cx="4133896" cy="324375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4151503" cy="3243834"/>
            </a:xfrm>
            <a:custGeom>
              <a:avLst/>
              <a:gdLst/>
              <a:ahLst/>
              <a:cxnLst/>
              <a:rect r="r" b="b" t="t" l="l"/>
              <a:pathLst>
                <a:path h="3243834" w="4151503">
                  <a:moveTo>
                    <a:pt x="0" y="0"/>
                  </a:moveTo>
                  <a:lnTo>
                    <a:pt x="247650" y="0"/>
                  </a:lnTo>
                  <a:lnTo>
                    <a:pt x="247650" y="2905252"/>
                  </a:lnTo>
                  <a:lnTo>
                    <a:pt x="3762756" y="871982"/>
                  </a:lnTo>
                  <a:lnTo>
                    <a:pt x="2255139" y="0"/>
                  </a:lnTo>
                  <a:lnTo>
                    <a:pt x="2749804" y="0"/>
                  </a:lnTo>
                  <a:lnTo>
                    <a:pt x="4072001" y="764794"/>
                  </a:lnTo>
                  <a:cubicBezTo>
                    <a:pt x="4131183" y="798957"/>
                    <a:pt x="4151503" y="874649"/>
                    <a:pt x="4117340" y="933958"/>
                  </a:cubicBezTo>
                  <a:cubicBezTo>
                    <a:pt x="4106545" y="952754"/>
                    <a:pt x="4090797" y="968502"/>
                    <a:pt x="4072001" y="979297"/>
                  </a:cubicBezTo>
                  <a:lnTo>
                    <a:pt x="185801" y="3227197"/>
                  </a:lnTo>
                  <a:cubicBezTo>
                    <a:pt x="167005" y="3238119"/>
                    <a:pt x="145669" y="3243834"/>
                    <a:pt x="123952" y="3243834"/>
                  </a:cubicBezTo>
                  <a:cubicBezTo>
                    <a:pt x="55626" y="3243834"/>
                    <a:pt x="127" y="3188335"/>
                    <a:pt x="127" y="3120009"/>
                  </a:cubicBezTo>
                  <a:close/>
                </a:path>
              </a:pathLst>
            </a:custGeom>
            <a:solidFill>
              <a:srgbClr val="F79646"/>
            </a:solidFill>
          </p:spPr>
        </p:sp>
      </p:grpSp>
      <p:sp>
        <p:nvSpPr>
          <p:cNvPr name="AutoShape 13" id="13"/>
          <p:cNvSpPr/>
          <p:nvPr/>
        </p:nvSpPr>
        <p:spPr>
          <a:xfrm rot="5147315">
            <a:off x="16911084" y="2692515"/>
            <a:ext cx="2594066" cy="0"/>
          </a:xfrm>
          <a:prstGeom prst="line">
            <a:avLst/>
          </a:prstGeom>
          <a:ln cap="rnd" w="95250">
            <a:solidFill>
              <a:srgbClr val="8064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14" id="14"/>
          <p:cNvSpPr/>
          <p:nvPr/>
        </p:nvSpPr>
        <p:spPr>
          <a:xfrm flipH="false" flipV="false" rot="0">
            <a:off x="10766464" y="7385326"/>
            <a:ext cx="3590399" cy="3766571"/>
          </a:xfrm>
          <a:custGeom>
            <a:avLst/>
            <a:gdLst/>
            <a:ahLst/>
            <a:cxnLst/>
            <a:rect r="r" b="b" t="t" l="l"/>
            <a:pathLst>
              <a:path h="3766571" w="3590399">
                <a:moveTo>
                  <a:pt x="0" y="0"/>
                </a:moveTo>
                <a:lnTo>
                  <a:pt x="3590399" y="0"/>
                </a:lnTo>
                <a:lnTo>
                  <a:pt x="3590399" y="3766571"/>
                </a:lnTo>
                <a:lnTo>
                  <a:pt x="0" y="37665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5" id="15"/>
          <p:cNvGrpSpPr/>
          <p:nvPr/>
        </p:nvGrpSpPr>
        <p:grpSpPr>
          <a:xfrm rot="0">
            <a:off x="10214290" y="9050692"/>
            <a:ext cx="2986596" cy="1236307"/>
            <a:chOff x="0" y="0"/>
            <a:chExt cx="3982128" cy="164841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3982085" cy="1648333"/>
            </a:xfrm>
            <a:custGeom>
              <a:avLst/>
              <a:gdLst/>
              <a:ahLst/>
              <a:cxnLst/>
              <a:rect r="r" b="b" t="t" l="l"/>
              <a:pathLst>
                <a:path h="1648333" w="3982085">
                  <a:moveTo>
                    <a:pt x="1991106" y="0"/>
                  </a:moveTo>
                  <a:cubicBezTo>
                    <a:pt x="2967101" y="0"/>
                    <a:pt x="3781425" y="673481"/>
                    <a:pt x="3969639" y="1568831"/>
                  </a:cubicBezTo>
                  <a:lnTo>
                    <a:pt x="3982085" y="1648333"/>
                  </a:lnTo>
                  <a:lnTo>
                    <a:pt x="0" y="1648333"/>
                  </a:lnTo>
                  <a:lnTo>
                    <a:pt x="12446" y="1568831"/>
                  </a:lnTo>
                  <a:cubicBezTo>
                    <a:pt x="200787" y="673481"/>
                    <a:pt x="1015111" y="0"/>
                    <a:pt x="1991106" y="0"/>
                  </a:cubicBezTo>
                  <a:close/>
                </a:path>
              </a:pathLst>
            </a:custGeom>
            <a:solidFill>
              <a:srgbClr val="C0504D"/>
            </a:solidFill>
          </p:spPr>
        </p:sp>
      </p:grpSp>
      <p:grpSp>
        <p:nvGrpSpPr>
          <p:cNvPr name="Group 17" id="17"/>
          <p:cNvGrpSpPr/>
          <p:nvPr/>
        </p:nvGrpSpPr>
        <p:grpSpPr>
          <a:xfrm rot="0">
            <a:off x="16277544" y="8278794"/>
            <a:ext cx="2010458" cy="2008208"/>
            <a:chOff x="0" y="0"/>
            <a:chExt cx="2680610" cy="267761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2680589" cy="2677668"/>
            </a:xfrm>
            <a:custGeom>
              <a:avLst/>
              <a:gdLst/>
              <a:ahLst/>
              <a:cxnLst/>
              <a:rect r="r" b="b" t="t" l="l"/>
              <a:pathLst>
                <a:path h="2677668" w="2680589">
                  <a:moveTo>
                    <a:pt x="123825" y="0"/>
                  </a:moveTo>
                  <a:lnTo>
                    <a:pt x="2680589" y="0"/>
                  </a:lnTo>
                  <a:lnTo>
                    <a:pt x="2680589" y="247650"/>
                  </a:lnTo>
                  <a:lnTo>
                    <a:pt x="247650" y="247650"/>
                  </a:lnTo>
                  <a:lnTo>
                    <a:pt x="247650" y="2677668"/>
                  </a:lnTo>
                  <a:lnTo>
                    <a:pt x="0" y="2677668"/>
                  </a:lnTo>
                  <a:lnTo>
                    <a:pt x="0" y="123825"/>
                  </a:lnTo>
                  <a:cubicBezTo>
                    <a:pt x="0" y="55499"/>
                    <a:pt x="55499" y="0"/>
                    <a:pt x="123825" y="0"/>
                  </a:cubicBezTo>
                  <a:close/>
                </a:path>
              </a:pathLst>
            </a:custGeom>
            <a:solidFill>
              <a:srgbClr val="F79646"/>
            </a:solidFill>
          </p:spPr>
        </p:sp>
      </p:grpSp>
      <p:sp>
        <p:nvSpPr>
          <p:cNvPr name="TextBox 19" id="19"/>
          <p:cNvSpPr txBox="true"/>
          <p:nvPr/>
        </p:nvSpPr>
        <p:spPr>
          <a:xfrm rot="0">
            <a:off x="1936569" y="1252605"/>
            <a:ext cx="7115991" cy="4259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b="true" sz="2400" u="sng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Data Privacy, Security and Ethical Concerns.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3879934" y="15"/>
            <a:ext cx="14504463" cy="10286985"/>
            <a:chOff x="0" y="0"/>
            <a:chExt cx="19339284" cy="1371598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9339306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19339306">
                  <a:moveTo>
                    <a:pt x="0" y="0"/>
                  </a:moveTo>
                  <a:lnTo>
                    <a:pt x="19339306" y="0"/>
                  </a:lnTo>
                  <a:lnTo>
                    <a:pt x="19339306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alphaModFix amt="74000"/>
              </a:blip>
              <a:stretch>
                <a:fillRect l="-3160" t="0" r="1" b="-12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-19050" y="0"/>
            <a:ext cx="11085394" cy="10287000"/>
            <a:chOff x="0" y="0"/>
            <a:chExt cx="14780526" cy="137160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4780513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14780513">
                  <a:moveTo>
                    <a:pt x="0" y="0"/>
                  </a:moveTo>
                  <a:lnTo>
                    <a:pt x="14780513" y="0"/>
                  </a:lnTo>
                  <a:lnTo>
                    <a:pt x="14780513" y="13716000"/>
                  </a:lnTo>
                  <a:lnTo>
                    <a:pt x="0" y="13716000"/>
                  </a:lnTo>
                  <a:close/>
                </a:path>
              </a:pathLst>
            </a:custGeom>
            <a:gradFill rotWithShape="true">
              <a:gsLst>
                <a:gs pos="0">
                  <a:srgbClr val="FFFFFF">
                    <a:alpha val="100000"/>
                  </a:srgbClr>
                </a:gs>
                <a:gs pos="19000">
                  <a:srgbClr val="FFFFFF">
                    <a:alpha val="77000"/>
                  </a:srgbClr>
                </a:gs>
                <a:gs pos="35000">
                  <a:srgbClr val="FFFFFF">
                    <a:alpha val="38000"/>
                  </a:srgbClr>
                </a:gs>
                <a:gs pos="48000">
                  <a:srgbClr val="FFFFFF">
                    <a:alpha val="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10800000"/>
            </a:gradFill>
          </p:spPr>
        </p:sp>
      </p:grpSp>
      <p:sp>
        <p:nvSpPr>
          <p:cNvPr name="TextBox 6" id="6"/>
          <p:cNvSpPr txBox="true"/>
          <p:nvPr/>
        </p:nvSpPr>
        <p:spPr>
          <a:xfrm rot="0">
            <a:off x="877179" y="1163703"/>
            <a:ext cx="6187218" cy="76316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54"/>
              </a:lnSpc>
            </a:pPr>
            <a:r>
              <a:rPr lang="en-US" sz="2550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      </a:t>
            </a:r>
            <a:r>
              <a:rPr lang="en-US" b="true" sz="2550" u="sng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Strategies for Mitigation:</a:t>
            </a:r>
          </a:p>
          <a:p>
            <a:pPr algn="l">
              <a:lnSpc>
                <a:spcPts val="2592"/>
              </a:lnSpc>
            </a:pPr>
          </a:p>
          <a:p>
            <a:pPr algn="l">
              <a:lnSpc>
                <a:spcPts val="2592"/>
              </a:lnSpc>
            </a:pPr>
          </a:p>
          <a:p>
            <a:pPr algn="l" marL="108714" indent="-54357" lvl="1">
              <a:lnSpc>
                <a:spcPts val="2592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Employ explainable AI (XAI) by choosing or creating models that offer decision-making justifications that are intelligible to humans. Regularly audit AI systems: Conduct internal or external audits to look for unfair bias or discrimination.</a:t>
            </a:r>
          </a:p>
          <a:p>
            <a:pPr algn="l" marL="108714" indent="-54357" lvl="1">
              <a:lnSpc>
                <a:spcPts val="2592"/>
              </a:lnSpc>
            </a:pPr>
          </a:p>
          <a:p>
            <a:pPr algn="l" marL="108714" indent="-54357" lvl="1">
              <a:lnSpc>
                <a:spcPts val="2592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Human oversight: Make sure that significant decisions, particularly those about funding or employment, are reviewed by humans.</a:t>
            </a:r>
          </a:p>
          <a:p>
            <a:pPr algn="l" marL="108714" indent="-54357" lvl="1">
              <a:lnSpc>
                <a:spcPts val="2592"/>
              </a:lnSpc>
            </a:pPr>
          </a:p>
          <a:p>
            <a:pPr algn="l" marL="108714" indent="-54357" lvl="1">
              <a:lnSpc>
                <a:spcPts val="2592"/>
              </a:lnSpc>
            </a:pPr>
          </a:p>
          <a:p>
            <a:pPr algn="l" marL="108714" indent="-54357" lvl="1">
              <a:lnSpc>
                <a:spcPts val="2592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Ethical AI policies: Implement a clear, company-wide AI ethics framework.</a:t>
            </a:r>
          </a:p>
          <a:p>
            <a:pPr algn="r" marL="71344" indent="-35672" lvl="1">
              <a:lnSpc>
                <a:spcPts val="1701"/>
              </a:lnSpc>
            </a:pPr>
            <a:r>
              <a:rPr lang="en-US" sz="157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(IEEE, n.d.)</a:t>
            </a:r>
          </a:p>
          <a:p>
            <a:pPr algn="l" marL="108714" indent="-54357" lvl="1">
              <a:lnSpc>
                <a:spcPts val="2592"/>
              </a:lnSpc>
            </a:pPr>
          </a:p>
          <a:p>
            <a:pPr algn="r" marL="67946" indent="-33973" lvl="1">
              <a:lnSpc>
                <a:spcPts val="1620"/>
              </a:lnSpc>
            </a:pPr>
            <a:r>
              <a:rPr lang="en-US" sz="1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(GDPR, 2025)</a:t>
            </a:r>
          </a:p>
          <a:p>
            <a:pPr algn="l" marL="108714" indent="-54357" lvl="1">
              <a:lnSpc>
                <a:spcPts val="2592"/>
              </a:lnSpc>
            </a:pP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41962" y="601434"/>
            <a:ext cx="9953280" cy="8545287"/>
            <a:chOff x="0" y="0"/>
            <a:chExt cx="13271040" cy="1139371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25400" y="25400"/>
              <a:ext cx="13220192" cy="11342878"/>
            </a:xfrm>
            <a:custGeom>
              <a:avLst/>
              <a:gdLst/>
              <a:ahLst/>
              <a:cxnLst/>
              <a:rect r="r" b="b" t="t" l="l"/>
              <a:pathLst>
                <a:path h="11342878" w="13220192">
                  <a:moveTo>
                    <a:pt x="0" y="0"/>
                  </a:moveTo>
                  <a:lnTo>
                    <a:pt x="13220192" y="0"/>
                  </a:lnTo>
                  <a:lnTo>
                    <a:pt x="13220192" y="11342878"/>
                  </a:lnTo>
                  <a:lnTo>
                    <a:pt x="0" y="11342878"/>
                  </a:lnTo>
                  <a:close/>
                </a:path>
              </a:pathLst>
            </a:custGeom>
            <a:solidFill>
              <a:srgbClr val="DCE6F2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3270992" cy="11393678"/>
            </a:xfrm>
            <a:custGeom>
              <a:avLst/>
              <a:gdLst/>
              <a:ahLst/>
              <a:cxnLst/>
              <a:rect r="r" b="b" t="t" l="l"/>
              <a:pathLst>
                <a:path h="11393678" w="13270992">
                  <a:moveTo>
                    <a:pt x="25400" y="0"/>
                  </a:moveTo>
                  <a:lnTo>
                    <a:pt x="13245592" y="0"/>
                  </a:lnTo>
                  <a:cubicBezTo>
                    <a:pt x="13259561" y="0"/>
                    <a:pt x="13270992" y="11430"/>
                    <a:pt x="13270992" y="25400"/>
                  </a:cubicBezTo>
                  <a:lnTo>
                    <a:pt x="13270992" y="11368278"/>
                  </a:lnTo>
                  <a:cubicBezTo>
                    <a:pt x="13270992" y="11382248"/>
                    <a:pt x="13259561" y="11393678"/>
                    <a:pt x="13245592" y="11393678"/>
                  </a:cubicBezTo>
                  <a:lnTo>
                    <a:pt x="25400" y="11393678"/>
                  </a:lnTo>
                  <a:cubicBezTo>
                    <a:pt x="11430" y="11393678"/>
                    <a:pt x="0" y="11382248"/>
                    <a:pt x="0" y="11368278"/>
                  </a:cubicBezTo>
                  <a:lnTo>
                    <a:pt x="0" y="25400"/>
                  </a:lnTo>
                  <a:cubicBezTo>
                    <a:pt x="0" y="11430"/>
                    <a:pt x="11430" y="0"/>
                    <a:pt x="25400" y="0"/>
                  </a:cubicBezTo>
                  <a:moveTo>
                    <a:pt x="25400" y="50800"/>
                  </a:moveTo>
                  <a:lnTo>
                    <a:pt x="25400" y="25400"/>
                  </a:lnTo>
                  <a:lnTo>
                    <a:pt x="50800" y="25400"/>
                  </a:lnTo>
                  <a:lnTo>
                    <a:pt x="50800" y="11368278"/>
                  </a:lnTo>
                  <a:lnTo>
                    <a:pt x="25400" y="11368278"/>
                  </a:lnTo>
                  <a:lnTo>
                    <a:pt x="25400" y="11342878"/>
                  </a:lnTo>
                  <a:lnTo>
                    <a:pt x="13245592" y="11342878"/>
                  </a:lnTo>
                  <a:lnTo>
                    <a:pt x="13245592" y="11368278"/>
                  </a:lnTo>
                  <a:lnTo>
                    <a:pt x="13220192" y="11368278"/>
                  </a:lnTo>
                  <a:lnTo>
                    <a:pt x="13220192" y="25400"/>
                  </a:lnTo>
                  <a:lnTo>
                    <a:pt x="13245592" y="25400"/>
                  </a:lnTo>
                  <a:lnTo>
                    <a:pt x="13245592" y="50800"/>
                  </a:lnTo>
                  <a:lnTo>
                    <a:pt x="25400" y="50800"/>
                  </a:lnTo>
                  <a:close/>
                </a:path>
              </a:pathLst>
            </a:custGeom>
            <a:solidFill>
              <a:srgbClr val="C0504D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28575"/>
              <a:ext cx="13271040" cy="11365141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ctr">
                <a:lnSpc>
                  <a:spcPts val="1888"/>
                </a:lnSpc>
              </a:pPr>
              <a:r>
                <a:rPr lang="en-US" b="true" sz="1942" u="sng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2. Monitoring of Employees</a:t>
              </a:r>
            </a:p>
            <a:p>
              <a:pPr algn="l">
                <a:lnSpc>
                  <a:spcPts val="2022"/>
                </a:lnSpc>
              </a:pPr>
            </a:p>
            <a:p>
              <a:pPr algn="l">
                <a:lnSpc>
                  <a:spcPts val="2022"/>
                </a:lnSpc>
              </a:pPr>
              <a:r>
                <a:rPr lang="en-US" b="true" sz="2081" u="sng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Examples of Use:</a:t>
              </a:r>
            </a:p>
            <a:p>
              <a:pPr algn="l">
                <a:lnSpc>
                  <a:spcPts val="2022"/>
                </a:lnSpc>
              </a:pPr>
            </a:p>
            <a:p>
              <a:pPr algn="l" marL="33754" indent="-16877" lvl="1">
                <a:lnSpc>
                  <a:spcPts val="2022"/>
                </a:lnSpc>
                <a:buFont typeface="Arial"/>
                <a:buChar char="•"/>
              </a:pP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Monitoring car delivery or test drives, observing chat logs or sales calls.</a:t>
              </a:r>
            </a:p>
            <a:p>
              <a:pPr algn="l" marL="33754" indent="-16877" lvl="1">
                <a:lnSpc>
                  <a:spcPts val="2022"/>
                </a:lnSpc>
              </a:pPr>
            </a:p>
            <a:p>
              <a:pPr algn="l" marL="33754" indent="-16877" lvl="1">
                <a:lnSpc>
                  <a:spcPts val="2022"/>
                </a:lnSpc>
                <a:buFont typeface="Arial"/>
                <a:buChar char="•"/>
              </a:pP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Monitoring of productivity (e.g., CRM usage).</a:t>
              </a:r>
            </a:p>
            <a:p>
              <a:pPr algn="l" marL="33754" indent="-16877" lvl="1">
                <a:lnSpc>
                  <a:spcPts val="2022"/>
                </a:lnSpc>
              </a:pPr>
            </a:p>
            <a:p>
              <a:pPr algn="l" marL="33754" indent="-16877" lvl="1">
                <a:lnSpc>
                  <a:spcPts val="2022"/>
                </a:lnSpc>
              </a:pPr>
            </a:p>
            <a:p>
              <a:pPr algn="l" marL="33754" indent="-16877" lvl="1">
                <a:lnSpc>
                  <a:spcPts val="2022"/>
                </a:lnSpc>
              </a:pPr>
              <a:r>
                <a:rPr lang="en-US" sz="2081" u="sng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b="true" sz="2081" u="sng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Issues:</a:t>
              </a:r>
            </a:p>
            <a:p>
              <a:pPr algn="l" marL="33754" indent="-16877" lvl="1">
                <a:lnSpc>
                  <a:spcPts val="2022"/>
                </a:lnSpc>
              </a:pPr>
            </a:p>
            <a:p>
              <a:pPr algn="l" marL="51028" indent="-25514" lvl="1">
                <a:lnSpc>
                  <a:spcPts val="2022"/>
                </a:lnSpc>
                <a:buFont typeface="Arial"/>
                <a:buChar char="•"/>
              </a:pP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Privacy invasion</a:t>
              </a:r>
            </a:p>
            <a:p>
              <a:pPr algn="l" marL="51028" indent="-25514" lvl="1">
                <a:lnSpc>
                  <a:spcPts val="2022"/>
                </a:lnSpc>
              </a:pPr>
            </a:p>
            <a:p>
              <a:pPr algn="l" marL="51028" indent="-25514" lvl="1">
                <a:lnSpc>
                  <a:spcPts val="2022"/>
                </a:lnSpc>
                <a:buFont typeface="Arial"/>
                <a:buChar char="•"/>
              </a:pP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Poor morale or mistrust</a:t>
              </a:r>
            </a:p>
            <a:p>
              <a:pPr algn="l" marL="51028" indent="-25514" lvl="1">
                <a:lnSpc>
                  <a:spcPts val="2022"/>
                </a:lnSpc>
              </a:pPr>
            </a:p>
            <a:p>
              <a:pPr algn="l" marL="51028" indent="-25514" lvl="1">
                <a:lnSpc>
                  <a:spcPts val="2022"/>
                </a:lnSpc>
                <a:buFont typeface="Arial"/>
                <a:buChar char="•"/>
              </a:pP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Legal concerns (specifically under the GDPR or UK privacy rules, depending on the jurisdiction)</a:t>
              </a:r>
            </a:p>
            <a:p>
              <a:pPr algn="l" marL="51028" indent="-25514" lvl="1">
                <a:lnSpc>
                  <a:spcPts val="2022"/>
                </a:lnSpc>
              </a:pPr>
            </a:p>
            <a:p>
              <a:pPr algn="l" marL="51028" indent="-25514" lvl="1">
                <a:lnSpc>
                  <a:spcPts val="2022"/>
                </a:lnSpc>
              </a:pPr>
              <a:r>
                <a:rPr lang="en-US" b="true" sz="2081" u="sng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Strategies for Mitigation:</a:t>
              </a:r>
            </a:p>
            <a:p>
              <a:pPr algn="l" marL="51028" indent="-25514" lvl="1">
                <a:lnSpc>
                  <a:spcPts val="2022"/>
                </a:lnSpc>
              </a:pPr>
            </a:p>
            <a:p>
              <a:pPr algn="l" marL="51028" indent="-25514" lvl="1">
                <a:lnSpc>
                  <a:spcPts val="2022"/>
                </a:lnSpc>
                <a:buFont typeface="Arial"/>
                <a:buChar char="•"/>
              </a:pP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Transparency: Explain in detail what is being watched and for what purposes.</a:t>
              </a:r>
            </a:p>
            <a:p>
              <a:pPr algn="l" marL="51028" indent="-25514" lvl="1">
                <a:lnSpc>
                  <a:spcPts val="2022"/>
                </a:lnSpc>
              </a:pPr>
            </a:p>
            <a:p>
              <a:pPr algn="l" marL="51028" indent="-25514" lvl="1">
                <a:lnSpc>
                  <a:spcPts val="2022"/>
                </a:lnSpc>
                <a:buFont typeface="Arial"/>
                <a:buChar char="•"/>
              </a:pP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Obtain informed consent and make sure that the level of monitoring is appropriate for the needs of the business. Limit access: Only those who are required should have access to monitoring data.</a:t>
              </a:r>
            </a:p>
            <a:p>
              <a:pPr algn="l" marL="51028" indent="-25514" lvl="1">
                <a:lnSpc>
                  <a:spcPts val="2022"/>
                </a:lnSpc>
                <a:buFont typeface="Arial"/>
                <a:buChar char="•"/>
              </a:pP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Anonymisation and Aggregation: When personal identification is not required, use data in an aggregated form.</a:t>
              </a:r>
            </a:p>
            <a:p>
              <a:pPr algn="r" marL="34019" indent="-17009" lvl="1">
                <a:lnSpc>
                  <a:spcPts val="1348"/>
                </a:lnSpc>
              </a:pPr>
              <a:r>
                <a:rPr lang="en-US" sz="1387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(Dimitrios Bountouridis et al., 2019)</a:t>
              </a:r>
            </a:p>
          </p:txBody>
        </p:sp>
      </p:grpSp>
      <p:grpSp>
        <p:nvGrpSpPr>
          <p:cNvPr name="Group 6" id="6"/>
          <p:cNvGrpSpPr>
            <a:grpSpLocks noChangeAspect="true"/>
          </p:cNvGrpSpPr>
          <p:nvPr/>
        </p:nvGrpSpPr>
        <p:grpSpPr>
          <a:xfrm rot="0">
            <a:off x="11369406" y="15"/>
            <a:ext cx="6918592" cy="10286985"/>
            <a:chOff x="0" y="0"/>
            <a:chExt cx="9224790" cy="1371598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9224772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9224772">
                  <a:moveTo>
                    <a:pt x="0" y="0"/>
                  </a:moveTo>
                  <a:lnTo>
                    <a:pt x="9224772" y="0"/>
                  </a:lnTo>
                  <a:lnTo>
                    <a:pt x="9224772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40169" t="0" r="-47031" b="0"/>
              </a:stretch>
            </a:blipFill>
          </p:spPr>
        </p:sp>
      </p:grp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-4570" y="132218"/>
            <a:ext cx="14504463" cy="10286985"/>
            <a:chOff x="0" y="0"/>
            <a:chExt cx="19339284" cy="1371598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9339306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19339306">
                  <a:moveTo>
                    <a:pt x="0" y="0"/>
                  </a:moveTo>
                  <a:lnTo>
                    <a:pt x="19339306" y="0"/>
                  </a:lnTo>
                  <a:lnTo>
                    <a:pt x="19339306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alphaModFix amt="57999"/>
              </a:blip>
              <a:stretch>
                <a:fillRect l="0" t="0" r="-26085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7687529" y="0"/>
            <a:ext cx="10600467" cy="10287000"/>
            <a:chOff x="0" y="0"/>
            <a:chExt cx="14133956" cy="137160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4133957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14133957">
                  <a:moveTo>
                    <a:pt x="14133957" y="0"/>
                  </a:moveTo>
                  <a:lnTo>
                    <a:pt x="0" y="0"/>
                  </a:lnTo>
                  <a:lnTo>
                    <a:pt x="0" y="13716000"/>
                  </a:lnTo>
                  <a:lnTo>
                    <a:pt x="14133957" y="13716000"/>
                  </a:lnTo>
                  <a:close/>
                </a:path>
              </a:pathLst>
            </a:custGeom>
            <a:gradFill rotWithShape="true">
              <a:gsLst>
                <a:gs pos="0">
                  <a:srgbClr val="FFFFFF">
                    <a:alpha val="100000"/>
                  </a:srgbClr>
                </a:gs>
                <a:gs pos="19000">
                  <a:srgbClr val="FFFFFF">
                    <a:alpha val="77000"/>
                  </a:srgbClr>
                </a:gs>
                <a:gs pos="35000">
                  <a:srgbClr val="FFFFFF">
                    <a:alpha val="38000"/>
                  </a:srgbClr>
                </a:gs>
                <a:gs pos="48000">
                  <a:srgbClr val="FFFFFF">
                    <a:alpha val="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10800000"/>
            </a:gradFill>
          </p:spPr>
        </p:sp>
      </p:grpSp>
      <p:grpSp>
        <p:nvGrpSpPr>
          <p:cNvPr name="Group 6" id="6"/>
          <p:cNvGrpSpPr/>
          <p:nvPr/>
        </p:nvGrpSpPr>
        <p:grpSpPr>
          <a:xfrm rot="0">
            <a:off x="8445807" y="1127456"/>
            <a:ext cx="8354916" cy="8275442"/>
            <a:chOff x="0" y="0"/>
            <a:chExt cx="11139888" cy="11033922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139932" cy="11033887"/>
            </a:xfrm>
            <a:custGeom>
              <a:avLst/>
              <a:gdLst/>
              <a:ahLst/>
              <a:cxnLst/>
              <a:rect r="r" b="b" t="t" l="l"/>
              <a:pathLst>
                <a:path h="11033887" w="11139932">
                  <a:moveTo>
                    <a:pt x="0" y="0"/>
                  </a:moveTo>
                  <a:lnTo>
                    <a:pt x="11139932" y="0"/>
                  </a:lnTo>
                  <a:lnTo>
                    <a:pt x="11139932" y="11033887"/>
                  </a:lnTo>
                  <a:lnTo>
                    <a:pt x="0" y="11033887"/>
                  </a:lnTo>
                  <a:close/>
                </a:path>
              </a:pathLst>
            </a:custGeom>
            <a:solidFill>
              <a:srgbClr val="DDD9C3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19050"/>
              <a:ext cx="11139888" cy="11014872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l">
                <a:lnSpc>
                  <a:spcPts val="2268"/>
                </a:lnSpc>
              </a:pPr>
            </a:p>
            <a:p>
              <a:pPr algn="l">
                <a:lnSpc>
                  <a:spcPts val="2916"/>
                </a:lnSpc>
              </a:pPr>
              <a:r>
                <a:rPr lang="en-US" b="true" sz="2700" u="sng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3. Bias (in customer interactions, hiring, and AI)</a:t>
              </a:r>
            </a:p>
            <a:p>
              <a:pPr algn="l">
                <a:lnSpc>
                  <a:spcPts val="2268"/>
                </a:lnSpc>
              </a:pPr>
            </a:p>
            <a:p>
              <a:pPr algn="l" marL="54421" indent="-27211" lvl="1">
                <a:lnSpc>
                  <a:spcPts val="2268"/>
                </a:lnSpc>
                <a:buFont typeface="Arial"/>
                <a:buChar char="•"/>
              </a:pPr>
              <a:r>
                <a:rPr lang="en-US" b="true" sz="2100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Sources of Prejudice:</a:t>
              </a:r>
            </a:p>
            <a:p>
              <a:pPr algn="l" marL="54421" indent="-27211" lvl="1">
                <a:lnSpc>
                  <a:spcPts val="2268"/>
                </a:lnSpc>
              </a:pPr>
            </a:p>
            <a:p>
              <a:pPr algn="l" marL="54421" indent="-27211" lvl="1">
                <a:lnSpc>
                  <a:spcPts val="2268"/>
                </a:lnSpc>
                <a:buFont typeface="Arial"/>
                <a:buChar char="•"/>
              </a:pPr>
              <a:r>
                <a:rPr lang="en-US" sz="21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Training data (such as former sales records that show discriminatory trends in the past), Incorporating human bias into hiring decisions or systems</a:t>
              </a:r>
            </a:p>
            <a:p>
              <a:pPr algn="l" marL="54421" indent="-27211" lvl="1">
                <a:lnSpc>
                  <a:spcPts val="2268"/>
                </a:lnSpc>
              </a:pPr>
            </a:p>
            <a:p>
              <a:pPr algn="l" marL="54421" indent="-27211" lvl="1">
                <a:lnSpc>
                  <a:spcPts val="2268"/>
                </a:lnSpc>
                <a:buFont typeface="Arial"/>
                <a:buChar char="•"/>
              </a:pPr>
              <a:r>
                <a:rPr lang="en-US" sz="21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Marketing communications aimed at certain demographics</a:t>
              </a:r>
            </a:p>
            <a:p>
              <a:pPr algn="l" marL="54421" indent="-27211" lvl="1">
                <a:lnSpc>
                  <a:spcPts val="2268"/>
                </a:lnSpc>
              </a:pPr>
            </a:p>
            <a:p>
              <a:pPr algn="l" marL="54421" indent="-27211" lvl="1">
                <a:lnSpc>
                  <a:spcPts val="2268"/>
                </a:lnSpc>
                <a:buFont typeface="Arial"/>
                <a:buChar char="•"/>
              </a:pPr>
              <a:r>
                <a:rPr lang="en-US" b="true" sz="2100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Strategies for Mitigation:</a:t>
              </a:r>
            </a:p>
            <a:p>
              <a:pPr algn="l" marL="54421" indent="-27211" lvl="1">
                <a:lnSpc>
                  <a:spcPts val="2268"/>
                </a:lnSpc>
              </a:pPr>
            </a:p>
            <a:p>
              <a:pPr algn="l" marL="54421" indent="-27211" lvl="1">
                <a:lnSpc>
                  <a:spcPts val="2268"/>
                </a:lnSpc>
                <a:buFont typeface="Arial"/>
                <a:buChar char="•"/>
              </a:pPr>
              <a:r>
                <a:rPr lang="en-US" sz="21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Test AI systems for racial, gender, and socio-economic biases regularly.</a:t>
              </a:r>
            </a:p>
            <a:p>
              <a:pPr algn="l" marL="54421" indent="-27211" lvl="1">
                <a:lnSpc>
                  <a:spcPts val="2268"/>
                </a:lnSpc>
              </a:pPr>
            </a:p>
            <a:p>
              <a:pPr algn="l" marL="54421" indent="-27211" lvl="1">
                <a:lnSpc>
                  <a:spcPts val="2268"/>
                </a:lnSpc>
                <a:buFont typeface="Arial"/>
                <a:buChar char="•"/>
              </a:pPr>
              <a:r>
                <a:rPr lang="en-US" sz="21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Diverse training data: Make sure the population represented in the data used to train AI is diverse.</a:t>
              </a:r>
            </a:p>
            <a:p>
              <a:pPr algn="l" marL="54421" indent="-27211" lvl="1">
                <a:lnSpc>
                  <a:spcPts val="2268"/>
                </a:lnSpc>
              </a:pPr>
            </a:p>
            <a:p>
              <a:pPr algn="l" marL="54421" indent="-27211" lvl="1">
                <a:lnSpc>
                  <a:spcPts val="2268"/>
                </a:lnSpc>
                <a:buFont typeface="Arial"/>
                <a:buChar char="•"/>
              </a:pPr>
              <a:r>
                <a:rPr lang="en-US" sz="21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Employ blind recruitment tools and conduct structured interviews as part of inclusive employment practices.</a:t>
              </a:r>
            </a:p>
            <a:p>
              <a:pPr algn="l" marL="54421" indent="-27211" lvl="1">
                <a:lnSpc>
                  <a:spcPts val="2268"/>
                </a:lnSpc>
              </a:pPr>
            </a:p>
            <a:p>
              <a:pPr algn="l" marL="54421" indent="-27211" lvl="1">
                <a:lnSpc>
                  <a:spcPts val="2268"/>
                </a:lnSpc>
                <a:buFont typeface="Arial"/>
                <a:buChar char="•"/>
              </a:pPr>
              <a:r>
                <a:rPr lang="en-US" sz="21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Train employees: Teach employees about unconscious bias and moral conduct, particularly for support and sales positions.</a:t>
              </a:r>
            </a:p>
            <a:p>
              <a:pPr algn="r" marL="38872" indent="-19436" lvl="1">
                <a:lnSpc>
                  <a:spcPts val="1620"/>
                </a:lnSpc>
              </a:pPr>
              <a:r>
                <a:rPr lang="en-US" sz="15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(OECD, 2019)</a:t>
              </a:r>
            </a:p>
            <a:p>
              <a:pPr algn="l" marL="54421" indent="-27211" lvl="1">
                <a:lnSpc>
                  <a:spcPts val="2268"/>
                </a:lnSpc>
              </a:pPr>
            </a:p>
            <a:p>
              <a:pPr algn="l" marL="54421" indent="-27211" lvl="1">
                <a:lnSpc>
                  <a:spcPts val="2268"/>
                </a:lnSpc>
              </a:pPr>
            </a:p>
          </p:txBody>
        </p:sp>
      </p:grp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3967198">
            <a:off x="12851772" y="640490"/>
            <a:ext cx="4672348" cy="4672349"/>
            <a:chOff x="0" y="0"/>
            <a:chExt cx="6229798" cy="622979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-127" y="5080"/>
              <a:ext cx="4722495" cy="3236849"/>
            </a:xfrm>
            <a:custGeom>
              <a:avLst/>
              <a:gdLst/>
              <a:ahLst/>
              <a:cxnLst/>
              <a:rect r="r" b="b" t="t" l="l"/>
              <a:pathLst>
                <a:path h="3236849" w="4722495">
                  <a:moveTo>
                    <a:pt x="2876042" y="258953"/>
                  </a:moveTo>
                  <a:cubicBezTo>
                    <a:pt x="2634869" y="279146"/>
                    <a:pt x="2395601" y="329946"/>
                    <a:pt x="2164588" y="411353"/>
                  </a:cubicBezTo>
                  <a:cubicBezTo>
                    <a:pt x="2098421" y="434594"/>
                    <a:pt x="2025904" y="399923"/>
                    <a:pt x="2002663" y="333756"/>
                  </a:cubicBezTo>
                  <a:cubicBezTo>
                    <a:pt x="1979422" y="267589"/>
                    <a:pt x="2014093" y="195072"/>
                    <a:pt x="2080260" y="171831"/>
                  </a:cubicBezTo>
                  <a:cubicBezTo>
                    <a:pt x="2331847" y="83185"/>
                    <a:pt x="2592197" y="27813"/>
                    <a:pt x="2854833" y="5842"/>
                  </a:cubicBezTo>
                  <a:cubicBezTo>
                    <a:pt x="2924683" y="0"/>
                    <a:pt x="2986151" y="51943"/>
                    <a:pt x="2991993" y="121793"/>
                  </a:cubicBezTo>
                  <a:cubicBezTo>
                    <a:pt x="2997835" y="191643"/>
                    <a:pt x="2945892" y="253111"/>
                    <a:pt x="2876042" y="258953"/>
                  </a:cubicBezTo>
                  <a:close/>
                  <a:moveTo>
                    <a:pt x="1318895" y="882904"/>
                  </a:moveTo>
                  <a:cubicBezTo>
                    <a:pt x="1127887" y="1036955"/>
                    <a:pt x="959104" y="1213739"/>
                    <a:pt x="815340" y="1408049"/>
                  </a:cubicBezTo>
                  <a:cubicBezTo>
                    <a:pt x="773684" y="1464437"/>
                    <a:pt x="694055" y="1476375"/>
                    <a:pt x="637667" y="1434592"/>
                  </a:cubicBezTo>
                  <a:cubicBezTo>
                    <a:pt x="581279" y="1392809"/>
                    <a:pt x="569341" y="1313307"/>
                    <a:pt x="611124" y="1256919"/>
                  </a:cubicBezTo>
                  <a:cubicBezTo>
                    <a:pt x="767588" y="1045337"/>
                    <a:pt x="951484" y="852932"/>
                    <a:pt x="1159510" y="685165"/>
                  </a:cubicBezTo>
                  <a:cubicBezTo>
                    <a:pt x="1214120" y="641096"/>
                    <a:pt x="1294003" y="649732"/>
                    <a:pt x="1338072" y="704342"/>
                  </a:cubicBezTo>
                  <a:cubicBezTo>
                    <a:pt x="1382141" y="758952"/>
                    <a:pt x="1373505" y="838835"/>
                    <a:pt x="1318895" y="882904"/>
                  </a:cubicBezTo>
                  <a:close/>
                  <a:moveTo>
                    <a:pt x="379349" y="2272411"/>
                  </a:moveTo>
                  <a:cubicBezTo>
                    <a:pt x="308864" y="2502662"/>
                    <a:pt x="266954" y="2743454"/>
                    <a:pt x="256667" y="2989453"/>
                  </a:cubicBezTo>
                  <a:cubicBezTo>
                    <a:pt x="253746" y="3059557"/>
                    <a:pt x="194564" y="3113913"/>
                    <a:pt x="124460" y="3110992"/>
                  </a:cubicBezTo>
                  <a:cubicBezTo>
                    <a:pt x="54356" y="3108071"/>
                    <a:pt x="0" y="3048889"/>
                    <a:pt x="2921" y="2978785"/>
                  </a:cubicBezTo>
                  <a:cubicBezTo>
                    <a:pt x="14224" y="2710815"/>
                    <a:pt x="59817" y="2448814"/>
                    <a:pt x="136525" y="2197989"/>
                  </a:cubicBezTo>
                  <a:cubicBezTo>
                    <a:pt x="157099" y="2130933"/>
                    <a:pt x="228092" y="2093214"/>
                    <a:pt x="295148" y="2113788"/>
                  </a:cubicBezTo>
                  <a:cubicBezTo>
                    <a:pt x="362204" y="2134362"/>
                    <a:pt x="399923" y="2205355"/>
                    <a:pt x="379349" y="2272411"/>
                  </a:cubicBezTo>
                  <a:close/>
                  <a:moveTo>
                    <a:pt x="1017524" y="2982849"/>
                  </a:moveTo>
                  <a:lnTo>
                    <a:pt x="1779524" y="2982849"/>
                  </a:lnTo>
                  <a:cubicBezTo>
                    <a:pt x="1849628" y="2982849"/>
                    <a:pt x="1906524" y="3039745"/>
                    <a:pt x="1906524" y="3109849"/>
                  </a:cubicBezTo>
                  <a:cubicBezTo>
                    <a:pt x="1906524" y="3179953"/>
                    <a:pt x="1849628" y="3236849"/>
                    <a:pt x="1779524" y="3236849"/>
                  </a:cubicBezTo>
                  <a:lnTo>
                    <a:pt x="1017524" y="3236849"/>
                  </a:lnTo>
                  <a:cubicBezTo>
                    <a:pt x="947420" y="3236849"/>
                    <a:pt x="890524" y="3179953"/>
                    <a:pt x="890524" y="3109849"/>
                  </a:cubicBezTo>
                  <a:cubicBezTo>
                    <a:pt x="890524" y="3039745"/>
                    <a:pt x="947420" y="2982849"/>
                    <a:pt x="1017524" y="2982849"/>
                  </a:cubicBezTo>
                  <a:close/>
                  <a:moveTo>
                    <a:pt x="2795524" y="2982849"/>
                  </a:moveTo>
                  <a:lnTo>
                    <a:pt x="3114929" y="2982849"/>
                  </a:lnTo>
                  <a:lnTo>
                    <a:pt x="3114929" y="3109849"/>
                  </a:lnTo>
                  <a:lnTo>
                    <a:pt x="3004185" y="3047746"/>
                  </a:lnTo>
                  <a:lnTo>
                    <a:pt x="3220720" y="2661793"/>
                  </a:lnTo>
                  <a:cubicBezTo>
                    <a:pt x="3255010" y="2600579"/>
                    <a:pt x="3332480" y="2578862"/>
                    <a:pt x="3393567" y="2613152"/>
                  </a:cubicBezTo>
                  <a:cubicBezTo>
                    <a:pt x="3454654" y="2647442"/>
                    <a:pt x="3476498" y="2724912"/>
                    <a:pt x="3442208" y="2785999"/>
                  </a:cubicBezTo>
                  <a:lnTo>
                    <a:pt x="3225673" y="3171952"/>
                  </a:lnTo>
                  <a:cubicBezTo>
                    <a:pt x="3203194" y="3211957"/>
                    <a:pt x="3160903" y="3236849"/>
                    <a:pt x="3114929" y="3236849"/>
                  </a:cubicBezTo>
                  <a:lnTo>
                    <a:pt x="2795524" y="3236849"/>
                  </a:lnTo>
                  <a:cubicBezTo>
                    <a:pt x="2725420" y="3236849"/>
                    <a:pt x="2668524" y="3179953"/>
                    <a:pt x="2668524" y="3109849"/>
                  </a:cubicBezTo>
                  <a:cubicBezTo>
                    <a:pt x="2668524" y="3039745"/>
                    <a:pt x="2725420" y="2982849"/>
                    <a:pt x="2795524" y="2982849"/>
                  </a:cubicBezTo>
                  <a:close/>
                  <a:moveTo>
                    <a:pt x="3718052" y="1775714"/>
                  </a:moveTo>
                  <a:lnTo>
                    <a:pt x="4091051" y="1111250"/>
                  </a:lnTo>
                  <a:cubicBezTo>
                    <a:pt x="4125341" y="1050036"/>
                    <a:pt x="4202811" y="1028319"/>
                    <a:pt x="4263898" y="1062609"/>
                  </a:cubicBezTo>
                  <a:cubicBezTo>
                    <a:pt x="4324985" y="1096899"/>
                    <a:pt x="4346829" y="1174369"/>
                    <a:pt x="4312539" y="1235456"/>
                  </a:cubicBezTo>
                  <a:lnTo>
                    <a:pt x="3939667" y="1900047"/>
                  </a:lnTo>
                  <a:cubicBezTo>
                    <a:pt x="3905377" y="1961261"/>
                    <a:pt x="3827907" y="1982978"/>
                    <a:pt x="3766820" y="1948688"/>
                  </a:cubicBezTo>
                  <a:cubicBezTo>
                    <a:pt x="3705733" y="1914398"/>
                    <a:pt x="3683889" y="1836928"/>
                    <a:pt x="3718179" y="1775841"/>
                  </a:cubicBezTo>
                  <a:close/>
                  <a:moveTo>
                    <a:pt x="4510151" y="612013"/>
                  </a:moveTo>
                  <a:lnTo>
                    <a:pt x="4577461" y="504317"/>
                  </a:lnTo>
                  <a:lnTo>
                    <a:pt x="4515358" y="615061"/>
                  </a:lnTo>
                  <a:cubicBezTo>
                    <a:pt x="4300093" y="494284"/>
                    <a:pt x="4073271" y="403479"/>
                    <a:pt x="3840734" y="342392"/>
                  </a:cubicBezTo>
                  <a:cubicBezTo>
                    <a:pt x="3772916" y="324612"/>
                    <a:pt x="3732276" y="255143"/>
                    <a:pt x="3750056" y="187325"/>
                  </a:cubicBezTo>
                  <a:cubicBezTo>
                    <a:pt x="3767836" y="119507"/>
                    <a:pt x="3837305" y="78867"/>
                    <a:pt x="3905123" y="96647"/>
                  </a:cubicBezTo>
                  <a:cubicBezTo>
                    <a:pt x="4158488" y="163068"/>
                    <a:pt x="4405503" y="262001"/>
                    <a:pt x="4639691" y="393446"/>
                  </a:cubicBezTo>
                  <a:cubicBezTo>
                    <a:pt x="4641469" y="394462"/>
                    <a:pt x="4643120" y="395478"/>
                    <a:pt x="4644898" y="396494"/>
                  </a:cubicBezTo>
                  <a:cubicBezTo>
                    <a:pt x="4704334" y="433705"/>
                    <a:pt x="4722495" y="512064"/>
                    <a:pt x="4685284" y="571500"/>
                  </a:cubicBezTo>
                  <a:cubicBezTo>
                    <a:pt x="4648073" y="630936"/>
                    <a:pt x="4569714" y="649097"/>
                    <a:pt x="4510278" y="611886"/>
                  </a:cubicBezTo>
                  <a:close/>
                </a:path>
              </a:pathLst>
            </a:custGeom>
            <a:solidFill>
              <a:srgbClr val="8064A2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-127" y="5080"/>
              <a:ext cx="4722368" cy="3113913"/>
            </a:xfrm>
            <a:custGeom>
              <a:avLst/>
              <a:gdLst/>
              <a:ahLst/>
              <a:cxnLst/>
              <a:rect r="r" b="b" t="t" l="l"/>
              <a:pathLst>
                <a:path h="3113913" w="4722368">
                  <a:moveTo>
                    <a:pt x="2876042" y="258953"/>
                  </a:moveTo>
                  <a:cubicBezTo>
                    <a:pt x="2634869" y="279146"/>
                    <a:pt x="2395601" y="329946"/>
                    <a:pt x="2164588" y="411353"/>
                  </a:cubicBezTo>
                  <a:cubicBezTo>
                    <a:pt x="2098421" y="434594"/>
                    <a:pt x="2025904" y="399923"/>
                    <a:pt x="2002663" y="333756"/>
                  </a:cubicBezTo>
                  <a:cubicBezTo>
                    <a:pt x="1979422" y="267589"/>
                    <a:pt x="2014093" y="195072"/>
                    <a:pt x="2080260" y="171831"/>
                  </a:cubicBezTo>
                  <a:cubicBezTo>
                    <a:pt x="2331847" y="83185"/>
                    <a:pt x="2592197" y="27813"/>
                    <a:pt x="2854833" y="5842"/>
                  </a:cubicBezTo>
                  <a:cubicBezTo>
                    <a:pt x="2924683" y="0"/>
                    <a:pt x="2986151" y="51943"/>
                    <a:pt x="2991993" y="121793"/>
                  </a:cubicBezTo>
                  <a:cubicBezTo>
                    <a:pt x="2997835" y="191643"/>
                    <a:pt x="2945892" y="253111"/>
                    <a:pt x="2876042" y="258953"/>
                  </a:cubicBezTo>
                  <a:close/>
                  <a:moveTo>
                    <a:pt x="1318895" y="882904"/>
                  </a:moveTo>
                  <a:cubicBezTo>
                    <a:pt x="1127887" y="1036955"/>
                    <a:pt x="959104" y="1213739"/>
                    <a:pt x="815340" y="1408049"/>
                  </a:cubicBezTo>
                  <a:cubicBezTo>
                    <a:pt x="773684" y="1464437"/>
                    <a:pt x="694055" y="1476375"/>
                    <a:pt x="637667" y="1434592"/>
                  </a:cubicBezTo>
                  <a:cubicBezTo>
                    <a:pt x="581279" y="1392809"/>
                    <a:pt x="569341" y="1313307"/>
                    <a:pt x="611124" y="1256919"/>
                  </a:cubicBezTo>
                  <a:cubicBezTo>
                    <a:pt x="767588" y="1045337"/>
                    <a:pt x="951484" y="852932"/>
                    <a:pt x="1159510" y="685165"/>
                  </a:cubicBezTo>
                  <a:cubicBezTo>
                    <a:pt x="1214120" y="641096"/>
                    <a:pt x="1294003" y="649732"/>
                    <a:pt x="1338072" y="704342"/>
                  </a:cubicBezTo>
                  <a:cubicBezTo>
                    <a:pt x="1382141" y="758952"/>
                    <a:pt x="1373505" y="838835"/>
                    <a:pt x="1318895" y="882904"/>
                  </a:cubicBezTo>
                  <a:close/>
                  <a:moveTo>
                    <a:pt x="379349" y="2272411"/>
                  </a:moveTo>
                  <a:cubicBezTo>
                    <a:pt x="308864" y="2502662"/>
                    <a:pt x="266954" y="2743454"/>
                    <a:pt x="256667" y="2989453"/>
                  </a:cubicBezTo>
                  <a:cubicBezTo>
                    <a:pt x="253746" y="3059557"/>
                    <a:pt x="194564" y="3113913"/>
                    <a:pt x="124460" y="3110992"/>
                  </a:cubicBezTo>
                  <a:cubicBezTo>
                    <a:pt x="54356" y="3108071"/>
                    <a:pt x="0" y="3048889"/>
                    <a:pt x="2921" y="2978785"/>
                  </a:cubicBezTo>
                  <a:cubicBezTo>
                    <a:pt x="14224" y="2710815"/>
                    <a:pt x="59817" y="2448814"/>
                    <a:pt x="136525" y="2197989"/>
                  </a:cubicBezTo>
                  <a:cubicBezTo>
                    <a:pt x="157099" y="2130933"/>
                    <a:pt x="228092" y="2093214"/>
                    <a:pt x="295148" y="2113788"/>
                  </a:cubicBezTo>
                  <a:cubicBezTo>
                    <a:pt x="362204" y="2134362"/>
                    <a:pt x="399923" y="2205355"/>
                    <a:pt x="379349" y="2272411"/>
                  </a:cubicBezTo>
                  <a:close/>
                  <a:moveTo>
                    <a:pt x="4510024" y="611886"/>
                  </a:moveTo>
                  <a:lnTo>
                    <a:pt x="4577334" y="504190"/>
                  </a:lnTo>
                  <a:lnTo>
                    <a:pt x="4515231" y="614934"/>
                  </a:lnTo>
                  <a:cubicBezTo>
                    <a:pt x="4299966" y="494157"/>
                    <a:pt x="4073144" y="403352"/>
                    <a:pt x="3840607" y="342265"/>
                  </a:cubicBezTo>
                  <a:cubicBezTo>
                    <a:pt x="3772789" y="324485"/>
                    <a:pt x="3732149" y="255016"/>
                    <a:pt x="3749929" y="187198"/>
                  </a:cubicBezTo>
                  <a:cubicBezTo>
                    <a:pt x="3767709" y="119380"/>
                    <a:pt x="3837178" y="78740"/>
                    <a:pt x="3904996" y="96520"/>
                  </a:cubicBezTo>
                  <a:cubicBezTo>
                    <a:pt x="4158361" y="162941"/>
                    <a:pt x="4405376" y="261874"/>
                    <a:pt x="4639564" y="393319"/>
                  </a:cubicBezTo>
                  <a:cubicBezTo>
                    <a:pt x="4641342" y="394335"/>
                    <a:pt x="4642993" y="395351"/>
                    <a:pt x="4644771" y="396367"/>
                  </a:cubicBezTo>
                  <a:cubicBezTo>
                    <a:pt x="4704207" y="433578"/>
                    <a:pt x="4722368" y="511937"/>
                    <a:pt x="4685157" y="571373"/>
                  </a:cubicBezTo>
                  <a:cubicBezTo>
                    <a:pt x="4647946" y="630809"/>
                    <a:pt x="4569587" y="648970"/>
                    <a:pt x="4510151" y="611759"/>
                  </a:cubicBezTo>
                  <a:close/>
                </a:path>
              </a:pathLst>
            </a:custGeom>
            <a:solidFill>
              <a:srgbClr val="8064A2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0" y="8229600"/>
            <a:ext cx="4009294" cy="2057400"/>
            <a:chOff x="0" y="0"/>
            <a:chExt cx="5345726" cy="27432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5345684" cy="2743200"/>
            </a:xfrm>
            <a:custGeom>
              <a:avLst/>
              <a:gdLst/>
              <a:ahLst/>
              <a:cxnLst/>
              <a:rect r="r" b="b" t="t" l="l"/>
              <a:pathLst>
                <a:path h="2743200" w="5345684">
                  <a:moveTo>
                    <a:pt x="1902206" y="0"/>
                  </a:moveTo>
                  <a:cubicBezTo>
                    <a:pt x="1291971" y="0"/>
                    <a:pt x="717804" y="154559"/>
                    <a:pt x="216789" y="426720"/>
                  </a:cubicBezTo>
                  <a:lnTo>
                    <a:pt x="0" y="558546"/>
                  </a:lnTo>
                  <a:lnTo>
                    <a:pt x="0" y="2743200"/>
                  </a:lnTo>
                  <a:lnTo>
                    <a:pt x="5345684" y="2743200"/>
                  </a:lnTo>
                  <a:lnTo>
                    <a:pt x="5279136" y="2484374"/>
                  </a:lnTo>
                  <a:cubicBezTo>
                    <a:pt x="4831461" y="1045083"/>
                    <a:pt x="3488944" y="0"/>
                    <a:pt x="1902206" y="0"/>
                  </a:cubicBezTo>
                  <a:close/>
                </a:path>
              </a:pathLst>
            </a:custGeom>
            <a:solidFill>
              <a:srgbClr val="8064A2"/>
            </a:solidFill>
          </p:spPr>
        </p:sp>
      </p:grpSp>
      <p:grpSp>
        <p:nvGrpSpPr>
          <p:cNvPr name="Group 7" id="7"/>
          <p:cNvGrpSpPr>
            <a:grpSpLocks noChangeAspect="true"/>
          </p:cNvGrpSpPr>
          <p:nvPr/>
        </p:nvGrpSpPr>
        <p:grpSpPr>
          <a:xfrm rot="0">
            <a:off x="647701" y="1162377"/>
            <a:ext cx="6894751" cy="4770555"/>
            <a:chOff x="0" y="0"/>
            <a:chExt cx="9193002" cy="636074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9193022" cy="6360795"/>
            </a:xfrm>
            <a:custGeom>
              <a:avLst/>
              <a:gdLst/>
              <a:ahLst/>
              <a:cxnLst/>
              <a:rect r="r" b="b" t="t" l="l"/>
              <a:pathLst>
                <a:path h="6360795" w="9193022">
                  <a:moveTo>
                    <a:pt x="0" y="0"/>
                  </a:moveTo>
                  <a:lnTo>
                    <a:pt x="9193022" y="0"/>
                  </a:lnTo>
                  <a:lnTo>
                    <a:pt x="9193022" y="6360795"/>
                  </a:lnTo>
                  <a:lnTo>
                    <a:pt x="0" y="63607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1967" t="0" r="-1967" b="0"/>
              </a:stretch>
            </a:blipFill>
          </p:spPr>
        </p:sp>
      </p:grpSp>
      <p:grpSp>
        <p:nvGrpSpPr>
          <p:cNvPr name="Group 9" id="9"/>
          <p:cNvGrpSpPr/>
          <p:nvPr/>
        </p:nvGrpSpPr>
        <p:grpSpPr>
          <a:xfrm rot="0">
            <a:off x="7745461" y="1895504"/>
            <a:ext cx="9197878" cy="7975006"/>
            <a:chOff x="0" y="0"/>
            <a:chExt cx="12263838" cy="10633342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28575" y="28575"/>
              <a:ext cx="12206732" cy="10576179"/>
            </a:xfrm>
            <a:custGeom>
              <a:avLst/>
              <a:gdLst/>
              <a:ahLst/>
              <a:cxnLst/>
              <a:rect r="r" b="b" t="t" l="l"/>
              <a:pathLst>
                <a:path h="10576179" w="12206732">
                  <a:moveTo>
                    <a:pt x="0" y="0"/>
                  </a:moveTo>
                  <a:lnTo>
                    <a:pt x="12206732" y="0"/>
                  </a:lnTo>
                  <a:lnTo>
                    <a:pt x="12206732" y="10576179"/>
                  </a:lnTo>
                  <a:lnTo>
                    <a:pt x="0" y="10576179"/>
                  </a:lnTo>
                  <a:close/>
                </a:path>
              </a:pathLst>
            </a:custGeom>
            <a:solidFill>
              <a:srgbClr val="E6E0EC"/>
            </a:solidFill>
          </p:spPr>
        </p:sp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2263882" cy="10633329"/>
            </a:xfrm>
            <a:custGeom>
              <a:avLst/>
              <a:gdLst/>
              <a:ahLst/>
              <a:cxnLst/>
              <a:rect r="r" b="b" t="t" l="l"/>
              <a:pathLst>
                <a:path h="10633329" w="12263882">
                  <a:moveTo>
                    <a:pt x="28575" y="0"/>
                  </a:moveTo>
                  <a:lnTo>
                    <a:pt x="12235307" y="0"/>
                  </a:lnTo>
                  <a:cubicBezTo>
                    <a:pt x="12251055" y="0"/>
                    <a:pt x="12263882" y="12827"/>
                    <a:pt x="12263882" y="28575"/>
                  </a:cubicBezTo>
                  <a:lnTo>
                    <a:pt x="12263882" y="10604754"/>
                  </a:lnTo>
                  <a:cubicBezTo>
                    <a:pt x="12263882" y="10620502"/>
                    <a:pt x="12251055" y="10633329"/>
                    <a:pt x="12235307" y="10633329"/>
                  </a:cubicBezTo>
                  <a:lnTo>
                    <a:pt x="28575" y="10633329"/>
                  </a:lnTo>
                  <a:cubicBezTo>
                    <a:pt x="12827" y="10633329"/>
                    <a:pt x="0" y="10620502"/>
                    <a:pt x="0" y="10604754"/>
                  </a:cubicBezTo>
                  <a:lnTo>
                    <a:pt x="0" y="28575"/>
                  </a:lnTo>
                  <a:cubicBezTo>
                    <a:pt x="0" y="12827"/>
                    <a:pt x="12827" y="0"/>
                    <a:pt x="28575" y="0"/>
                  </a:cubicBezTo>
                  <a:moveTo>
                    <a:pt x="28575" y="57150"/>
                  </a:moveTo>
                  <a:lnTo>
                    <a:pt x="28575" y="28575"/>
                  </a:lnTo>
                  <a:lnTo>
                    <a:pt x="57150" y="28575"/>
                  </a:lnTo>
                  <a:lnTo>
                    <a:pt x="57150" y="10604754"/>
                  </a:lnTo>
                  <a:lnTo>
                    <a:pt x="28575" y="10604754"/>
                  </a:lnTo>
                  <a:lnTo>
                    <a:pt x="28575" y="10576179"/>
                  </a:lnTo>
                  <a:lnTo>
                    <a:pt x="12235307" y="10576179"/>
                  </a:lnTo>
                  <a:lnTo>
                    <a:pt x="12235307" y="10604754"/>
                  </a:lnTo>
                  <a:lnTo>
                    <a:pt x="12206732" y="10604754"/>
                  </a:lnTo>
                  <a:lnTo>
                    <a:pt x="12206732" y="28575"/>
                  </a:lnTo>
                  <a:lnTo>
                    <a:pt x="12235307" y="28575"/>
                  </a:lnTo>
                  <a:lnTo>
                    <a:pt x="12235307" y="57150"/>
                  </a:lnTo>
                  <a:lnTo>
                    <a:pt x="28575" y="57150"/>
                  </a:lnTo>
                  <a:close/>
                </a:path>
              </a:pathLst>
            </a:custGeom>
            <a:solidFill>
              <a:srgbClr val="215968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19050"/>
              <a:ext cx="12263838" cy="10614292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l">
                <a:lnSpc>
                  <a:spcPts val="2268"/>
                </a:lnSpc>
              </a:pPr>
            </a:p>
            <a:p>
              <a:pPr algn="l">
                <a:lnSpc>
                  <a:spcPts val="2268"/>
                </a:lnSpc>
              </a:pPr>
              <a:r>
                <a:rPr lang="en-US" b="true" sz="2100" u="sng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4. Cybersecurity &amp; Privacy of Customer Data</a:t>
              </a:r>
            </a:p>
            <a:p>
              <a:pPr algn="l">
                <a:lnSpc>
                  <a:spcPts val="2268"/>
                </a:lnSpc>
              </a:pPr>
            </a:p>
            <a:p>
              <a:pPr algn="l" marL="37147" indent="-18574" lvl="1">
                <a:lnSpc>
                  <a:spcPts val="2268"/>
                </a:lnSpc>
                <a:buFont typeface="Arial"/>
                <a:buChar char="•"/>
              </a:pPr>
              <a:r>
                <a:rPr lang="en-US" b="true" sz="2100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Hazards:</a:t>
              </a:r>
            </a:p>
            <a:p>
              <a:pPr algn="l" marL="37147" indent="-18574" lvl="1">
                <a:lnSpc>
                  <a:spcPts val="2268"/>
                </a:lnSpc>
              </a:pPr>
            </a:p>
            <a:p>
              <a:pPr algn="l" marL="37147" indent="-18574" lvl="1">
                <a:lnSpc>
                  <a:spcPts val="2268"/>
                </a:lnSpc>
                <a:buFont typeface="Arial"/>
                <a:buChar char="•"/>
              </a:pPr>
              <a:r>
                <a:rPr lang="en-US" sz="21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Data breaches (bank information, driver's licenses, and consumer PII), misuse of test drive or subscription geolocation or telematics data, Non-compliance with GDPR (UK/EU customers)</a:t>
              </a:r>
            </a:p>
            <a:p>
              <a:pPr algn="l" marL="37147" indent="-18574" lvl="1">
                <a:lnSpc>
                  <a:spcPts val="2268"/>
                </a:lnSpc>
              </a:pPr>
            </a:p>
            <a:p>
              <a:pPr algn="l" marL="37147" indent="-18574" lvl="1">
                <a:lnSpc>
                  <a:spcPts val="2268"/>
                </a:lnSpc>
              </a:pPr>
            </a:p>
            <a:p>
              <a:pPr algn="l" marL="37147" indent="-18574" lvl="1">
                <a:lnSpc>
                  <a:spcPts val="2268"/>
                </a:lnSpc>
                <a:buFont typeface="Arial"/>
                <a:buChar char="•"/>
              </a:pPr>
              <a:r>
                <a:rPr lang="en-US" b="true" sz="2100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Strategies for Mitigation:</a:t>
              </a:r>
            </a:p>
            <a:p>
              <a:pPr algn="l" marL="37147" indent="-18574" lvl="1">
                <a:lnSpc>
                  <a:spcPts val="2268"/>
                </a:lnSpc>
              </a:pPr>
            </a:p>
            <a:p>
              <a:pPr algn="l" marL="37147" indent="-18574" lvl="1">
                <a:lnSpc>
                  <a:spcPts val="2268"/>
                </a:lnSpc>
                <a:buFont typeface="Arial"/>
                <a:buChar char="•"/>
              </a:pPr>
              <a:r>
                <a:rPr lang="en-US" sz="21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Minimise data by only gathering what is required. Strong encryption: For both in-transit and at-rest data.</a:t>
              </a:r>
            </a:p>
            <a:p>
              <a:pPr algn="l" marL="37147" indent="-18574" lvl="1">
                <a:lnSpc>
                  <a:spcPts val="2268"/>
                </a:lnSpc>
              </a:pPr>
            </a:p>
            <a:p>
              <a:pPr algn="l" marL="54421" indent="-27211" lvl="1">
                <a:lnSpc>
                  <a:spcPts val="2268"/>
                </a:lnSpc>
                <a:buFont typeface="Arial"/>
                <a:buChar char="•"/>
              </a:pPr>
              <a:r>
                <a:rPr lang="en-US" sz="21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Access controls: Restrict authorized users' access to data.</a:t>
              </a:r>
            </a:p>
            <a:p>
              <a:pPr algn="l" marL="54421" indent="-27211" lvl="1">
                <a:lnSpc>
                  <a:spcPts val="2268"/>
                </a:lnSpc>
              </a:pPr>
            </a:p>
            <a:p>
              <a:pPr algn="l" marL="54421" indent="-27211" lvl="1">
                <a:lnSpc>
                  <a:spcPts val="2268"/>
                </a:lnSpc>
                <a:buFont typeface="Arial"/>
                <a:buChar char="•"/>
              </a:pPr>
              <a:r>
                <a:rPr lang="en-US" sz="21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Prepare for breaches by implementing a rapid reaction strategy as part of your incident response plan.</a:t>
              </a:r>
            </a:p>
            <a:p>
              <a:pPr algn="l" marL="54421" indent="-27211" lvl="1">
                <a:lnSpc>
                  <a:spcPts val="2268"/>
                </a:lnSpc>
              </a:pPr>
            </a:p>
            <a:p>
              <a:pPr algn="l" marL="54421" indent="-27211" lvl="1">
                <a:lnSpc>
                  <a:spcPts val="2268"/>
                </a:lnSpc>
                <a:buFont typeface="Arial"/>
                <a:buChar char="•"/>
              </a:pPr>
              <a:r>
                <a:rPr lang="en-US" sz="21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GDPR compliance entails maintaining Records of Processing Activities (ROPAs), conducting frequent Data Protection Impact Assessments (DPIAs), and making sure that processing is justified.</a:t>
              </a:r>
            </a:p>
            <a:p>
              <a:pPr algn="l" marL="54421" indent="-27211" lvl="1">
                <a:lnSpc>
                  <a:spcPts val="2268"/>
                </a:lnSpc>
              </a:pPr>
            </a:p>
            <a:p>
              <a:pPr algn="r" marL="38872" indent="-19436" lvl="1">
                <a:lnSpc>
                  <a:spcPts val="1620"/>
                </a:lnSpc>
              </a:pPr>
              <a:r>
                <a:rPr lang="en-US" sz="15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(GDPR, 2025)</a:t>
              </a:r>
            </a:p>
          </p:txBody>
        </p:sp>
      </p:grp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5297986" y="1"/>
            <a:ext cx="1732713" cy="937540"/>
            <a:chOff x="0" y="0"/>
            <a:chExt cx="2310284" cy="1250054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310257" cy="1250061"/>
            </a:xfrm>
            <a:custGeom>
              <a:avLst/>
              <a:gdLst/>
              <a:ahLst/>
              <a:cxnLst/>
              <a:rect r="r" b="b" t="t" l="l"/>
              <a:pathLst>
                <a:path h="1250061" w="2310257">
                  <a:moveTo>
                    <a:pt x="9525" y="0"/>
                  </a:moveTo>
                  <a:lnTo>
                    <a:pt x="2300732" y="0"/>
                  </a:lnTo>
                  <a:lnTo>
                    <a:pt x="2310257" y="94869"/>
                  </a:lnTo>
                  <a:cubicBezTo>
                    <a:pt x="2310257" y="732790"/>
                    <a:pt x="1793113" y="1250061"/>
                    <a:pt x="1155065" y="1250061"/>
                  </a:cubicBezTo>
                  <a:cubicBezTo>
                    <a:pt x="517017" y="1250061"/>
                    <a:pt x="0" y="732917"/>
                    <a:pt x="0" y="94869"/>
                  </a:cubicBezTo>
                  <a:close/>
                </a:path>
              </a:pathLst>
            </a:custGeom>
            <a:solidFill>
              <a:srgbClr val="4BACC6">
                <a:alpha val="90196"/>
              </a:srgbClr>
            </a:solidFill>
          </p:spPr>
        </p:sp>
      </p:grpSp>
      <p:grpSp>
        <p:nvGrpSpPr>
          <p:cNvPr name="Group 4" id="4"/>
          <p:cNvGrpSpPr/>
          <p:nvPr/>
        </p:nvGrpSpPr>
        <p:grpSpPr>
          <a:xfrm rot="0">
            <a:off x="1071879" y="1524334"/>
            <a:ext cx="8434635" cy="723106"/>
            <a:chOff x="0" y="0"/>
            <a:chExt cx="11246180" cy="964142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1246231" cy="964184"/>
            </a:xfrm>
            <a:custGeom>
              <a:avLst/>
              <a:gdLst/>
              <a:ahLst/>
              <a:cxnLst/>
              <a:rect r="r" b="b" t="t" l="l"/>
              <a:pathLst>
                <a:path h="964184" w="11246231">
                  <a:moveTo>
                    <a:pt x="0" y="0"/>
                  </a:moveTo>
                  <a:lnTo>
                    <a:pt x="11246231" y="0"/>
                  </a:lnTo>
                  <a:lnTo>
                    <a:pt x="11246231" y="964184"/>
                  </a:lnTo>
                  <a:lnTo>
                    <a:pt x="0" y="964184"/>
                  </a:lnTo>
                  <a:close/>
                </a:path>
              </a:pathLst>
            </a:custGeom>
            <a:solidFill>
              <a:srgbClr val="E6B9B8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19050"/>
              <a:ext cx="11246180" cy="945092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l">
                <a:lnSpc>
                  <a:spcPts val="3888"/>
                </a:lnSpc>
              </a:pPr>
              <a:r>
                <a:rPr lang="en-US" sz="3600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Moral Sales and Marketing Strategies</a:t>
              </a:r>
            </a:p>
            <a:p>
              <a:pPr algn="l">
                <a:lnSpc>
                  <a:spcPts val="3888"/>
                </a:lnSpc>
              </a:pPr>
            </a:p>
            <a:p>
              <a:pPr algn="l">
                <a:lnSpc>
                  <a:spcPts val="3888"/>
                </a:lnSpc>
              </a:pPr>
            </a:p>
            <a:p>
              <a:pPr algn="l">
                <a:lnSpc>
                  <a:spcPts val="3888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0117028" y="5040688"/>
            <a:ext cx="1001733" cy="1001733"/>
            <a:chOff x="0" y="0"/>
            <a:chExt cx="1335644" cy="1335644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335532" cy="1335659"/>
            </a:xfrm>
            <a:custGeom>
              <a:avLst/>
              <a:gdLst/>
              <a:ahLst/>
              <a:cxnLst/>
              <a:rect r="r" b="b" t="t" l="l"/>
              <a:pathLst>
                <a:path h="1335659" w="1335532">
                  <a:moveTo>
                    <a:pt x="0" y="667766"/>
                  </a:moveTo>
                  <a:cubicBezTo>
                    <a:pt x="0" y="298958"/>
                    <a:pt x="298958" y="0"/>
                    <a:pt x="667766" y="0"/>
                  </a:cubicBezTo>
                  <a:lnTo>
                    <a:pt x="667766" y="127000"/>
                  </a:lnTo>
                  <a:lnTo>
                    <a:pt x="667766" y="0"/>
                  </a:lnTo>
                  <a:cubicBezTo>
                    <a:pt x="1036574" y="0"/>
                    <a:pt x="1335532" y="298958"/>
                    <a:pt x="1335532" y="667766"/>
                  </a:cubicBezTo>
                  <a:lnTo>
                    <a:pt x="1208532" y="667766"/>
                  </a:lnTo>
                  <a:lnTo>
                    <a:pt x="1335532" y="667766"/>
                  </a:lnTo>
                  <a:cubicBezTo>
                    <a:pt x="1335532" y="1036574"/>
                    <a:pt x="1036574" y="1335532"/>
                    <a:pt x="667766" y="1335532"/>
                  </a:cubicBezTo>
                  <a:lnTo>
                    <a:pt x="667766" y="1208532"/>
                  </a:lnTo>
                  <a:lnTo>
                    <a:pt x="667766" y="1335532"/>
                  </a:lnTo>
                  <a:cubicBezTo>
                    <a:pt x="298958" y="1335659"/>
                    <a:pt x="0" y="1036701"/>
                    <a:pt x="0" y="667766"/>
                  </a:cubicBezTo>
                  <a:lnTo>
                    <a:pt x="127000" y="667766"/>
                  </a:lnTo>
                  <a:lnTo>
                    <a:pt x="254000" y="667766"/>
                  </a:lnTo>
                  <a:lnTo>
                    <a:pt x="127000" y="667766"/>
                  </a:lnTo>
                  <a:lnTo>
                    <a:pt x="0" y="667766"/>
                  </a:lnTo>
                  <a:moveTo>
                    <a:pt x="254000" y="667766"/>
                  </a:moveTo>
                  <a:cubicBezTo>
                    <a:pt x="254000" y="737870"/>
                    <a:pt x="197104" y="794766"/>
                    <a:pt x="127000" y="794766"/>
                  </a:cubicBezTo>
                  <a:cubicBezTo>
                    <a:pt x="56896" y="794766"/>
                    <a:pt x="0" y="737870"/>
                    <a:pt x="0" y="667766"/>
                  </a:cubicBezTo>
                  <a:cubicBezTo>
                    <a:pt x="0" y="597662"/>
                    <a:pt x="56896" y="540766"/>
                    <a:pt x="127000" y="540766"/>
                  </a:cubicBezTo>
                  <a:cubicBezTo>
                    <a:pt x="197104" y="540766"/>
                    <a:pt x="254000" y="597662"/>
                    <a:pt x="254000" y="667766"/>
                  </a:cubicBezTo>
                  <a:cubicBezTo>
                    <a:pt x="254000" y="896366"/>
                    <a:pt x="439293" y="1081532"/>
                    <a:pt x="667766" y="1081532"/>
                  </a:cubicBezTo>
                  <a:cubicBezTo>
                    <a:pt x="896239" y="1081532"/>
                    <a:pt x="1081659" y="896366"/>
                    <a:pt x="1081659" y="667766"/>
                  </a:cubicBezTo>
                  <a:cubicBezTo>
                    <a:pt x="1081659" y="439166"/>
                    <a:pt x="896366" y="254000"/>
                    <a:pt x="667766" y="254000"/>
                  </a:cubicBezTo>
                  <a:lnTo>
                    <a:pt x="667766" y="127000"/>
                  </a:lnTo>
                  <a:lnTo>
                    <a:pt x="667766" y="254000"/>
                  </a:lnTo>
                  <a:cubicBezTo>
                    <a:pt x="439293" y="254000"/>
                    <a:pt x="254000" y="439293"/>
                    <a:pt x="254000" y="667766"/>
                  </a:cubicBezTo>
                  <a:close/>
                </a:path>
              </a:pathLst>
            </a:custGeom>
            <a:solidFill>
              <a:srgbClr val="4BACC6"/>
            </a:solidFill>
          </p:spPr>
        </p:sp>
      </p:grpSp>
      <p:grpSp>
        <p:nvGrpSpPr>
          <p:cNvPr name="Group 9" id="9"/>
          <p:cNvGrpSpPr>
            <a:grpSpLocks noChangeAspect="true"/>
          </p:cNvGrpSpPr>
          <p:nvPr/>
        </p:nvGrpSpPr>
        <p:grpSpPr>
          <a:xfrm rot="0">
            <a:off x="11830776" y="2895238"/>
            <a:ext cx="5671576" cy="3530556"/>
            <a:chOff x="0" y="0"/>
            <a:chExt cx="7562102" cy="4707408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7562088" cy="4707382"/>
            </a:xfrm>
            <a:custGeom>
              <a:avLst/>
              <a:gdLst/>
              <a:ahLst/>
              <a:cxnLst/>
              <a:rect r="r" b="b" t="t" l="l"/>
              <a:pathLst>
                <a:path h="4707382" w="7562088">
                  <a:moveTo>
                    <a:pt x="0" y="0"/>
                  </a:moveTo>
                  <a:lnTo>
                    <a:pt x="7562088" y="0"/>
                  </a:lnTo>
                  <a:lnTo>
                    <a:pt x="7562088" y="4707382"/>
                  </a:lnTo>
                  <a:lnTo>
                    <a:pt x="0" y="47073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7" t="0" r="-7" b="0"/>
              </a:stretch>
            </a:blip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10124403" y="1"/>
            <a:ext cx="3100422" cy="2432818"/>
            <a:chOff x="0" y="0"/>
            <a:chExt cx="4133896" cy="324375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4151503" cy="3243834"/>
            </a:xfrm>
            <a:custGeom>
              <a:avLst/>
              <a:gdLst/>
              <a:ahLst/>
              <a:cxnLst/>
              <a:rect r="r" b="b" t="t" l="l"/>
              <a:pathLst>
                <a:path h="3243834" w="4151503">
                  <a:moveTo>
                    <a:pt x="0" y="0"/>
                  </a:moveTo>
                  <a:lnTo>
                    <a:pt x="247650" y="0"/>
                  </a:lnTo>
                  <a:lnTo>
                    <a:pt x="247650" y="2905252"/>
                  </a:lnTo>
                  <a:lnTo>
                    <a:pt x="3762756" y="871982"/>
                  </a:lnTo>
                  <a:lnTo>
                    <a:pt x="2255139" y="0"/>
                  </a:lnTo>
                  <a:lnTo>
                    <a:pt x="2749804" y="0"/>
                  </a:lnTo>
                  <a:lnTo>
                    <a:pt x="4072001" y="764794"/>
                  </a:lnTo>
                  <a:cubicBezTo>
                    <a:pt x="4131183" y="798957"/>
                    <a:pt x="4151503" y="874649"/>
                    <a:pt x="4117340" y="933958"/>
                  </a:cubicBezTo>
                  <a:cubicBezTo>
                    <a:pt x="4106545" y="952754"/>
                    <a:pt x="4090797" y="968502"/>
                    <a:pt x="4072001" y="979297"/>
                  </a:cubicBezTo>
                  <a:lnTo>
                    <a:pt x="185801" y="3227197"/>
                  </a:lnTo>
                  <a:cubicBezTo>
                    <a:pt x="167005" y="3238119"/>
                    <a:pt x="145669" y="3243834"/>
                    <a:pt x="123952" y="3243834"/>
                  </a:cubicBezTo>
                  <a:cubicBezTo>
                    <a:pt x="55626" y="3243834"/>
                    <a:pt x="127" y="3188335"/>
                    <a:pt x="127" y="3120009"/>
                  </a:cubicBezTo>
                  <a:close/>
                </a:path>
              </a:pathLst>
            </a:custGeom>
            <a:solidFill>
              <a:srgbClr val="F79646"/>
            </a:solidFill>
          </p:spPr>
        </p:sp>
      </p:grpSp>
      <p:sp>
        <p:nvSpPr>
          <p:cNvPr name="AutoShape 13" id="13"/>
          <p:cNvSpPr/>
          <p:nvPr/>
        </p:nvSpPr>
        <p:spPr>
          <a:xfrm rot="5147315">
            <a:off x="16911084" y="2692515"/>
            <a:ext cx="2594066" cy="0"/>
          </a:xfrm>
          <a:prstGeom prst="line">
            <a:avLst/>
          </a:prstGeom>
          <a:ln cap="rnd" w="95250">
            <a:solidFill>
              <a:srgbClr val="8064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14" id="14"/>
          <p:cNvSpPr/>
          <p:nvPr/>
        </p:nvSpPr>
        <p:spPr>
          <a:xfrm flipH="false" flipV="false" rot="0">
            <a:off x="10766464" y="7385326"/>
            <a:ext cx="3590399" cy="3766571"/>
          </a:xfrm>
          <a:custGeom>
            <a:avLst/>
            <a:gdLst/>
            <a:ahLst/>
            <a:cxnLst/>
            <a:rect r="r" b="b" t="t" l="l"/>
            <a:pathLst>
              <a:path h="3766571" w="3590399">
                <a:moveTo>
                  <a:pt x="0" y="0"/>
                </a:moveTo>
                <a:lnTo>
                  <a:pt x="3590399" y="0"/>
                </a:lnTo>
                <a:lnTo>
                  <a:pt x="3590399" y="3766571"/>
                </a:lnTo>
                <a:lnTo>
                  <a:pt x="0" y="376657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5" id="15"/>
          <p:cNvGrpSpPr/>
          <p:nvPr/>
        </p:nvGrpSpPr>
        <p:grpSpPr>
          <a:xfrm rot="0">
            <a:off x="10214290" y="9050692"/>
            <a:ext cx="2986596" cy="1236307"/>
            <a:chOff x="0" y="0"/>
            <a:chExt cx="3982128" cy="164841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3982085" cy="1648333"/>
            </a:xfrm>
            <a:custGeom>
              <a:avLst/>
              <a:gdLst/>
              <a:ahLst/>
              <a:cxnLst/>
              <a:rect r="r" b="b" t="t" l="l"/>
              <a:pathLst>
                <a:path h="1648333" w="3982085">
                  <a:moveTo>
                    <a:pt x="1991106" y="0"/>
                  </a:moveTo>
                  <a:cubicBezTo>
                    <a:pt x="2967101" y="0"/>
                    <a:pt x="3781425" y="673481"/>
                    <a:pt x="3969639" y="1568831"/>
                  </a:cubicBezTo>
                  <a:lnTo>
                    <a:pt x="3982085" y="1648333"/>
                  </a:lnTo>
                  <a:lnTo>
                    <a:pt x="0" y="1648333"/>
                  </a:lnTo>
                  <a:lnTo>
                    <a:pt x="12446" y="1568831"/>
                  </a:lnTo>
                  <a:cubicBezTo>
                    <a:pt x="200787" y="673481"/>
                    <a:pt x="1015111" y="0"/>
                    <a:pt x="1991106" y="0"/>
                  </a:cubicBezTo>
                  <a:close/>
                </a:path>
              </a:pathLst>
            </a:custGeom>
            <a:solidFill>
              <a:srgbClr val="C0504D"/>
            </a:solidFill>
          </p:spPr>
        </p:sp>
      </p:grpSp>
      <p:grpSp>
        <p:nvGrpSpPr>
          <p:cNvPr name="Group 17" id="17"/>
          <p:cNvGrpSpPr/>
          <p:nvPr/>
        </p:nvGrpSpPr>
        <p:grpSpPr>
          <a:xfrm rot="0">
            <a:off x="16277544" y="8278794"/>
            <a:ext cx="2010458" cy="2008208"/>
            <a:chOff x="0" y="0"/>
            <a:chExt cx="2680610" cy="267761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2680589" cy="2677668"/>
            </a:xfrm>
            <a:custGeom>
              <a:avLst/>
              <a:gdLst/>
              <a:ahLst/>
              <a:cxnLst/>
              <a:rect r="r" b="b" t="t" l="l"/>
              <a:pathLst>
                <a:path h="2677668" w="2680589">
                  <a:moveTo>
                    <a:pt x="123825" y="0"/>
                  </a:moveTo>
                  <a:lnTo>
                    <a:pt x="2680589" y="0"/>
                  </a:lnTo>
                  <a:lnTo>
                    <a:pt x="2680589" y="247650"/>
                  </a:lnTo>
                  <a:lnTo>
                    <a:pt x="247650" y="247650"/>
                  </a:lnTo>
                  <a:lnTo>
                    <a:pt x="247650" y="2677668"/>
                  </a:lnTo>
                  <a:lnTo>
                    <a:pt x="0" y="2677668"/>
                  </a:lnTo>
                  <a:lnTo>
                    <a:pt x="0" y="123825"/>
                  </a:lnTo>
                  <a:cubicBezTo>
                    <a:pt x="0" y="55499"/>
                    <a:pt x="55499" y="0"/>
                    <a:pt x="123825" y="0"/>
                  </a:cubicBezTo>
                  <a:close/>
                </a:path>
              </a:pathLst>
            </a:custGeom>
            <a:solidFill>
              <a:srgbClr val="F79646"/>
            </a:solidFill>
          </p:spPr>
        </p:sp>
      </p:grpSp>
      <p:sp>
        <p:nvSpPr>
          <p:cNvPr name="TextBox 19" id="19"/>
          <p:cNvSpPr txBox="true"/>
          <p:nvPr/>
        </p:nvSpPr>
        <p:spPr>
          <a:xfrm rot="0">
            <a:off x="1219664" y="2459490"/>
            <a:ext cx="8195409" cy="74065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</a:p>
          <a:p>
            <a:pPr algn="l">
              <a:lnSpc>
                <a:spcPts val="3240"/>
              </a:lnSpc>
            </a:pPr>
            <a:r>
              <a:rPr lang="en-US" b="true" sz="2700" u="sng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Issues:</a:t>
            </a:r>
          </a:p>
          <a:p>
            <a:pPr algn="l">
              <a:lnSpc>
                <a:spcPts val="3240"/>
              </a:lnSpc>
            </a:pPr>
            <a:r>
              <a:rPr lang="en-US" sz="27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Unauthorised use of personal information for targeted advertising, Sales manipulation techniques backed by AI analysis, and Inaccurate pricing or offer representation.</a:t>
            </a:r>
          </a:p>
          <a:p>
            <a:pPr algn="l">
              <a:lnSpc>
                <a:spcPts val="3240"/>
              </a:lnSpc>
            </a:pPr>
          </a:p>
          <a:p>
            <a:pPr algn="l">
              <a:lnSpc>
                <a:spcPts val="3240"/>
              </a:lnSpc>
            </a:pPr>
            <a:r>
              <a:rPr lang="en-US" sz="27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b="true" sz="2700" u="sng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Strategies for Mitigation:</a:t>
            </a:r>
          </a:p>
          <a:p>
            <a:pPr algn="l">
              <a:lnSpc>
                <a:spcPts val="3240"/>
              </a:lnSpc>
            </a:pPr>
          </a:p>
          <a:p>
            <a:pPr algn="l">
              <a:lnSpc>
                <a:spcPts val="3240"/>
              </a:lnSpc>
            </a:pPr>
            <a:r>
              <a:rPr lang="en-US" sz="27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Unambiguous marketing opt-in: Give people control over their data instead of pre-checked boxes. Ethical AI marketing: Make sure algorithms don't take advantage of weaker populations.</a:t>
            </a:r>
          </a:p>
          <a:p>
            <a:pPr algn="l">
              <a:lnSpc>
                <a:spcPts val="3240"/>
              </a:lnSpc>
            </a:pPr>
          </a:p>
          <a:p>
            <a:pPr algn="l">
              <a:lnSpc>
                <a:spcPts val="3240"/>
              </a:lnSpc>
            </a:pPr>
            <a:r>
              <a:rPr lang="en-US" b="true" sz="2700" u="sng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Audit marketing materials:</a:t>
            </a:r>
          </a:p>
          <a:p>
            <a:pPr algn="l">
              <a:lnSpc>
                <a:spcPts val="3240"/>
              </a:lnSpc>
            </a:pPr>
            <a:r>
              <a:rPr lang="en-US" sz="27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Check for fairness and correctness regularly.</a:t>
            </a:r>
          </a:p>
          <a:p>
            <a:pPr algn="l">
              <a:lnSpc>
                <a:spcPts val="3240"/>
              </a:lnSpc>
            </a:pPr>
          </a:p>
          <a:p>
            <a:pPr algn="r">
              <a:lnSpc>
                <a:spcPts val="2160"/>
              </a:lnSpc>
            </a:pPr>
            <a:r>
              <a:rPr lang="en-US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(European Commission, 2019)</a:t>
            </a:r>
          </a:p>
        </p:txBody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5358264" y="-45966"/>
            <a:ext cx="13002768" cy="10286985"/>
            <a:chOff x="0" y="0"/>
            <a:chExt cx="17337024" cy="13715980"/>
          </a:xfrm>
        </p:grpSpPr>
        <p:sp>
          <p:nvSpPr>
            <p:cNvPr name="Freeform 3" id="3" descr="Digital financial graphs in 3D"/>
            <p:cNvSpPr/>
            <p:nvPr/>
          </p:nvSpPr>
          <p:spPr>
            <a:xfrm flipH="false" flipV="false" rot="0">
              <a:off x="0" y="0"/>
              <a:ext cx="17337024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17337024">
                  <a:moveTo>
                    <a:pt x="0" y="0"/>
                  </a:moveTo>
                  <a:lnTo>
                    <a:pt x="17337024" y="0"/>
                  </a:lnTo>
                  <a:lnTo>
                    <a:pt x="17337024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1201" t="0" r="-550" b="-103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4" y="0"/>
            <a:ext cx="14008809" cy="10287000"/>
            <a:chOff x="0" y="0"/>
            <a:chExt cx="18678412" cy="137160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8678398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18678398">
                  <a:moveTo>
                    <a:pt x="0" y="0"/>
                  </a:moveTo>
                  <a:lnTo>
                    <a:pt x="18678398" y="0"/>
                  </a:lnTo>
                  <a:lnTo>
                    <a:pt x="18678398" y="13716000"/>
                  </a:lnTo>
                  <a:lnTo>
                    <a:pt x="0" y="13716000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33000">
                  <a:srgbClr val="000000">
                    <a:alpha val="64000"/>
                  </a:srgbClr>
                </a:gs>
                <a:gs pos="58000">
                  <a:srgbClr val="000000">
                    <a:alpha val="0"/>
                  </a:srgbClr>
                </a:gs>
                <a:gs pos="100000">
                  <a:srgbClr val="000000">
                    <a:alpha val="100000"/>
                  </a:srgbClr>
                </a:gs>
              </a:gsLst>
              <a:lin ang="10800000"/>
            </a:gradFill>
          </p:spPr>
        </p:sp>
      </p:grpSp>
      <p:grpSp>
        <p:nvGrpSpPr>
          <p:cNvPr name="Group 6" id="6"/>
          <p:cNvGrpSpPr/>
          <p:nvPr/>
        </p:nvGrpSpPr>
        <p:grpSpPr>
          <a:xfrm rot="0">
            <a:off x="695540" y="2553256"/>
            <a:ext cx="10902848" cy="1637186"/>
            <a:chOff x="0" y="0"/>
            <a:chExt cx="14537130" cy="218291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28575" y="28575"/>
              <a:ext cx="14480032" cy="2125726"/>
            </a:xfrm>
            <a:custGeom>
              <a:avLst/>
              <a:gdLst/>
              <a:ahLst/>
              <a:cxnLst/>
              <a:rect r="r" b="b" t="t" l="l"/>
              <a:pathLst>
                <a:path h="2125726" w="14480032">
                  <a:moveTo>
                    <a:pt x="0" y="0"/>
                  </a:moveTo>
                  <a:lnTo>
                    <a:pt x="14480032" y="0"/>
                  </a:lnTo>
                  <a:lnTo>
                    <a:pt x="14480032" y="2125726"/>
                  </a:lnTo>
                  <a:lnTo>
                    <a:pt x="0" y="2125726"/>
                  </a:lnTo>
                  <a:close/>
                </a:path>
              </a:pathLst>
            </a:custGeom>
            <a:solidFill>
              <a:srgbClr val="0B3041">
                <a:alpha val="25882"/>
              </a:srgbClr>
            </a:solidFill>
          </p:spPr>
        </p:sp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4537182" cy="2182876"/>
            </a:xfrm>
            <a:custGeom>
              <a:avLst/>
              <a:gdLst/>
              <a:ahLst/>
              <a:cxnLst/>
              <a:rect r="r" b="b" t="t" l="l"/>
              <a:pathLst>
                <a:path h="2182876" w="14537182">
                  <a:moveTo>
                    <a:pt x="28575" y="0"/>
                  </a:moveTo>
                  <a:lnTo>
                    <a:pt x="14508607" y="0"/>
                  </a:lnTo>
                  <a:cubicBezTo>
                    <a:pt x="14524355" y="0"/>
                    <a:pt x="14537182" y="12827"/>
                    <a:pt x="14537182" y="28575"/>
                  </a:cubicBezTo>
                  <a:lnTo>
                    <a:pt x="14537182" y="2154301"/>
                  </a:lnTo>
                  <a:cubicBezTo>
                    <a:pt x="14537182" y="2170049"/>
                    <a:pt x="14524355" y="2182876"/>
                    <a:pt x="14508607" y="2182876"/>
                  </a:cubicBezTo>
                  <a:lnTo>
                    <a:pt x="28575" y="2182876"/>
                  </a:lnTo>
                  <a:cubicBezTo>
                    <a:pt x="12827" y="2182876"/>
                    <a:pt x="0" y="2170049"/>
                    <a:pt x="0" y="2154301"/>
                  </a:cubicBezTo>
                  <a:lnTo>
                    <a:pt x="0" y="28575"/>
                  </a:lnTo>
                  <a:cubicBezTo>
                    <a:pt x="0" y="12827"/>
                    <a:pt x="12827" y="0"/>
                    <a:pt x="28575" y="0"/>
                  </a:cubicBezTo>
                  <a:moveTo>
                    <a:pt x="28575" y="57150"/>
                  </a:moveTo>
                  <a:lnTo>
                    <a:pt x="28575" y="28575"/>
                  </a:lnTo>
                  <a:lnTo>
                    <a:pt x="57150" y="28575"/>
                  </a:lnTo>
                  <a:lnTo>
                    <a:pt x="57150" y="2154301"/>
                  </a:lnTo>
                  <a:lnTo>
                    <a:pt x="28575" y="2154301"/>
                  </a:lnTo>
                  <a:lnTo>
                    <a:pt x="28575" y="2125726"/>
                  </a:lnTo>
                  <a:lnTo>
                    <a:pt x="14508607" y="2125726"/>
                  </a:lnTo>
                  <a:lnTo>
                    <a:pt x="14508607" y="2154301"/>
                  </a:lnTo>
                  <a:lnTo>
                    <a:pt x="14480032" y="2154301"/>
                  </a:lnTo>
                  <a:lnTo>
                    <a:pt x="14480032" y="28575"/>
                  </a:lnTo>
                  <a:lnTo>
                    <a:pt x="14508607" y="28575"/>
                  </a:lnTo>
                  <a:lnTo>
                    <a:pt x="14508607" y="57150"/>
                  </a:lnTo>
                  <a:lnTo>
                    <a:pt x="28575" y="57150"/>
                  </a:lnTo>
                  <a:close/>
                </a:path>
              </a:pathLst>
            </a:custGeom>
            <a:solidFill>
              <a:srgbClr val="C04F15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66675"/>
              <a:ext cx="14537130" cy="2116239"/>
            </a:xfrm>
            <a:prstGeom prst="rect">
              <a:avLst/>
            </a:prstGeom>
          </p:spPr>
          <p:txBody>
            <a:bodyPr anchor="b" rtlCol="false" tIns="50800" lIns="50800" bIns="50800" rIns="50800"/>
            <a:lstStyle/>
            <a:p>
              <a:pPr algn="l">
                <a:lnSpc>
                  <a:spcPts val="5184"/>
                </a:lnSpc>
              </a:pPr>
              <a:r>
                <a:rPr lang="en-US" sz="4800">
                  <a:solidFill>
                    <a:srgbClr val="FFFF66"/>
                  </a:solidFill>
                  <a:latin typeface="Aptos"/>
                  <a:ea typeface="Aptos"/>
                  <a:cs typeface="Aptos"/>
                  <a:sym typeface="Aptos"/>
                </a:rPr>
                <a:t>4 Real-world case examples of companies using different information systems.</a:t>
              </a: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2483970" y="4950578"/>
            <a:ext cx="5242959" cy="4206694"/>
            <a:chOff x="0" y="0"/>
            <a:chExt cx="6990612" cy="5608926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-1524" y="-1524"/>
              <a:ext cx="6993636" cy="5612003"/>
            </a:xfrm>
            <a:custGeom>
              <a:avLst/>
              <a:gdLst/>
              <a:ahLst/>
              <a:cxnLst/>
              <a:rect r="r" b="b" t="t" l="l"/>
              <a:pathLst>
                <a:path h="5612003" w="6993636">
                  <a:moveTo>
                    <a:pt x="1524" y="0"/>
                  </a:moveTo>
                  <a:lnTo>
                    <a:pt x="6992112" y="0"/>
                  </a:lnTo>
                  <a:cubicBezTo>
                    <a:pt x="6993001" y="0"/>
                    <a:pt x="6993636" y="762"/>
                    <a:pt x="6993636" y="1524"/>
                  </a:cubicBezTo>
                  <a:lnTo>
                    <a:pt x="6993636" y="5610479"/>
                  </a:lnTo>
                  <a:cubicBezTo>
                    <a:pt x="6993636" y="5611368"/>
                    <a:pt x="6992874" y="5612003"/>
                    <a:pt x="6992112" y="5612003"/>
                  </a:cubicBezTo>
                  <a:lnTo>
                    <a:pt x="1524" y="5612003"/>
                  </a:lnTo>
                  <a:cubicBezTo>
                    <a:pt x="635" y="5612003"/>
                    <a:pt x="0" y="5611241"/>
                    <a:pt x="0" y="5610479"/>
                  </a:cubicBezTo>
                  <a:lnTo>
                    <a:pt x="0" y="1524"/>
                  </a:lnTo>
                  <a:cubicBezTo>
                    <a:pt x="0" y="635"/>
                    <a:pt x="762" y="0"/>
                    <a:pt x="1524" y="0"/>
                  </a:cubicBezTo>
                  <a:moveTo>
                    <a:pt x="1524" y="3048"/>
                  </a:moveTo>
                  <a:lnTo>
                    <a:pt x="1524" y="1524"/>
                  </a:lnTo>
                  <a:lnTo>
                    <a:pt x="3048" y="1524"/>
                  </a:lnTo>
                  <a:lnTo>
                    <a:pt x="3048" y="5610479"/>
                  </a:lnTo>
                  <a:lnTo>
                    <a:pt x="1524" y="5610479"/>
                  </a:lnTo>
                  <a:lnTo>
                    <a:pt x="1524" y="5608955"/>
                  </a:lnTo>
                  <a:lnTo>
                    <a:pt x="6992112" y="5608955"/>
                  </a:lnTo>
                  <a:lnTo>
                    <a:pt x="6992112" y="5610479"/>
                  </a:lnTo>
                  <a:lnTo>
                    <a:pt x="6990588" y="5610479"/>
                  </a:lnTo>
                  <a:lnTo>
                    <a:pt x="6990588" y="1524"/>
                  </a:lnTo>
                  <a:lnTo>
                    <a:pt x="6992112" y="1524"/>
                  </a:lnTo>
                  <a:lnTo>
                    <a:pt x="6992112" y="3048"/>
                  </a:lnTo>
                  <a:lnTo>
                    <a:pt x="1524" y="3048"/>
                  </a:lnTo>
                  <a:close/>
                </a:path>
              </a:pathLst>
            </a:custGeom>
            <a:solidFill>
              <a:srgbClr val="FFFF66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28575"/>
              <a:ext cx="6990612" cy="5580351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l">
                <a:lnSpc>
                  <a:spcPts val="2916"/>
                </a:lnSpc>
              </a:pPr>
              <a:r>
                <a:rPr lang="en-US" b="true" sz="2700" u="sng">
                  <a:solidFill>
                    <a:srgbClr val="F2AA84"/>
                  </a:solidFill>
                  <a:latin typeface="Aptos Bold"/>
                  <a:ea typeface="Aptos Bold"/>
                  <a:cs typeface="Aptos Bold"/>
                  <a:sym typeface="Aptos Bold"/>
                </a:rPr>
                <a:t>Chosen companies.</a:t>
              </a:r>
            </a:p>
            <a:p>
              <a:pPr algn="l">
                <a:lnSpc>
                  <a:spcPts val="2916"/>
                </a:lnSpc>
              </a:pPr>
            </a:p>
            <a:p>
              <a:pPr algn="l" marL="488632" indent="-244316" lvl="1">
                <a:lnSpc>
                  <a:spcPts val="2916"/>
                </a:lnSpc>
                <a:buAutoNum type="arabicPeriod" startAt="1"/>
              </a:pPr>
              <a:r>
                <a:rPr lang="en-US" sz="2700">
                  <a:solidFill>
                    <a:srgbClr val="F2AA84"/>
                  </a:solidFill>
                  <a:latin typeface="Aptos"/>
                  <a:ea typeface="Aptos"/>
                  <a:cs typeface="Aptos"/>
                  <a:sym typeface="Aptos"/>
                </a:rPr>
                <a:t>Nestle</a:t>
              </a:r>
            </a:p>
            <a:p>
              <a:pPr algn="l" marL="488632" indent="-244316" lvl="1">
                <a:lnSpc>
                  <a:spcPts val="2916"/>
                </a:lnSpc>
                <a:buAutoNum type="arabicPeriod" startAt="1"/>
              </a:pPr>
              <a:r>
                <a:rPr lang="en-US" sz="2700">
                  <a:solidFill>
                    <a:srgbClr val="F2AA84"/>
                  </a:solidFill>
                  <a:latin typeface="Aptos"/>
                  <a:ea typeface="Aptos"/>
                  <a:cs typeface="Aptos"/>
                  <a:sym typeface="Aptos"/>
                </a:rPr>
                <a:t>Amazon</a:t>
              </a:r>
            </a:p>
            <a:p>
              <a:pPr algn="l" marL="488632" indent="-244316" lvl="1">
                <a:lnSpc>
                  <a:spcPts val="2916"/>
                </a:lnSpc>
                <a:buAutoNum type="arabicPeriod" startAt="1"/>
              </a:pPr>
              <a:r>
                <a:rPr lang="en-US" sz="2700">
                  <a:solidFill>
                    <a:srgbClr val="F2AA84"/>
                  </a:solidFill>
                  <a:latin typeface="Aptos"/>
                  <a:ea typeface="Aptos"/>
                  <a:cs typeface="Aptos"/>
                  <a:sym typeface="Aptos"/>
                </a:rPr>
                <a:t>United Parcels Service (UPS)</a:t>
              </a:r>
            </a:p>
            <a:p>
              <a:pPr algn="l" marL="488632" indent="-244316" lvl="1">
                <a:lnSpc>
                  <a:spcPts val="2916"/>
                </a:lnSpc>
                <a:buAutoNum type="arabicPeriod" startAt="1"/>
              </a:pPr>
              <a:r>
                <a:rPr lang="en-US" sz="2700">
                  <a:solidFill>
                    <a:srgbClr val="F2AA84"/>
                  </a:solidFill>
                  <a:latin typeface="Aptos"/>
                  <a:ea typeface="Aptos"/>
                  <a:cs typeface="Aptos"/>
                  <a:sym typeface="Aptos"/>
                </a:rPr>
                <a:t>NASA</a:t>
              </a:r>
            </a:p>
          </p:txBody>
        </p:sp>
      </p:grpSp>
      <p:grpSp>
        <p:nvGrpSpPr>
          <p:cNvPr name="Group 13" id="13"/>
          <p:cNvGrpSpPr/>
          <p:nvPr/>
        </p:nvGrpSpPr>
        <p:grpSpPr>
          <a:xfrm rot="5400000">
            <a:off x="1139882" y="520187"/>
            <a:ext cx="219456" cy="1056132"/>
            <a:chOff x="0" y="0"/>
            <a:chExt cx="292608" cy="1408176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92608" cy="1408176"/>
            </a:xfrm>
            <a:custGeom>
              <a:avLst/>
              <a:gdLst/>
              <a:ahLst/>
              <a:cxnLst/>
              <a:rect r="r" b="b" t="t" l="l"/>
              <a:pathLst>
                <a:path h="1408176" w="292608">
                  <a:moveTo>
                    <a:pt x="0" y="0"/>
                  </a:moveTo>
                  <a:lnTo>
                    <a:pt x="292608" y="0"/>
                  </a:lnTo>
                  <a:lnTo>
                    <a:pt x="292608" y="1408176"/>
                  </a:lnTo>
                  <a:lnTo>
                    <a:pt x="0" y="1408176"/>
                  </a:lnTo>
                  <a:close/>
                </a:path>
              </a:pathLst>
            </a:custGeom>
            <a:solidFill>
              <a:srgbClr val="E97132"/>
            </a:solidFill>
          </p:spPr>
        </p:sp>
      </p:grpSp>
      <p:grpSp>
        <p:nvGrpSpPr>
          <p:cNvPr name="Group 15" id="15"/>
          <p:cNvGrpSpPr/>
          <p:nvPr/>
        </p:nvGrpSpPr>
        <p:grpSpPr>
          <a:xfrm rot="0">
            <a:off x="721544" y="6820380"/>
            <a:ext cx="5966460" cy="27432"/>
            <a:chOff x="0" y="0"/>
            <a:chExt cx="7955280" cy="36576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7955280" cy="36576"/>
            </a:xfrm>
            <a:custGeom>
              <a:avLst/>
              <a:gdLst/>
              <a:ahLst/>
              <a:cxnLst/>
              <a:rect r="r" b="b" t="t" l="l"/>
              <a:pathLst>
                <a:path h="36576" w="7955280">
                  <a:moveTo>
                    <a:pt x="0" y="0"/>
                  </a:moveTo>
                  <a:lnTo>
                    <a:pt x="7955280" y="0"/>
                  </a:lnTo>
                  <a:lnTo>
                    <a:pt x="7955280" y="36576"/>
                  </a:lnTo>
                  <a:lnTo>
                    <a:pt x="0" y="36576"/>
                  </a:lnTo>
                  <a:close/>
                </a:path>
              </a:pathLst>
            </a:custGeom>
            <a:solidFill>
              <a:srgbClr val="000000"/>
            </a:solidFill>
          </p:spPr>
        </p:sp>
      </p:grp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455236" y="581168"/>
            <a:ext cx="8130831" cy="764040"/>
            <a:chOff x="0" y="0"/>
            <a:chExt cx="10841108" cy="101872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0841108" cy="1018720"/>
            </a:xfrm>
            <a:custGeom>
              <a:avLst/>
              <a:gdLst/>
              <a:ahLst/>
              <a:cxnLst/>
              <a:rect r="r" b="b" t="t" l="l"/>
              <a:pathLst>
                <a:path h="1018720" w="10841108">
                  <a:moveTo>
                    <a:pt x="0" y="0"/>
                  </a:moveTo>
                  <a:lnTo>
                    <a:pt x="10841108" y="0"/>
                  </a:lnTo>
                  <a:lnTo>
                    <a:pt x="10841108" y="1018720"/>
                  </a:lnTo>
                  <a:lnTo>
                    <a:pt x="0" y="101872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9525"/>
              <a:ext cx="10841108" cy="1009195"/>
            </a:xfrm>
            <a:prstGeom prst="rect">
              <a:avLst/>
            </a:prstGeom>
          </p:spPr>
          <p:txBody>
            <a:bodyPr anchor="b" rtlCol="false" tIns="0" lIns="0" bIns="0" rIns="0"/>
            <a:lstStyle/>
            <a:p>
              <a:pPr algn="ctr">
                <a:lnSpc>
                  <a:spcPts val="2916"/>
                </a:lnSpc>
              </a:pPr>
              <a:r>
                <a:rPr lang="en-US" sz="2700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NESTLE- Enterprise Resource Planning (ERP )</a:t>
              </a: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132720" y="1905340"/>
            <a:ext cx="11182930" cy="6998837"/>
            <a:chOff x="0" y="0"/>
            <a:chExt cx="14910574" cy="9331782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28575" y="28575"/>
              <a:ext cx="14853413" cy="9274683"/>
            </a:xfrm>
            <a:custGeom>
              <a:avLst/>
              <a:gdLst/>
              <a:ahLst/>
              <a:cxnLst/>
              <a:rect r="r" b="b" t="t" l="l"/>
              <a:pathLst>
                <a:path h="9274683" w="14853413">
                  <a:moveTo>
                    <a:pt x="0" y="0"/>
                  </a:moveTo>
                  <a:lnTo>
                    <a:pt x="14853413" y="0"/>
                  </a:lnTo>
                  <a:lnTo>
                    <a:pt x="14853413" y="9274683"/>
                  </a:lnTo>
                  <a:lnTo>
                    <a:pt x="0" y="9274683"/>
                  </a:lnTo>
                  <a:close/>
                </a:path>
              </a:pathLst>
            </a:custGeom>
            <a:solidFill>
              <a:srgbClr val="DCEAF7"/>
            </a:solidFill>
          </p:spPr>
        </p:sp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4910563" cy="9331833"/>
            </a:xfrm>
            <a:custGeom>
              <a:avLst/>
              <a:gdLst/>
              <a:ahLst/>
              <a:cxnLst/>
              <a:rect r="r" b="b" t="t" l="l"/>
              <a:pathLst>
                <a:path h="9331833" w="14910563">
                  <a:moveTo>
                    <a:pt x="28575" y="0"/>
                  </a:moveTo>
                  <a:lnTo>
                    <a:pt x="14881988" y="0"/>
                  </a:lnTo>
                  <a:cubicBezTo>
                    <a:pt x="14897736" y="0"/>
                    <a:pt x="14910563" y="12827"/>
                    <a:pt x="14910563" y="28575"/>
                  </a:cubicBezTo>
                  <a:lnTo>
                    <a:pt x="14910563" y="9303258"/>
                  </a:lnTo>
                  <a:cubicBezTo>
                    <a:pt x="14910563" y="9319006"/>
                    <a:pt x="14897736" y="9331833"/>
                    <a:pt x="14881988" y="9331833"/>
                  </a:cubicBezTo>
                  <a:lnTo>
                    <a:pt x="28575" y="9331833"/>
                  </a:lnTo>
                  <a:cubicBezTo>
                    <a:pt x="12827" y="9331833"/>
                    <a:pt x="0" y="9319006"/>
                    <a:pt x="0" y="9303258"/>
                  </a:cubicBezTo>
                  <a:lnTo>
                    <a:pt x="0" y="28575"/>
                  </a:lnTo>
                  <a:cubicBezTo>
                    <a:pt x="0" y="12827"/>
                    <a:pt x="12827" y="0"/>
                    <a:pt x="28575" y="0"/>
                  </a:cubicBezTo>
                  <a:moveTo>
                    <a:pt x="28575" y="57150"/>
                  </a:moveTo>
                  <a:lnTo>
                    <a:pt x="28575" y="28575"/>
                  </a:lnTo>
                  <a:lnTo>
                    <a:pt x="57150" y="28575"/>
                  </a:lnTo>
                  <a:lnTo>
                    <a:pt x="57150" y="9303258"/>
                  </a:lnTo>
                  <a:lnTo>
                    <a:pt x="28575" y="9303258"/>
                  </a:lnTo>
                  <a:lnTo>
                    <a:pt x="28575" y="9274683"/>
                  </a:lnTo>
                  <a:lnTo>
                    <a:pt x="14881988" y="9274683"/>
                  </a:lnTo>
                  <a:lnTo>
                    <a:pt x="14881988" y="9303258"/>
                  </a:lnTo>
                  <a:lnTo>
                    <a:pt x="14853413" y="9303258"/>
                  </a:lnTo>
                  <a:lnTo>
                    <a:pt x="14853413" y="28575"/>
                  </a:lnTo>
                  <a:lnTo>
                    <a:pt x="14881988" y="28575"/>
                  </a:lnTo>
                  <a:lnTo>
                    <a:pt x="14881988" y="57150"/>
                  </a:lnTo>
                  <a:lnTo>
                    <a:pt x="28575" y="57150"/>
                  </a:lnTo>
                  <a:close/>
                </a:path>
              </a:pathLst>
            </a:custGeom>
            <a:solidFill>
              <a:srgbClr val="13501B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38100"/>
              <a:ext cx="14910574" cy="9293682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l">
                <a:lnSpc>
                  <a:spcPts val="1542"/>
                </a:lnSpc>
              </a:pPr>
            </a:p>
            <a:p>
              <a:pPr algn="l" marL="323040" indent="-161520" lvl="1">
                <a:lnSpc>
                  <a:spcPts val="1542"/>
                </a:lnSpc>
                <a:buFont typeface="Arial"/>
                <a:buChar char="•"/>
              </a:pPr>
              <a:r>
                <a:rPr lang="en-US" sz="178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b="true" sz="1785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Challenges</a:t>
              </a:r>
              <a:r>
                <a:rPr lang="en-US" sz="178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Nestlé had to deal with dispersed operations across the globe, several old systems, erratic data, and inefficient supply chains.</a:t>
              </a:r>
            </a:p>
            <a:p>
              <a:pPr algn="l" marL="323040" indent="-161520" lvl="1">
                <a:lnSpc>
                  <a:spcPts val="1542"/>
                </a:lnSpc>
              </a:pPr>
            </a:p>
            <a:p>
              <a:pPr algn="l" marL="323040" indent="-161520" lvl="1">
                <a:lnSpc>
                  <a:spcPts val="1542"/>
                </a:lnSpc>
                <a:buFont typeface="Arial"/>
                <a:buChar char="•"/>
              </a:pPr>
              <a:r>
                <a:rPr lang="en-US" sz="178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b="true" sz="1785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Solution</a:t>
              </a:r>
              <a:r>
                <a:rPr lang="en-US" sz="178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SAP ERP was put into place to standardise HR, finance, and logistics procedures across international operations. The project placed a strong emphasis on reengineering business processes and standardising data.</a:t>
              </a:r>
            </a:p>
            <a:p>
              <a:pPr algn="l" marL="323040" indent="-161520" lvl="1">
                <a:lnSpc>
                  <a:spcPts val="1542"/>
                </a:lnSpc>
              </a:pPr>
            </a:p>
            <a:p>
              <a:pPr algn="l" marL="323040" indent="-161520" lvl="1">
                <a:lnSpc>
                  <a:spcPts val="1542"/>
                </a:lnSpc>
                <a:buFont typeface="Arial"/>
                <a:buChar char="•"/>
              </a:pPr>
              <a:r>
                <a:rPr lang="en-US" sz="178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b="true" sz="1785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Ethical Issues</a:t>
              </a:r>
              <a:r>
                <a:rPr lang="en-US" sz="178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Data privacy issues while managing consumer and staff data globally.</a:t>
              </a:r>
            </a:p>
            <a:p>
              <a:pPr algn="l" marL="323040" indent="-161520" lvl="1">
                <a:lnSpc>
                  <a:spcPts val="1542"/>
                </a:lnSpc>
              </a:pPr>
              <a:r>
                <a:rPr lang="en-US" sz="178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· Workforce reorganisation brought on by labour concerns with process automation.</a:t>
              </a:r>
            </a:p>
            <a:p>
              <a:pPr algn="l" marL="323040" indent="-161520" lvl="1">
                <a:lnSpc>
                  <a:spcPts val="1542"/>
                </a:lnSpc>
              </a:pPr>
            </a:p>
            <a:p>
              <a:pPr algn="l" marL="323040" indent="-161520" lvl="1">
                <a:lnSpc>
                  <a:spcPts val="1542"/>
                </a:lnSpc>
                <a:buFont typeface="Arial"/>
                <a:buChar char="•"/>
              </a:pPr>
              <a:r>
                <a:rPr lang="en-US" b="true" sz="1785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 Effect on Business Performance</a:t>
              </a:r>
              <a:r>
                <a:rPr lang="en-US" sz="178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Enhanced efficiency and visibility of the supply chain.</a:t>
              </a:r>
            </a:p>
            <a:p>
              <a:pPr algn="l" marL="323040" indent="-161520" lvl="1">
                <a:lnSpc>
                  <a:spcPts val="1542"/>
                </a:lnSpc>
              </a:pPr>
              <a:r>
                <a:rPr lang="en-US" sz="178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Improved real-time reporting and financial consolidation.</a:t>
              </a:r>
            </a:p>
            <a:p>
              <a:pPr algn="l" marL="323040" indent="-161520" lvl="1">
                <a:lnSpc>
                  <a:spcPts val="1542"/>
                </a:lnSpc>
              </a:pPr>
              <a:r>
                <a:rPr lang="en-US" sz="178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· Despite initial resistance and cost overruns, there were significant long-term benefits.</a:t>
              </a:r>
            </a:p>
            <a:p>
              <a:pPr algn="l" marL="323040" indent="-161520" lvl="1">
                <a:lnSpc>
                  <a:spcPts val="1542"/>
                </a:lnSpc>
              </a:pPr>
            </a:p>
            <a:p>
              <a:pPr algn="l" marL="323040" indent="-161520" lvl="1">
                <a:lnSpc>
                  <a:spcPts val="1542"/>
                </a:lnSpc>
                <a:buFont typeface="Arial"/>
                <a:buChar char="•"/>
              </a:pPr>
              <a:r>
                <a:rPr lang="en-US" sz="178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•</a:t>
              </a:r>
              <a:r>
                <a:rPr lang="en-US" b="true" sz="1785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Key Takeaway</a:t>
              </a:r>
              <a:r>
                <a:rPr lang="en-US" sz="178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To prevent deployment difficulties, technology must be aligned with process redesign and effective change management for ERP success.</a:t>
              </a:r>
            </a:p>
            <a:p>
              <a:pPr algn="ctr" marL="323040" indent="-161520" lvl="1">
                <a:lnSpc>
                  <a:spcPts val="1542"/>
                </a:lnSpc>
              </a:pPr>
            </a:p>
            <a:p>
              <a:pPr algn="r" marL="323040" indent="-161520" lvl="1">
                <a:lnSpc>
                  <a:spcPts val="1542"/>
                </a:lnSpc>
              </a:pPr>
              <a:r>
                <a:rPr lang="en-US" sz="178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(Worthen, 2002)</a:t>
              </a:r>
            </a:p>
          </p:txBody>
        </p:sp>
      </p:grpSp>
      <p:grpSp>
        <p:nvGrpSpPr>
          <p:cNvPr name="Group 9" id="9"/>
          <p:cNvGrpSpPr>
            <a:grpSpLocks noChangeAspect="true"/>
          </p:cNvGrpSpPr>
          <p:nvPr/>
        </p:nvGrpSpPr>
        <p:grpSpPr>
          <a:xfrm rot="0">
            <a:off x="12917878" y="2022428"/>
            <a:ext cx="4603899" cy="4625649"/>
            <a:chOff x="0" y="0"/>
            <a:chExt cx="6138532" cy="6167532"/>
          </a:xfrm>
        </p:grpSpPr>
        <p:sp>
          <p:nvSpPr>
            <p:cNvPr name="Freeform 10" id="10" descr="A diagram of a system  AI-generated content may be incorrect."/>
            <p:cNvSpPr/>
            <p:nvPr/>
          </p:nvSpPr>
          <p:spPr>
            <a:xfrm flipH="false" flipV="false" rot="0">
              <a:off x="0" y="0"/>
              <a:ext cx="6138545" cy="6167501"/>
            </a:xfrm>
            <a:custGeom>
              <a:avLst/>
              <a:gdLst/>
              <a:ahLst/>
              <a:cxnLst/>
              <a:rect r="r" b="b" t="t" l="l"/>
              <a:pathLst>
                <a:path h="6167501" w="6138545">
                  <a:moveTo>
                    <a:pt x="0" y="0"/>
                  </a:moveTo>
                  <a:lnTo>
                    <a:pt x="6138545" y="0"/>
                  </a:lnTo>
                  <a:lnTo>
                    <a:pt x="6138545" y="6167501"/>
                  </a:lnTo>
                  <a:lnTo>
                    <a:pt x="0" y="616750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236" t="0" r="-235" b="0"/>
              </a:stretch>
            </a:blipFill>
          </p:spPr>
        </p:sp>
      </p:grpSp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435036" y="342900"/>
            <a:ext cx="5793802" cy="1743420"/>
            <a:chOff x="0" y="0"/>
            <a:chExt cx="7725070" cy="23245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25070" cy="2324560"/>
            </a:xfrm>
            <a:custGeom>
              <a:avLst/>
              <a:gdLst/>
              <a:ahLst/>
              <a:cxnLst/>
              <a:rect r="r" b="b" t="t" l="l"/>
              <a:pathLst>
                <a:path h="2324560" w="7725070">
                  <a:moveTo>
                    <a:pt x="0" y="0"/>
                  </a:moveTo>
                  <a:lnTo>
                    <a:pt x="7725070" y="0"/>
                  </a:lnTo>
                  <a:lnTo>
                    <a:pt x="7725070" y="2324560"/>
                  </a:lnTo>
                  <a:lnTo>
                    <a:pt x="0" y="232456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19050"/>
              <a:ext cx="7725070" cy="230551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888"/>
                </a:lnSpc>
              </a:pPr>
              <a:r>
                <a:rPr lang="en-US" sz="3600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AMAZON- </a:t>
              </a:r>
            </a:p>
            <a:p>
              <a:pPr algn="l">
                <a:lnSpc>
                  <a:spcPts val="3888"/>
                </a:lnSpc>
              </a:pPr>
              <a:r>
                <a:rPr lang="en-US" sz="3600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Customer Relationship Management (CRM) </a:t>
              </a:r>
            </a:p>
          </p:txBody>
        </p:sp>
      </p:grp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607558" y="253314"/>
            <a:ext cx="6123192" cy="5695794"/>
            <a:chOff x="0" y="0"/>
            <a:chExt cx="8164256" cy="7594392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64195" cy="7594346"/>
            </a:xfrm>
            <a:custGeom>
              <a:avLst/>
              <a:gdLst/>
              <a:ahLst/>
              <a:cxnLst/>
              <a:rect r="r" b="b" t="t" l="l"/>
              <a:pathLst>
                <a:path h="7594346" w="8164195">
                  <a:moveTo>
                    <a:pt x="0" y="0"/>
                  </a:moveTo>
                  <a:lnTo>
                    <a:pt x="8164195" y="0"/>
                  </a:lnTo>
                  <a:lnTo>
                    <a:pt x="8164195" y="7594346"/>
                  </a:lnTo>
                  <a:lnTo>
                    <a:pt x="0" y="75943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27249" t="0" r="-27250" b="0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7493619" y="2429220"/>
            <a:ext cx="10026938" cy="7320706"/>
            <a:chOff x="0" y="0"/>
            <a:chExt cx="13369250" cy="9760942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3369289" cy="9760966"/>
            </a:xfrm>
            <a:custGeom>
              <a:avLst/>
              <a:gdLst/>
              <a:ahLst/>
              <a:cxnLst/>
              <a:rect r="r" b="b" t="t" l="l"/>
              <a:pathLst>
                <a:path h="9760966" w="13369289">
                  <a:moveTo>
                    <a:pt x="0" y="0"/>
                  </a:moveTo>
                  <a:lnTo>
                    <a:pt x="13369289" y="0"/>
                  </a:lnTo>
                  <a:lnTo>
                    <a:pt x="13369289" y="9760966"/>
                  </a:lnTo>
                  <a:lnTo>
                    <a:pt x="0" y="9760966"/>
                  </a:lnTo>
                  <a:close/>
                </a:path>
              </a:pathLst>
            </a:custGeom>
            <a:solidFill>
              <a:srgbClr val="DCEAF7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57150"/>
              <a:ext cx="13369250" cy="9703792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l">
                <a:lnSpc>
                  <a:spcPts val="1798"/>
                </a:lnSpc>
              </a:pPr>
            </a:p>
            <a:p>
              <a:pPr algn="l">
                <a:lnSpc>
                  <a:spcPts val="1798"/>
                </a:lnSpc>
              </a:pP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• </a:t>
              </a:r>
              <a:r>
                <a:rPr lang="en-US" sz="2081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Challenge</a:t>
              </a: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Amazon has to manage enormous transaction volumes and international client bases while preserving customer loyalty.</a:t>
              </a:r>
            </a:p>
            <a:p>
              <a:pPr algn="l">
                <a:lnSpc>
                  <a:spcPts val="1798"/>
                </a:lnSpc>
              </a:pPr>
            </a:p>
            <a:p>
              <a:pPr algn="l">
                <a:lnSpc>
                  <a:spcPts val="1798"/>
                </a:lnSpc>
              </a:pP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• </a:t>
              </a:r>
              <a:r>
                <a:rPr lang="en-US" sz="2081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Solution: </a:t>
              </a: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To manage customer interactions, personalise recommendations, and expedite support, a custom CRM system driven by AI and big data analytics was built.</a:t>
              </a:r>
            </a:p>
            <a:p>
              <a:pPr algn="l">
                <a:lnSpc>
                  <a:spcPts val="1798"/>
                </a:lnSpc>
              </a:pPr>
            </a:p>
            <a:p>
              <a:pPr algn="l">
                <a:lnSpc>
                  <a:spcPts val="1798"/>
                </a:lnSpc>
              </a:pP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• </a:t>
              </a:r>
              <a:r>
                <a:rPr lang="en-US" sz="2081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Ethical Concerns: </a:t>
              </a: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Data collection and targeted advertising raise privacy issues for customers.</a:t>
              </a:r>
            </a:p>
            <a:p>
              <a:pPr algn="l">
                <a:lnSpc>
                  <a:spcPts val="1798"/>
                </a:lnSpc>
              </a:pP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The use of past purchases for predictive profiling is a topic of ethical discussion.</a:t>
              </a:r>
            </a:p>
            <a:p>
              <a:pPr algn="l">
                <a:lnSpc>
                  <a:spcPts val="1798"/>
                </a:lnSpc>
              </a:pPr>
            </a:p>
            <a:p>
              <a:pPr algn="l">
                <a:lnSpc>
                  <a:spcPts val="1798"/>
                </a:lnSpc>
              </a:pP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• </a:t>
              </a:r>
              <a:r>
                <a:rPr lang="en-US" sz="2081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Effect on Business Performance</a:t>
              </a: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A notable rise in repeat business and client retention.</a:t>
              </a:r>
            </a:p>
            <a:p>
              <a:pPr algn="l">
                <a:lnSpc>
                  <a:spcPts val="1798"/>
                </a:lnSpc>
              </a:pP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Higher conversion rates resulted from a personalised shopping experience.</a:t>
              </a:r>
            </a:p>
            <a:p>
              <a:pPr algn="l">
                <a:lnSpc>
                  <a:spcPts val="1798"/>
                </a:lnSpc>
              </a:pPr>
            </a:p>
            <a:p>
              <a:pPr algn="l">
                <a:lnSpc>
                  <a:spcPts val="1798"/>
                </a:lnSpc>
              </a:pP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• </a:t>
              </a:r>
              <a:r>
                <a:rPr lang="en-US" sz="2081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Key Takeaway</a:t>
              </a:r>
              <a:r>
                <a:rPr lang="en-US" sz="208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CRM systems have the potential to revolutionise the consumer experience, but businesses must strike a balance between ethical, transparent data practices and personalisation.</a:t>
              </a:r>
            </a:p>
            <a:p>
              <a:pPr algn="r">
                <a:lnSpc>
                  <a:spcPts val="1198"/>
                </a:lnSpc>
              </a:pPr>
              <a:r>
                <a:rPr lang="en-US" sz="1387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(Binns, 2023)</a:t>
              </a:r>
            </a:p>
          </p:txBody>
        </p:sp>
      </p:grpSp>
    </p:spTree>
  </p:cSld>
  <p:clrMapOvr>
    <a:masterClrMapping/>
  </p:clrMapOvr>
</p:sld>
</file>

<file path=ppt/slides/slide2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7462767" y="908535"/>
            <a:ext cx="8986840" cy="1995552"/>
            <a:chOff x="0" y="0"/>
            <a:chExt cx="11982454" cy="266073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1982454" cy="2660736"/>
            </a:xfrm>
            <a:custGeom>
              <a:avLst/>
              <a:gdLst/>
              <a:ahLst/>
              <a:cxnLst/>
              <a:rect r="r" b="b" t="t" l="l"/>
              <a:pathLst>
                <a:path h="2660736" w="11982454">
                  <a:moveTo>
                    <a:pt x="0" y="0"/>
                  </a:moveTo>
                  <a:lnTo>
                    <a:pt x="11982454" y="0"/>
                  </a:lnTo>
                  <a:lnTo>
                    <a:pt x="11982454" y="2660736"/>
                  </a:lnTo>
                  <a:lnTo>
                    <a:pt x="0" y="26607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28575"/>
              <a:ext cx="11982454" cy="263216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36"/>
                </a:lnSpc>
              </a:pPr>
              <a:r>
                <a:rPr lang="en-US" sz="4200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UPS(United Parcel Service)-Decision Support System (DSS) </a:t>
              </a:r>
            </a:p>
          </p:txBody>
        </p:sp>
      </p:grp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891243" y="224739"/>
            <a:ext cx="5919318" cy="3363145"/>
            <a:chOff x="0" y="0"/>
            <a:chExt cx="7892424" cy="4484194"/>
          </a:xfrm>
        </p:grpSpPr>
        <p:sp>
          <p:nvSpPr>
            <p:cNvPr name="Freeform 6" id="6" descr="A close-up of a computer screen  AI-generated content may be incorrect."/>
            <p:cNvSpPr/>
            <p:nvPr/>
          </p:nvSpPr>
          <p:spPr>
            <a:xfrm flipH="false" flipV="false" rot="0">
              <a:off x="0" y="0"/>
              <a:ext cx="7892415" cy="4484243"/>
            </a:xfrm>
            <a:custGeom>
              <a:avLst/>
              <a:gdLst/>
              <a:ahLst/>
              <a:cxnLst/>
              <a:rect r="r" b="b" t="t" l="l"/>
              <a:pathLst>
                <a:path h="4484243" w="7892415">
                  <a:moveTo>
                    <a:pt x="0" y="0"/>
                  </a:moveTo>
                  <a:lnTo>
                    <a:pt x="7892415" y="0"/>
                  </a:lnTo>
                  <a:lnTo>
                    <a:pt x="7892415" y="4484243"/>
                  </a:lnTo>
                  <a:lnTo>
                    <a:pt x="0" y="44842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-8561" r="0" b="-8560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785812" y="3782702"/>
            <a:ext cx="16254603" cy="5964988"/>
            <a:chOff x="0" y="0"/>
            <a:chExt cx="21672804" cy="795331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19050" y="19050"/>
              <a:ext cx="21634704" cy="7915275"/>
            </a:xfrm>
            <a:custGeom>
              <a:avLst/>
              <a:gdLst/>
              <a:ahLst/>
              <a:cxnLst/>
              <a:rect r="r" b="b" t="t" l="l"/>
              <a:pathLst>
                <a:path h="7915275" w="21634704">
                  <a:moveTo>
                    <a:pt x="0" y="0"/>
                  </a:moveTo>
                  <a:lnTo>
                    <a:pt x="21634704" y="0"/>
                  </a:lnTo>
                  <a:lnTo>
                    <a:pt x="21634704" y="7915275"/>
                  </a:lnTo>
                  <a:lnTo>
                    <a:pt x="0" y="7915275"/>
                  </a:lnTo>
                  <a:close/>
                </a:path>
              </a:pathLst>
            </a:custGeom>
            <a:solidFill>
              <a:srgbClr val="FBE3D6">
                <a:alpha val="68627"/>
              </a:srgbClr>
            </a:solidFill>
          </p:spPr>
        </p:sp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1672804" cy="7953375"/>
            </a:xfrm>
            <a:custGeom>
              <a:avLst/>
              <a:gdLst/>
              <a:ahLst/>
              <a:cxnLst/>
              <a:rect r="r" b="b" t="t" l="l"/>
              <a:pathLst>
                <a:path h="7953375" w="21672804">
                  <a:moveTo>
                    <a:pt x="19050" y="0"/>
                  </a:moveTo>
                  <a:lnTo>
                    <a:pt x="21653754" y="0"/>
                  </a:lnTo>
                  <a:cubicBezTo>
                    <a:pt x="21664295" y="0"/>
                    <a:pt x="21672804" y="8509"/>
                    <a:pt x="21672804" y="19050"/>
                  </a:cubicBezTo>
                  <a:lnTo>
                    <a:pt x="21672804" y="7934325"/>
                  </a:lnTo>
                  <a:cubicBezTo>
                    <a:pt x="21672804" y="7944866"/>
                    <a:pt x="21664295" y="7953375"/>
                    <a:pt x="21653754" y="7953375"/>
                  </a:cubicBezTo>
                  <a:lnTo>
                    <a:pt x="19050" y="7953375"/>
                  </a:lnTo>
                  <a:cubicBezTo>
                    <a:pt x="8509" y="7953375"/>
                    <a:pt x="0" y="7944866"/>
                    <a:pt x="0" y="7934325"/>
                  </a:cubicBezTo>
                  <a:lnTo>
                    <a:pt x="0" y="19050"/>
                  </a:lnTo>
                  <a:cubicBezTo>
                    <a:pt x="0" y="8509"/>
                    <a:pt x="8509" y="0"/>
                    <a:pt x="19050" y="0"/>
                  </a:cubicBezTo>
                  <a:moveTo>
                    <a:pt x="19050" y="38100"/>
                  </a:moveTo>
                  <a:lnTo>
                    <a:pt x="19050" y="19050"/>
                  </a:lnTo>
                  <a:lnTo>
                    <a:pt x="38100" y="19050"/>
                  </a:lnTo>
                  <a:lnTo>
                    <a:pt x="38100" y="7934325"/>
                  </a:lnTo>
                  <a:lnTo>
                    <a:pt x="19050" y="7934325"/>
                  </a:lnTo>
                  <a:lnTo>
                    <a:pt x="19050" y="7915275"/>
                  </a:lnTo>
                  <a:lnTo>
                    <a:pt x="21653754" y="7915275"/>
                  </a:lnTo>
                  <a:lnTo>
                    <a:pt x="21653754" y="7934325"/>
                  </a:lnTo>
                  <a:lnTo>
                    <a:pt x="21634704" y="7934325"/>
                  </a:lnTo>
                  <a:lnTo>
                    <a:pt x="21634704" y="19050"/>
                  </a:lnTo>
                  <a:lnTo>
                    <a:pt x="21653754" y="19050"/>
                  </a:lnTo>
                  <a:lnTo>
                    <a:pt x="21653754" y="38100"/>
                  </a:lnTo>
                  <a:lnTo>
                    <a:pt x="19050" y="38100"/>
                  </a:lnTo>
                  <a:close/>
                </a:path>
              </a:pathLst>
            </a:custGeom>
            <a:solidFill>
              <a:srgbClr val="E97132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21672804" cy="7953318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l">
                <a:lnSpc>
                  <a:spcPts val="1944"/>
                </a:lnSpc>
              </a:pPr>
            </a:p>
            <a:p>
              <a:pPr algn="l">
                <a:lnSpc>
                  <a:spcPts val="1944"/>
                </a:lnSpc>
              </a:pP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• </a:t>
              </a:r>
              <a:r>
                <a:rPr lang="en-US" sz="1800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Challenge</a:t>
              </a: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UPS faced difficulties due to growing fuel prices, inefficient routes, and delivery operations' environmental concerns.</a:t>
              </a:r>
            </a:p>
            <a:p>
              <a:pPr algn="l">
                <a:lnSpc>
                  <a:spcPts val="1944"/>
                </a:lnSpc>
              </a:pPr>
            </a:p>
            <a:p>
              <a:pPr algn="l">
                <a:lnSpc>
                  <a:spcPts val="1944"/>
                </a:lnSpc>
              </a:pPr>
              <a:r>
                <a:rPr lang="en-US" sz="1800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• Solution</a:t>
              </a: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The ORION (On-Road Integrated Optimisation and Navigation) DSS was put into place. It optimises driving routes in real time using sophisticated algorithms and data analytics.</a:t>
              </a:r>
            </a:p>
            <a:p>
              <a:pPr algn="l">
                <a:lnSpc>
                  <a:spcPts val="1944"/>
                </a:lnSpc>
              </a:pPr>
            </a:p>
            <a:p>
              <a:pPr algn="l">
                <a:lnSpc>
                  <a:spcPts val="1944"/>
                </a:lnSpc>
              </a:pP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• </a:t>
              </a:r>
              <a:r>
                <a:rPr lang="en-US" sz="1800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Ethical Issues</a:t>
              </a: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Employee surveillance issues (using DSS to track drivers' performance).</a:t>
              </a:r>
            </a:p>
            <a:p>
              <a:pPr algn="l">
                <a:lnSpc>
                  <a:spcPts val="1944"/>
                </a:lnSpc>
              </a:pP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Reducing carbon emissions through environmental responsibility.</a:t>
              </a:r>
            </a:p>
            <a:p>
              <a:pPr algn="l">
                <a:lnSpc>
                  <a:spcPts val="1944"/>
                </a:lnSpc>
              </a:pPr>
            </a:p>
            <a:p>
              <a:pPr algn="l">
                <a:lnSpc>
                  <a:spcPts val="1944"/>
                </a:lnSpc>
              </a:pP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• </a:t>
              </a:r>
              <a:r>
                <a:rPr lang="en-US" sz="1800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Effect on Company Performance</a:t>
              </a: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 Every year, millions of gallons of gasoline were saved.</a:t>
              </a:r>
            </a:p>
            <a:p>
              <a:pPr algn="l">
                <a:lnSpc>
                  <a:spcPts val="1944"/>
                </a:lnSpc>
              </a:pP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Over 100,000 metric tonnes of CO2 emissions were cut annually.</a:t>
              </a:r>
            </a:p>
            <a:p>
              <a:pPr algn="l">
                <a:lnSpc>
                  <a:spcPts val="1944"/>
                </a:lnSpc>
              </a:pP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· Increased cost effectiveness and delivery speed.</a:t>
              </a:r>
            </a:p>
            <a:p>
              <a:pPr algn="l">
                <a:lnSpc>
                  <a:spcPts val="1944"/>
                </a:lnSpc>
              </a:pPr>
            </a:p>
            <a:p>
              <a:pPr algn="l">
                <a:lnSpc>
                  <a:spcPts val="1944"/>
                </a:lnSpc>
              </a:pP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• </a:t>
              </a:r>
              <a:r>
                <a:rPr lang="en-US" sz="1800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Key Takeaway</a:t>
              </a: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Although DSS systems offer valuable insights for operational efficiency, ethical issues about employee autonomy and surveillance need to be taken into account.</a:t>
              </a:r>
            </a:p>
            <a:p>
              <a:pPr algn="l">
                <a:lnSpc>
                  <a:spcPts val="1944"/>
                </a:lnSpc>
              </a:pPr>
            </a:p>
            <a:p>
              <a:pPr algn="r">
                <a:lnSpc>
                  <a:spcPts val="1944"/>
                </a:lnSpc>
              </a:pP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(Researchomatic.com, 2025)</a:t>
              </a:r>
            </a:p>
          </p:txBody>
        </p:sp>
      </p:grpSp>
    </p:spTree>
  </p:cSld>
  <p:clrMapOvr>
    <a:masterClrMapping/>
  </p:clrMapOvr>
</p:sld>
</file>

<file path=ppt/slides/slide2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257298" y="821723"/>
            <a:ext cx="5782482" cy="2172380"/>
            <a:chOff x="0" y="0"/>
            <a:chExt cx="7709976" cy="289650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09976" cy="2896506"/>
            </a:xfrm>
            <a:custGeom>
              <a:avLst/>
              <a:gdLst/>
              <a:ahLst/>
              <a:cxnLst/>
              <a:rect r="r" b="b" t="t" l="l"/>
              <a:pathLst>
                <a:path h="2896506" w="7709976">
                  <a:moveTo>
                    <a:pt x="0" y="0"/>
                  </a:moveTo>
                  <a:lnTo>
                    <a:pt x="7709976" y="0"/>
                  </a:lnTo>
                  <a:lnTo>
                    <a:pt x="7709976" y="2896506"/>
                  </a:lnTo>
                  <a:lnTo>
                    <a:pt x="0" y="289650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28575"/>
              <a:ext cx="7709976" cy="286793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36"/>
                </a:lnSpc>
              </a:pPr>
              <a:r>
                <a:rPr lang="en-US" sz="4200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NASA- Knowledge Management System (KMS) </a:t>
              </a: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7039780" y="1322382"/>
            <a:ext cx="9907089" cy="7877221"/>
            <a:chOff x="0" y="0"/>
            <a:chExt cx="13209452" cy="10502962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3209397" cy="10502900"/>
            </a:xfrm>
            <a:custGeom>
              <a:avLst/>
              <a:gdLst/>
              <a:ahLst/>
              <a:cxnLst/>
              <a:rect r="r" b="b" t="t" l="l"/>
              <a:pathLst>
                <a:path h="10502900" w="13209397">
                  <a:moveTo>
                    <a:pt x="0" y="0"/>
                  </a:moveTo>
                  <a:lnTo>
                    <a:pt x="13209397" y="0"/>
                  </a:lnTo>
                  <a:lnTo>
                    <a:pt x="13209397" y="10502900"/>
                  </a:lnTo>
                  <a:lnTo>
                    <a:pt x="0" y="10502900"/>
                  </a:lnTo>
                  <a:close/>
                </a:path>
              </a:pathLst>
            </a:custGeom>
            <a:solidFill>
              <a:srgbClr val="A6CAEC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13209452" cy="1050296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944"/>
                </a:lnSpc>
              </a:pPr>
            </a:p>
            <a:p>
              <a:pPr algn="l" marL="325755" indent="-162878" lvl="1">
                <a:lnSpc>
                  <a:spcPts val="1944"/>
                </a:lnSpc>
                <a:buFont typeface="Arial"/>
                <a:buChar char="•"/>
              </a:pPr>
              <a:r>
                <a:rPr lang="en-US" b="true" sz="1800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Challenge</a:t>
              </a: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When leading scientists and engineers left, NASA had to deal with knowledge loss and the management of extensive technical material from several programs.</a:t>
              </a:r>
            </a:p>
            <a:p>
              <a:pPr algn="l" marL="325755" indent="-162878" lvl="1">
                <a:lnSpc>
                  <a:spcPts val="1944"/>
                </a:lnSpc>
              </a:pPr>
            </a:p>
            <a:p>
              <a:pPr algn="l" marL="325755" indent="-162878" lvl="1">
                <a:lnSpc>
                  <a:spcPts val="1944"/>
                </a:lnSpc>
                <a:buFont typeface="Arial"/>
                <a:buChar char="•"/>
              </a:pPr>
              <a:r>
                <a:rPr lang="en-US" b="true" sz="1800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Solution</a:t>
              </a: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To gather and disseminate organisational information, KMS platforms were implemented, such as NASA's ASK Magazine, online knowledge portals, and lessons-learned databases.</a:t>
              </a:r>
            </a:p>
            <a:p>
              <a:pPr algn="l" marL="325755" indent="-162878" lvl="1">
                <a:lnSpc>
                  <a:spcPts val="1944"/>
                </a:lnSpc>
              </a:pPr>
            </a:p>
            <a:p>
              <a:pPr algn="l" marL="325755" indent="-162878" lvl="1">
                <a:lnSpc>
                  <a:spcPts val="1944"/>
                </a:lnSpc>
                <a:buFont typeface="Arial"/>
                <a:buChar char="•"/>
              </a:pP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b="true" sz="1800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Ethical Issues:  </a:t>
              </a: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Preserving data accuracy and preventing false information in vital missions.</a:t>
              </a:r>
            </a:p>
            <a:p>
              <a:pPr algn="l" marL="325755" indent="-162878" lvl="1">
                <a:lnSpc>
                  <a:spcPts val="1944"/>
                </a:lnSpc>
              </a:pP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Knowledge sharing security issues (sensitive data cybersecurity).</a:t>
              </a:r>
            </a:p>
            <a:p>
              <a:pPr algn="l" marL="325755" indent="-162878" lvl="1">
                <a:lnSpc>
                  <a:spcPts val="1944"/>
                </a:lnSpc>
              </a:pPr>
            </a:p>
            <a:p>
              <a:pPr algn="l" marL="325755" indent="-162878" lvl="1">
                <a:lnSpc>
                  <a:spcPts val="1944"/>
                </a:lnSpc>
                <a:buFont typeface="Arial"/>
                <a:buChar char="•"/>
              </a:pPr>
              <a:r>
                <a:rPr lang="en-US" b="true" sz="1800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Impact on Business Performance:  </a:t>
              </a: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Improved cooperation among international teams.</a:t>
              </a:r>
            </a:p>
            <a:p>
              <a:pPr algn="l" marL="325755" indent="-162878" lvl="1">
                <a:lnSpc>
                  <a:spcPts val="1944"/>
                </a:lnSpc>
              </a:pP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 Maintained vital knowledge for upcoming space missions.</a:t>
              </a:r>
            </a:p>
            <a:p>
              <a:pPr algn="l" marL="325755" indent="-162878" lvl="1">
                <a:lnSpc>
                  <a:spcPts val="1944"/>
                </a:lnSpc>
              </a:pP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 Decreased project risks through the avoidance of prior errors.</a:t>
              </a:r>
            </a:p>
            <a:p>
              <a:pPr algn="l" marL="325755" indent="-162878" lvl="1">
                <a:lnSpc>
                  <a:spcPts val="1944"/>
                </a:lnSpc>
              </a:pPr>
            </a:p>
            <a:p>
              <a:pPr algn="l" marL="325755" indent="-162878" lvl="1">
                <a:lnSpc>
                  <a:spcPts val="1944"/>
                </a:lnSpc>
                <a:buFont typeface="Arial"/>
                <a:buChar char="•"/>
              </a:pP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r>
                <a:rPr lang="en-US" b="true" sz="1800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Key Takeaway</a:t>
              </a: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While KMS aids in the retention and repurposing of organisational information, its effectiveness hinges on cultivating a culture of knowledge exchange and guaranteeing the reliability of the data. </a:t>
              </a:r>
            </a:p>
            <a:p>
              <a:pPr algn="l" marL="325755" indent="-162878" lvl="1">
                <a:lnSpc>
                  <a:spcPts val="1944"/>
                </a:lnSpc>
              </a:pPr>
              <a:r>
                <a:rPr lang="en-US" sz="18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(NASA, 2025)</a:t>
              </a:r>
            </a:p>
          </p:txBody>
        </p:sp>
      </p:grpSp>
      <p:grpSp>
        <p:nvGrpSpPr>
          <p:cNvPr name="Group 8" id="8"/>
          <p:cNvGrpSpPr>
            <a:grpSpLocks noChangeAspect="true"/>
          </p:cNvGrpSpPr>
          <p:nvPr/>
        </p:nvGrpSpPr>
        <p:grpSpPr>
          <a:xfrm rot="0">
            <a:off x="1456809" y="4234779"/>
            <a:ext cx="5087211" cy="4811542"/>
            <a:chOff x="0" y="0"/>
            <a:chExt cx="6782948" cy="6415390"/>
          </a:xfrm>
        </p:grpSpPr>
        <p:sp>
          <p:nvSpPr>
            <p:cNvPr name="Freeform 9" id="9" descr="A diagram of a computer network  AI-generated content may be incorrect."/>
            <p:cNvSpPr/>
            <p:nvPr/>
          </p:nvSpPr>
          <p:spPr>
            <a:xfrm flipH="false" flipV="false" rot="0">
              <a:off x="0" y="0"/>
              <a:ext cx="6782943" cy="6415405"/>
            </a:xfrm>
            <a:custGeom>
              <a:avLst/>
              <a:gdLst/>
              <a:ahLst/>
              <a:cxnLst/>
              <a:rect r="r" b="b" t="t" l="l"/>
              <a:pathLst>
                <a:path h="6415405" w="6782943">
                  <a:moveTo>
                    <a:pt x="0" y="0"/>
                  </a:moveTo>
                  <a:lnTo>
                    <a:pt x="6782943" y="0"/>
                  </a:lnTo>
                  <a:lnTo>
                    <a:pt x="6782943" y="6415405"/>
                  </a:lnTo>
                  <a:lnTo>
                    <a:pt x="0" y="64154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3739" t="0" r="-3739" b="0"/>
              </a:stretch>
            </a:blipFill>
          </p:spPr>
        </p:sp>
      </p:grpSp>
    </p:spTree>
  </p:cSld>
  <p:clrMapOvr>
    <a:masterClrMapping/>
  </p:clrMapOvr>
</p:sld>
</file>

<file path=ppt/slides/slide25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4394427" y="735807"/>
            <a:ext cx="9727746" cy="1237911"/>
            <a:chOff x="0" y="0"/>
            <a:chExt cx="12970328" cy="165054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2970328" cy="1650548"/>
            </a:xfrm>
            <a:custGeom>
              <a:avLst/>
              <a:gdLst/>
              <a:ahLst/>
              <a:cxnLst/>
              <a:rect r="r" b="b" t="t" l="l"/>
              <a:pathLst>
                <a:path h="1650548" w="12970328">
                  <a:moveTo>
                    <a:pt x="0" y="0"/>
                  </a:moveTo>
                  <a:lnTo>
                    <a:pt x="12970328" y="0"/>
                  </a:lnTo>
                  <a:lnTo>
                    <a:pt x="12970328" y="1650548"/>
                  </a:lnTo>
                  <a:lnTo>
                    <a:pt x="0" y="165054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19050"/>
              <a:ext cx="12970328" cy="163149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888"/>
                </a:lnSpc>
              </a:pPr>
              <a:r>
                <a:rPr lang="en-US" b="true" sz="3600" u="sng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Overall  Lessons Across All Four Systems:</a:t>
              </a: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6133124" y="2760456"/>
            <a:ext cx="6755946" cy="4766086"/>
            <a:chOff x="0" y="0"/>
            <a:chExt cx="9007928" cy="6354782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19050" y="19050"/>
              <a:ext cx="8969883" cy="6316726"/>
            </a:xfrm>
            <a:custGeom>
              <a:avLst/>
              <a:gdLst/>
              <a:ahLst/>
              <a:cxnLst/>
              <a:rect r="r" b="b" t="t" l="l"/>
              <a:pathLst>
                <a:path h="6316726" w="8969883">
                  <a:moveTo>
                    <a:pt x="0" y="0"/>
                  </a:moveTo>
                  <a:lnTo>
                    <a:pt x="8969883" y="0"/>
                  </a:lnTo>
                  <a:lnTo>
                    <a:pt x="8969883" y="6316726"/>
                  </a:lnTo>
                  <a:lnTo>
                    <a:pt x="0" y="6316726"/>
                  </a:lnTo>
                  <a:close/>
                </a:path>
              </a:pathLst>
            </a:custGeom>
            <a:solidFill>
              <a:srgbClr val="DCEAF7"/>
            </a:solidFill>
          </p:spPr>
        </p:sp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9007983" cy="6354826"/>
            </a:xfrm>
            <a:custGeom>
              <a:avLst/>
              <a:gdLst/>
              <a:ahLst/>
              <a:cxnLst/>
              <a:rect r="r" b="b" t="t" l="l"/>
              <a:pathLst>
                <a:path h="6354826" w="9007983">
                  <a:moveTo>
                    <a:pt x="19050" y="0"/>
                  </a:moveTo>
                  <a:lnTo>
                    <a:pt x="8988933" y="0"/>
                  </a:lnTo>
                  <a:cubicBezTo>
                    <a:pt x="8999474" y="0"/>
                    <a:pt x="9007983" y="8509"/>
                    <a:pt x="9007983" y="19050"/>
                  </a:cubicBezTo>
                  <a:lnTo>
                    <a:pt x="9007983" y="6335776"/>
                  </a:lnTo>
                  <a:cubicBezTo>
                    <a:pt x="9007983" y="6346317"/>
                    <a:pt x="8999474" y="6354826"/>
                    <a:pt x="8988933" y="6354826"/>
                  </a:cubicBezTo>
                  <a:lnTo>
                    <a:pt x="19050" y="6354826"/>
                  </a:lnTo>
                  <a:cubicBezTo>
                    <a:pt x="8509" y="6354826"/>
                    <a:pt x="0" y="6346317"/>
                    <a:pt x="0" y="6335776"/>
                  </a:cubicBezTo>
                  <a:lnTo>
                    <a:pt x="0" y="19050"/>
                  </a:lnTo>
                  <a:cubicBezTo>
                    <a:pt x="0" y="8509"/>
                    <a:pt x="8509" y="0"/>
                    <a:pt x="19050" y="0"/>
                  </a:cubicBezTo>
                  <a:moveTo>
                    <a:pt x="19050" y="38100"/>
                  </a:moveTo>
                  <a:lnTo>
                    <a:pt x="19050" y="19050"/>
                  </a:lnTo>
                  <a:lnTo>
                    <a:pt x="38100" y="19050"/>
                  </a:lnTo>
                  <a:lnTo>
                    <a:pt x="38100" y="6335776"/>
                  </a:lnTo>
                  <a:lnTo>
                    <a:pt x="19050" y="6335776"/>
                  </a:lnTo>
                  <a:lnTo>
                    <a:pt x="19050" y="6316726"/>
                  </a:lnTo>
                  <a:lnTo>
                    <a:pt x="8988933" y="6316726"/>
                  </a:lnTo>
                  <a:lnTo>
                    <a:pt x="8988933" y="6335776"/>
                  </a:lnTo>
                  <a:lnTo>
                    <a:pt x="8969883" y="6335776"/>
                  </a:lnTo>
                  <a:lnTo>
                    <a:pt x="8969883" y="19050"/>
                  </a:lnTo>
                  <a:lnTo>
                    <a:pt x="8988933" y="19050"/>
                  </a:lnTo>
                  <a:lnTo>
                    <a:pt x="8988933" y="38100"/>
                  </a:lnTo>
                  <a:lnTo>
                    <a:pt x="19050" y="38100"/>
                  </a:lnTo>
                  <a:close/>
                </a:path>
              </a:pathLst>
            </a:custGeom>
            <a:solidFill>
              <a:srgbClr val="156082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19050"/>
              <a:ext cx="9007928" cy="6335732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l" marL="434340" indent="-217170" lvl="1">
                <a:lnSpc>
                  <a:spcPts val="2592"/>
                </a:lnSpc>
                <a:buFont typeface="Arial"/>
                <a:buChar char="•"/>
              </a:pPr>
              <a:r>
                <a:rPr lang="en-US"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Integration with business strategy is crucial for success.</a:t>
              </a:r>
            </a:p>
            <a:p>
              <a:pPr algn="l" marL="434340" indent="-217170" lvl="1">
                <a:lnSpc>
                  <a:spcPts val="2592"/>
                </a:lnSpc>
              </a:pPr>
            </a:p>
            <a:p>
              <a:pPr algn="l" marL="434340" indent="-217170" lvl="1">
                <a:lnSpc>
                  <a:spcPts val="2592"/>
                </a:lnSpc>
                <a:buFont typeface="Arial"/>
                <a:buChar char="•"/>
              </a:pPr>
              <a:r>
                <a:rPr lang="en-US"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Ethical challenges (data privacy, employee monitoring, job displacement, cybersecurity) must be proactively addressed.</a:t>
              </a:r>
            </a:p>
            <a:p>
              <a:pPr algn="l" marL="434340" indent="-217170" lvl="1">
                <a:lnSpc>
                  <a:spcPts val="2592"/>
                </a:lnSpc>
              </a:pPr>
            </a:p>
            <a:p>
              <a:pPr algn="l" marL="434340" indent="-217170" lvl="1">
                <a:lnSpc>
                  <a:spcPts val="2592"/>
                </a:lnSpc>
                <a:buFont typeface="Arial"/>
                <a:buChar char="•"/>
              </a:pPr>
              <a:r>
                <a:rPr lang="en-US"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Long-term performance gains (efficiency, cost savings, innovation, customer loyalty) outweigh the short-term challenges of implementation.</a:t>
              </a:r>
            </a:p>
            <a:p>
              <a:pPr algn="l" marL="434340" indent="-217170" lvl="1">
                <a:lnSpc>
                  <a:spcPts val="2592"/>
                </a:lnSpc>
              </a:pPr>
            </a:p>
          </p:txBody>
        </p:sp>
      </p:grpSp>
    </p:spTree>
  </p:cSld>
  <p:clrMapOvr>
    <a:masterClrMapping/>
  </p:clrMapOvr>
</p:sld>
</file>

<file path=ppt/slides/slide2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257300" y="547688"/>
            <a:ext cx="4790960" cy="1435348"/>
            <a:chOff x="0" y="0"/>
            <a:chExt cx="6387946" cy="191379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387946" cy="1913798"/>
            </a:xfrm>
            <a:custGeom>
              <a:avLst/>
              <a:gdLst/>
              <a:ahLst/>
              <a:cxnLst/>
              <a:rect r="r" b="b" t="t" l="l"/>
              <a:pathLst>
                <a:path h="1913798" w="6387946">
                  <a:moveTo>
                    <a:pt x="0" y="0"/>
                  </a:moveTo>
                  <a:lnTo>
                    <a:pt x="6387946" y="0"/>
                  </a:lnTo>
                  <a:lnTo>
                    <a:pt x="6387946" y="1913798"/>
                  </a:lnTo>
                  <a:lnTo>
                    <a:pt x="0" y="191379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47625"/>
              <a:ext cx="6387946" cy="186617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082"/>
                </a:lnSpc>
              </a:pPr>
              <a:r>
                <a:rPr lang="en-US" b="true" sz="3779" u="sng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References List.</a:t>
              </a:r>
            </a:p>
            <a:p>
              <a:pPr algn="l">
                <a:lnSpc>
                  <a:spcPts val="4082"/>
                </a:lnSpc>
              </a:pPr>
            </a:p>
            <a:p>
              <a:pPr algn="l">
                <a:lnSpc>
                  <a:spcPts val="2041"/>
                </a:lnSpc>
              </a:pPr>
              <a:r>
                <a:rPr lang="en-US" b="true" sz="1889" u="sng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(Page 1 of 4)</a:t>
              </a: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1261982" y="2954172"/>
            <a:ext cx="15764036" cy="75721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Bentalha, B., Hmioui, A. and Alla, L. (2023). Integrating Intelligence and Sustainability in Supply Chains. IGI Global.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Binns, R. (2023). How Do They Do It? Amazon’s CRM Success Story. [online] Expert Market. Available at: </a:t>
            </a:r>
            <a:r>
              <a:rPr lang="en-US" sz="2400" u="sng">
                <a:solidFill>
                  <a:srgbClr val="467886"/>
                </a:solidFill>
                <a:latin typeface="Aptos"/>
                <a:ea typeface="Aptos"/>
                <a:cs typeface="Aptos"/>
                <a:sym typeface="Aptos"/>
                <a:hlinkClick r:id="rId2" tooltip="https://www.expertmarket.com/uk/crm-systems/amazon-crm-case-study"/>
              </a:rPr>
              <a:t>https://www.expertmarket.com/uk/crm-systems/amazon-crm-case-study</a:t>
            </a: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Buttle, F. and Maklan, S. (2019). Customer relationship management : concepts and technologies. 4th ed. London Routledge.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Chaffey, D. (2015). Digital business and e-commerce management : strategy, implementation and practice. 6th ed. Harlow, England: Pearson.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Chaffey, D. (2019). Digital Business and E-commerce Management. Pearson UK.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Dimitrios Bountouridis, Stef Aupers, Mykola Makhortykh, Marrero, M., Nava Tintarev and Hauff, C. (2019). SIREN. SIREN: A Simulation Framework for Understanding the Effects of Recommender Systems in Online News Environments. doi: </a:t>
            </a:r>
            <a:r>
              <a:rPr lang="en-US" sz="2400" u="sng">
                <a:solidFill>
                  <a:srgbClr val="467886"/>
                </a:solidFill>
                <a:latin typeface="Aptos"/>
                <a:ea typeface="Aptos"/>
                <a:cs typeface="Aptos"/>
                <a:sym typeface="Aptos"/>
                <a:hlinkClick r:id="rId3" tooltip="https://doi.org/10.1145/3287560.3287583"/>
              </a:rPr>
              <a:t>https://doi.org/10.1145/3287560.3287583</a:t>
            </a: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</a:p>
        </p:txBody>
      </p:sp>
    </p:spTree>
  </p:cSld>
  <p:clrMapOvr>
    <a:masterClrMapping/>
  </p:clrMapOvr>
</p:sld>
</file>

<file path=ppt/slides/slide2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257300" y="547688"/>
            <a:ext cx="15773400" cy="1988345"/>
            <a:chOff x="0" y="0"/>
            <a:chExt cx="21031200" cy="265112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1031200" cy="2651126"/>
            </a:xfrm>
            <a:custGeom>
              <a:avLst/>
              <a:gdLst/>
              <a:ahLst/>
              <a:cxnLst/>
              <a:rect r="r" b="b" t="t" l="l"/>
              <a:pathLst>
                <a:path h="2651126" w="21031200">
                  <a:moveTo>
                    <a:pt x="0" y="0"/>
                  </a:moveTo>
                  <a:lnTo>
                    <a:pt x="21031200" y="0"/>
                  </a:lnTo>
                  <a:lnTo>
                    <a:pt x="21031200" y="2651126"/>
                  </a:lnTo>
                  <a:lnTo>
                    <a:pt x="0" y="265112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47625"/>
              <a:ext cx="21031200" cy="260350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36"/>
                </a:lnSpc>
              </a:pPr>
              <a:r>
                <a:rPr lang="en-US" b="true" sz="4200" u="sng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References continued;</a:t>
              </a:r>
            </a:p>
            <a:p>
              <a:pPr algn="l">
                <a:lnSpc>
                  <a:spcPts val="4536"/>
                </a:lnSpc>
              </a:pPr>
            </a:p>
            <a:p>
              <a:pPr algn="l">
                <a:lnSpc>
                  <a:spcPts val="2268"/>
                </a:lnSpc>
              </a:pPr>
              <a:r>
                <a:rPr lang="en-US" sz="2100" b="true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(Page 2 of 4)</a:t>
              </a: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1843122" y="3631710"/>
            <a:ext cx="15096138" cy="56332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European Commission (2019). Ethics guidelines for trustworthy AI | Shaping Europe’s digital future. [online] European Commission. Available at: </a:t>
            </a:r>
            <a:r>
              <a:rPr lang="en-US" sz="2400" u="sng">
                <a:solidFill>
                  <a:srgbClr val="467886"/>
                </a:solidFill>
                <a:latin typeface="Aptos"/>
                <a:ea typeface="Aptos"/>
                <a:cs typeface="Aptos"/>
                <a:sym typeface="Aptos"/>
                <a:hlinkClick r:id="rId2" tooltip="https://digital-strategy.ec.europa.eu/en/library/ethics-guidelines-trustworthy-ai"/>
              </a:rPr>
              <a:t>https://digital-strategy.ec.europa.eu/en/library/ethics-guidelines-trustworthy-ai</a:t>
            </a: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GDPR (2025). Complete guide to GDPR compliance. [online] GDPR.eu. Available at: </a:t>
            </a:r>
            <a:r>
              <a:rPr lang="en-US" sz="2400" u="sng">
                <a:solidFill>
                  <a:srgbClr val="467886"/>
                </a:solidFill>
                <a:latin typeface="Aptos"/>
                <a:ea typeface="Aptos"/>
                <a:cs typeface="Aptos"/>
                <a:sym typeface="Aptos"/>
                <a:hlinkClick r:id="rId3" tooltip="https://gdpr.eu/"/>
              </a:rPr>
              <a:t>https://gdpr.eu/</a:t>
            </a: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IEEE (n.d.). Autonomous and Intelligent Systems (AIS). [online] IEEE Standards Association. Available at: </a:t>
            </a:r>
            <a:r>
              <a:rPr lang="en-US" sz="2400" u="sng">
                <a:solidFill>
                  <a:srgbClr val="467886"/>
                </a:solidFill>
                <a:latin typeface="Aptos"/>
                <a:ea typeface="Aptos"/>
                <a:cs typeface="Aptos"/>
                <a:sym typeface="Aptos"/>
                <a:hlinkClick r:id="rId4" tooltip="https://standards.ieee.org/initiatives/autonomous-intelligence-systems/"/>
              </a:rPr>
              <a:t>https://standards.ieee.org/initiatives/autonomous-intelligence-systems/</a:t>
            </a: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iSchool | Syracuse University. (2025). All 8 Types of Information Systems: A Full Breakdown. [online] Available at: </a:t>
            </a:r>
            <a:r>
              <a:rPr lang="en-US" sz="2400" u="sng">
                <a:solidFill>
                  <a:srgbClr val="467886"/>
                </a:solidFill>
                <a:latin typeface="Aptos"/>
                <a:ea typeface="Aptos"/>
                <a:cs typeface="Aptos"/>
                <a:sym typeface="Aptos"/>
                <a:hlinkClick r:id="rId5" tooltip="https://ischool.syracuse.edu/types-of-information-systems/"/>
              </a:rPr>
              <a:t>https://ischool.syracuse.edu/types-of-information-systems/</a:t>
            </a: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Laudon, K.C. and Traver, C.G. (2021). E-commerce : business, technology, society. Harlow, England ; New York: Pearson.</a:t>
            </a:r>
          </a:p>
          <a:p>
            <a:pPr algn="l">
              <a:lnSpc>
                <a:spcPts val="2879"/>
              </a:lnSpc>
            </a:pPr>
          </a:p>
        </p:txBody>
      </p:sp>
    </p:spTree>
  </p:cSld>
  <p:clrMapOvr>
    <a:masterClrMapping/>
  </p:clrMapOvr>
</p:sld>
</file>

<file path=ppt/slides/slide2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257300" y="547688"/>
            <a:ext cx="15773400" cy="1988345"/>
            <a:chOff x="0" y="0"/>
            <a:chExt cx="21031200" cy="265112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1031200" cy="2651126"/>
            </a:xfrm>
            <a:custGeom>
              <a:avLst/>
              <a:gdLst/>
              <a:ahLst/>
              <a:cxnLst/>
              <a:rect r="r" b="b" t="t" l="l"/>
              <a:pathLst>
                <a:path h="2651126" w="21031200">
                  <a:moveTo>
                    <a:pt x="0" y="0"/>
                  </a:moveTo>
                  <a:lnTo>
                    <a:pt x="21031200" y="0"/>
                  </a:lnTo>
                  <a:lnTo>
                    <a:pt x="21031200" y="2651126"/>
                  </a:lnTo>
                  <a:lnTo>
                    <a:pt x="0" y="265112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47625"/>
              <a:ext cx="21031200" cy="260350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36"/>
                </a:lnSpc>
              </a:pPr>
              <a:r>
                <a:rPr lang="en-US" b="true" sz="4200" u="sng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References continued;</a:t>
              </a:r>
            </a:p>
            <a:p>
              <a:pPr algn="l">
                <a:lnSpc>
                  <a:spcPts val="4536"/>
                </a:lnSpc>
              </a:pPr>
            </a:p>
            <a:p>
              <a:pPr algn="l">
                <a:lnSpc>
                  <a:spcPts val="2268"/>
                </a:lnSpc>
              </a:pPr>
              <a:r>
                <a:rPr lang="en-US" sz="2100" b="true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(Page3 of 4)</a:t>
              </a: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1513992" y="3350778"/>
            <a:ext cx="15590520" cy="56332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marie carrier (2024). 5 Types of Information Systems. [online] Florida Tech. Available at: </a:t>
            </a:r>
            <a:r>
              <a:rPr lang="en-US" sz="2400" u="sng">
                <a:solidFill>
                  <a:srgbClr val="467886"/>
                </a:solidFill>
                <a:latin typeface="Aptos"/>
                <a:ea typeface="Aptos"/>
                <a:cs typeface="Aptos"/>
                <a:sym typeface="Aptos"/>
                <a:hlinkClick r:id="rId2" tooltip="https://online.fit.edu/degrees/undergraduate/cis/bachelor-science-computer-information-systems/5-types-of-information-systems/"/>
              </a:rPr>
              <a:t>https://online.fit.edu/degrees/undergraduate/cis/bachelor-science-computer-information-systems/5-types-of-information-systems/</a:t>
            </a: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Mittelstadt, B.D., Allo, P., Taddeo, M., Wachter, S. and Floridi, L. (2016). The Ethics of algorithms: Mapping the Debate. Big Data &amp; Society, 3(2), pp.1–21. doi:https://doi.org/10.1177/2053951716679679.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NASA. (2025). Knowledge Management - NASA. [online] Available at: </a:t>
            </a:r>
            <a:r>
              <a:rPr lang="en-US" sz="2400" u="sng">
                <a:solidFill>
                  <a:srgbClr val="467886"/>
                </a:solidFill>
                <a:latin typeface="Aptos"/>
                <a:ea typeface="Aptos"/>
                <a:cs typeface="Aptos"/>
                <a:sym typeface="Aptos"/>
                <a:hlinkClick r:id="rId3" tooltip="https://www.nasa.gov/learning-resources/for-professionals/appel-knowledge-management/"/>
              </a:rPr>
              <a:t>https://www.nasa.gov/learning-resources/for-professionals/appel-knowledge-management/</a:t>
            </a: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[Accessed 10 Oct. 2025].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OECD (2019). The OECD Artificial Intelligence (AI) Principles. [online] oecd.ai. Available at: </a:t>
            </a:r>
            <a:r>
              <a:rPr lang="en-US" sz="2400" u="sng">
                <a:solidFill>
                  <a:srgbClr val="467886"/>
                </a:solidFill>
                <a:latin typeface="Aptos"/>
                <a:ea typeface="Aptos"/>
                <a:cs typeface="Aptos"/>
                <a:sym typeface="Aptos"/>
                <a:hlinkClick r:id="rId4" tooltip="https://oecd.ai/en/ai-principles"/>
              </a:rPr>
              <a:t>https://oecd.ai/en/ai-principles</a:t>
            </a: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Payne, A. and Frow, P. (2017). Strategic Customer Management. Cambridge University Press.</a:t>
            </a:r>
          </a:p>
          <a:p>
            <a:pPr algn="l">
              <a:lnSpc>
                <a:spcPts val="2879"/>
              </a:lnSpc>
            </a:pPr>
          </a:p>
        </p:txBody>
      </p:sp>
    </p:spTree>
  </p:cSld>
  <p:clrMapOvr>
    <a:masterClrMapping/>
  </p:clrMapOvr>
</p:sld>
</file>

<file path=ppt/slides/slide2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257300" y="547688"/>
            <a:ext cx="15773400" cy="1988345"/>
            <a:chOff x="0" y="0"/>
            <a:chExt cx="21031200" cy="265112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1031200" cy="2651126"/>
            </a:xfrm>
            <a:custGeom>
              <a:avLst/>
              <a:gdLst/>
              <a:ahLst/>
              <a:cxnLst/>
              <a:rect r="r" b="b" t="t" l="l"/>
              <a:pathLst>
                <a:path h="2651126" w="21031200">
                  <a:moveTo>
                    <a:pt x="0" y="0"/>
                  </a:moveTo>
                  <a:lnTo>
                    <a:pt x="21031200" y="0"/>
                  </a:lnTo>
                  <a:lnTo>
                    <a:pt x="21031200" y="2651126"/>
                  </a:lnTo>
                  <a:lnTo>
                    <a:pt x="0" y="265112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47625"/>
              <a:ext cx="21031200" cy="260350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36"/>
                </a:lnSpc>
              </a:pPr>
              <a:r>
                <a:rPr lang="en-US" b="true" sz="4200" u="sng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References continued;</a:t>
              </a:r>
            </a:p>
            <a:p>
              <a:pPr algn="l">
                <a:lnSpc>
                  <a:spcPts val="4536"/>
                </a:lnSpc>
              </a:pPr>
            </a:p>
            <a:p>
              <a:pPr algn="l">
                <a:lnSpc>
                  <a:spcPts val="2268"/>
                </a:lnSpc>
              </a:pPr>
              <a:r>
                <a:rPr lang="en-US" sz="2100" b="true">
                  <a:solidFill>
                    <a:srgbClr val="000000"/>
                  </a:solidFill>
                  <a:latin typeface="Aptos Bold"/>
                  <a:ea typeface="Aptos Bold"/>
                  <a:cs typeface="Aptos Bold"/>
                  <a:sym typeface="Aptos Bold"/>
                </a:rPr>
                <a:t>(Page 4 of 4)</a:t>
              </a: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1348740" y="2952393"/>
            <a:ext cx="15443169" cy="67412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Researchomatic.com. (2025). Technology In Ups &amp; Emrs | Researchomatic. [online] Available at: </a:t>
            </a:r>
            <a:r>
              <a:rPr lang="en-US" sz="2400" u="sng">
                <a:solidFill>
                  <a:srgbClr val="467886"/>
                </a:solidFill>
                <a:latin typeface="Aptos"/>
                <a:ea typeface="Aptos"/>
                <a:cs typeface="Aptos"/>
                <a:sym typeface="Aptos"/>
                <a:hlinkClick r:id="rId2" tooltip="https://www.researchomatic.com/technology-in-ups-emrs-159116.html?utm"/>
              </a:rPr>
              <a:t>https://www.researchomatic.com/technology-in-ups-emrs-159116.html?utm</a:t>
            </a: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 [Accessed 10 Oct. 2025].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Roumate, F. and Rosa, A.L. (2025). Artificial Intelligence, Media and International Security. Springer Nature.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Smallcarsdirect.co.uk. (2020). Small Cars Direct | Selling Quality Used Cars in New Milton. [online] Available at: </a:t>
            </a:r>
            <a:r>
              <a:rPr lang="en-US" sz="2400" u="sng">
                <a:solidFill>
                  <a:srgbClr val="467886"/>
                </a:solidFill>
                <a:latin typeface="Aptos"/>
                <a:ea typeface="Aptos"/>
                <a:cs typeface="Aptos"/>
                <a:sym typeface="Aptos"/>
                <a:hlinkClick r:id="rId3" tooltip="https://www.smallcarsdirect.co.uk/"/>
              </a:rPr>
              <a:t>https://www.smallcarsdirect.co.uk/</a:t>
            </a: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 [Accessed 9 Oct. 2025].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Sorrentino, A. (2020). Defining, Measuring and Managing Consumer Experiences. Routledge.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Turban, E. (2018). Information technology for management : advancing sustainable, profitable business growth. John Wiley.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Worthen, B. (2002). Nestlé’s Enterprise Resource Planning (ERP) Odyssey. [online] CIO. Available at: </a:t>
            </a:r>
            <a:r>
              <a:rPr lang="en-US" sz="2400" u="sng">
                <a:solidFill>
                  <a:srgbClr val="467886"/>
                </a:solidFill>
                <a:latin typeface="Aptos"/>
                <a:ea typeface="Aptos"/>
                <a:cs typeface="Aptos"/>
                <a:sym typeface="Aptos"/>
                <a:hlinkClick r:id="rId4" tooltip="https://www.cio.com/article/270680/enterprise-resource-planning-nestl-s-enterprise-resource-planning-erp-odyssey.html"/>
              </a:rPr>
              <a:t>https://www.cio.com/article/270680/enterprise-resource-planning-nestl-s-enterprise-resource-planning-erp-odyssey.html</a:t>
            </a:r>
            <a:r>
              <a:rPr lang="en-US" sz="240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.</a:t>
            </a:r>
          </a:p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DAG1n8kM1ew</dc:identifier>
  <dcterms:modified xsi:type="dcterms:W3CDTF">2011-08-01T06:04:30Z</dcterms:modified>
  <cp:revision>1</cp:revision>
  <dc:title>Introduction to Business Info Systems (28).pptx</dc:title>
</cp:coreProperties>
</file>