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71D048-C152-8ED2-440B-0A8AD7526667}" v="128" dt="2026-06-22T04:03:10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beeqa Shoukat (2319083)" userId="S::2319083@student.uwtsd.ac.uk::1f48ce0a-6ad5-4890-b793-3e22ff9c527a" providerId="AD" clId="Web-{8471D048-C152-8ED2-440B-0A8AD7526667}"/>
    <pc:docChg chg="addSld modSld">
      <pc:chgData name="Labeeqa Shoukat (2319083)" userId="S::2319083@student.uwtsd.ac.uk::1f48ce0a-6ad5-4890-b793-3e22ff9c527a" providerId="AD" clId="Web-{8471D048-C152-8ED2-440B-0A8AD7526667}" dt="2026-06-22T04:03:10.268" v="127" actId="1076"/>
      <pc:docMkLst>
        <pc:docMk/>
      </pc:docMkLst>
      <pc:sldChg chg="delSp modSp">
        <pc:chgData name="Labeeqa Shoukat (2319083)" userId="S::2319083@student.uwtsd.ac.uk::1f48ce0a-6ad5-4890-b793-3e22ff9c527a" providerId="AD" clId="Web-{8471D048-C152-8ED2-440B-0A8AD7526667}" dt="2026-06-22T04:03:10.268" v="127" actId="1076"/>
        <pc:sldMkLst>
          <pc:docMk/>
          <pc:sldMk cId="109857222" sldId="256"/>
        </pc:sldMkLst>
        <pc:spChg chg="mod">
          <ac:chgData name="Labeeqa Shoukat (2319083)" userId="S::2319083@student.uwtsd.ac.uk::1f48ce0a-6ad5-4890-b793-3e22ff9c527a" providerId="AD" clId="Web-{8471D048-C152-8ED2-440B-0A8AD7526667}" dt="2026-06-22T04:03:10.268" v="127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Labeeqa Shoukat (2319083)" userId="S::2319083@student.uwtsd.ac.uk::1f48ce0a-6ad5-4890-b793-3e22ff9c527a" providerId="AD" clId="Web-{8471D048-C152-8ED2-440B-0A8AD7526667}" dt="2026-06-22T03:56:13.797" v="1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Labeeqa Shoukat (2319083)" userId="S::2319083@student.uwtsd.ac.uk::1f48ce0a-6ad5-4890-b793-3e22ff9c527a" providerId="AD" clId="Web-{8471D048-C152-8ED2-440B-0A8AD7526667}" dt="2026-06-22T03:58:48.044" v="18" actId="20577"/>
        <pc:sldMkLst>
          <pc:docMk/>
          <pc:sldMk cId="166028175" sldId="257"/>
        </pc:sldMkLst>
        <pc:spChg chg="mod">
          <ac:chgData name="Labeeqa Shoukat (2319083)" userId="S::2319083@student.uwtsd.ac.uk::1f48ce0a-6ad5-4890-b793-3e22ff9c527a" providerId="AD" clId="Web-{8471D048-C152-8ED2-440B-0A8AD7526667}" dt="2026-06-22T03:58:48.044" v="18" actId="20577"/>
          <ac:spMkLst>
            <pc:docMk/>
            <pc:sldMk cId="166028175" sldId="257"/>
            <ac:spMk id="2" creationId="{F3A1855F-1DF0-A223-5923-06514084533D}"/>
          </ac:spMkLst>
        </pc:spChg>
        <pc:spChg chg="mod">
          <ac:chgData name="Labeeqa Shoukat (2319083)" userId="S::2319083@student.uwtsd.ac.uk::1f48ce0a-6ad5-4890-b793-3e22ff9c527a" providerId="AD" clId="Web-{8471D048-C152-8ED2-440B-0A8AD7526667}" dt="2026-06-22T03:58:29.372" v="15" actId="20577"/>
          <ac:spMkLst>
            <pc:docMk/>
            <pc:sldMk cId="166028175" sldId="257"/>
            <ac:spMk id="3" creationId="{B49C83CC-CF4F-75E5-5261-5194C07E301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98/42/schedule/1/part/I/chapter/7" TargetMode="External"/><Relationship Id="rId3" Type="http://schemas.openxmlformats.org/officeDocument/2006/relationships/hyperlink" Target="https://www.legislation.gov.uk/ukpga/1989/41/section/17" TargetMode="External"/><Relationship Id="rId7" Type="http://schemas.openxmlformats.org/officeDocument/2006/relationships/hyperlink" Target="https://stjosephs.wandsworth.sch.uk/wp-content/uploads/2023/10/KCSIE-2023.pdf" TargetMode="External"/><Relationship Id="rId2" Type="http://schemas.openxmlformats.org/officeDocument/2006/relationships/hyperlink" Target="https://www.legislation.gov.uk/ukpga/1989/41/section/4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ypcs.org.uk/rights/uncrc/articles/article-12/" TargetMode="External"/><Relationship Id="rId5" Type="http://schemas.openxmlformats.org/officeDocument/2006/relationships/hyperlink" Target="https://learning.nspcc.org.uk/research-resources/2023/working-together-to-safeguard-children-2023-summary-of-changes" TargetMode="External"/><Relationship Id="rId4" Type="http://schemas.openxmlformats.org/officeDocument/2006/relationships/hyperlink" Target="https://www.legislation.gov.uk/ukpga/2004/31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706020"/>
            <a:ext cx="9144000" cy="238760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GB" sz="3200" dirty="0">
                <a:highlight>
                  <a:srgbClr val="FFFFFF"/>
                </a:highlight>
                <a:latin typeface="Aptos"/>
              </a:rPr>
              <a:t>Labeeqa </a:t>
            </a:r>
            <a:r>
              <a:rPr lang="en-GB" sz="3200" dirty="0" err="1">
                <a:highlight>
                  <a:srgbClr val="FFFFFF"/>
                </a:highlight>
                <a:latin typeface="Aptos"/>
              </a:rPr>
              <a:t>Shoukat</a:t>
            </a:r>
            <a:r>
              <a:rPr lang="en-GB" sz="3200" dirty="0">
                <a:highlight>
                  <a:srgbClr val="FFFFFF"/>
                </a:highlight>
                <a:latin typeface="Aptos"/>
              </a:rPr>
              <a:t> (Family support worker) </a:t>
            </a:r>
            <a:r>
              <a:rPr lang="en-GB" sz="3200" dirty="0" err="1">
                <a:highlight>
                  <a:srgbClr val="FFFFFF"/>
                </a:highlight>
                <a:latin typeface="Aptos"/>
              </a:rPr>
              <a:t>Latimah</a:t>
            </a:r>
            <a:r>
              <a:rPr lang="en-GB" sz="3200" dirty="0">
                <a:highlight>
                  <a:srgbClr val="FFFFFF"/>
                </a:highlight>
                <a:latin typeface="Aptos"/>
              </a:rPr>
              <a:t> </a:t>
            </a:r>
            <a:r>
              <a:rPr lang="en-GB" sz="3200" dirty="0" err="1">
                <a:highlight>
                  <a:srgbClr val="FFFFFF"/>
                </a:highlight>
                <a:latin typeface="Aptos"/>
              </a:rPr>
              <a:t>Shoukat</a:t>
            </a:r>
            <a:r>
              <a:rPr lang="en-GB" sz="3200" dirty="0">
                <a:highlight>
                  <a:srgbClr val="FFFFFF"/>
                </a:highlight>
                <a:latin typeface="Aptos"/>
              </a:rPr>
              <a:t> (Police officer) </a:t>
            </a:r>
            <a:r>
              <a:rPr lang="en-GB" sz="3200" dirty="0" err="1">
                <a:highlight>
                  <a:srgbClr val="FFFFFF"/>
                </a:highlight>
                <a:latin typeface="Aptos"/>
              </a:rPr>
              <a:t>kingsley</a:t>
            </a:r>
            <a:r>
              <a:rPr lang="en-GB" sz="3200" dirty="0">
                <a:highlight>
                  <a:srgbClr val="FFFFFF"/>
                </a:highlight>
                <a:latin typeface="Aptos"/>
              </a:rPr>
              <a:t> </a:t>
            </a:r>
            <a:r>
              <a:rPr lang="en-GB" sz="3200" dirty="0" err="1">
                <a:highlight>
                  <a:srgbClr val="FFFFFF"/>
                </a:highlight>
                <a:latin typeface="Aptos"/>
              </a:rPr>
              <a:t>brefo</a:t>
            </a:r>
            <a:r>
              <a:rPr lang="en-GB" sz="3200" dirty="0">
                <a:highlight>
                  <a:srgbClr val="FFFFFF"/>
                </a:highlight>
                <a:latin typeface="Aptos"/>
              </a:rPr>
              <a:t> (GP) </a:t>
            </a:r>
            <a:r>
              <a:rPr lang="en-GB" sz="3200" dirty="0" err="1">
                <a:highlight>
                  <a:srgbClr val="FFFFFF"/>
                </a:highlight>
                <a:latin typeface="Aptos"/>
              </a:rPr>
              <a:t>Mjid</a:t>
            </a:r>
            <a:r>
              <a:rPr lang="en-GB" sz="3200" dirty="0">
                <a:highlight>
                  <a:srgbClr val="FFFFFF"/>
                </a:highlight>
                <a:latin typeface="Aptos"/>
              </a:rPr>
              <a:t> </a:t>
            </a:r>
            <a:r>
              <a:rPr lang="en-GB" sz="3200" dirty="0" err="1">
                <a:highlight>
                  <a:srgbClr val="FFFFFF"/>
                </a:highlight>
                <a:latin typeface="Aptos"/>
              </a:rPr>
              <a:t>glal</a:t>
            </a:r>
            <a:r>
              <a:rPr lang="en-GB" sz="3200" dirty="0">
                <a:highlight>
                  <a:srgbClr val="FFFFFF"/>
                </a:highlight>
                <a:latin typeface="Aptos"/>
              </a:rPr>
              <a:t> (Social worker)</a:t>
            </a:r>
          </a:p>
          <a:p>
            <a:pPr algn="l"/>
            <a:r>
              <a:rPr lang="en-GB" sz="3200">
                <a:highlight>
                  <a:srgbClr val="FFFFFF"/>
                </a:highlight>
                <a:latin typeface="Aptos"/>
              </a:rPr>
              <a:t>2319083</a:t>
            </a:r>
            <a:endParaRPr lang="en-GB" sz="3200">
              <a:highlight>
                <a:srgbClr val="606060"/>
              </a:highlight>
              <a:latin typeface="Aptos"/>
            </a:endParaRPr>
          </a:p>
          <a:p>
            <a:pPr algn="l"/>
            <a:r>
              <a:rPr lang="en-GB" sz="3200">
                <a:highlight>
                  <a:srgbClr val="FFFFFF"/>
                </a:highlight>
                <a:latin typeface="Aptos"/>
              </a:rPr>
              <a:t>BMHP5021</a:t>
            </a:r>
            <a:endParaRPr lang="en-GB" sz="3200">
              <a:highlight>
                <a:srgbClr val="606060"/>
              </a:highlight>
              <a:latin typeface="Aptos"/>
            </a:endParaRPr>
          </a:p>
          <a:p>
            <a:pPr algn="l"/>
            <a:r>
              <a:rPr lang="en-GB" sz="3200">
                <a:highlight>
                  <a:srgbClr val="FFFFFF"/>
                </a:highlight>
                <a:latin typeface="Aptos"/>
              </a:rPr>
              <a:t>Robert Nartowski</a:t>
            </a:r>
            <a:endParaRPr lang="en-GB" sz="3200">
              <a:highlight>
                <a:srgbClr val="606060"/>
              </a:highlight>
              <a:latin typeface="Aptos"/>
            </a:endParaRPr>
          </a:p>
          <a:p>
            <a:pPr algn="l"/>
            <a:r>
              <a:rPr lang="en-GB" sz="3200" dirty="0">
                <a:highlight>
                  <a:srgbClr val="FFFFFF"/>
                </a:highlight>
                <a:latin typeface="Aptos"/>
              </a:rPr>
              <a:t>Protecting and supporting families in </a:t>
            </a:r>
            <a:r>
              <a:rPr lang="en-GB" sz="3200">
                <a:highlight>
                  <a:srgbClr val="FFFFFF"/>
                </a:highlight>
                <a:latin typeface="Aptos"/>
              </a:rPr>
              <a:t>health and care</a:t>
            </a:r>
            <a:br>
              <a:rPr lang="en-GB" sz="3200" dirty="0">
                <a:highlight>
                  <a:srgbClr val="FFFFFF"/>
                </a:highlight>
                <a:latin typeface="Aptos"/>
              </a:rPr>
            </a:br>
            <a:r>
              <a:rPr lang="en-GB" sz="3200">
                <a:highlight>
                  <a:srgbClr val="FFFFFF"/>
                </a:highlight>
                <a:latin typeface="Aptos"/>
              </a:rPr>
              <a:t>Component 1:Presentation (round-the-table-group-discussion)</a:t>
            </a:r>
            <a:endParaRPr lang="en-GB" sz="3200" dirty="0">
              <a:highlight>
                <a:srgbClr val="606060"/>
              </a:highlight>
              <a:latin typeface="Aptos"/>
            </a:endParaRPr>
          </a:p>
          <a:p>
            <a:pPr algn="l"/>
            <a:r>
              <a:rPr lang="en-GB" sz="3200">
                <a:highlight>
                  <a:srgbClr val="FFFFFF"/>
                </a:highlight>
                <a:latin typeface="Aptos"/>
              </a:rPr>
              <a:t>Child A- 2023 Bradford CSPR</a:t>
            </a:r>
            <a:endParaRPr lang="en-GB" sz="3200">
              <a:highlight>
                <a:srgbClr val="606060"/>
              </a:highlight>
              <a:latin typeface="Apto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1855F-1DF0-A223-5923-065140845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>
                <a:highlight>
                  <a:srgbClr val="FFFFFF"/>
                </a:highlight>
                <a:latin typeface="Aptos"/>
              </a:rPr>
              <a:t>References</a:t>
            </a:r>
            <a:endParaRPr lang="en-GB" sz="2400">
              <a:highlight>
                <a:srgbClr val="606060"/>
              </a:highlight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C83CC-CF4F-75E5-5261-5194C07E30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600">
                <a:highlight>
                  <a:srgbClr val="FFFFFF"/>
                </a:highlight>
              </a:rPr>
              <a:t>Legislation.gov.uk (2025) Children act 1989 Available at: </a:t>
            </a:r>
            <a:r>
              <a:rPr lang="en-GB" sz="1600" u="sng" dirty="0">
                <a:highlight>
                  <a:srgbClr val="FFFFFF"/>
                </a:highlight>
                <a:hlinkClick r:id="rId2"/>
              </a:rPr>
              <a:t>https://www.legislation.gov.uk/ukpga/1989/41/section/47</a:t>
            </a:r>
            <a:r>
              <a:rPr lang="en-GB" sz="1600">
                <a:highlight>
                  <a:srgbClr val="FFFFFF"/>
                </a:highlight>
              </a:rPr>
              <a:t> (Accessed 22</a:t>
            </a:r>
            <a:r>
              <a:rPr lang="en-GB" sz="1600" baseline="30000">
                <a:highlight>
                  <a:srgbClr val="FFFFFF"/>
                </a:highlight>
              </a:rPr>
              <a:t>nd</a:t>
            </a:r>
            <a:r>
              <a:rPr lang="en-GB" sz="1600">
                <a:highlight>
                  <a:srgbClr val="FFFFFF"/>
                </a:highlight>
              </a:rPr>
              <a:t> June 2026)</a:t>
            </a:r>
          </a:p>
          <a:p>
            <a:pPr>
              <a:buNone/>
            </a:pPr>
            <a:r>
              <a:rPr lang="en-GB" sz="1600">
                <a:highlight>
                  <a:srgbClr val="FFFFFF"/>
                </a:highlight>
              </a:rPr>
              <a:t>Legislation.gov.uk (2016) Children act 1989 Available at: </a:t>
            </a:r>
            <a:r>
              <a:rPr lang="en-GB" sz="1600" u="sng" dirty="0">
                <a:highlight>
                  <a:srgbClr val="FFFFFF"/>
                </a:highlight>
                <a:hlinkClick r:id="rId3"/>
              </a:rPr>
              <a:t>https://www.legislation.gov.uk/ukpga/1989/41/section/17</a:t>
            </a:r>
            <a:r>
              <a:rPr lang="en-GB" sz="1600">
                <a:highlight>
                  <a:srgbClr val="FFFFFF"/>
                </a:highlight>
              </a:rPr>
              <a:t> (Accessed 22</a:t>
            </a:r>
            <a:r>
              <a:rPr lang="en-GB" sz="1600" baseline="30000">
                <a:highlight>
                  <a:srgbClr val="FFFFFF"/>
                </a:highlight>
              </a:rPr>
              <a:t>nd</a:t>
            </a:r>
            <a:r>
              <a:rPr lang="en-GB" sz="1600">
                <a:highlight>
                  <a:srgbClr val="FFFFFF"/>
                </a:highlight>
              </a:rPr>
              <a:t> June 2026)</a:t>
            </a:r>
            <a:endParaRPr lang="en-GB" sz="1600" dirty="0">
              <a:highlight>
                <a:srgbClr val="606060"/>
              </a:highlight>
            </a:endParaRPr>
          </a:p>
          <a:p>
            <a:pPr>
              <a:buNone/>
            </a:pPr>
            <a:r>
              <a:rPr lang="en-GB" sz="1600">
                <a:highlight>
                  <a:srgbClr val="FFFFFF"/>
                </a:highlight>
              </a:rPr>
              <a:t>Legislation.gov.uk (2026) Children act 2004 Available at: </a:t>
            </a:r>
            <a:r>
              <a:rPr lang="en-GB" sz="1600" u="sng" dirty="0">
                <a:highlight>
                  <a:srgbClr val="FFFFFF"/>
                </a:highlight>
                <a:hlinkClick r:id="rId4"/>
              </a:rPr>
              <a:t>https://www.legislation.gov.uk/ukpga/2004/31/contents</a:t>
            </a:r>
            <a:r>
              <a:rPr lang="en-GB" sz="1600">
                <a:highlight>
                  <a:srgbClr val="FFFFFF"/>
                </a:highlight>
              </a:rPr>
              <a:t> (Accessed 22</a:t>
            </a:r>
            <a:r>
              <a:rPr lang="en-GB" sz="1600" baseline="30000">
                <a:highlight>
                  <a:srgbClr val="FFFFFF"/>
                </a:highlight>
              </a:rPr>
              <a:t>nd</a:t>
            </a:r>
            <a:r>
              <a:rPr lang="en-GB" sz="1600">
                <a:highlight>
                  <a:srgbClr val="FFFFFF"/>
                </a:highlight>
              </a:rPr>
              <a:t> June 2026)</a:t>
            </a:r>
            <a:endParaRPr lang="en-GB" sz="1600" dirty="0">
              <a:highlight>
                <a:srgbClr val="606060"/>
              </a:highlight>
            </a:endParaRPr>
          </a:p>
          <a:p>
            <a:pPr>
              <a:buNone/>
            </a:pPr>
            <a:r>
              <a:rPr lang="en-GB" sz="1600">
                <a:highlight>
                  <a:srgbClr val="FFFFFF"/>
                </a:highlight>
              </a:rPr>
              <a:t>NSPCC (2023) Working together to safeguard children 2023: summary of changes Available at: </a:t>
            </a:r>
            <a:r>
              <a:rPr lang="en-GB" sz="1600" u="sng" dirty="0">
                <a:highlight>
                  <a:srgbClr val="FFFFFF"/>
                </a:highlight>
                <a:hlinkClick r:id="rId5"/>
              </a:rPr>
              <a:t>https://learning.nspcc.org.uk/research-resources/2023/working-together-to-safeguard-children-2023-summary-of-changes</a:t>
            </a:r>
            <a:r>
              <a:rPr lang="en-GB" sz="1600">
                <a:highlight>
                  <a:srgbClr val="FFFFFF"/>
                </a:highlight>
              </a:rPr>
              <a:t> (Accessed 22</a:t>
            </a:r>
            <a:r>
              <a:rPr lang="en-GB" sz="1600" baseline="30000">
                <a:highlight>
                  <a:srgbClr val="FFFFFF"/>
                </a:highlight>
              </a:rPr>
              <a:t>nd</a:t>
            </a:r>
            <a:r>
              <a:rPr lang="en-GB" sz="1600">
                <a:highlight>
                  <a:srgbClr val="FFFFFF"/>
                </a:highlight>
              </a:rPr>
              <a:t> June 2026)</a:t>
            </a:r>
            <a:endParaRPr lang="en-GB" sz="1600" dirty="0">
              <a:highlight>
                <a:srgbClr val="606060"/>
              </a:highlight>
            </a:endParaRPr>
          </a:p>
          <a:p>
            <a:pPr>
              <a:buNone/>
            </a:pPr>
            <a:r>
              <a:rPr lang="en-GB" sz="1600">
                <a:highlight>
                  <a:srgbClr val="FFFFFF"/>
                </a:highlight>
              </a:rPr>
              <a:t>Children and young people’s commissioner Scotland (2026) UNCRC simplified articles Available at: </a:t>
            </a:r>
            <a:r>
              <a:rPr lang="en-GB" sz="1600" u="sng" dirty="0">
                <a:highlight>
                  <a:srgbClr val="FFFFFF"/>
                </a:highlight>
                <a:hlinkClick r:id="rId6"/>
              </a:rPr>
              <a:t>https://www.cypcs.org.uk/rights/uncrc/articles/article-12/</a:t>
            </a:r>
            <a:r>
              <a:rPr lang="en-GB" sz="1600">
                <a:highlight>
                  <a:srgbClr val="FFFFFF"/>
                </a:highlight>
              </a:rPr>
              <a:t> (Accessed 22</a:t>
            </a:r>
            <a:r>
              <a:rPr lang="en-GB" sz="1600" baseline="30000">
                <a:highlight>
                  <a:srgbClr val="FFFFFF"/>
                </a:highlight>
              </a:rPr>
              <a:t>nd</a:t>
            </a:r>
            <a:r>
              <a:rPr lang="en-GB" sz="1600">
                <a:highlight>
                  <a:srgbClr val="FFFFFF"/>
                </a:highlight>
              </a:rPr>
              <a:t> June 2026)</a:t>
            </a:r>
            <a:endParaRPr lang="en-GB" sz="1600" dirty="0">
              <a:highlight>
                <a:srgbClr val="606060"/>
              </a:highlight>
            </a:endParaRPr>
          </a:p>
          <a:p>
            <a:pPr>
              <a:buNone/>
            </a:pPr>
            <a:r>
              <a:rPr lang="en-GB" sz="1600">
                <a:highlight>
                  <a:srgbClr val="FFFFFF"/>
                </a:highlight>
              </a:rPr>
              <a:t>Department for education (2023) Keeping children safe in education 2023 Available at: </a:t>
            </a:r>
            <a:r>
              <a:rPr lang="en-GB" sz="1600" u="sng" dirty="0">
                <a:highlight>
                  <a:srgbClr val="FFFFFF"/>
                </a:highlight>
                <a:hlinkClick r:id="rId7"/>
              </a:rPr>
              <a:t>https://stjosephs.wandsworth.sch.uk/wp-content/uploads/2023/10/KCSIE-2023.pdf</a:t>
            </a:r>
            <a:r>
              <a:rPr lang="en-GB" sz="1600">
                <a:highlight>
                  <a:srgbClr val="FFFFFF"/>
                </a:highlight>
              </a:rPr>
              <a:t> (Accessed 22</a:t>
            </a:r>
            <a:r>
              <a:rPr lang="en-GB" sz="1600" baseline="30000">
                <a:highlight>
                  <a:srgbClr val="FFFFFF"/>
                </a:highlight>
              </a:rPr>
              <a:t>nd</a:t>
            </a:r>
            <a:r>
              <a:rPr lang="en-GB" sz="1600">
                <a:highlight>
                  <a:srgbClr val="FFFFFF"/>
                </a:highlight>
              </a:rPr>
              <a:t> June 2026)</a:t>
            </a:r>
            <a:endParaRPr lang="en-GB" sz="1600" dirty="0">
              <a:highlight>
                <a:srgbClr val="606060"/>
              </a:highlight>
            </a:endParaRPr>
          </a:p>
          <a:p>
            <a:pPr>
              <a:buNone/>
            </a:pPr>
            <a:r>
              <a:rPr lang="en-GB" sz="1600">
                <a:highlight>
                  <a:srgbClr val="FFFFFF"/>
                </a:highlight>
              </a:rPr>
              <a:t>Legislation.gov.uk (2000) Human rights act 1998 Available at: </a:t>
            </a:r>
            <a:r>
              <a:rPr lang="en-GB" sz="1600" u="sng" dirty="0">
                <a:highlight>
                  <a:srgbClr val="FFFFFF"/>
                </a:highlight>
                <a:hlinkClick r:id="rId8"/>
              </a:rPr>
              <a:t>https://www.legislation.gov.uk/ukpga/1998/42/schedule/1/part/I/chapter/7</a:t>
            </a:r>
            <a:r>
              <a:rPr lang="en-GB" sz="1600">
                <a:highlight>
                  <a:srgbClr val="FFFFFF"/>
                </a:highlight>
              </a:rPr>
              <a:t> (Accessed 22</a:t>
            </a:r>
            <a:r>
              <a:rPr lang="en-GB" sz="1600" baseline="30000">
                <a:highlight>
                  <a:srgbClr val="FFFFFF"/>
                </a:highlight>
              </a:rPr>
              <a:t>nd</a:t>
            </a:r>
            <a:r>
              <a:rPr lang="en-GB" sz="1600">
                <a:highlight>
                  <a:srgbClr val="FFFFFF"/>
                </a:highlight>
              </a:rPr>
              <a:t> June 2026)</a:t>
            </a:r>
            <a:endParaRPr lang="en-GB" sz="1600" dirty="0">
              <a:highlight>
                <a:srgbClr val="606060"/>
              </a:highlight>
            </a:endParaRPr>
          </a:p>
          <a:p>
            <a:pPr>
              <a:buNone/>
            </a:pPr>
            <a:endParaRPr lang="en-GB" sz="1600" dirty="0">
              <a:highlight>
                <a:srgbClr val="606060"/>
              </a:highlight>
            </a:endParaRPr>
          </a:p>
          <a:p>
            <a:pPr>
              <a:buNone/>
            </a:pPr>
            <a:endParaRPr lang="en-GB" sz="1600" dirty="0">
              <a:highlight>
                <a:srgbClr val="606060"/>
              </a:highlight>
            </a:endParaRP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60281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Labeeqa Shoukat (Family support worker) Latimah Shoukat (Police officer) kingsley brefo (GP) Mjid glal (Social worker) 2319083 BMHP5021 Robert Nartowski Protecting and supporting families in health and care Component 1:Presentation (round-the-table-group-discussion) Child A- 2023 Bradford CSPR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48</cp:revision>
  <dcterms:created xsi:type="dcterms:W3CDTF">2026-06-22T03:55:47Z</dcterms:created>
  <dcterms:modified xsi:type="dcterms:W3CDTF">2026-06-22T04:03:17Z</dcterms:modified>
</cp:coreProperties>
</file>