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56" r:id="rId5"/>
    <p:sldId id="650" r:id="rId6"/>
    <p:sldId id="258" r:id="rId7"/>
    <p:sldId id="286" r:id="rId8"/>
    <p:sldId id="287" r:id="rId9"/>
    <p:sldId id="288" r:id="rId10"/>
    <p:sldId id="289" r:id="rId11"/>
    <p:sldId id="290" r:id="rId12"/>
    <p:sldId id="292" r:id="rId13"/>
    <p:sldId id="293" r:id="rId14"/>
    <p:sldId id="301" r:id="rId15"/>
    <p:sldId id="298" r:id="rId16"/>
    <p:sldId id="295" r:id="rId17"/>
    <p:sldId id="303" r:id="rId18"/>
    <p:sldId id="302" r:id="rId19"/>
    <p:sldId id="296" r:id="rId20"/>
    <p:sldId id="304" r:id="rId21"/>
    <p:sldId id="297" r:id="rId22"/>
    <p:sldId id="305" r:id="rId23"/>
    <p:sldId id="259" r:id="rId24"/>
    <p:sldId id="260" r:id="rId25"/>
    <p:sldId id="279" r:id="rId26"/>
    <p:sldId id="278" r:id="rId27"/>
    <p:sldId id="280" r:id="rId28"/>
    <p:sldId id="262" r:id="rId29"/>
    <p:sldId id="263" r:id="rId30"/>
    <p:sldId id="284" r:id="rId31"/>
    <p:sldId id="264" r:id="rId32"/>
    <p:sldId id="285" r:id="rId33"/>
    <p:sldId id="265" r:id="rId34"/>
    <p:sldId id="267" r:id="rId35"/>
    <p:sldId id="281" r:id="rId36"/>
    <p:sldId id="268" r:id="rId37"/>
    <p:sldId id="269" r:id="rId38"/>
    <p:sldId id="270" r:id="rId39"/>
    <p:sldId id="271" r:id="rId40"/>
    <p:sldId id="272" r:id="rId41"/>
    <p:sldId id="273" r:id="rId42"/>
    <p:sldId id="274" r:id="rId43"/>
    <p:sldId id="275" r:id="rId44"/>
    <p:sldId id="27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0EC057D-CD0A-C4B0-1B2A-2D891D6C8EAE}" name="Caroline Jawad" initials="CJ" userId="S::caroline.jawad@uwtsd.ac.uk::ebec8957-a986-4a6f-937a-47250bfdae8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6369" autoAdjust="0"/>
  </p:normalViewPr>
  <p:slideViewPr>
    <p:cSldViewPr snapToGrid="0">
      <p:cViewPr varScale="1">
        <p:scale>
          <a:sx n="94" d="100"/>
          <a:sy n="94" d="100"/>
        </p:scale>
        <p:origin x="114"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re Desta" userId="db32a065-b9b8-4ebb-ab66-dfd77adf959e" providerId="ADAL" clId="{420B224A-B59B-486B-94A6-9C6B685C407B}"/>
    <pc:docChg chg="custSel modSld">
      <pc:chgData name="Amare Desta" userId="db32a065-b9b8-4ebb-ab66-dfd77adf959e" providerId="ADAL" clId="{420B224A-B59B-486B-94A6-9C6B685C407B}" dt="2022-10-18T15:55:45.725" v="23" actId="27636"/>
      <pc:docMkLst>
        <pc:docMk/>
      </pc:docMkLst>
      <pc:sldChg chg="modSp mod">
        <pc:chgData name="Amare Desta" userId="db32a065-b9b8-4ebb-ab66-dfd77adf959e" providerId="ADAL" clId="{420B224A-B59B-486B-94A6-9C6B685C407B}" dt="2022-10-18T15:55:45.725" v="23" actId="27636"/>
        <pc:sldMkLst>
          <pc:docMk/>
          <pc:sldMk cId="604041242" sldId="256"/>
        </pc:sldMkLst>
        <pc:spChg chg="mod">
          <ac:chgData name="Amare Desta" userId="db32a065-b9b8-4ebb-ab66-dfd77adf959e" providerId="ADAL" clId="{420B224A-B59B-486B-94A6-9C6B685C407B}" dt="2022-10-18T15:55:45.725" v="23" actId="27636"/>
          <ac:spMkLst>
            <pc:docMk/>
            <pc:sldMk cId="604041242" sldId="256"/>
            <ac:spMk id="3" creationId="{76648D9E-0B97-4D29-92FC-DD75BF5E0DE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D59B7F-E862-4068-983F-757D93DCC697}" type="doc">
      <dgm:prSet loTypeId="urn:microsoft.com/office/officeart/2005/8/layout/pList2" loCatId="list" qsTypeId="urn:microsoft.com/office/officeart/2005/8/quickstyle/simple1" qsCatId="simple" csTypeId="urn:microsoft.com/office/officeart/2005/8/colors/accent1_2" csCatId="accent1" phldr="1"/>
      <dgm:spPr/>
    </dgm:pt>
    <dgm:pt modelId="{10415F13-BE45-4E52-A6B1-A7365A96CE5B}">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Updating rule book</a:t>
          </a:r>
        </a:p>
        <a:p>
          <a:r>
            <a:rPr lang="en-GB" dirty="0">
              <a:effectLst/>
              <a:latin typeface="Calibri" panose="020F0502020204030204" pitchFamily="34" charset="0"/>
              <a:ea typeface="DengXian" panose="02010600030101010101" pitchFamily="2" charset="-122"/>
              <a:cs typeface="Arial" panose="020B0604020202020204" pitchFamily="34" charset="0"/>
            </a:rPr>
            <a:t>Changing schedule</a:t>
          </a:r>
        </a:p>
        <a:p>
          <a:r>
            <a:rPr lang="en-GB" dirty="0">
              <a:latin typeface="Calibri" panose="020F0502020204030204" pitchFamily="34" charset="0"/>
              <a:ea typeface="DengXian" panose="02010600030101010101" pitchFamily="2" charset="-122"/>
              <a:cs typeface="Arial" panose="020B0604020202020204" pitchFamily="34" charset="0"/>
            </a:rPr>
            <a:t>New rules</a:t>
          </a:r>
          <a:endParaRPr lang="en-GB" dirty="0"/>
        </a:p>
      </dgm:t>
    </dgm:pt>
    <dgm:pt modelId="{EB32F0EF-02D1-4B6F-9D96-DBF2A4D300E3}" type="parTrans" cxnId="{D5D333B0-627D-4BB3-BF17-CF10A0AB951F}">
      <dgm:prSet/>
      <dgm:spPr/>
      <dgm:t>
        <a:bodyPr/>
        <a:lstStyle/>
        <a:p>
          <a:endParaRPr lang="en-GB"/>
        </a:p>
      </dgm:t>
    </dgm:pt>
    <dgm:pt modelId="{37AAEF39-1B30-4EC6-9ADF-B65D58B571D7}" type="sibTrans" cxnId="{D5D333B0-627D-4BB3-BF17-CF10A0AB951F}">
      <dgm:prSet/>
      <dgm:spPr/>
      <dgm:t>
        <a:bodyPr/>
        <a:lstStyle/>
        <a:p>
          <a:endParaRPr lang="en-GB"/>
        </a:p>
      </dgm:t>
    </dgm:pt>
    <dgm:pt modelId="{B74CE8B4-A12B-4AC7-86F2-B7126676086A}">
      <dgm:prSet phldrT="[Text]"/>
      <dgm:spPr/>
      <dgm:t>
        <a:bodyPr/>
        <a:lstStyle/>
        <a:p>
          <a:r>
            <a:rPr lang="en-GB" dirty="0">
              <a:effectLst/>
              <a:latin typeface="Calibri" panose="020F0502020204030204" pitchFamily="34" charset="0"/>
              <a:ea typeface="DengXian" panose="02010600030101010101" pitchFamily="2" charset="-122"/>
              <a:cs typeface="Arial" panose="020B0604020202020204" pitchFamily="34" charset="0"/>
            </a:rPr>
            <a:t>Talking to colleagues</a:t>
          </a:r>
        </a:p>
        <a:p>
          <a:r>
            <a:rPr lang="en-GB" dirty="0">
              <a:effectLst/>
              <a:latin typeface="Calibri" panose="020F0502020204030204" pitchFamily="34" charset="0"/>
              <a:ea typeface="DengXian" panose="02010600030101010101" pitchFamily="2" charset="-122"/>
              <a:cs typeface="Arial" panose="020B0604020202020204" pitchFamily="34" charset="0"/>
            </a:rPr>
            <a:t>Reading journals</a:t>
          </a:r>
        </a:p>
        <a:p>
          <a:r>
            <a:rPr lang="en-GB"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dirty="0"/>
        </a:p>
      </dgm:t>
    </dgm:pt>
    <dgm:pt modelId="{F5135FD7-55A4-4329-8D5E-EA8D85EF066C}" type="parTrans" cxnId="{F1AF1A3D-F2CA-49D7-9F47-21A201FA9348}">
      <dgm:prSet/>
      <dgm:spPr/>
      <dgm:t>
        <a:bodyPr/>
        <a:lstStyle/>
        <a:p>
          <a:endParaRPr lang="en-GB"/>
        </a:p>
      </dgm:t>
    </dgm:pt>
    <dgm:pt modelId="{DA3698E0-D615-4F81-90D3-7401EAAE2BD5}" type="sibTrans" cxnId="{F1AF1A3D-F2CA-49D7-9F47-21A201FA9348}">
      <dgm:prSet/>
      <dgm:spPr/>
      <dgm:t>
        <a:bodyPr/>
        <a:lstStyle/>
        <a:p>
          <a:endParaRPr lang="en-GB"/>
        </a:p>
      </dgm:t>
    </dgm:pt>
    <dgm:pt modelId="{E8D2B532-A283-4D9B-A12F-32294FF7A263}">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Locate and fix problems fast</a:t>
          </a:r>
        </a:p>
        <a:p>
          <a:r>
            <a:rPr lang="en-GB"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dirty="0"/>
        </a:p>
      </dgm:t>
    </dgm:pt>
    <dgm:pt modelId="{1EDEEB94-5DDA-4C6B-A288-1B7201BF29CB}" type="parTrans" cxnId="{6CA8ECEC-98BD-4FFC-9C54-6DC7F43C9ED4}">
      <dgm:prSet/>
      <dgm:spPr/>
      <dgm:t>
        <a:bodyPr/>
        <a:lstStyle/>
        <a:p>
          <a:endParaRPr lang="en-GB"/>
        </a:p>
      </dgm:t>
    </dgm:pt>
    <dgm:pt modelId="{61F25C74-C47F-4AEB-A39C-0E6D5BEA6A0E}" type="sibTrans" cxnId="{6CA8ECEC-98BD-4FFC-9C54-6DC7F43C9ED4}">
      <dgm:prSet/>
      <dgm:spPr/>
      <dgm:t>
        <a:bodyPr/>
        <a:lstStyle/>
        <a:p>
          <a:endParaRPr lang="en-GB"/>
        </a:p>
      </dgm:t>
    </dgm:pt>
    <dgm:pt modelId="{CE40DCCA-86F7-4914-9F1E-4466740EF281}" type="pres">
      <dgm:prSet presAssocID="{D1D59B7F-E862-4068-983F-757D93DCC697}" presName="Name0" presStyleCnt="0">
        <dgm:presLayoutVars>
          <dgm:dir/>
          <dgm:resizeHandles val="exact"/>
        </dgm:presLayoutVars>
      </dgm:prSet>
      <dgm:spPr/>
    </dgm:pt>
    <dgm:pt modelId="{F43587DB-598E-41AC-93CD-4B06D2CA5150}" type="pres">
      <dgm:prSet presAssocID="{D1D59B7F-E862-4068-983F-757D93DCC697}" presName="bkgdShp" presStyleLbl="alignAccFollowNode1" presStyleIdx="0" presStyleCnt="1"/>
      <dgm:spPr/>
    </dgm:pt>
    <dgm:pt modelId="{C78206EC-8021-482B-A49A-DF5E135695E7}" type="pres">
      <dgm:prSet presAssocID="{D1D59B7F-E862-4068-983F-757D93DCC697}" presName="linComp" presStyleCnt="0"/>
      <dgm:spPr/>
    </dgm:pt>
    <dgm:pt modelId="{25FD0A79-4B3C-48DC-AA62-5B83D5116E87}" type="pres">
      <dgm:prSet presAssocID="{10415F13-BE45-4E52-A6B1-A7365A96CE5B}" presName="compNode" presStyleCnt="0"/>
      <dgm:spPr/>
    </dgm:pt>
    <dgm:pt modelId="{0B9698CC-9E08-4561-B3D3-492DC61BEFB6}" type="pres">
      <dgm:prSet presAssocID="{10415F13-BE45-4E52-A6B1-A7365A96CE5B}" presName="node" presStyleLbl="node1" presStyleIdx="0" presStyleCnt="3">
        <dgm:presLayoutVars>
          <dgm:bulletEnabled val="1"/>
        </dgm:presLayoutVars>
      </dgm:prSet>
      <dgm:spPr/>
    </dgm:pt>
    <dgm:pt modelId="{86FD2C70-7A95-496E-A978-0F425837B155}" type="pres">
      <dgm:prSet presAssocID="{10415F13-BE45-4E52-A6B1-A7365A96CE5B}" presName="invisiNode" presStyleLbl="node1" presStyleIdx="0" presStyleCnt="3"/>
      <dgm:spPr/>
    </dgm:pt>
    <dgm:pt modelId="{3DEA5C4C-8008-4B91-8987-3CF9AE8CC8D5}" type="pres">
      <dgm:prSet presAssocID="{10415F13-BE45-4E52-A6B1-A7365A96CE5B}"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dgm:spPr>
      <dgm:extLst>
        <a:ext uri="{E40237B7-FDA0-4F09-8148-C483321AD2D9}">
          <dgm14:cNvPr xmlns:dgm14="http://schemas.microsoft.com/office/drawing/2010/diagram" id="0" name="" descr="Badge 1 with solid fill"/>
        </a:ext>
      </dgm:extLst>
    </dgm:pt>
    <dgm:pt modelId="{61C26686-CA0A-4340-86AA-06740051B511}" type="pres">
      <dgm:prSet presAssocID="{37AAEF39-1B30-4EC6-9ADF-B65D58B571D7}" presName="sibTrans" presStyleLbl="sibTrans2D1" presStyleIdx="0" presStyleCnt="0"/>
      <dgm:spPr/>
    </dgm:pt>
    <dgm:pt modelId="{19D89996-6345-4C9D-BE8E-B9E422750EC0}" type="pres">
      <dgm:prSet presAssocID="{B74CE8B4-A12B-4AC7-86F2-B7126676086A}" presName="compNode" presStyleCnt="0"/>
      <dgm:spPr/>
    </dgm:pt>
    <dgm:pt modelId="{805C6D2E-C51C-4D55-A011-3717EE26574E}" type="pres">
      <dgm:prSet presAssocID="{B74CE8B4-A12B-4AC7-86F2-B7126676086A}" presName="node" presStyleLbl="node1" presStyleIdx="1" presStyleCnt="3">
        <dgm:presLayoutVars>
          <dgm:bulletEnabled val="1"/>
        </dgm:presLayoutVars>
      </dgm:prSet>
      <dgm:spPr/>
    </dgm:pt>
    <dgm:pt modelId="{E254F9C7-BBBB-4E62-A042-313A4FE09A28}" type="pres">
      <dgm:prSet presAssocID="{B74CE8B4-A12B-4AC7-86F2-B7126676086A}" presName="invisiNode" presStyleLbl="node1" presStyleIdx="1" presStyleCnt="3"/>
      <dgm:spPr/>
    </dgm:pt>
    <dgm:pt modelId="{AC5568A8-D3E0-4829-BC28-82C88CB97007}" type="pres">
      <dgm:prSet presAssocID="{B74CE8B4-A12B-4AC7-86F2-B7126676086A}" presName="imagNode"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dgm:spPr>
      <dgm:extLst>
        <a:ext uri="{E40237B7-FDA0-4F09-8148-C483321AD2D9}">
          <dgm14:cNvPr xmlns:dgm14="http://schemas.microsoft.com/office/drawing/2010/diagram" id="0" name="" descr="Badge with solid fill"/>
        </a:ext>
      </dgm:extLst>
    </dgm:pt>
    <dgm:pt modelId="{84452A63-A5BD-4751-907E-917D8DCD73C6}" type="pres">
      <dgm:prSet presAssocID="{DA3698E0-D615-4F81-90D3-7401EAAE2BD5}" presName="sibTrans" presStyleLbl="sibTrans2D1" presStyleIdx="0" presStyleCnt="0"/>
      <dgm:spPr/>
    </dgm:pt>
    <dgm:pt modelId="{4C09B2E9-73AF-4DB4-A719-7C47B7FE51E7}" type="pres">
      <dgm:prSet presAssocID="{E8D2B532-A283-4D9B-A12F-32294FF7A263}" presName="compNode" presStyleCnt="0"/>
      <dgm:spPr/>
    </dgm:pt>
    <dgm:pt modelId="{AE7EE423-B551-4BFC-97D0-3E2A9B7AB349}" type="pres">
      <dgm:prSet presAssocID="{E8D2B532-A283-4D9B-A12F-32294FF7A263}" presName="node" presStyleLbl="node1" presStyleIdx="2" presStyleCnt="3">
        <dgm:presLayoutVars>
          <dgm:bulletEnabled val="1"/>
        </dgm:presLayoutVars>
      </dgm:prSet>
      <dgm:spPr/>
    </dgm:pt>
    <dgm:pt modelId="{0E4CA2E3-0D06-4B75-8D62-568E790034EB}" type="pres">
      <dgm:prSet presAssocID="{E8D2B532-A283-4D9B-A12F-32294FF7A263}" presName="invisiNode" presStyleLbl="node1" presStyleIdx="2" presStyleCnt="3"/>
      <dgm:spPr/>
    </dgm:pt>
    <dgm:pt modelId="{F3EA4389-2795-4352-ACD2-91E7416DC6BB}" type="pres">
      <dgm:prSet presAssocID="{E8D2B532-A283-4D9B-A12F-32294FF7A263}" presName="imagNode"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dgm:spPr>
      <dgm:extLst>
        <a:ext uri="{E40237B7-FDA0-4F09-8148-C483321AD2D9}">
          <dgm14:cNvPr xmlns:dgm14="http://schemas.microsoft.com/office/drawing/2010/diagram" id="0" name="" descr="Badge 3 with solid fill"/>
        </a:ext>
      </dgm:extLst>
    </dgm:pt>
  </dgm:ptLst>
  <dgm:cxnLst>
    <dgm:cxn modelId="{9573A222-DAE3-4E25-82A9-E27341AA3E87}" type="presOf" srcId="{10415F13-BE45-4E52-A6B1-A7365A96CE5B}" destId="{0B9698CC-9E08-4561-B3D3-492DC61BEFB6}" srcOrd="0" destOrd="0" presId="urn:microsoft.com/office/officeart/2005/8/layout/pList2"/>
    <dgm:cxn modelId="{F1AF1A3D-F2CA-49D7-9F47-21A201FA9348}" srcId="{D1D59B7F-E862-4068-983F-757D93DCC697}" destId="{B74CE8B4-A12B-4AC7-86F2-B7126676086A}" srcOrd="1" destOrd="0" parTransId="{F5135FD7-55A4-4329-8D5E-EA8D85EF066C}" sibTransId="{DA3698E0-D615-4F81-90D3-7401EAAE2BD5}"/>
    <dgm:cxn modelId="{A7BD8451-2E60-43FD-8F3B-021FAED77262}" type="presOf" srcId="{E8D2B532-A283-4D9B-A12F-32294FF7A263}" destId="{AE7EE423-B551-4BFC-97D0-3E2A9B7AB349}" srcOrd="0" destOrd="0" presId="urn:microsoft.com/office/officeart/2005/8/layout/pList2"/>
    <dgm:cxn modelId="{D72823A1-3F38-40F4-B33E-D518F1726FEE}" type="presOf" srcId="{D1D59B7F-E862-4068-983F-757D93DCC697}" destId="{CE40DCCA-86F7-4914-9F1E-4466740EF281}" srcOrd="0" destOrd="0" presId="urn:microsoft.com/office/officeart/2005/8/layout/pList2"/>
    <dgm:cxn modelId="{D5D333B0-627D-4BB3-BF17-CF10A0AB951F}" srcId="{D1D59B7F-E862-4068-983F-757D93DCC697}" destId="{10415F13-BE45-4E52-A6B1-A7365A96CE5B}" srcOrd="0" destOrd="0" parTransId="{EB32F0EF-02D1-4B6F-9D96-DBF2A4D300E3}" sibTransId="{37AAEF39-1B30-4EC6-9ADF-B65D58B571D7}"/>
    <dgm:cxn modelId="{32A9C3D0-358B-480F-A4D5-2C94C6EFDE7B}" type="presOf" srcId="{B74CE8B4-A12B-4AC7-86F2-B7126676086A}" destId="{805C6D2E-C51C-4D55-A011-3717EE26574E}" srcOrd="0" destOrd="0" presId="urn:microsoft.com/office/officeart/2005/8/layout/pList2"/>
    <dgm:cxn modelId="{6CA8ECEC-98BD-4FFC-9C54-6DC7F43C9ED4}" srcId="{D1D59B7F-E862-4068-983F-757D93DCC697}" destId="{E8D2B532-A283-4D9B-A12F-32294FF7A263}" srcOrd="2" destOrd="0" parTransId="{1EDEEB94-5DDA-4C6B-A288-1B7201BF29CB}" sibTransId="{61F25C74-C47F-4AEB-A39C-0E6D5BEA6A0E}"/>
    <dgm:cxn modelId="{F3EC87ED-950A-456A-96B6-1F4A1860E03B}" type="presOf" srcId="{DA3698E0-D615-4F81-90D3-7401EAAE2BD5}" destId="{84452A63-A5BD-4751-907E-917D8DCD73C6}" srcOrd="0" destOrd="0" presId="urn:microsoft.com/office/officeart/2005/8/layout/pList2"/>
    <dgm:cxn modelId="{960593FA-2341-48B1-9256-5E579023895A}" type="presOf" srcId="{37AAEF39-1B30-4EC6-9ADF-B65D58B571D7}" destId="{61C26686-CA0A-4340-86AA-06740051B511}" srcOrd="0" destOrd="0" presId="urn:microsoft.com/office/officeart/2005/8/layout/pList2"/>
    <dgm:cxn modelId="{67EF8FD6-F042-48CB-AF4F-04EE9A7DD862}" type="presParOf" srcId="{CE40DCCA-86F7-4914-9F1E-4466740EF281}" destId="{F43587DB-598E-41AC-93CD-4B06D2CA5150}" srcOrd="0" destOrd="0" presId="urn:microsoft.com/office/officeart/2005/8/layout/pList2"/>
    <dgm:cxn modelId="{9D7E414D-C95D-4853-80FD-E0C4FDEDAAD1}" type="presParOf" srcId="{CE40DCCA-86F7-4914-9F1E-4466740EF281}" destId="{C78206EC-8021-482B-A49A-DF5E135695E7}" srcOrd="1" destOrd="0" presId="urn:microsoft.com/office/officeart/2005/8/layout/pList2"/>
    <dgm:cxn modelId="{79DC802D-4B1A-4341-9D1B-1403C070EBED}" type="presParOf" srcId="{C78206EC-8021-482B-A49A-DF5E135695E7}" destId="{25FD0A79-4B3C-48DC-AA62-5B83D5116E87}" srcOrd="0" destOrd="0" presId="urn:microsoft.com/office/officeart/2005/8/layout/pList2"/>
    <dgm:cxn modelId="{235171BE-DEBA-41C3-9E01-1A747AAF0539}" type="presParOf" srcId="{25FD0A79-4B3C-48DC-AA62-5B83D5116E87}" destId="{0B9698CC-9E08-4561-B3D3-492DC61BEFB6}" srcOrd="0" destOrd="0" presId="urn:microsoft.com/office/officeart/2005/8/layout/pList2"/>
    <dgm:cxn modelId="{7FB08BC3-315E-49B8-B1BB-AF0933082DD4}" type="presParOf" srcId="{25FD0A79-4B3C-48DC-AA62-5B83D5116E87}" destId="{86FD2C70-7A95-496E-A978-0F425837B155}" srcOrd="1" destOrd="0" presId="urn:microsoft.com/office/officeart/2005/8/layout/pList2"/>
    <dgm:cxn modelId="{A4E81F0B-18A8-464D-9BAE-35C5005CECF1}" type="presParOf" srcId="{25FD0A79-4B3C-48DC-AA62-5B83D5116E87}" destId="{3DEA5C4C-8008-4B91-8987-3CF9AE8CC8D5}" srcOrd="2" destOrd="0" presId="urn:microsoft.com/office/officeart/2005/8/layout/pList2"/>
    <dgm:cxn modelId="{FE12FC6B-0E3C-4B7C-8835-38191770A2C9}" type="presParOf" srcId="{C78206EC-8021-482B-A49A-DF5E135695E7}" destId="{61C26686-CA0A-4340-86AA-06740051B511}" srcOrd="1" destOrd="0" presId="urn:microsoft.com/office/officeart/2005/8/layout/pList2"/>
    <dgm:cxn modelId="{DB87E86B-992D-4C3D-A8FC-6D2724AF5F09}" type="presParOf" srcId="{C78206EC-8021-482B-A49A-DF5E135695E7}" destId="{19D89996-6345-4C9D-BE8E-B9E422750EC0}" srcOrd="2" destOrd="0" presId="urn:microsoft.com/office/officeart/2005/8/layout/pList2"/>
    <dgm:cxn modelId="{1D067C60-5296-4DD8-A01C-894609ED6E37}" type="presParOf" srcId="{19D89996-6345-4C9D-BE8E-B9E422750EC0}" destId="{805C6D2E-C51C-4D55-A011-3717EE26574E}" srcOrd="0" destOrd="0" presId="urn:microsoft.com/office/officeart/2005/8/layout/pList2"/>
    <dgm:cxn modelId="{871C9643-65C3-4695-92E2-59E65C1718C1}" type="presParOf" srcId="{19D89996-6345-4C9D-BE8E-B9E422750EC0}" destId="{E254F9C7-BBBB-4E62-A042-313A4FE09A28}" srcOrd="1" destOrd="0" presId="urn:microsoft.com/office/officeart/2005/8/layout/pList2"/>
    <dgm:cxn modelId="{6CBF6783-5B5D-453A-8241-F1222B913B1E}" type="presParOf" srcId="{19D89996-6345-4C9D-BE8E-B9E422750EC0}" destId="{AC5568A8-D3E0-4829-BC28-82C88CB97007}" srcOrd="2" destOrd="0" presId="urn:microsoft.com/office/officeart/2005/8/layout/pList2"/>
    <dgm:cxn modelId="{D7F494C0-FCA1-49EB-8649-C6642D748F91}" type="presParOf" srcId="{C78206EC-8021-482B-A49A-DF5E135695E7}" destId="{84452A63-A5BD-4751-907E-917D8DCD73C6}" srcOrd="3" destOrd="0" presId="urn:microsoft.com/office/officeart/2005/8/layout/pList2"/>
    <dgm:cxn modelId="{100B43A8-5AF7-49DF-8BDA-FE1057E302E6}" type="presParOf" srcId="{C78206EC-8021-482B-A49A-DF5E135695E7}" destId="{4C09B2E9-73AF-4DB4-A719-7C47B7FE51E7}" srcOrd="4" destOrd="0" presId="urn:microsoft.com/office/officeart/2005/8/layout/pList2"/>
    <dgm:cxn modelId="{4F5A5E61-1902-4C00-9BBA-30ED22268BB8}" type="presParOf" srcId="{4C09B2E9-73AF-4DB4-A719-7C47B7FE51E7}" destId="{AE7EE423-B551-4BFC-97D0-3E2A9B7AB349}" srcOrd="0" destOrd="0" presId="urn:microsoft.com/office/officeart/2005/8/layout/pList2"/>
    <dgm:cxn modelId="{BAF34105-4918-4176-8D01-F0A295FB9754}" type="presParOf" srcId="{4C09B2E9-73AF-4DB4-A719-7C47B7FE51E7}" destId="{0E4CA2E3-0D06-4B75-8D62-568E790034EB}" srcOrd="1" destOrd="0" presId="urn:microsoft.com/office/officeart/2005/8/layout/pList2"/>
    <dgm:cxn modelId="{85CE1899-E75C-495F-B7A2-FAEF9F1614AF}" type="presParOf" srcId="{4C09B2E9-73AF-4DB4-A719-7C47B7FE51E7}" destId="{F3EA4389-2795-4352-ACD2-91E7416DC6B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D59B7F-E862-4068-983F-757D93DCC697}" type="doc">
      <dgm:prSet loTypeId="urn:microsoft.com/office/officeart/2005/8/layout/pList2" loCatId="list" qsTypeId="urn:microsoft.com/office/officeart/2005/8/quickstyle/simple1" qsCatId="simple" csTypeId="urn:microsoft.com/office/officeart/2005/8/colors/accent1_2" csCatId="accent1" phldr="1"/>
      <dgm:spPr/>
    </dgm:pt>
    <dgm:pt modelId="{10415F13-BE45-4E52-A6B1-A7365A96CE5B}">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Updating rule book</a:t>
          </a:r>
        </a:p>
        <a:p>
          <a:r>
            <a:rPr lang="en-GB" dirty="0">
              <a:effectLst/>
              <a:latin typeface="Calibri" panose="020F0502020204030204" pitchFamily="34" charset="0"/>
              <a:ea typeface="DengXian" panose="02010600030101010101" pitchFamily="2" charset="-122"/>
              <a:cs typeface="Arial" panose="020B0604020202020204" pitchFamily="34" charset="0"/>
            </a:rPr>
            <a:t>Changing schedule</a:t>
          </a:r>
        </a:p>
        <a:p>
          <a:r>
            <a:rPr lang="en-GB" dirty="0">
              <a:latin typeface="Calibri" panose="020F0502020204030204" pitchFamily="34" charset="0"/>
              <a:ea typeface="DengXian" panose="02010600030101010101" pitchFamily="2" charset="-122"/>
              <a:cs typeface="Arial" panose="020B0604020202020204" pitchFamily="34" charset="0"/>
            </a:rPr>
            <a:t>New rules</a:t>
          </a:r>
          <a:endParaRPr lang="en-GB" dirty="0"/>
        </a:p>
      </dgm:t>
    </dgm:pt>
    <dgm:pt modelId="{EB32F0EF-02D1-4B6F-9D96-DBF2A4D300E3}" type="parTrans" cxnId="{D5D333B0-627D-4BB3-BF17-CF10A0AB951F}">
      <dgm:prSet/>
      <dgm:spPr/>
      <dgm:t>
        <a:bodyPr/>
        <a:lstStyle/>
        <a:p>
          <a:endParaRPr lang="en-GB"/>
        </a:p>
      </dgm:t>
    </dgm:pt>
    <dgm:pt modelId="{37AAEF39-1B30-4EC6-9ADF-B65D58B571D7}" type="sibTrans" cxnId="{D5D333B0-627D-4BB3-BF17-CF10A0AB951F}">
      <dgm:prSet/>
      <dgm:spPr/>
      <dgm:t>
        <a:bodyPr/>
        <a:lstStyle/>
        <a:p>
          <a:endParaRPr lang="en-GB"/>
        </a:p>
      </dgm:t>
    </dgm:pt>
    <dgm:pt modelId="{B74CE8B4-A12B-4AC7-86F2-B7126676086A}">
      <dgm:prSet phldrT="[Text]"/>
      <dgm:spPr/>
      <dgm:t>
        <a:bodyPr/>
        <a:lstStyle/>
        <a:p>
          <a:pPr algn="ctr"/>
          <a:r>
            <a:rPr lang="en-GB" dirty="0">
              <a:effectLst/>
              <a:latin typeface="Calibri" panose="020F0502020204030204" pitchFamily="34" charset="0"/>
              <a:ea typeface="DengXian" panose="02010600030101010101" pitchFamily="2" charset="-122"/>
              <a:cs typeface="Arial" panose="020B0604020202020204" pitchFamily="34" charset="0"/>
            </a:rPr>
            <a:t>Talking to colleagues</a:t>
          </a:r>
        </a:p>
        <a:p>
          <a:pPr algn="ctr"/>
          <a:r>
            <a:rPr lang="en-GB" dirty="0">
              <a:effectLst/>
              <a:latin typeface="Calibri" panose="020F0502020204030204" pitchFamily="34" charset="0"/>
              <a:ea typeface="DengXian" panose="02010600030101010101" pitchFamily="2" charset="-122"/>
              <a:cs typeface="Arial" panose="020B0604020202020204" pitchFamily="34" charset="0"/>
            </a:rPr>
            <a:t>Reading journals</a:t>
          </a:r>
        </a:p>
        <a:p>
          <a:pPr algn="ctr"/>
          <a:r>
            <a:rPr lang="en-GB"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dirty="0"/>
        </a:p>
      </dgm:t>
    </dgm:pt>
    <dgm:pt modelId="{F5135FD7-55A4-4329-8D5E-EA8D85EF066C}" type="parTrans" cxnId="{F1AF1A3D-F2CA-49D7-9F47-21A201FA9348}">
      <dgm:prSet/>
      <dgm:spPr/>
      <dgm:t>
        <a:bodyPr/>
        <a:lstStyle/>
        <a:p>
          <a:endParaRPr lang="en-GB"/>
        </a:p>
      </dgm:t>
    </dgm:pt>
    <dgm:pt modelId="{DA3698E0-D615-4F81-90D3-7401EAAE2BD5}" type="sibTrans" cxnId="{F1AF1A3D-F2CA-49D7-9F47-21A201FA9348}">
      <dgm:prSet/>
      <dgm:spPr/>
      <dgm:t>
        <a:bodyPr/>
        <a:lstStyle/>
        <a:p>
          <a:endParaRPr lang="en-GB"/>
        </a:p>
      </dgm:t>
    </dgm:pt>
    <dgm:pt modelId="{E8D2B532-A283-4D9B-A12F-32294FF7A263}">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Locate and fix problems fast</a:t>
          </a:r>
        </a:p>
        <a:p>
          <a:r>
            <a:rPr lang="en-GB"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dirty="0"/>
        </a:p>
      </dgm:t>
    </dgm:pt>
    <dgm:pt modelId="{1EDEEB94-5DDA-4C6B-A288-1B7201BF29CB}" type="parTrans" cxnId="{6CA8ECEC-98BD-4FFC-9C54-6DC7F43C9ED4}">
      <dgm:prSet/>
      <dgm:spPr/>
      <dgm:t>
        <a:bodyPr/>
        <a:lstStyle/>
        <a:p>
          <a:endParaRPr lang="en-GB"/>
        </a:p>
      </dgm:t>
    </dgm:pt>
    <dgm:pt modelId="{61F25C74-C47F-4AEB-A39C-0E6D5BEA6A0E}" type="sibTrans" cxnId="{6CA8ECEC-98BD-4FFC-9C54-6DC7F43C9ED4}">
      <dgm:prSet/>
      <dgm:spPr/>
      <dgm:t>
        <a:bodyPr/>
        <a:lstStyle/>
        <a:p>
          <a:endParaRPr lang="en-GB"/>
        </a:p>
      </dgm:t>
    </dgm:pt>
    <dgm:pt modelId="{CE40DCCA-86F7-4914-9F1E-4466740EF281}" type="pres">
      <dgm:prSet presAssocID="{D1D59B7F-E862-4068-983F-757D93DCC697}" presName="Name0" presStyleCnt="0">
        <dgm:presLayoutVars>
          <dgm:dir/>
          <dgm:resizeHandles val="exact"/>
        </dgm:presLayoutVars>
      </dgm:prSet>
      <dgm:spPr/>
    </dgm:pt>
    <dgm:pt modelId="{F43587DB-598E-41AC-93CD-4B06D2CA5150}" type="pres">
      <dgm:prSet presAssocID="{D1D59B7F-E862-4068-983F-757D93DCC697}" presName="bkgdShp" presStyleLbl="alignAccFollowNode1" presStyleIdx="0" presStyleCnt="1"/>
      <dgm:spPr/>
    </dgm:pt>
    <dgm:pt modelId="{C78206EC-8021-482B-A49A-DF5E135695E7}" type="pres">
      <dgm:prSet presAssocID="{D1D59B7F-E862-4068-983F-757D93DCC697}" presName="linComp" presStyleCnt="0"/>
      <dgm:spPr/>
    </dgm:pt>
    <dgm:pt modelId="{25FD0A79-4B3C-48DC-AA62-5B83D5116E87}" type="pres">
      <dgm:prSet presAssocID="{10415F13-BE45-4E52-A6B1-A7365A96CE5B}" presName="compNode" presStyleCnt="0"/>
      <dgm:spPr/>
    </dgm:pt>
    <dgm:pt modelId="{0B9698CC-9E08-4561-B3D3-492DC61BEFB6}" type="pres">
      <dgm:prSet presAssocID="{10415F13-BE45-4E52-A6B1-A7365A96CE5B}" presName="node" presStyleLbl="node1" presStyleIdx="0" presStyleCnt="3">
        <dgm:presLayoutVars>
          <dgm:bulletEnabled val="1"/>
        </dgm:presLayoutVars>
      </dgm:prSet>
      <dgm:spPr/>
    </dgm:pt>
    <dgm:pt modelId="{86FD2C70-7A95-496E-A978-0F425837B155}" type="pres">
      <dgm:prSet presAssocID="{10415F13-BE45-4E52-A6B1-A7365A96CE5B}" presName="invisiNode" presStyleLbl="node1" presStyleIdx="0" presStyleCnt="3"/>
      <dgm:spPr/>
    </dgm:pt>
    <dgm:pt modelId="{3DEA5C4C-8008-4B91-8987-3CF9AE8CC8D5}" type="pres">
      <dgm:prSet presAssocID="{10415F13-BE45-4E52-A6B1-A7365A96CE5B}" presName="imagNode" presStyleLbl="fgImgPlace1" presStyleIdx="0" presStyleCnt="3"/>
      <dgm:spPr>
        <a:prstGeom prst="round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dgm:spPr>
      <dgm:extLst>
        <a:ext uri="{E40237B7-FDA0-4F09-8148-C483321AD2D9}">
          <dgm14:cNvPr xmlns:dgm14="http://schemas.microsoft.com/office/drawing/2010/diagram" id="0" name="" descr="Badge 1 with solid fill"/>
        </a:ext>
      </dgm:extLst>
    </dgm:pt>
    <dgm:pt modelId="{61C26686-CA0A-4340-86AA-06740051B511}" type="pres">
      <dgm:prSet presAssocID="{37AAEF39-1B30-4EC6-9ADF-B65D58B571D7}" presName="sibTrans" presStyleLbl="sibTrans2D1" presStyleIdx="0" presStyleCnt="0"/>
      <dgm:spPr/>
    </dgm:pt>
    <dgm:pt modelId="{19D89996-6345-4C9D-BE8E-B9E422750EC0}" type="pres">
      <dgm:prSet presAssocID="{B74CE8B4-A12B-4AC7-86F2-B7126676086A}" presName="compNode" presStyleCnt="0"/>
      <dgm:spPr/>
    </dgm:pt>
    <dgm:pt modelId="{805C6D2E-C51C-4D55-A011-3717EE26574E}" type="pres">
      <dgm:prSet presAssocID="{B74CE8B4-A12B-4AC7-86F2-B7126676086A}" presName="node" presStyleLbl="node1" presStyleIdx="1" presStyleCnt="3">
        <dgm:presLayoutVars>
          <dgm:bulletEnabled val="1"/>
        </dgm:presLayoutVars>
      </dgm:prSet>
      <dgm:spPr/>
    </dgm:pt>
    <dgm:pt modelId="{E254F9C7-BBBB-4E62-A042-313A4FE09A28}" type="pres">
      <dgm:prSet presAssocID="{B74CE8B4-A12B-4AC7-86F2-B7126676086A}" presName="invisiNode" presStyleLbl="node1" presStyleIdx="1" presStyleCnt="3"/>
      <dgm:spPr/>
    </dgm:pt>
    <dgm:pt modelId="{AC5568A8-D3E0-4829-BC28-82C88CB97007}" type="pres">
      <dgm:prSet presAssocID="{B74CE8B4-A12B-4AC7-86F2-B7126676086A}" presName="imagNode" presStyleLbl="fgImgPlace1" presStyleIdx="1" presStyleCnt="3"/>
      <dgm:spPr>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dgm:spPr>
      <dgm:extLst>
        <a:ext uri="{E40237B7-FDA0-4F09-8148-C483321AD2D9}">
          <dgm14:cNvPr xmlns:dgm14="http://schemas.microsoft.com/office/drawing/2010/diagram" id="0" name="" descr="Badge with solid fill"/>
        </a:ext>
      </dgm:extLst>
    </dgm:pt>
    <dgm:pt modelId="{84452A63-A5BD-4751-907E-917D8DCD73C6}" type="pres">
      <dgm:prSet presAssocID="{DA3698E0-D615-4F81-90D3-7401EAAE2BD5}" presName="sibTrans" presStyleLbl="sibTrans2D1" presStyleIdx="0" presStyleCnt="0"/>
      <dgm:spPr/>
    </dgm:pt>
    <dgm:pt modelId="{4C09B2E9-73AF-4DB4-A719-7C47B7FE51E7}" type="pres">
      <dgm:prSet presAssocID="{E8D2B532-A283-4D9B-A12F-32294FF7A263}" presName="compNode" presStyleCnt="0"/>
      <dgm:spPr/>
    </dgm:pt>
    <dgm:pt modelId="{AE7EE423-B551-4BFC-97D0-3E2A9B7AB349}" type="pres">
      <dgm:prSet presAssocID="{E8D2B532-A283-4D9B-A12F-32294FF7A263}" presName="node" presStyleLbl="node1" presStyleIdx="2" presStyleCnt="3">
        <dgm:presLayoutVars>
          <dgm:bulletEnabled val="1"/>
        </dgm:presLayoutVars>
      </dgm:prSet>
      <dgm:spPr/>
    </dgm:pt>
    <dgm:pt modelId="{0E4CA2E3-0D06-4B75-8D62-568E790034EB}" type="pres">
      <dgm:prSet presAssocID="{E8D2B532-A283-4D9B-A12F-32294FF7A263}" presName="invisiNode" presStyleLbl="node1" presStyleIdx="2" presStyleCnt="3"/>
      <dgm:spPr/>
    </dgm:pt>
    <dgm:pt modelId="{F3EA4389-2795-4352-ACD2-91E7416DC6BB}" type="pres">
      <dgm:prSet presAssocID="{E8D2B532-A283-4D9B-A12F-32294FF7A263}" presName="imagNode" presStyleLbl="fgImgPlace1" presStyleIdx="2" presStyleCnt="3" custLinFactNeighborX="851"/>
      <dgm:spPr>
        <a:prstGeom prst="round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dgm:spPr>
      <dgm:extLst>
        <a:ext uri="{E40237B7-FDA0-4F09-8148-C483321AD2D9}">
          <dgm14:cNvPr xmlns:dgm14="http://schemas.microsoft.com/office/drawing/2010/diagram" id="0" name="" descr="Badge 3 with solid fill"/>
        </a:ext>
      </dgm:extLst>
    </dgm:pt>
  </dgm:ptLst>
  <dgm:cxnLst>
    <dgm:cxn modelId="{9573A222-DAE3-4E25-82A9-E27341AA3E87}" type="presOf" srcId="{10415F13-BE45-4E52-A6B1-A7365A96CE5B}" destId="{0B9698CC-9E08-4561-B3D3-492DC61BEFB6}" srcOrd="0" destOrd="0" presId="urn:microsoft.com/office/officeart/2005/8/layout/pList2"/>
    <dgm:cxn modelId="{F1AF1A3D-F2CA-49D7-9F47-21A201FA9348}" srcId="{D1D59B7F-E862-4068-983F-757D93DCC697}" destId="{B74CE8B4-A12B-4AC7-86F2-B7126676086A}" srcOrd="1" destOrd="0" parTransId="{F5135FD7-55A4-4329-8D5E-EA8D85EF066C}" sibTransId="{DA3698E0-D615-4F81-90D3-7401EAAE2BD5}"/>
    <dgm:cxn modelId="{A7BD8451-2E60-43FD-8F3B-021FAED77262}" type="presOf" srcId="{E8D2B532-A283-4D9B-A12F-32294FF7A263}" destId="{AE7EE423-B551-4BFC-97D0-3E2A9B7AB349}" srcOrd="0" destOrd="0" presId="urn:microsoft.com/office/officeart/2005/8/layout/pList2"/>
    <dgm:cxn modelId="{D72823A1-3F38-40F4-B33E-D518F1726FEE}" type="presOf" srcId="{D1D59B7F-E862-4068-983F-757D93DCC697}" destId="{CE40DCCA-86F7-4914-9F1E-4466740EF281}" srcOrd="0" destOrd="0" presId="urn:microsoft.com/office/officeart/2005/8/layout/pList2"/>
    <dgm:cxn modelId="{D5D333B0-627D-4BB3-BF17-CF10A0AB951F}" srcId="{D1D59B7F-E862-4068-983F-757D93DCC697}" destId="{10415F13-BE45-4E52-A6B1-A7365A96CE5B}" srcOrd="0" destOrd="0" parTransId="{EB32F0EF-02D1-4B6F-9D96-DBF2A4D300E3}" sibTransId="{37AAEF39-1B30-4EC6-9ADF-B65D58B571D7}"/>
    <dgm:cxn modelId="{32A9C3D0-358B-480F-A4D5-2C94C6EFDE7B}" type="presOf" srcId="{B74CE8B4-A12B-4AC7-86F2-B7126676086A}" destId="{805C6D2E-C51C-4D55-A011-3717EE26574E}" srcOrd="0" destOrd="0" presId="urn:microsoft.com/office/officeart/2005/8/layout/pList2"/>
    <dgm:cxn modelId="{6CA8ECEC-98BD-4FFC-9C54-6DC7F43C9ED4}" srcId="{D1D59B7F-E862-4068-983F-757D93DCC697}" destId="{E8D2B532-A283-4D9B-A12F-32294FF7A263}" srcOrd="2" destOrd="0" parTransId="{1EDEEB94-5DDA-4C6B-A288-1B7201BF29CB}" sibTransId="{61F25C74-C47F-4AEB-A39C-0E6D5BEA6A0E}"/>
    <dgm:cxn modelId="{F3EC87ED-950A-456A-96B6-1F4A1860E03B}" type="presOf" srcId="{DA3698E0-D615-4F81-90D3-7401EAAE2BD5}" destId="{84452A63-A5BD-4751-907E-917D8DCD73C6}" srcOrd="0" destOrd="0" presId="urn:microsoft.com/office/officeart/2005/8/layout/pList2"/>
    <dgm:cxn modelId="{960593FA-2341-48B1-9256-5E579023895A}" type="presOf" srcId="{37AAEF39-1B30-4EC6-9ADF-B65D58B571D7}" destId="{61C26686-CA0A-4340-86AA-06740051B511}" srcOrd="0" destOrd="0" presId="urn:microsoft.com/office/officeart/2005/8/layout/pList2"/>
    <dgm:cxn modelId="{67EF8FD6-F042-48CB-AF4F-04EE9A7DD862}" type="presParOf" srcId="{CE40DCCA-86F7-4914-9F1E-4466740EF281}" destId="{F43587DB-598E-41AC-93CD-4B06D2CA5150}" srcOrd="0" destOrd="0" presId="urn:microsoft.com/office/officeart/2005/8/layout/pList2"/>
    <dgm:cxn modelId="{9D7E414D-C95D-4853-80FD-E0C4FDEDAAD1}" type="presParOf" srcId="{CE40DCCA-86F7-4914-9F1E-4466740EF281}" destId="{C78206EC-8021-482B-A49A-DF5E135695E7}" srcOrd="1" destOrd="0" presId="urn:microsoft.com/office/officeart/2005/8/layout/pList2"/>
    <dgm:cxn modelId="{79DC802D-4B1A-4341-9D1B-1403C070EBED}" type="presParOf" srcId="{C78206EC-8021-482B-A49A-DF5E135695E7}" destId="{25FD0A79-4B3C-48DC-AA62-5B83D5116E87}" srcOrd="0" destOrd="0" presId="urn:microsoft.com/office/officeart/2005/8/layout/pList2"/>
    <dgm:cxn modelId="{235171BE-DEBA-41C3-9E01-1A747AAF0539}" type="presParOf" srcId="{25FD0A79-4B3C-48DC-AA62-5B83D5116E87}" destId="{0B9698CC-9E08-4561-B3D3-492DC61BEFB6}" srcOrd="0" destOrd="0" presId="urn:microsoft.com/office/officeart/2005/8/layout/pList2"/>
    <dgm:cxn modelId="{7FB08BC3-315E-49B8-B1BB-AF0933082DD4}" type="presParOf" srcId="{25FD0A79-4B3C-48DC-AA62-5B83D5116E87}" destId="{86FD2C70-7A95-496E-A978-0F425837B155}" srcOrd="1" destOrd="0" presId="urn:microsoft.com/office/officeart/2005/8/layout/pList2"/>
    <dgm:cxn modelId="{A4E81F0B-18A8-464D-9BAE-35C5005CECF1}" type="presParOf" srcId="{25FD0A79-4B3C-48DC-AA62-5B83D5116E87}" destId="{3DEA5C4C-8008-4B91-8987-3CF9AE8CC8D5}" srcOrd="2" destOrd="0" presId="urn:microsoft.com/office/officeart/2005/8/layout/pList2"/>
    <dgm:cxn modelId="{FE12FC6B-0E3C-4B7C-8835-38191770A2C9}" type="presParOf" srcId="{C78206EC-8021-482B-A49A-DF5E135695E7}" destId="{61C26686-CA0A-4340-86AA-06740051B511}" srcOrd="1" destOrd="0" presId="urn:microsoft.com/office/officeart/2005/8/layout/pList2"/>
    <dgm:cxn modelId="{DB87E86B-992D-4C3D-A8FC-6D2724AF5F09}" type="presParOf" srcId="{C78206EC-8021-482B-A49A-DF5E135695E7}" destId="{19D89996-6345-4C9D-BE8E-B9E422750EC0}" srcOrd="2" destOrd="0" presId="urn:microsoft.com/office/officeart/2005/8/layout/pList2"/>
    <dgm:cxn modelId="{1D067C60-5296-4DD8-A01C-894609ED6E37}" type="presParOf" srcId="{19D89996-6345-4C9D-BE8E-B9E422750EC0}" destId="{805C6D2E-C51C-4D55-A011-3717EE26574E}" srcOrd="0" destOrd="0" presId="urn:microsoft.com/office/officeart/2005/8/layout/pList2"/>
    <dgm:cxn modelId="{871C9643-65C3-4695-92E2-59E65C1718C1}" type="presParOf" srcId="{19D89996-6345-4C9D-BE8E-B9E422750EC0}" destId="{E254F9C7-BBBB-4E62-A042-313A4FE09A28}" srcOrd="1" destOrd="0" presId="urn:microsoft.com/office/officeart/2005/8/layout/pList2"/>
    <dgm:cxn modelId="{6CBF6783-5B5D-453A-8241-F1222B913B1E}" type="presParOf" srcId="{19D89996-6345-4C9D-BE8E-B9E422750EC0}" destId="{AC5568A8-D3E0-4829-BC28-82C88CB97007}" srcOrd="2" destOrd="0" presId="urn:microsoft.com/office/officeart/2005/8/layout/pList2"/>
    <dgm:cxn modelId="{D7F494C0-FCA1-49EB-8649-C6642D748F91}" type="presParOf" srcId="{C78206EC-8021-482B-A49A-DF5E135695E7}" destId="{84452A63-A5BD-4751-907E-917D8DCD73C6}" srcOrd="3" destOrd="0" presId="urn:microsoft.com/office/officeart/2005/8/layout/pList2"/>
    <dgm:cxn modelId="{100B43A8-5AF7-49DF-8BDA-FE1057E302E6}" type="presParOf" srcId="{C78206EC-8021-482B-A49A-DF5E135695E7}" destId="{4C09B2E9-73AF-4DB4-A719-7C47B7FE51E7}" srcOrd="4" destOrd="0" presId="urn:microsoft.com/office/officeart/2005/8/layout/pList2"/>
    <dgm:cxn modelId="{4F5A5E61-1902-4C00-9BBA-30ED22268BB8}" type="presParOf" srcId="{4C09B2E9-73AF-4DB4-A719-7C47B7FE51E7}" destId="{AE7EE423-B551-4BFC-97D0-3E2A9B7AB349}" srcOrd="0" destOrd="0" presId="urn:microsoft.com/office/officeart/2005/8/layout/pList2"/>
    <dgm:cxn modelId="{BAF34105-4918-4176-8D01-F0A295FB9754}" type="presParOf" srcId="{4C09B2E9-73AF-4DB4-A719-7C47B7FE51E7}" destId="{0E4CA2E3-0D06-4B75-8D62-568E790034EB}" srcOrd="1" destOrd="0" presId="urn:microsoft.com/office/officeart/2005/8/layout/pList2"/>
    <dgm:cxn modelId="{85CE1899-E75C-495F-B7A2-FAEF9F1614AF}" type="presParOf" srcId="{4C09B2E9-73AF-4DB4-A719-7C47B7FE51E7}" destId="{F3EA4389-2795-4352-ACD2-91E7416DC6B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DF6318-9A79-44F8-A4B8-1979B7C3B8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7AA32BC-D6D0-42D3-BA70-0734E9D0A04D}">
      <dgm:prSet/>
      <dgm:spPr/>
      <dgm:t>
        <a:bodyPr/>
        <a:lstStyle/>
        <a:p>
          <a:r>
            <a:rPr lang="en-US"/>
            <a:t>Multiple Data Readings</a:t>
          </a:r>
        </a:p>
      </dgm:t>
    </dgm:pt>
    <dgm:pt modelId="{58BC4406-2A17-4A79-B059-D3588AD34CAD}" type="parTrans" cxnId="{BC22A9CF-7B76-42DF-B5F8-235CFA4557B9}">
      <dgm:prSet/>
      <dgm:spPr/>
      <dgm:t>
        <a:bodyPr/>
        <a:lstStyle/>
        <a:p>
          <a:endParaRPr lang="en-US"/>
        </a:p>
      </dgm:t>
    </dgm:pt>
    <dgm:pt modelId="{24BD0B1D-CC0F-41BC-97EC-335AA89F7252}" type="sibTrans" cxnId="{BC22A9CF-7B76-42DF-B5F8-235CFA4557B9}">
      <dgm:prSet/>
      <dgm:spPr/>
      <dgm:t>
        <a:bodyPr/>
        <a:lstStyle/>
        <a:p>
          <a:endParaRPr lang="en-US"/>
        </a:p>
      </dgm:t>
    </dgm:pt>
    <dgm:pt modelId="{1EF1416C-5C22-4425-B621-81A7B03C7050}">
      <dgm:prSet/>
      <dgm:spPr/>
      <dgm:t>
        <a:bodyPr/>
        <a:lstStyle/>
        <a:p>
          <a:r>
            <a:rPr lang="en-US"/>
            <a:t>Reading and rereading data.</a:t>
          </a:r>
        </a:p>
      </dgm:t>
    </dgm:pt>
    <dgm:pt modelId="{EEEB2981-962D-4298-9541-BFD48AFDF670}" type="parTrans" cxnId="{8238BD55-D8B4-48C1-A509-E97F5D154B41}">
      <dgm:prSet/>
      <dgm:spPr/>
      <dgm:t>
        <a:bodyPr/>
        <a:lstStyle/>
        <a:p>
          <a:endParaRPr lang="en-US"/>
        </a:p>
      </dgm:t>
    </dgm:pt>
    <dgm:pt modelId="{678AEFDE-6BE8-47AF-880C-32D733CEC1AD}" type="sibTrans" cxnId="{8238BD55-D8B4-48C1-A509-E97F5D154B41}">
      <dgm:prSet/>
      <dgm:spPr/>
      <dgm:t>
        <a:bodyPr/>
        <a:lstStyle/>
        <a:p>
          <a:endParaRPr lang="en-US"/>
        </a:p>
      </dgm:t>
    </dgm:pt>
    <dgm:pt modelId="{90C8521F-5FC8-496F-A438-DFF9B6CB5567}">
      <dgm:prSet/>
      <dgm:spPr/>
      <dgm:t>
        <a:bodyPr/>
        <a:lstStyle/>
        <a:p>
          <a:r>
            <a:rPr lang="en-US"/>
            <a:t>Unstructured reading.</a:t>
          </a:r>
        </a:p>
      </dgm:t>
    </dgm:pt>
    <dgm:pt modelId="{7695CC71-D5A7-4422-B6D8-27AA43D441D4}" type="parTrans" cxnId="{B126FD14-847C-4208-B4C3-45B56DF296FF}">
      <dgm:prSet/>
      <dgm:spPr/>
      <dgm:t>
        <a:bodyPr/>
        <a:lstStyle/>
        <a:p>
          <a:endParaRPr lang="en-US"/>
        </a:p>
      </dgm:t>
    </dgm:pt>
    <dgm:pt modelId="{3FECDE2A-8B62-4477-A135-71A0050F7BC3}" type="sibTrans" cxnId="{B126FD14-847C-4208-B4C3-45B56DF296FF}">
      <dgm:prSet/>
      <dgm:spPr/>
      <dgm:t>
        <a:bodyPr/>
        <a:lstStyle/>
        <a:p>
          <a:endParaRPr lang="en-US"/>
        </a:p>
      </dgm:t>
    </dgm:pt>
    <dgm:pt modelId="{E2E9500F-539F-4510-A199-BCF999178B0E}">
      <dgm:prSet/>
      <dgm:spPr/>
      <dgm:t>
        <a:bodyPr/>
        <a:lstStyle/>
        <a:p>
          <a:r>
            <a:rPr lang="en-US"/>
            <a:t>Justifying a clear rationale for choices.</a:t>
          </a:r>
        </a:p>
      </dgm:t>
    </dgm:pt>
    <dgm:pt modelId="{334C5831-E70F-42E8-94D1-224EDD8C7DA7}" type="parTrans" cxnId="{B38B6A90-EA28-48EC-969C-60597A304F21}">
      <dgm:prSet/>
      <dgm:spPr/>
      <dgm:t>
        <a:bodyPr/>
        <a:lstStyle/>
        <a:p>
          <a:endParaRPr lang="en-US"/>
        </a:p>
      </dgm:t>
    </dgm:pt>
    <dgm:pt modelId="{89CAB754-22FB-4C80-B00C-BBA61A80BE9D}" type="sibTrans" cxnId="{B38B6A90-EA28-48EC-969C-60597A304F21}">
      <dgm:prSet/>
      <dgm:spPr/>
      <dgm:t>
        <a:bodyPr/>
        <a:lstStyle/>
        <a:p>
          <a:endParaRPr lang="en-US"/>
        </a:p>
      </dgm:t>
    </dgm:pt>
    <dgm:pt modelId="{4A3990E0-65D7-454D-A1E7-D69C55BB6A74}">
      <dgm:prSet/>
      <dgm:spPr/>
      <dgm:t>
        <a:bodyPr/>
        <a:lstStyle/>
        <a:p>
          <a:r>
            <a:rPr lang="en-US"/>
            <a:t>Order and structure of readings important.</a:t>
          </a:r>
        </a:p>
      </dgm:t>
    </dgm:pt>
    <dgm:pt modelId="{7582874E-00A0-4D00-ABDA-E529226719E8}" type="parTrans" cxnId="{36913CC0-8707-4CD1-AC28-0C1F20B9CB9F}">
      <dgm:prSet/>
      <dgm:spPr/>
      <dgm:t>
        <a:bodyPr/>
        <a:lstStyle/>
        <a:p>
          <a:endParaRPr lang="en-US"/>
        </a:p>
      </dgm:t>
    </dgm:pt>
    <dgm:pt modelId="{8552CC13-A203-4AF8-8308-51D0250DEA7B}" type="sibTrans" cxnId="{36913CC0-8707-4CD1-AC28-0C1F20B9CB9F}">
      <dgm:prSet/>
      <dgm:spPr/>
      <dgm:t>
        <a:bodyPr/>
        <a:lstStyle/>
        <a:p>
          <a:endParaRPr lang="en-US"/>
        </a:p>
      </dgm:t>
    </dgm:pt>
    <dgm:pt modelId="{07A8C3DF-3C0E-4DE9-BE38-90C2AC04FE83}" type="pres">
      <dgm:prSet presAssocID="{7DDF6318-9A79-44F8-A4B8-1979B7C3B821}" presName="linear" presStyleCnt="0">
        <dgm:presLayoutVars>
          <dgm:animLvl val="lvl"/>
          <dgm:resizeHandles val="exact"/>
        </dgm:presLayoutVars>
      </dgm:prSet>
      <dgm:spPr/>
    </dgm:pt>
    <dgm:pt modelId="{207E0ABC-60CE-4268-8DDE-FBC60A793D97}" type="pres">
      <dgm:prSet presAssocID="{F7AA32BC-D6D0-42D3-BA70-0734E9D0A04D}" presName="parentText" presStyleLbl="node1" presStyleIdx="0" presStyleCnt="5">
        <dgm:presLayoutVars>
          <dgm:chMax val="0"/>
          <dgm:bulletEnabled val="1"/>
        </dgm:presLayoutVars>
      </dgm:prSet>
      <dgm:spPr/>
    </dgm:pt>
    <dgm:pt modelId="{D5DDF7F1-71B6-494F-A17E-2FB307613030}" type="pres">
      <dgm:prSet presAssocID="{24BD0B1D-CC0F-41BC-97EC-335AA89F7252}" presName="spacer" presStyleCnt="0"/>
      <dgm:spPr/>
    </dgm:pt>
    <dgm:pt modelId="{B8D255C1-A3F4-4B6F-A3ED-1E913AA4F737}" type="pres">
      <dgm:prSet presAssocID="{1EF1416C-5C22-4425-B621-81A7B03C7050}" presName="parentText" presStyleLbl="node1" presStyleIdx="1" presStyleCnt="5">
        <dgm:presLayoutVars>
          <dgm:chMax val="0"/>
          <dgm:bulletEnabled val="1"/>
        </dgm:presLayoutVars>
      </dgm:prSet>
      <dgm:spPr/>
    </dgm:pt>
    <dgm:pt modelId="{1EDF6616-6A92-4181-9D42-066B2ECEEA69}" type="pres">
      <dgm:prSet presAssocID="{678AEFDE-6BE8-47AF-880C-32D733CEC1AD}" presName="spacer" presStyleCnt="0"/>
      <dgm:spPr/>
    </dgm:pt>
    <dgm:pt modelId="{5690A537-06C8-4243-9041-AD5F0A1DBB23}" type="pres">
      <dgm:prSet presAssocID="{90C8521F-5FC8-496F-A438-DFF9B6CB5567}" presName="parentText" presStyleLbl="node1" presStyleIdx="2" presStyleCnt="5">
        <dgm:presLayoutVars>
          <dgm:chMax val="0"/>
          <dgm:bulletEnabled val="1"/>
        </dgm:presLayoutVars>
      </dgm:prSet>
      <dgm:spPr/>
    </dgm:pt>
    <dgm:pt modelId="{22739F7C-6AE9-4149-9557-A504D79BA8CF}" type="pres">
      <dgm:prSet presAssocID="{3FECDE2A-8B62-4477-A135-71A0050F7BC3}" presName="spacer" presStyleCnt="0"/>
      <dgm:spPr/>
    </dgm:pt>
    <dgm:pt modelId="{8D6B415A-B0E6-455F-A915-A02E6FA00185}" type="pres">
      <dgm:prSet presAssocID="{E2E9500F-539F-4510-A199-BCF999178B0E}" presName="parentText" presStyleLbl="node1" presStyleIdx="3" presStyleCnt="5">
        <dgm:presLayoutVars>
          <dgm:chMax val="0"/>
          <dgm:bulletEnabled val="1"/>
        </dgm:presLayoutVars>
      </dgm:prSet>
      <dgm:spPr/>
    </dgm:pt>
    <dgm:pt modelId="{B2527354-743C-4FD4-9819-157F401D5926}" type="pres">
      <dgm:prSet presAssocID="{89CAB754-22FB-4C80-B00C-BBA61A80BE9D}" presName="spacer" presStyleCnt="0"/>
      <dgm:spPr/>
    </dgm:pt>
    <dgm:pt modelId="{A67FD6ED-E606-4E37-941D-1C4ACAF8A276}" type="pres">
      <dgm:prSet presAssocID="{4A3990E0-65D7-454D-A1E7-D69C55BB6A74}" presName="parentText" presStyleLbl="node1" presStyleIdx="4" presStyleCnt="5">
        <dgm:presLayoutVars>
          <dgm:chMax val="0"/>
          <dgm:bulletEnabled val="1"/>
        </dgm:presLayoutVars>
      </dgm:prSet>
      <dgm:spPr/>
    </dgm:pt>
  </dgm:ptLst>
  <dgm:cxnLst>
    <dgm:cxn modelId="{272C9101-1459-479E-AEB2-E39F6BE1AD36}" type="presOf" srcId="{E2E9500F-539F-4510-A199-BCF999178B0E}" destId="{8D6B415A-B0E6-455F-A915-A02E6FA00185}" srcOrd="0" destOrd="0" presId="urn:microsoft.com/office/officeart/2005/8/layout/vList2"/>
    <dgm:cxn modelId="{B126FD14-847C-4208-B4C3-45B56DF296FF}" srcId="{7DDF6318-9A79-44F8-A4B8-1979B7C3B821}" destId="{90C8521F-5FC8-496F-A438-DFF9B6CB5567}" srcOrd="2" destOrd="0" parTransId="{7695CC71-D5A7-4422-B6D8-27AA43D441D4}" sibTransId="{3FECDE2A-8B62-4477-A135-71A0050F7BC3}"/>
    <dgm:cxn modelId="{E20A8E48-B1E0-4ED7-9095-4E739D9EB939}" type="presOf" srcId="{F7AA32BC-D6D0-42D3-BA70-0734E9D0A04D}" destId="{207E0ABC-60CE-4268-8DDE-FBC60A793D97}" srcOrd="0" destOrd="0" presId="urn:microsoft.com/office/officeart/2005/8/layout/vList2"/>
    <dgm:cxn modelId="{8238BD55-D8B4-48C1-A509-E97F5D154B41}" srcId="{7DDF6318-9A79-44F8-A4B8-1979B7C3B821}" destId="{1EF1416C-5C22-4425-B621-81A7B03C7050}" srcOrd="1" destOrd="0" parTransId="{EEEB2981-962D-4298-9541-BFD48AFDF670}" sibTransId="{678AEFDE-6BE8-47AF-880C-32D733CEC1AD}"/>
    <dgm:cxn modelId="{3EE19958-2A8D-4BBD-9230-88D65BF2D1C5}" type="presOf" srcId="{90C8521F-5FC8-496F-A438-DFF9B6CB5567}" destId="{5690A537-06C8-4243-9041-AD5F0A1DBB23}" srcOrd="0" destOrd="0" presId="urn:microsoft.com/office/officeart/2005/8/layout/vList2"/>
    <dgm:cxn modelId="{B38B6A90-EA28-48EC-969C-60597A304F21}" srcId="{7DDF6318-9A79-44F8-A4B8-1979B7C3B821}" destId="{E2E9500F-539F-4510-A199-BCF999178B0E}" srcOrd="3" destOrd="0" parTransId="{334C5831-E70F-42E8-94D1-224EDD8C7DA7}" sibTransId="{89CAB754-22FB-4C80-B00C-BBA61A80BE9D}"/>
    <dgm:cxn modelId="{36913CC0-8707-4CD1-AC28-0C1F20B9CB9F}" srcId="{7DDF6318-9A79-44F8-A4B8-1979B7C3B821}" destId="{4A3990E0-65D7-454D-A1E7-D69C55BB6A74}" srcOrd="4" destOrd="0" parTransId="{7582874E-00A0-4D00-ABDA-E529226719E8}" sibTransId="{8552CC13-A203-4AF8-8308-51D0250DEA7B}"/>
    <dgm:cxn modelId="{BC22A9CF-7B76-42DF-B5F8-235CFA4557B9}" srcId="{7DDF6318-9A79-44F8-A4B8-1979B7C3B821}" destId="{F7AA32BC-D6D0-42D3-BA70-0734E9D0A04D}" srcOrd="0" destOrd="0" parTransId="{58BC4406-2A17-4A79-B059-D3588AD34CAD}" sibTransId="{24BD0B1D-CC0F-41BC-97EC-335AA89F7252}"/>
    <dgm:cxn modelId="{21D8CADB-1FEF-4ACE-A7C2-7831746370F6}" type="presOf" srcId="{1EF1416C-5C22-4425-B621-81A7B03C7050}" destId="{B8D255C1-A3F4-4B6F-A3ED-1E913AA4F737}" srcOrd="0" destOrd="0" presId="urn:microsoft.com/office/officeart/2005/8/layout/vList2"/>
    <dgm:cxn modelId="{6F5CDEE6-1395-4211-AA16-250FF9E9249F}" type="presOf" srcId="{7DDF6318-9A79-44F8-A4B8-1979B7C3B821}" destId="{07A8C3DF-3C0E-4DE9-BE38-90C2AC04FE83}" srcOrd="0" destOrd="0" presId="urn:microsoft.com/office/officeart/2005/8/layout/vList2"/>
    <dgm:cxn modelId="{5F0121FF-F810-4B29-82C7-5FCB76D62CCA}" type="presOf" srcId="{4A3990E0-65D7-454D-A1E7-D69C55BB6A74}" destId="{A67FD6ED-E606-4E37-941D-1C4ACAF8A276}" srcOrd="0" destOrd="0" presId="urn:microsoft.com/office/officeart/2005/8/layout/vList2"/>
    <dgm:cxn modelId="{F704CFE4-97D4-47A0-8149-C1ABC1CC7363}" type="presParOf" srcId="{07A8C3DF-3C0E-4DE9-BE38-90C2AC04FE83}" destId="{207E0ABC-60CE-4268-8DDE-FBC60A793D97}" srcOrd="0" destOrd="0" presId="urn:microsoft.com/office/officeart/2005/8/layout/vList2"/>
    <dgm:cxn modelId="{878909E5-B278-42CF-B6EB-4FB500C83CA5}" type="presParOf" srcId="{07A8C3DF-3C0E-4DE9-BE38-90C2AC04FE83}" destId="{D5DDF7F1-71B6-494F-A17E-2FB307613030}" srcOrd="1" destOrd="0" presId="urn:microsoft.com/office/officeart/2005/8/layout/vList2"/>
    <dgm:cxn modelId="{DD54A5E3-4B4B-405A-9510-FE8F1BF751A3}" type="presParOf" srcId="{07A8C3DF-3C0E-4DE9-BE38-90C2AC04FE83}" destId="{B8D255C1-A3F4-4B6F-A3ED-1E913AA4F737}" srcOrd="2" destOrd="0" presId="urn:microsoft.com/office/officeart/2005/8/layout/vList2"/>
    <dgm:cxn modelId="{2ED7ED68-7681-4A72-BC9B-F98062A4DEBA}" type="presParOf" srcId="{07A8C3DF-3C0E-4DE9-BE38-90C2AC04FE83}" destId="{1EDF6616-6A92-4181-9D42-066B2ECEEA69}" srcOrd="3" destOrd="0" presId="urn:microsoft.com/office/officeart/2005/8/layout/vList2"/>
    <dgm:cxn modelId="{00BA9BE4-4EE1-436C-8AE2-466103772D6D}" type="presParOf" srcId="{07A8C3DF-3C0E-4DE9-BE38-90C2AC04FE83}" destId="{5690A537-06C8-4243-9041-AD5F0A1DBB23}" srcOrd="4" destOrd="0" presId="urn:microsoft.com/office/officeart/2005/8/layout/vList2"/>
    <dgm:cxn modelId="{735AA20C-7FDC-4E77-9E22-AC1797BF9A93}" type="presParOf" srcId="{07A8C3DF-3C0E-4DE9-BE38-90C2AC04FE83}" destId="{22739F7C-6AE9-4149-9557-A504D79BA8CF}" srcOrd="5" destOrd="0" presId="urn:microsoft.com/office/officeart/2005/8/layout/vList2"/>
    <dgm:cxn modelId="{2D811A2B-353B-4362-B4B1-22E2419A33B3}" type="presParOf" srcId="{07A8C3DF-3C0E-4DE9-BE38-90C2AC04FE83}" destId="{8D6B415A-B0E6-455F-A915-A02E6FA00185}" srcOrd="6" destOrd="0" presId="urn:microsoft.com/office/officeart/2005/8/layout/vList2"/>
    <dgm:cxn modelId="{9B2EDBF1-A5E8-42B1-811C-5FEDCF3266CB}" type="presParOf" srcId="{07A8C3DF-3C0E-4DE9-BE38-90C2AC04FE83}" destId="{B2527354-743C-4FD4-9819-157F401D5926}" srcOrd="7" destOrd="0" presId="urn:microsoft.com/office/officeart/2005/8/layout/vList2"/>
    <dgm:cxn modelId="{C841389B-A4F9-40E4-B68D-D2A37BB097F0}" type="presParOf" srcId="{07A8C3DF-3C0E-4DE9-BE38-90C2AC04FE83}" destId="{A67FD6ED-E606-4E37-941D-1C4ACAF8A27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E2EFB6-8A30-4B63-892E-2AA68F7FDDED}"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65D340CD-7DB9-4CB6-87CF-BCCAB5B5F50B}">
      <dgm:prSet/>
      <dgm:spPr/>
      <dgm:t>
        <a:bodyPr/>
        <a:lstStyle/>
        <a:p>
          <a:r>
            <a:rPr lang="en-US"/>
            <a:t>Data Analysis Strategies: Coding, Connecting, Dialogic Engagement, and Other Methods: Coding</a:t>
          </a:r>
        </a:p>
      </dgm:t>
    </dgm:pt>
    <dgm:pt modelId="{572144EF-27EA-4492-934F-5BFB841723FA}" type="parTrans" cxnId="{361207A4-3A0A-4A6D-8591-CF5424D5BC6B}">
      <dgm:prSet/>
      <dgm:spPr/>
      <dgm:t>
        <a:bodyPr/>
        <a:lstStyle/>
        <a:p>
          <a:endParaRPr lang="en-US"/>
        </a:p>
      </dgm:t>
    </dgm:pt>
    <dgm:pt modelId="{CF77AFAA-1481-427B-8F55-9F0BFDCDE3DE}" type="sibTrans" cxnId="{361207A4-3A0A-4A6D-8591-CF5424D5BC6B}">
      <dgm:prSet/>
      <dgm:spPr/>
      <dgm:t>
        <a:bodyPr/>
        <a:lstStyle/>
        <a:p>
          <a:endParaRPr lang="en-US"/>
        </a:p>
      </dgm:t>
    </dgm:pt>
    <dgm:pt modelId="{F246C20D-08DB-474A-9E37-EF7D8243FB3E}">
      <dgm:prSet/>
      <dgm:spPr/>
      <dgm:t>
        <a:bodyPr/>
        <a:lstStyle/>
        <a:p>
          <a:r>
            <a:rPr lang="en-US"/>
            <a:t>Coding: Assigning meaning to data.</a:t>
          </a:r>
        </a:p>
      </dgm:t>
    </dgm:pt>
    <dgm:pt modelId="{BF796E6D-CE00-4CA1-81E4-A77EA4B7CA0D}" type="parTrans" cxnId="{BFCD39CE-2617-4988-A837-5CA0C95BBD01}">
      <dgm:prSet/>
      <dgm:spPr/>
      <dgm:t>
        <a:bodyPr/>
        <a:lstStyle/>
        <a:p>
          <a:endParaRPr lang="en-US"/>
        </a:p>
      </dgm:t>
    </dgm:pt>
    <dgm:pt modelId="{162ECA7F-55CF-471B-9BF1-4712D0244844}" type="sibTrans" cxnId="{BFCD39CE-2617-4988-A837-5CA0C95BBD01}">
      <dgm:prSet/>
      <dgm:spPr/>
      <dgm:t>
        <a:bodyPr/>
        <a:lstStyle/>
        <a:p>
          <a:endParaRPr lang="en-US"/>
        </a:p>
      </dgm:t>
    </dgm:pt>
    <dgm:pt modelId="{BC54CC70-0E0A-4998-A091-6EC137714414}">
      <dgm:prSet/>
      <dgm:spPr/>
      <dgm:t>
        <a:bodyPr/>
        <a:lstStyle/>
        <a:p>
          <a:r>
            <a:rPr lang="en-US"/>
            <a:t>Does not mean analysis.</a:t>
          </a:r>
        </a:p>
      </dgm:t>
    </dgm:pt>
    <dgm:pt modelId="{857A8F11-CCC4-4D13-9D61-C4F27A248346}" type="parTrans" cxnId="{7A661A8D-BD42-40C0-9E69-693922B697B7}">
      <dgm:prSet/>
      <dgm:spPr/>
      <dgm:t>
        <a:bodyPr/>
        <a:lstStyle/>
        <a:p>
          <a:endParaRPr lang="en-US"/>
        </a:p>
      </dgm:t>
    </dgm:pt>
    <dgm:pt modelId="{63D1B64E-11AE-4708-9268-578DE8BDC8CC}" type="sibTrans" cxnId="{7A661A8D-BD42-40C0-9E69-693922B697B7}">
      <dgm:prSet/>
      <dgm:spPr/>
      <dgm:t>
        <a:bodyPr/>
        <a:lstStyle/>
        <a:p>
          <a:endParaRPr lang="en-US"/>
        </a:p>
      </dgm:t>
    </dgm:pt>
    <dgm:pt modelId="{CEFE582A-3554-42CA-911C-D8D516E9FF43}">
      <dgm:prSet/>
      <dgm:spPr/>
      <dgm:t>
        <a:bodyPr/>
        <a:lstStyle/>
        <a:p>
          <a:r>
            <a:rPr lang="en-US"/>
            <a:t>Important components of data analysis.</a:t>
          </a:r>
        </a:p>
      </dgm:t>
    </dgm:pt>
    <dgm:pt modelId="{036EBAB8-4360-4A91-A23B-302187F303BE}" type="parTrans" cxnId="{03929973-A987-40CC-962B-3D89B85210C6}">
      <dgm:prSet/>
      <dgm:spPr/>
      <dgm:t>
        <a:bodyPr/>
        <a:lstStyle/>
        <a:p>
          <a:endParaRPr lang="en-US"/>
        </a:p>
      </dgm:t>
    </dgm:pt>
    <dgm:pt modelId="{73F784F1-1F53-436C-B126-B90CBF6E463E}" type="sibTrans" cxnId="{03929973-A987-40CC-962B-3D89B85210C6}">
      <dgm:prSet/>
      <dgm:spPr/>
      <dgm:t>
        <a:bodyPr/>
        <a:lstStyle/>
        <a:p>
          <a:endParaRPr lang="en-US"/>
        </a:p>
      </dgm:t>
    </dgm:pt>
    <dgm:pt modelId="{0597F0C4-FC0E-41E4-9846-13F51D5BCD85}" type="pres">
      <dgm:prSet presAssocID="{70E2EFB6-8A30-4B63-892E-2AA68F7FDDED}" presName="linear" presStyleCnt="0">
        <dgm:presLayoutVars>
          <dgm:animLvl val="lvl"/>
          <dgm:resizeHandles val="exact"/>
        </dgm:presLayoutVars>
      </dgm:prSet>
      <dgm:spPr/>
    </dgm:pt>
    <dgm:pt modelId="{9656483B-1622-4B9A-9A0C-9A9C9C4D8E54}" type="pres">
      <dgm:prSet presAssocID="{65D340CD-7DB9-4CB6-87CF-BCCAB5B5F50B}" presName="parentText" presStyleLbl="node1" presStyleIdx="0" presStyleCnt="4">
        <dgm:presLayoutVars>
          <dgm:chMax val="0"/>
          <dgm:bulletEnabled val="1"/>
        </dgm:presLayoutVars>
      </dgm:prSet>
      <dgm:spPr/>
    </dgm:pt>
    <dgm:pt modelId="{C5855E37-3849-4785-A558-FB5C80D1EC42}" type="pres">
      <dgm:prSet presAssocID="{CF77AFAA-1481-427B-8F55-9F0BFDCDE3DE}" presName="spacer" presStyleCnt="0"/>
      <dgm:spPr/>
    </dgm:pt>
    <dgm:pt modelId="{B7B41396-1F48-4ED0-B7A8-52D6A32441C2}" type="pres">
      <dgm:prSet presAssocID="{F246C20D-08DB-474A-9E37-EF7D8243FB3E}" presName="parentText" presStyleLbl="node1" presStyleIdx="1" presStyleCnt="4">
        <dgm:presLayoutVars>
          <dgm:chMax val="0"/>
          <dgm:bulletEnabled val="1"/>
        </dgm:presLayoutVars>
      </dgm:prSet>
      <dgm:spPr/>
    </dgm:pt>
    <dgm:pt modelId="{6A54ABF5-95F8-4CF1-9729-BA9BA6387B24}" type="pres">
      <dgm:prSet presAssocID="{162ECA7F-55CF-471B-9BF1-4712D0244844}" presName="spacer" presStyleCnt="0"/>
      <dgm:spPr/>
    </dgm:pt>
    <dgm:pt modelId="{5C2AE2FF-FC97-4A7D-B007-AA329D5BFBE2}" type="pres">
      <dgm:prSet presAssocID="{BC54CC70-0E0A-4998-A091-6EC137714414}" presName="parentText" presStyleLbl="node1" presStyleIdx="2" presStyleCnt="4">
        <dgm:presLayoutVars>
          <dgm:chMax val="0"/>
          <dgm:bulletEnabled val="1"/>
        </dgm:presLayoutVars>
      </dgm:prSet>
      <dgm:spPr/>
    </dgm:pt>
    <dgm:pt modelId="{523229CF-0BC1-4569-9D7D-67B3596B483B}" type="pres">
      <dgm:prSet presAssocID="{63D1B64E-11AE-4708-9268-578DE8BDC8CC}" presName="spacer" presStyleCnt="0"/>
      <dgm:spPr/>
    </dgm:pt>
    <dgm:pt modelId="{05590555-010C-4EA8-A615-8E1414BB8740}" type="pres">
      <dgm:prSet presAssocID="{CEFE582A-3554-42CA-911C-D8D516E9FF43}" presName="parentText" presStyleLbl="node1" presStyleIdx="3" presStyleCnt="4">
        <dgm:presLayoutVars>
          <dgm:chMax val="0"/>
          <dgm:bulletEnabled val="1"/>
        </dgm:presLayoutVars>
      </dgm:prSet>
      <dgm:spPr/>
    </dgm:pt>
  </dgm:ptLst>
  <dgm:cxnLst>
    <dgm:cxn modelId="{62D98910-C1DC-449A-99ED-1FFD16CAEC23}" type="presOf" srcId="{70E2EFB6-8A30-4B63-892E-2AA68F7FDDED}" destId="{0597F0C4-FC0E-41E4-9846-13F51D5BCD85}" srcOrd="0" destOrd="0" presId="urn:microsoft.com/office/officeart/2005/8/layout/vList2"/>
    <dgm:cxn modelId="{4AEE6E17-3E6A-4858-B2D9-CFAFC1F1D278}" type="presOf" srcId="{F246C20D-08DB-474A-9E37-EF7D8243FB3E}" destId="{B7B41396-1F48-4ED0-B7A8-52D6A32441C2}" srcOrd="0" destOrd="0" presId="urn:microsoft.com/office/officeart/2005/8/layout/vList2"/>
    <dgm:cxn modelId="{6AF3511D-9DB4-4B42-BD1F-9915BC3A5C39}" type="presOf" srcId="{BC54CC70-0E0A-4998-A091-6EC137714414}" destId="{5C2AE2FF-FC97-4A7D-B007-AA329D5BFBE2}" srcOrd="0" destOrd="0" presId="urn:microsoft.com/office/officeart/2005/8/layout/vList2"/>
    <dgm:cxn modelId="{9AC01E4A-4A8A-4330-9BA2-667B737F3F38}" type="presOf" srcId="{65D340CD-7DB9-4CB6-87CF-BCCAB5B5F50B}" destId="{9656483B-1622-4B9A-9A0C-9A9C9C4D8E54}" srcOrd="0" destOrd="0" presId="urn:microsoft.com/office/officeart/2005/8/layout/vList2"/>
    <dgm:cxn modelId="{03929973-A987-40CC-962B-3D89B85210C6}" srcId="{70E2EFB6-8A30-4B63-892E-2AA68F7FDDED}" destId="{CEFE582A-3554-42CA-911C-D8D516E9FF43}" srcOrd="3" destOrd="0" parTransId="{036EBAB8-4360-4A91-A23B-302187F303BE}" sibTransId="{73F784F1-1F53-436C-B126-B90CBF6E463E}"/>
    <dgm:cxn modelId="{EB5B3585-BF73-4D76-86E3-E93563604A11}" type="presOf" srcId="{CEFE582A-3554-42CA-911C-D8D516E9FF43}" destId="{05590555-010C-4EA8-A615-8E1414BB8740}" srcOrd="0" destOrd="0" presId="urn:microsoft.com/office/officeart/2005/8/layout/vList2"/>
    <dgm:cxn modelId="{7A661A8D-BD42-40C0-9E69-693922B697B7}" srcId="{70E2EFB6-8A30-4B63-892E-2AA68F7FDDED}" destId="{BC54CC70-0E0A-4998-A091-6EC137714414}" srcOrd="2" destOrd="0" parTransId="{857A8F11-CCC4-4D13-9D61-C4F27A248346}" sibTransId="{63D1B64E-11AE-4708-9268-578DE8BDC8CC}"/>
    <dgm:cxn modelId="{361207A4-3A0A-4A6D-8591-CF5424D5BC6B}" srcId="{70E2EFB6-8A30-4B63-892E-2AA68F7FDDED}" destId="{65D340CD-7DB9-4CB6-87CF-BCCAB5B5F50B}" srcOrd="0" destOrd="0" parTransId="{572144EF-27EA-4492-934F-5BFB841723FA}" sibTransId="{CF77AFAA-1481-427B-8F55-9F0BFDCDE3DE}"/>
    <dgm:cxn modelId="{BFCD39CE-2617-4988-A837-5CA0C95BBD01}" srcId="{70E2EFB6-8A30-4B63-892E-2AA68F7FDDED}" destId="{F246C20D-08DB-474A-9E37-EF7D8243FB3E}" srcOrd="1" destOrd="0" parTransId="{BF796E6D-CE00-4CA1-81E4-A77EA4B7CA0D}" sibTransId="{162ECA7F-55CF-471B-9BF1-4712D0244844}"/>
    <dgm:cxn modelId="{C286D0A8-4946-4457-B252-14A708011757}" type="presParOf" srcId="{0597F0C4-FC0E-41E4-9846-13F51D5BCD85}" destId="{9656483B-1622-4B9A-9A0C-9A9C9C4D8E54}" srcOrd="0" destOrd="0" presId="urn:microsoft.com/office/officeart/2005/8/layout/vList2"/>
    <dgm:cxn modelId="{3CFB6E13-F1FC-460B-940E-6B24517C976B}" type="presParOf" srcId="{0597F0C4-FC0E-41E4-9846-13F51D5BCD85}" destId="{C5855E37-3849-4785-A558-FB5C80D1EC42}" srcOrd="1" destOrd="0" presId="urn:microsoft.com/office/officeart/2005/8/layout/vList2"/>
    <dgm:cxn modelId="{93B3304C-5A40-4533-BE8E-6481C520D4E1}" type="presParOf" srcId="{0597F0C4-FC0E-41E4-9846-13F51D5BCD85}" destId="{B7B41396-1F48-4ED0-B7A8-52D6A32441C2}" srcOrd="2" destOrd="0" presId="urn:microsoft.com/office/officeart/2005/8/layout/vList2"/>
    <dgm:cxn modelId="{A258D11E-D243-4AFD-9567-E59EC9303B50}" type="presParOf" srcId="{0597F0C4-FC0E-41E4-9846-13F51D5BCD85}" destId="{6A54ABF5-95F8-4CF1-9729-BA9BA6387B24}" srcOrd="3" destOrd="0" presId="urn:microsoft.com/office/officeart/2005/8/layout/vList2"/>
    <dgm:cxn modelId="{B258EEE6-A184-45C3-A6A9-413BF20E66ED}" type="presParOf" srcId="{0597F0C4-FC0E-41E4-9846-13F51D5BCD85}" destId="{5C2AE2FF-FC97-4A7D-B007-AA329D5BFBE2}" srcOrd="4" destOrd="0" presId="urn:microsoft.com/office/officeart/2005/8/layout/vList2"/>
    <dgm:cxn modelId="{29FB0B02-C088-472F-84C4-0C617F715670}" type="presParOf" srcId="{0597F0C4-FC0E-41E4-9846-13F51D5BCD85}" destId="{523229CF-0BC1-4569-9D7D-67B3596B483B}" srcOrd="5" destOrd="0" presId="urn:microsoft.com/office/officeart/2005/8/layout/vList2"/>
    <dgm:cxn modelId="{00C9E17D-201B-4B77-ABDE-119692950276}" type="presParOf" srcId="{0597F0C4-FC0E-41E4-9846-13F51D5BCD85}" destId="{05590555-010C-4EA8-A615-8E1414BB874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E0ED24-2AF9-43A5-B11B-74BB93F153B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D6E1C85-0A3C-4540-BBDC-B4C0F3F0F9D9}">
      <dgm:prSet/>
      <dgm:spPr/>
      <dgm:t>
        <a:bodyPr/>
        <a:lstStyle/>
        <a:p>
          <a:r>
            <a:rPr lang="en-US"/>
            <a:t>Data Analysis Strategies: Coding, Connecting, Dialogic Engagement, and Other Methods: Approaches to Coding</a:t>
          </a:r>
        </a:p>
      </dgm:t>
    </dgm:pt>
    <dgm:pt modelId="{9D4A29B4-4F55-4A76-9811-B6F80EA22FA7}" type="parTrans" cxnId="{6C62540A-65B3-4C8F-A1DD-6B45B48A02EE}">
      <dgm:prSet/>
      <dgm:spPr/>
      <dgm:t>
        <a:bodyPr/>
        <a:lstStyle/>
        <a:p>
          <a:endParaRPr lang="en-US"/>
        </a:p>
      </dgm:t>
    </dgm:pt>
    <dgm:pt modelId="{4A3FFA6E-893F-4422-9C6D-0FCDD522B1D5}" type="sibTrans" cxnId="{6C62540A-65B3-4C8F-A1DD-6B45B48A02EE}">
      <dgm:prSet/>
      <dgm:spPr/>
      <dgm:t>
        <a:bodyPr/>
        <a:lstStyle/>
        <a:p>
          <a:endParaRPr lang="en-US"/>
        </a:p>
      </dgm:t>
    </dgm:pt>
    <dgm:pt modelId="{B3F0CB44-8F1D-4FC8-80F6-280AD3AD188C}">
      <dgm:prSet/>
      <dgm:spPr/>
      <dgm:t>
        <a:bodyPr/>
        <a:lstStyle/>
        <a:p>
          <a:r>
            <a:rPr lang="en-US"/>
            <a:t>Inductive and deductive coding processes.</a:t>
          </a:r>
        </a:p>
      </dgm:t>
    </dgm:pt>
    <dgm:pt modelId="{87E23E14-E877-4C8C-9FB8-BAF47B055970}" type="parTrans" cxnId="{2EF9B8C7-00A5-43F0-A471-6A3EE7A68D84}">
      <dgm:prSet/>
      <dgm:spPr/>
      <dgm:t>
        <a:bodyPr/>
        <a:lstStyle/>
        <a:p>
          <a:endParaRPr lang="en-US"/>
        </a:p>
      </dgm:t>
    </dgm:pt>
    <dgm:pt modelId="{F955FD3E-5706-4F18-838A-C1E230795CB2}" type="sibTrans" cxnId="{2EF9B8C7-00A5-43F0-A471-6A3EE7A68D84}">
      <dgm:prSet/>
      <dgm:spPr/>
      <dgm:t>
        <a:bodyPr/>
        <a:lstStyle/>
        <a:p>
          <a:endParaRPr lang="en-US"/>
        </a:p>
      </dgm:t>
    </dgm:pt>
    <dgm:pt modelId="{1530E95D-A92E-488A-A461-3D017E5C51C2}">
      <dgm:prSet/>
      <dgm:spPr/>
      <dgm:t>
        <a:bodyPr/>
        <a:lstStyle/>
        <a:p>
          <a:r>
            <a:rPr lang="en-US"/>
            <a:t>Inductive: Coding close to the data.</a:t>
          </a:r>
        </a:p>
      </dgm:t>
    </dgm:pt>
    <dgm:pt modelId="{D211FC21-79D8-4619-88C3-7A05D12436A7}" type="parTrans" cxnId="{32C13D9E-1957-482B-B89E-0DA3B93DF7BD}">
      <dgm:prSet/>
      <dgm:spPr/>
      <dgm:t>
        <a:bodyPr/>
        <a:lstStyle/>
        <a:p>
          <a:endParaRPr lang="en-US"/>
        </a:p>
      </dgm:t>
    </dgm:pt>
    <dgm:pt modelId="{786371BF-C722-46EC-8029-29B6939FB6AA}" type="sibTrans" cxnId="{32C13D9E-1957-482B-B89E-0DA3B93DF7BD}">
      <dgm:prSet/>
      <dgm:spPr/>
      <dgm:t>
        <a:bodyPr/>
        <a:lstStyle/>
        <a:p>
          <a:endParaRPr lang="en-US"/>
        </a:p>
      </dgm:t>
    </dgm:pt>
    <dgm:pt modelId="{AD5D20F7-FA23-4866-861A-08EFA78C27AA}">
      <dgm:prSet/>
      <dgm:spPr/>
      <dgm:t>
        <a:bodyPr/>
        <a:lstStyle/>
        <a:p>
          <a:r>
            <a:rPr lang="en-US"/>
            <a:t>Does not necessarily confer rigor.</a:t>
          </a:r>
        </a:p>
      </dgm:t>
    </dgm:pt>
    <dgm:pt modelId="{226B3E0D-2827-4C97-BA2C-8B9FDFD33233}" type="parTrans" cxnId="{41BE40DC-6ED7-4486-A7B2-2905D97BF314}">
      <dgm:prSet/>
      <dgm:spPr/>
      <dgm:t>
        <a:bodyPr/>
        <a:lstStyle/>
        <a:p>
          <a:endParaRPr lang="en-US"/>
        </a:p>
      </dgm:t>
    </dgm:pt>
    <dgm:pt modelId="{0E768742-855A-4E26-8854-5958EB4ACA7C}" type="sibTrans" cxnId="{41BE40DC-6ED7-4486-A7B2-2905D97BF314}">
      <dgm:prSet/>
      <dgm:spPr/>
      <dgm:t>
        <a:bodyPr/>
        <a:lstStyle/>
        <a:p>
          <a:endParaRPr lang="en-US"/>
        </a:p>
      </dgm:t>
    </dgm:pt>
    <dgm:pt modelId="{E3677721-BF47-4970-A9E5-B6E709451BB6}" type="pres">
      <dgm:prSet presAssocID="{95E0ED24-2AF9-43A5-B11B-74BB93F153BB}" presName="root" presStyleCnt="0">
        <dgm:presLayoutVars>
          <dgm:dir/>
          <dgm:resizeHandles val="exact"/>
        </dgm:presLayoutVars>
      </dgm:prSet>
      <dgm:spPr/>
    </dgm:pt>
    <dgm:pt modelId="{62365EAD-211C-4704-B810-8DD50BBD6C14}" type="pres">
      <dgm:prSet presAssocID="{2D6E1C85-0A3C-4540-BBDC-B4C0F3F0F9D9}" presName="compNode" presStyleCnt="0"/>
      <dgm:spPr/>
    </dgm:pt>
    <dgm:pt modelId="{CC9B2F9C-1761-499D-B3F3-43795C490D2B}" type="pres">
      <dgm:prSet presAssocID="{2D6E1C85-0A3C-4540-BBDC-B4C0F3F0F9D9}" presName="bgRect" presStyleLbl="bgShp" presStyleIdx="0" presStyleCnt="4"/>
      <dgm:spPr/>
    </dgm:pt>
    <dgm:pt modelId="{B4D17266-BB73-4161-9CC7-223CB2B3D204}" type="pres">
      <dgm:prSet presAssocID="{2D6E1C85-0A3C-4540-BBDC-B4C0F3F0F9D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59C7D01-2945-4401-91DD-415FBF1D7F69}" type="pres">
      <dgm:prSet presAssocID="{2D6E1C85-0A3C-4540-BBDC-B4C0F3F0F9D9}" presName="spaceRect" presStyleCnt="0"/>
      <dgm:spPr/>
    </dgm:pt>
    <dgm:pt modelId="{D67E5040-15E0-44BA-9F7C-CA69CEDD2A7D}" type="pres">
      <dgm:prSet presAssocID="{2D6E1C85-0A3C-4540-BBDC-B4C0F3F0F9D9}" presName="parTx" presStyleLbl="revTx" presStyleIdx="0" presStyleCnt="4">
        <dgm:presLayoutVars>
          <dgm:chMax val="0"/>
          <dgm:chPref val="0"/>
        </dgm:presLayoutVars>
      </dgm:prSet>
      <dgm:spPr/>
    </dgm:pt>
    <dgm:pt modelId="{ED3A3D94-FA86-4A69-9307-E15D9EFCD77C}" type="pres">
      <dgm:prSet presAssocID="{4A3FFA6E-893F-4422-9C6D-0FCDD522B1D5}" presName="sibTrans" presStyleCnt="0"/>
      <dgm:spPr/>
    </dgm:pt>
    <dgm:pt modelId="{DFEF9811-7968-4311-9EEF-AF99BA282C72}" type="pres">
      <dgm:prSet presAssocID="{B3F0CB44-8F1D-4FC8-80F6-280AD3AD188C}" presName="compNode" presStyleCnt="0"/>
      <dgm:spPr/>
    </dgm:pt>
    <dgm:pt modelId="{8ECD80D6-7360-4F06-8C0F-7707691E3B52}" type="pres">
      <dgm:prSet presAssocID="{B3F0CB44-8F1D-4FC8-80F6-280AD3AD188C}" presName="bgRect" presStyleLbl="bgShp" presStyleIdx="1" presStyleCnt="4"/>
      <dgm:spPr/>
    </dgm:pt>
    <dgm:pt modelId="{A390A691-CF6C-4CF3-B585-1C707CA70DF6}" type="pres">
      <dgm:prSet presAssocID="{B3F0CB44-8F1D-4FC8-80F6-280AD3AD188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6C01EF2-C109-487A-A80F-FEC38B0F4A51}" type="pres">
      <dgm:prSet presAssocID="{B3F0CB44-8F1D-4FC8-80F6-280AD3AD188C}" presName="spaceRect" presStyleCnt="0"/>
      <dgm:spPr/>
    </dgm:pt>
    <dgm:pt modelId="{2CD1DE02-CEFE-4291-AB36-4DC4B17F369E}" type="pres">
      <dgm:prSet presAssocID="{B3F0CB44-8F1D-4FC8-80F6-280AD3AD188C}" presName="parTx" presStyleLbl="revTx" presStyleIdx="1" presStyleCnt="4">
        <dgm:presLayoutVars>
          <dgm:chMax val="0"/>
          <dgm:chPref val="0"/>
        </dgm:presLayoutVars>
      </dgm:prSet>
      <dgm:spPr/>
    </dgm:pt>
    <dgm:pt modelId="{5547E6C6-E4AB-4BE1-9003-29A045B4DBFB}" type="pres">
      <dgm:prSet presAssocID="{F955FD3E-5706-4F18-838A-C1E230795CB2}" presName="sibTrans" presStyleCnt="0"/>
      <dgm:spPr/>
    </dgm:pt>
    <dgm:pt modelId="{E22F3A92-CEA7-4F3E-817F-9626912F25C0}" type="pres">
      <dgm:prSet presAssocID="{1530E95D-A92E-488A-A461-3D017E5C51C2}" presName="compNode" presStyleCnt="0"/>
      <dgm:spPr/>
    </dgm:pt>
    <dgm:pt modelId="{1D6CA9D2-B917-479D-9605-0BF6AADCBCE5}" type="pres">
      <dgm:prSet presAssocID="{1530E95D-A92E-488A-A461-3D017E5C51C2}" presName="bgRect" presStyleLbl="bgShp" presStyleIdx="2" presStyleCnt="4"/>
      <dgm:spPr/>
    </dgm:pt>
    <dgm:pt modelId="{BF5F5814-361D-47D1-866E-5454F8354249}" type="pres">
      <dgm:prSet presAssocID="{1530E95D-A92E-488A-A461-3D017E5C51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3C7F46F1-1FA5-4BCE-919C-3FA7D6E68DA1}" type="pres">
      <dgm:prSet presAssocID="{1530E95D-A92E-488A-A461-3D017E5C51C2}" presName="spaceRect" presStyleCnt="0"/>
      <dgm:spPr/>
    </dgm:pt>
    <dgm:pt modelId="{DBAECFA3-2026-4D86-A616-A75D84B51CA2}" type="pres">
      <dgm:prSet presAssocID="{1530E95D-A92E-488A-A461-3D017E5C51C2}" presName="parTx" presStyleLbl="revTx" presStyleIdx="2" presStyleCnt="4">
        <dgm:presLayoutVars>
          <dgm:chMax val="0"/>
          <dgm:chPref val="0"/>
        </dgm:presLayoutVars>
      </dgm:prSet>
      <dgm:spPr/>
    </dgm:pt>
    <dgm:pt modelId="{8864892D-C671-48C2-8817-27393658867C}" type="pres">
      <dgm:prSet presAssocID="{786371BF-C722-46EC-8029-29B6939FB6AA}" presName="sibTrans" presStyleCnt="0"/>
      <dgm:spPr/>
    </dgm:pt>
    <dgm:pt modelId="{9E56CB92-3696-4DC8-9A0A-2D0CEA53ECC2}" type="pres">
      <dgm:prSet presAssocID="{AD5D20F7-FA23-4866-861A-08EFA78C27AA}" presName="compNode" presStyleCnt="0"/>
      <dgm:spPr/>
    </dgm:pt>
    <dgm:pt modelId="{A643D6A8-736A-4F86-B034-8B63B8E683E2}" type="pres">
      <dgm:prSet presAssocID="{AD5D20F7-FA23-4866-861A-08EFA78C27AA}" presName="bgRect" presStyleLbl="bgShp" presStyleIdx="3" presStyleCnt="4"/>
      <dgm:spPr/>
    </dgm:pt>
    <dgm:pt modelId="{673F962C-43AB-4822-A5AB-04F99D53C449}" type="pres">
      <dgm:prSet presAssocID="{AD5D20F7-FA23-4866-861A-08EFA78C27A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C925B898-15AD-44EB-8436-9FF7A160F164}" type="pres">
      <dgm:prSet presAssocID="{AD5D20F7-FA23-4866-861A-08EFA78C27AA}" presName="spaceRect" presStyleCnt="0"/>
      <dgm:spPr/>
    </dgm:pt>
    <dgm:pt modelId="{7E36980B-E3E4-4258-A3B3-64E6F32BC03A}" type="pres">
      <dgm:prSet presAssocID="{AD5D20F7-FA23-4866-861A-08EFA78C27AA}" presName="parTx" presStyleLbl="revTx" presStyleIdx="3" presStyleCnt="4">
        <dgm:presLayoutVars>
          <dgm:chMax val="0"/>
          <dgm:chPref val="0"/>
        </dgm:presLayoutVars>
      </dgm:prSet>
      <dgm:spPr/>
    </dgm:pt>
  </dgm:ptLst>
  <dgm:cxnLst>
    <dgm:cxn modelId="{6C62540A-65B3-4C8F-A1DD-6B45B48A02EE}" srcId="{95E0ED24-2AF9-43A5-B11B-74BB93F153BB}" destId="{2D6E1C85-0A3C-4540-BBDC-B4C0F3F0F9D9}" srcOrd="0" destOrd="0" parTransId="{9D4A29B4-4F55-4A76-9811-B6F80EA22FA7}" sibTransId="{4A3FFA6E-893F-4422-9C6D-0FCDD522B1D5}"/>
    <dgm:cxn modelId="{6611ED2B-2C0C-421F-BC4A-F42D18BF0BB5}" type="presOf" srcId="{1530E95D-A92E-488A-A461-3D017E5C51C2}" destId="{DBAECFA3-2026-4D86-A616-A75D84B51CA2}" srcOrd="0" destOrd="0" presId="urn:microsoft.com/office/officeart/2018/2/layout/IconVerticalSolidList"/>
    <dgm:cxn modelId="{1FF06A66-084B-43C5-B33B-70B62F17DB1F}" type="presOf" srcId="{AD5D20F7-FA23-4866-861A-08EFA78C27AA}" destId="{7E36980B-E3E4-4258-A3B3-64E6F32BC03A}" srcOrd="0" destOrd="0" presId="urn:microsoft.com/office/officeart/2018/2/layout/IconVerticalSolidList"/>
    <dgm:cxn modelId="{CE5D7051-3DBC-4634-9F98-DD4C9FA5632D}" type="presOf" srcId="{B3F0CB44-8F1D-4FC8-80F6-280AD3AD188C}" destId="{2CD1DE02-CEFE-4291-AB36-4DC4B17F369E}" srcOrd="0" destOrd="0" presId="urn:microsoft.com/office/officeart/2018/2/layout/IconVerticalSolidList"/>
    <dgm:cxn modelId="{55409591-6ABC-43BC-8EB4-FD64C6982321}" type="presOf" srcId="{95E0ED24-2AF9-43A5-B11B-74BB93F153BB}" destId="{E3677721-BF47-4970-A9E5-B6E709451BB6}" srcOrd="0" destOrd="0" presId="urn:microsoft.com/office/officeart/2018/2/layout/IconVerticalSolidList"/>
    <dgm:cxn modelId="{32C13D9E-1957-482B-B89E-0DA3B93DF7BD}" srcId="{95E0ED24-2AF9-43A5-B11B-74BB93F153BB}" destId="{1530E95D-A92E-488A-A461-3D017E5C51C2}" srcOrd="2" destOrd="0" parTransId="{D211FC21-79D8-4619-88C3-7A05D12436A7}" sibTransId="{786371BF-C722-46EC-8029-29B6939FB6AA}"/>
    <dgm:cxn modelId="{5BA7F5C1-07F6-4F5E-B492-D3EB68FDB0AA}" type="presOf" srcId="{2D6E1C85-0A3C-4540-BBDC-B4C0F3F0F9D9}" destId="{D67E5040-15E0-44BA-9F7C-CA69CEDD2A7D}" srcOrd="0" destOrd="0" presId="urn:microsoft.com/office/officeart/2018/2/layout/IconVerticalSolidList"/>
    <dgm:cxn modelId="{2EF9B8C7-00A5-43F0-A471-6A3EE7A68D84}" srcId="{95E0ED24-2AF9-43A5-B11B-74BB93F153BB}" destId="{B3F0CB44-8F1D-4FC8-80F6-280AD3AD188C}" srcOrd="1" destOrd="0" parTransId="{87E23E14-E877-4C8C-9FB8-BAF47B055970}" sibTransId="{F955FD3E-5706-4F18-838A-C1E230795CB2}"/>
    <dgm:cxn modelId="{41BE40DC-6ED7-4486-A7B2-2905D97BF314}" srcId="{95E0ED24-2AF9-43A5-B11B-74BB93F153BB}" destId="{AD5D20F7-FA23-4866-861A-08EFA78C27AA}" srcOrd="3" destOrd="0" parTransId="{226B3E0D-2827-4C97-BA2C-8B9FDFD33233}" sibTransId="{0E768742-855A-4E26-8854-5958EB4ACA7C}"/>
    <dgm:cxn modelId="{922D9C96-1733-4DD3-991B-709767C4DAC6}" type="presParOf" srcId="{E3677721-BF47-4970-A9E5-B6E709451BB6}" destId="{62365EAD-211C-4704-B810-8DD50BBD6C14}" srcOrd="0" destOrd="0" presId="urn:microsoft.com/office/officeart/2018/2/layout/IconVerticalSolidList"/>
    <dgm:cxn modelId="{6068F08E-6F71-409B-976E-1A20A84D323D}" type="presParOf" srcId="{62365EAD-211C-4704-B810-8DD50BBD6C14}" destId="{CC9B2F9C-1761-499D-B3F3-43795C490D2B}" srcOrd="0" destOrd="0" presId="urn:microsoft.com/office/officeart/2018/2/layout/IconVerticalSolidList"/>
    <dgm:cxn modelId="{775D6C6D-55E3-4F4F-8B0A-9F030226992D}" type="presParOf" srcId="{62365EAD-211C-4704-B810-8DD50BBD6C14}" destId="{B4D17266-BB73-4161-9CC7-223CB2B3D204}" srcOrd="1" destOrd="0" presId="urn:microsoft.com/office/officeart/2018/2/layout/IconVerticalSolidList"/>
    <dgm:cxn modelId="{6234E3FA-F9F9-4BDD-AB4C-951A560922E9}" type="presParOf" srcId="{62365EAD-211C-4704-B810-8DD50BBD6C14}" destId="{559C7D01-2945-4401-91DD-415FBF1D7F69}" srcOrd="2" destOrd="0" presId="urn:microsoft.com/office/officeart/2018/2/layout/IconVerticalSolidList"/>
    <dgm:cxn modelId="{4899D8A1-0345-494A-ADF4-F18DD67A1EFA}" type="presParOf" srcId="{62365EAD-211C-4704-B810-8DD50BBD6C14}" destId="{D67E5040-15E0-44BA-9F7C-CA69CEDD2A7D}" srcOrd="3" destOrd="0" presId="urn:microsoft.com/office/officeart/2018/2/layout/IconVerticalSolidList"/>
    <dgm:cxn modelId="{044FE265-0432-48BE-B8E6-0D9CFC300FB4}" type="presParOf" srcId="{E3677721-BF47-4970-A9E5-B6E709451BB6}" destId="{ED3A3D94-FA86-4A69-9307-E15D9EFCD77C}" srcOrd="1" destOrd="0" presId="urn:microsoft.com/office/officeart/2018/2/layout/IconVerticalSolidList"/>
    <dgm:cxn modelId="{1EAFC575-E0CB-4FE0-83A0-02C0DA0D7C77}" type="presParOf" srcId="{E3677721-BF47-4970-A9E5-B6E709451BB6}" destId="{DFEF9811-7968-4311-9EEF-AF99BA282C72}" srcOrd="2" destOrd="0" presId="urn:microsoft.com/office/officeart/2018/2/layout/IconVerticalSolidList"/>
    <dgm:cxn modelId="{84DC8576-E824-4C8C-9961-E9597099B330}" type="presParOf" srcId="{DFEF9811-7968-4311-9EEF-AF99BA282C72}" destId="{8ECD80D6-7360-4F06-8C0F-7707691E3B52}" srcOrd="0" destOrd="0" presId="urn:microsoft.com/office/officeart/2018/2/layout/IconVerticalSolidList"/>
    <dgm:cxn modelId="{0E7E8F4A-7BEC-4627-9BAD-AE39C96E2D50}" type="presParOf" srcId="{DFEF9811-7968-4311-9EEF-AF99BA282C72}" destId="{A390A691-CF6C-4CF3-B585-1C707CA70DF6}" srcOrd="1" destOrd="0" presId="urn:microsoft.com/office/officeart/2018/2/layout/IconVerticalSolidList"/>
    <dgm:cxn modelId="{37B263D9-03B3-451C-8C43-4FF06B60BB21}" type="presParOf" srcId="{DFEF9811-7968-4311-9EEF-AF99BA282C72}" destId="{66C01EF2-C109-487A-A80F-FEC38B0F4A51}" srcOrd="2" destOrd="0" presId="urn:microsoft.com/office/officeart/2018/2/layout/IconVerticalSolidList"/>
    <dgm:cxn modelId="{1FA21E2E-06D4-4BE1-9797-9D1B8BB80CFF}" type="presParOf" srcId="{DFEF9811-7968-4311-9EEF-AF99BA282C72}" destId="{2CD1DE02-CEFE-4291-AB36-4DC4B17F369E}" srcOrd="3" destOrd="0" presId="urn:microsoft.com/office/officeart/2018/2/layout/IconVerticalSolidList"/>
    <dgm:cxn modelId="{A30F6E60-A67F-411A-9086-15FBC1FDDC91}" type="presParOf" srcId="{E3677721-BF47-4970-A9E5-B6E709451BB6}" destId="{5547E6C6-E4AB-4BE1-9003-29A045B4DBFB}" srcOrd="3" destOrd="0" presId="urn:microsoft.com/office/officeart/2018/2/layout/IconVerticalSolidList"/>
    <dgm:cxn modelId="{4E36142B-89B8-42E5-A41D-25F9D66C990B}" type="presParOf" srcId="{E3677721-BF47-4970-A9E5-B6E709451BB6}" destId="{E22F3A92-CEA7-4F3E-817F-9626912F25C0}" srcOrd="4" destOrd="0" presId="urn:microsoft.com/office/officeart/2018/2/layout/IconVerticalSolidList"/>
    <dgm:cxn modelId="{40A8A998-2F88-4B5E-8324-C8BC0B01E103}" type="presParOf" srcId="{E22F3A92-CEA7-4F3E-817F-9626912F25C0}" destId="{1D6CA9D2-B917-479D-9605-0BF6AADCBCE5}" srcOrd="0" destOrd="0" presId="urn:microsoft.com/office/officeart/2018/2/layout/IconVerticalSolidList"/>
    <dgm:cxn modelId="{37B834FB-952C-4691-B0A2-9E23DC51A015}" type="presParOf" srcId="{E22F3A92-CEA7-4F3E-817F-9626912F25C0}" destId="{BF5F5814-361D-47D1-866E-5454F8354249}" srcOrd="1" destOrd="0" presId="urn:microsoft.com/office/officeart/2018/2/layout/IconVerticalSolidList"/>
    <dgm:cxn modelId="{AF6E2563-0858-479E-B1DC-24D9BCE0EFF3}" type="presParOf" srcId="{E22F3A92-CEA7-4F3E-817F-9626912F25C0}" destId="{3C7F46F1-1FA5-4BCE-919C-3FA7D6E68DA1}" srcOrd="2" destOrd="0" presId="urn:microsoft.com/office/officeart/2018/2/layout/IconVerticalSolidList"/>
    <dgm:cxn modelId="{05800F93-D3EA-4175-B78C-564862872790}" type="presParOf" srcId="{E22F3A92-CEA7-4F3E-817F-9626912F25C0}" destId="{DBAECFA3-2026-4D86-A616-A75D84B51CA2}" srcOrd="3" destOrd="0" presId="urn:microsoft.com/office/officeart/2018/2/layout/IconVerticalSolidList"/>
    <dgm:cxn modelId="{BFE9EB05-3542-4244-9033-EF3D143D0832}" type="presParOf" srcId="{E3677721-BF47-4970-A9E5-B6E709451BB6}" destId="{8864892D-C671-48C2-8817-27393658867C}" srcOrd="5" destOrd="0" presId="urn:microsoft.com/office/officeart/2018/2/layout/IconVerticalSolidList"/>
    <dgm:cxn modelId="{FE447863-5CE6-455E-8DD3-C5CEFB93C480}" type="presParOf" srcId="{E3677721-BF47-4970-A9E5-B6E709451BB6}" destId="{9E56CB92-3696-4DC8-9A0A-2D0CEA53ECC2}" srcOrd="6" destOrd="0" presId="urn:microsoft.com/office/officeart/2018/2/layout/IconVerticalSolidList"/>
    <dgm:cxn modelId="{644FBCF0-BDEE-4853-8F64-2C0DC9A329C4}" type="presParOf" srcId="{9E56CB92-3696-4DC8-9A0A-2D0CEA53ECC2}" destId="{A643D6A8-736A-4F86-B034-8B63B8E683E2}" srcOrd="0" destOrd="0" presId="urn:microsoft.com/office/officeart/2018/2/layout/IconVerticalSolidList"/>
    <dgm:cxn modelId="{A3F3942C-FCF4-46D2-A64F-C292795C0330}" type="presParOf" srcId="{9E56CB92-3696-4DC8-9A0A-2D0CEA53ECC2}" destId="{673F962C-43AB-4822-A5AB-04F99D53C449}" srcOrd="1" destOrd="0" presId="urn:microsoft.com/office/officeart/2018/2/layout/IconVerticalSolidList"/>
    <dgm:cxn modelId="{4366F102-CD52-40B8-AF4B-3595A6A2A6A2}" type="presParOf" srcId="{9E56CB92-3696-4DC8-9A0A-2D0CEA53ECC2}" destId="{C925B898-15AD-44EB-8436-9FF7A160F164}" srcOrd="2" destOrd="0" presId="urn:microsoft.com/office/officeart/2018/2/layout/IconVerticalSolidList"/>
    <dgm:cxn modelId="{B288DF83-01DE-4FBD-B14B-435B33BDD44A}" type="presParOf" srcId="{9E56CB92-3696-4DC8-9A0A-2D0CEA53ECC2}" destId="{7E36980B-E3E4-4258-A3B3-64E6F32BC03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D3AE1C-48A1-4CC0-9D19-31A3DDFA543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1D16307-560A-4485-B710-5D7EBFD91ED2}">
      <dgm:prSet/>
      <dgm:spPr/>
      <dgm:t>
        <a:bodyPr/>
        <a:lstStyle/>
        <a:p>
          <a:r>
            <a:rPr lang="en-US"/>
            <a:t>Data Analysis Strategies: Coding, Connecting, Dialogic Engagement, and Other Methods: Approaches to Coding</a:t>
          </a:r>
        </a:p>
      </dgm:t>
    </dgm:pt>
    <dgm:pt modelId="{A65A145F-1BEF-446F-B251-102E5B42B353}" type="parTrans" cxnId="{18287A45-B82E-42F1-A78E-CF0CC3389199}">
      <dgm:prSet/>
      <dgm:spPr/>
      <dgm:t>
        <a:bodyPr/>
        <a:lstStyle/>
        <a:p>
          <a:endParaRPr lang="en-US"/>
        </a:p>
      </dgm:t>
    </dgm:pt>
    <dgm:pt modelId="{6A0794DA-2A43-4624-8D2D-6EA58F58A720}" type="sibTrans" cxnId="{18287A45-B82E-42F1-A78E-CF0CC3389199}">
      <dgm:prSet/>
      <dgm:spPr/>
      <dgm:t>
        <a:bodyPr/>
        <a:lstStyle/>
        <a:p>
          <a:endParaRPr lang="en-US"/>
        </a:p>
      </dgm:t>
    </dgm:pt>
    <dgm:pt modelId="{D6404E2B-65BC-4AA7-AFC1-C0513EB106E1}">
      <dgm:prSet/>
      <dgm:spPr/>
      <dgm:t>
        <a:bodyPr/>
        <a:lstStyle/>
        <a:p>
          <a:r>
            <a:rPr lang="en-US"/>
            <a:t>Deductive: Reading the data.</a:t>
          </a:r>
        </a:p>
      </dgm:t>
    </dgm:pt>
    <dgm:pt modelId="{B1E2541B-0A6E-46F0-9228-C13FFBB5B45F}" type="parTrans" cxnId="{BD29802A-E91B-4D7D-A99D-D8F748B5A14E}">
      <dgm:prSet/>
      <dgm:spPr/>
      <dgm:t>
        <a:bodyPr/>
        <a:lstStyle/>
        <a:p>
          <a:endParaRPr lang="en-US"/>
        </a:p>
      </dgm:t>
    </dgm:pt>
    <dgm:pt modelId="{2FCFBC73-4F24-425C-AD0D-CFCB2705DAE2}" type="sibTrans" cxnId="{BD29802A-E91B-4D7D-A99D-D8F748B5A14E}">
      <dgm:prSet/>
      <dgm:spPr/>
      <dgm:t>
        <a:bodyPr/>
        <a:lstStyle/>
        <a:p>
          <a:endParaRPr lang="en-US"/>
        </a:p>
      </dgm:t>
    </dgm:pt>
    <dgm:pt modelId="{A1FAB5E8-70E4-46DD-ACE2-530CA559C2F2}">
      <dgm:prSet/>
      <dgm:spPr/>
      <dgm:t>
        <a:bodyPr/>
        <a:lstStyle/>
        <a:p>
          <a:r>
            <a:rPr lang="en-US"/>
            <a:t>Strategic combination of both processes.</a:t>
          </a:r>
        </a:p>
      </dgm:t>
    </dgm:pt>
    <dgm:pt modelId="{2EFAC920-2A8B-4CBB-A5F4-E2003247FA0E}" type="parTrans" cxnId="{82C95417-062E-4890-A807-62D444C2CF09}">
      <dgm:prSet/>
      <dgm:spPr/>
      <dgm:t>
        <a:bodyPr/>
        <a:lstStyle/>
        <a:p>
          <a:endParaRPr lang="en-US"/>
        </a:p>
      </dgm:t>
    </dgm:pt>
    <dgm:pt modelId="{6D219C7D-F03F-4165-9B16-D8AEB050CCBB}" type="sibTrans" cxnId="{82C95417-062E-4890-A807-62D444C2CF09}">
      <dgm:prSet/>
      <dgm:spPr/>
      <dgm:t>
        <a:bodyPr/>
        <a:lstStyle/>
        <a:p>
          <a:endParaRPr lang="en-US"/>
        </a:p>
      </dgm:t>
    </dgm:pt>
    <dgm:pt modelId="{06FA3FD1-4F67-48AE-A0CC-BD9CCE3CBDD5}" type="pres">
      <dgm:prSet presAssocID="{23D3AE1C-48A1-4CC0-9D19-31A3DDFA543D}" presName="linear" presStyleCnt="0">
        <dgm:presLayoutVars>
          <dgm:animLvl val="lvl"/>
          <dgm:resizeHandles val="exact"/>
        </dgm:presLayoutVars>
      </dgm:prSet>
      <dgm:spPr/>
    </dgm:pt>
    <dgm:pt modelId="{A7ECCAC9-7BB3-4026-9445-FD96577AF9C0}" type="pres">
      <dgm:prSet presAssocID="{C1D16307-560A-4485-B710-5D7EBFD91ED2}" presName="parentText" presStyleLbl="node1" presStyleIdx="0" presStyleCnt="3">
        <dgm:presLayoutVars>
          <dgm:chMax val="0"/>
          <dgm:bulletEnabled val="1"/>
        </dgm:presLayoutVars>
      </dgm:prSet>
      <dgm:spPr/>
    </dgm:pt>
    <dgm:pt modelId="{531541E9-684E-4C87-9987-8D602881D7A9}" type="pres">
      <dgm:prSet presAssocID="{6A0794DA-2A43-4624-8D2D-6EA58F58A720}" presName="spacer" presStyleCnt="0"/>
      <dgm:spPr/>
    </dgm:pt>
    <dgm:pt modelId="{23FAE0D0-A4B9-41F8-AEB6-00BCF5EB5433}" type="pres">
      <dgm:prSet presAssocID="{D6404E2B-65BC-4AA7-AFC1-C0513EB106E1}" presName="parentText" presStyleLbl="node1" presStyleIdx="1" presStyleCnt="3">
        <dgm:presLayoutVars>
          <dgm:chMax val="0"/>
          <dgm:bulletEnabled val="1"/>
        </dgm:presLayoutVars>
      </dgm:prSet>
      <dgm:spPr/>
    </dgm:pt>
    <dgm:pt modelId="{E3D398BA-4613-4927-86C8-7D465893FB9E}" type="pres">
      <dgm:prSet presAssocID="{2FCFBC73-4F24-425C-AD0D-CFCB2705DAE2}" presName="spacer" presStyleCnt="0"/>
      <dgm:spPr/>
    </dgm:pt>
    <dgm:pt modelId="{F5D261EA-F418-4DF6-A7D0-830DEBA869C1}" type="pres">
      <dgm:prSet presAssocID="{A1FAB5E8-70E4-46DD-ACE2-530CA559C2F2}" presName="parentText" presStyleLbl="node1" presStyleIdx="2" presStyleCnt="3">
        <dgm:presLayoutVars>
          <dgm:chMax val="0"/>
          <dgm:bulletEnabled val="1"/>
        </dgm:presLayoutVars>
      </dgm:prSet>
      <dgm:spPr/>
    </dgm:pt>
  </dgm:ptLst>
  <dgm:cxnLst>
    <dgm:cxn modelId="{82C95417-062E-4890-A807-62D444C2CF09}" srcId="{23D3AE1C-48A1-4CC0-9D19-31A3DDFA543D}" destId="{A1FAB5E8-70E4-46DD-ACE2-530CA559C2F2}" srcOrd="2" destOrd="0" parTransId="{2EFAC920-2A8B-4CBB-A5F4-E2003247FA0E}" sibTransId="{6D219C7D-F03F-4165-9B16-D8AEB050CCBB}"/>
    <dgm:cxn modelId="{BD29802A-E91B-4D7D-A99D-D8F748B5A14E}" srcId="{23D3AE1C-48A1-4CC0-9D19-31A3DDFA543D}" destId="{D6404E2B-65BC-4AA7-AFC1-C0513EB106E1}" srcOrd="1" destOrd="0" parTransId="{B1E2541B-0A6E-46F0-9228-C13FFBB5B45F}" sibTransId="{2FCFBC73-4F24-425C-AD0D-CFCB2705DAE2}"/>
    <dgm:cxn modelId="{18287A45-B82E-42F1-A78E-CF0CC3389199}" srcId="{23D3AE1C-48A1-4CC0-9D19-31A3DDFA543D}" destId="{C1D16307-560A-4485-B710-5D7EBFD91ED2}" srcOrd="0" destOrd="0" parTransId="{A65A145F-1BEF-446F-B251-102E5B42B353}" sibTransId="{6A0794DA-2A43-4624-8D2D-6EA58F58A720}"/>
    <dgm:cxn modelId="{800A8374-B8E9-4B23-8C51-7989CE5F9DB4}" type="presOf" srcId="{23D3AE1C-48A1-4CC0-9D19-31A3DDFA543D}" destId="{06FA3FD1-4F67-48AE-A0CC-BD9CCE3CBDD5}" srcOrd="0" destOrd="0" presId="urn:microsoft.com/office/officeart/2005/8/layout/vList2"/>
    <dgm:cxn modelId="{80FEB3D2-A7BE-4784-9D9D-38FF2EE8D896}" type="presOf" srcId="{C1D16307-560A-4485-B710-5D7EBFD91ED2}" destId="{A7ECCAC9-7BB3-4026-9445-FD96577AF9C0}" srcOrd="0" destOrd="0" presId="urn:microsoft.com/office/officeart/2005/8/layout/vList2"/>
    <dgm:cxn modelId="{DE462AF0-165C-41B8-ADE6-2FF2C831808C}" type="presOf" srcId="{A1FAB5E8-70E4-46DD-ACE2-530CA559C2F2}" destId="{F5D261EA-F418-4DF6-A7D0-830DEBA869C1}" srcOrd="0" destOrd="0" presId="urn:microsoft.com/office/officeart/2005/8/layout/vList2"/>
    <dgm:cxn modelId="{77D093FC-2EBC-4FA0-B184-B004F832D738}" type="presOf" srcId="{D6404E2B-65BC-4AA7-AFC1-C0513EB106E1}" destId="{23FAE0D0-A4B9-41F8-AEB6-00BCF5EB5433}" srcOrd="0" destOrd="0" presId="urn:microsoft.com/office/officeart/2005/8/layout/vList2"/>
    <dgm:cxn modelId="{1F7192A5-1E07-421B-AB0C-F15A58B5F085}" type="presParOf" srcId="{06FA3FD1-4F67-48AE-A0CC-BD9CCE3CBDD5}" destId="{A7ECCAC9-7BB3-4026-9445-FD96577AF9C0}" srcOrd="0" destOrd="0" presId="urn:microsoft.com/office/officeart/2005/8/layout/vList2"/>
    <dgm:cxn modelId="{FCE64A19-C103-4C3F-B388-8DA1B7D5C445}" type="presParOf" srcId="{06FA3FD1-4F67-48AE-A0CC-BD9CCE3CBDD5}" destId="{531541E9-684E-4C87-9987-8D602881D7A9}" srcOrd="1" destOrd="0" presId="urn:microsoft.com/office/officeart/2005/8/layout/vList2"/>
    <dgm:cxn modelId="{8672664A-F9A3-4BF9-A8E9-FFCD10CB0863}" type="presParOf" srcId="{06FA3FD1-4F67-48AE-A0CC-BD9CCE3CBDD5}" destId="{23FAE0D0-A4B9-41F8-AEB6-00BCF5EB5433}" srcOrd="2" destOrd="0" presId="urn:microsoft.com/office/officeart/2005/8/layout/vList2"/>
    <dgm:cxn modelId="{37977C6D-81C5-4FBD-902B-C9FEBA228C4E}" type="presParOf" srcId="{06FA3FD1-4F67-48AE-A0CC-BD9CCE3CBDD5}" destId="{E3D398BA-4613-4927-86C8-7D465893FB9E}" srcOrd="3" destOrd="0" presId="urn:microsoft.com/office/officeart/2005/8/layout/vList2"/>
    <dgm:cxn modelId="{97FEE8AD-82CB-41AC-9E6D-CEFA35BE87D8}" type="presParOf" srcId="{06FA3FD1-4F67-48AE-A0CC-BD9CCE3CBDD5}" destId="{F5D261EA-F418-4DF6-A7D0-830DEBA869C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82E69F4-A05A-4B9B-B17E-2F8B7E141BC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897969A-53F8-4146-B1C3-7D5A490D3CAA}">
      <dgm:prSet/>
      <dgm:spPr/>
      <dgm:t>
        <a:bodyPr/>
        <a:lstStyle/>
        <a:p>
          <a:r>
            <a:rPr lang="en-US"/>
            <a:t>Data Analysis Strategies: Coding, Connecting, Dialogic Engagement, and Other Methods: Coding Processes</a:t>
          </a:r>
        </a:p>
      </dgm:t>
    </dgm:pt>
    <dgm:pt modelId="{6666740D-45B9-4BF7-95A3-C63787C1524E}" type="parTrans" cxnId="{8FD0A3B3-AD37-4AC6-8DC8-FCA912503CCD}">
      <dgm:prSet/>
      <dgm:spPr/>
      <dgm:t>
        <a:bodyPr/>
        <a:lstStyle/>
        <a:p>
          <a:endParaRPr lang="en-US"/>
        </a:p>
      </dgm:t>
    </dgm:pt>
    <dgm:pt modelId="{DDDA0783-5781-444A-A594-38555F50A4BC}" type="sibTrans" cxnId="{8FD0A3B3-AD37-4AC6-8DC8-FCA912503CCD}">
      <dgm:prSet/>
      <dgm:spPr/>
      <dgm:t>
        <a:bodyPr/>
        <a:lstStyle/>
        <a:p>
          <a:endParaRPr lang="en-US"/>
        </a:p>
      </dgm:t>
    </dgm:pt>
    <dgm:pt modelId="{FCC72B69-8BCE-4CBA-B1D2-0A94A4238442}">
      <dgm:prSet/>
      <dgm:spPr/>
      <dgm:t>
        <a:bodyPr/>
        <a:lstStyle/>
        <a:p>
          <a:r>
            <a:rPr lang="en-US"/>
            <a:t>Open coding: Highlighting sections.</a:t>
          </a:r>
        </a:p>
      </dgm:t>
    </dgm:pt>
    <dgm:pt modelId="{6717E6EF-1414-478E-9B33-1B4343852915}" type="parTrans" cxnId="{7797C0F1-3BC7-42CF-B9D6-772F9DAB1568}">
      <dgm:prSet/>
      <dgm:spPr/>
      <dgm:t>
        <a:bodyPr/>
        <a:lstStyle/>
        <a:p>
          <a:endParaRPr lang="en-US"/>
        </a:p>
      </dgm:t>
    </dgm:pt>
    <dgm:pt modelId="{A550B957-A592-4476-BA35-DBBACD199F1B}" type="sibTrans" cxnId="{7797C0F1-3BC7-42CF-B9D6-772F9DAB1568}">
      <dgm:prSet/>
      <dgm:spPr/>
      <dgm:t>
        <a:bodyPr/>
        <a:lstStyle/>
        <a:p>
          <a:endParaRPr lang="en-US"/>
        </a:p>
      </dgm:t>
    </dgm:pt>
    <dgm:pt modelId="{6D2C58BF-E8E5-4B80-9CFA-6C6C8CC67C55}">
      <dgm:prSet/>
      <dgm:spPr/>
      <dgm:t>
        <a:bodyPr/>
        <a:lstStyle/>
        <a:p>
          <a:r>
            <a:rPr lang="en-US"/>
            <a:t>Axial coding: Pattern coding.</a:t>
          </a:r>
        </a:p>
      </dgm:t>
    </dgm:pt>
    <dgm:pt modelId="{FBB77EAD-467B-4877-B1E3-E2356B26A6E1}" type="parTrans" cxnId="{110B0418-1F0A-43AF-8471-09A6038CCEA7}">
      <dgm:prSet/>
      <dgm:spPr/>
      <dgm:t>
        <a:bodyPr/>
        <a:lstStyle/>
        <a:p>
          <a:endParaRPr lang="en-US"/>
        </a:p>
      </dgm:t>
    </dgm:pt>
    <dgm:pt modelId="{E12B267C-2693-480C-9E5D-7F2F54D507DE}" type="sibTrans" cxnId="{110B0418-1F0A-43AF-8471-09A6038CCEA7}">
      <dgm:prSet/>
      <dgm:spPr/>
      <dgm:t>
        <a:bodyPr/>
        <a:lstStyle/>
        <a:p>
          <a:endParaRPr lang="en-US"/>
        </a:p>
      </dgm:t>
    </dgm:pt>
    <dgm:pt modelId="{689CEF36-3F2A-483B-B071-66E5E6CBC989}">
      <dgm:prSet/>
      <dgm:spPr/>
      <dgm:t>
        <a:bodyPr/>
        <a:lstStyle/>
        <a:p>
          <a:r>
            <a:rPr lang="en-US"/>
            <a:t>Creating a code set.</a:t>
          </a:r>
        </a:p>
      </dgm:t>
    </dgm:pt>
    <dgm:pt modelId="{A9ED2645-72F1-4DC7-A540-774ACF6D6F24}" type="parTrans" cxnId="{E60F2D67-8C49-4893-8BFD-595673B5B36E}">
      <dgm:prSet/>
      <dgm:spPr/>
      <dgm:t>
        <a:bodyPr/>
        <a:lstStyle/>
        <a:p>
          <a:endParaRPr lang="en-US"/>
        </a:p>
      </dgm:t>
    </dgm:pt>
    <dgm:pt modelId="{C41026DD-A782-4FE7-AF23-F662F1A5DB05}" type="sibTrans" cxnId="{E60F2D67-8C49-4893-8BFD-595673B5B36E}">
      <dgm:prSet/>
      <dgm:spPr/>
      <dgm:t>
        <a:bodyPr/>
        <a:lstStyle/>
        <a:p>
          <a:endParaRPr lang="en-US"/>
        </a:p>
      </dgm:t>
    </dgm:pt>
    <dgm:pt modelId="{B2732927-4D4D-4FC6-AE7E-92A3358A38FB}">
      <dgm:prSet/>
      <dgm:spPr/>
      <dgm:t>
        <a:bodyPr/>
        <a:lstStyle/>
        <a:p>
          <a:r>
            <a:rPr lang="en-US"/>
            <a:t>Codes can overlap.</a:t>
          </a:r>
        </a:p>
      </dgm:t>
    </dgm:pt>
    <dgm:pt modelId="{B0E9C6E9-F555-4993-AAD6-4FF1BBC0409D}" type="parTrans" cxnId="{43AA7708-7554-4C76-B88E-FA31B93B5F5B}">
      <dgm:prSet/>
      <dgm:spPr/>
      <dgm:t>
        <a:bodyPr/>
        <a:lstStyle/>
        <a:p>
          <a:endParaRPr lang="en-US"/>
        </a:p>
      </dgm:t>
    </dgm:pt>
    <dgm:pt modelId="{0E5E3EA5-C622-4E62-9633-D7DDFC2D017B}" type="sibTrans" cxnId="{43AA7708-7554-4C76-B88E-FA31B93B5F5B}">
      <dgm:prSet/>
      <dgm:spPr/>
      <dgm:t>
        <a:bodyPr/>
        <a:lstStyle/>
        <a:p>
          <a:endParaRPr lang="en-US"/>
        </a:p>
      </dgm:t>
    </dgm:pt>
    <dgm:pt modelId="{20C2D07C-023B-4B49-8EA3-4A27B4834453}" type="pres">
      <dgm:prSet presAssocID="{982E69F4-A05A-4B9B-B17E-2F8B7E141BCD}" presName="linear" presStyleCnt="0">
        <dgm:presLayoutVars>
          <dgm:animLvl val="lvl"/>
          <dgm:resizeHandles val="exact"/>
        </dgm:presLayoutVars>
      </dgm:prSet>
      <dgm:spPr/>
    </dgm:pt>
    <dgm:pt modelId="{4AE2617E-CCF6-4A3F-BFBC-6802EBAEBA06}" type="pres">
      <dgm:prSet presAssocID="{3897969A-53F8-4146-B1C3-7D5A490D3CAA}" presName="parentText" presStyleLbl="node1" presStyleIdx="0" presStyleCnt="5">
        <dgm:presLayoutVars>
          <dgm:chMax val="0"/>
          <dgm:bulletEnabled val="1"/>
        </dgm:presLayoutVars>
      </dgm:prSet>
      <dgm:spPr/>
    </dgm:pt>
    <dgm:pt modelId="{A3E1EF07-C038-46EE-949B-248AA0800498}" type="pres">
      <dgm:prSet presAssocID="{DDDA0783-5781-444A-A594-38555F50A4BC}" presName="spacer" presStyleCnt="0"/>
      <dgm:spPr/>
    </dgm:pt>
    <dgm:pt modelId="{BDDC7802-E8CC-4A63-A356-3E66E732DC02}" type="pres">
      <dgm:prSet presAssocID="{FCC72B69-8BCE-4CBA-B1D2-0A94A4238442}" presName="parentText" presStyleLbl="node1" presStyleIdx="1" presStyleCnt="5">
        <dgm:presLayoutVars>
          <dgm:chMax val="0"/>
          <dgm:bulletEnabled val="1"/>
        </dgm:presLayoutVars>
      </dgm:prSet>
      <dgm:spPr/>
    </dgm:pt>
    <dgm:pt modelId="{9EA39646-76C2-45CB-AE63-A1CE315241E3}" type="pres">
      <dgm:prSet presAssocID="{A550B957-A592-4476-BA35-DBBACD199F1B}" presName="spacer" presStyleCnt="0"/>
      <dgm:spPr/>
    </dgm:pt>
    <dgm:pt modelId="{C1C46660-C920-4AC5-A339-04FC3CFA3519}" type="pres">
      <dgm:prSet presAssocID="{6D2C58BF-E8E5-4B80-9CFA-6C6C8CC67C55}" presName="parentText" presStyleLbl="node1" presStyleIdx="2" presStyleCnt="5">
        <dgm:presLayoutVars>
          <dgm:chMax val="0"/>
          <dgm:bulletEnabled val="1"/>
        </dgm:presLayoutVars>
      </dgm:prSet>
      <dgm:spPr/>
    </dgm:pt>
    <dgm:pt modelId="{E9F80032-350A-48DC-BB1F-F95BA99C9C1F}" type="pres">
      <dgm:prSet presAssocID="{E12B267C-2693-480C-9E5D-7F2F54D507DE}" presName="spacer" presStyleCnt="0"/>
      <dgm:spPr/>
    </dgm:pt>
    <dgm:pt modelId="{8200932E-9295-4411-A211-F30B5785238F}" type="pres">
      <dgm:prSet presAssocID="{689CEF36-3F2A-483B-B071-66E5E6CBC989}" presName="parentText" presStyleLbl="node1" presStyleIdx="3" presStyleCnt="5">
        <dgm:presLayoutVars>
          <dgm:chMax val="0"/>
          <dgm:bulletEnabled val="1"/>
        </dgm:presLayoutVars>
      </dgm:prSet>
      <dgm:spPr/>
    </dgm:pt>
    <dgm:pt modelId="{06231672-4B8B-4FA9-8FF0-A708AFEABE46}" type="pres">
      <dgm:prSet presAssocID="{C41026DD-A782-4FE7-AF23-F662F1A5DB05}" presName="spacer" presStyleCnt="0"/>
      <dgm:spPr/>
    </dgm:pt>
    <dgm:pt modelId="{A7A42D7A-CC72-4C5C-ABFB-57048E9EB20E}" type="pres">
      <dgm:prSet presAssocID="{B2732927-4D4D-4FC6-AE7E-92A3358A38FB}" presName="parentText" presStyleLbl="node1" presStyleIdx="4" presStyleCnt="5">
        <dgm:presLayoutVars>
          <dgm:chMax val="0"/>
          <dgm:bulletEnabled val="1"/>
        </dgm:presLayoutVars>
      </dgm:prSet>
      <dgm:spPr/>
    </dgm:pt>
  </dgm:ptLst>
  <dgm:cxnLst>
    <dgm:cxn modelId="{B5CBC101-0F40-4230-95C1-072DB2E783F8}" type="presOf" srcId="{3897969A-53F8-4146-B1C3-7D5A490D3CAA}" destId="{4AE2617E-CCF6-4A3F-BFBC-6802EBAEBA06}" srcOrd="0" destOrd="0" presId="urn:microsoft.com/office/officeart/2005/8/layout/vList2"/>
    <dgm:cxn modelId="{43AA7708-7554-4C76-B88E-FA31B93B5F5B}" srcId="{982E69F4-A05A-4B9B-B17E-2F8B7E141BCD}" destId="{B2732927-4D4D-4FC6-AE7E-92A3358A38FB}" srcOrd="4" destOrd="0" parTransId="{B0E9C6E9-F555-4993-AAD6-4FF1BBC0409D}" sibTransId="{0E5E3EA5-C622-4E62-9633-D7DDFC2D017B}"/>
    <dgm:cxn modelId="{026C920E-F87F-430E-A8F2-612F39528905}" type="presOf" srcId="{B2732927-4D4D-4FC6-AE7E-92A3358A38FB}" destId="{A7A42D7A-CC72-4C5C-ABFB-57048E9EB20E}" srcOrd="0" destOrd="0" presId="urn:microsoft.com/office/officeart/2005/8/layout/vList2"/>
    <dgm:cxn modelId="{110B0418-1F0A-43AF-8471-09A6038CCEA7}" srcId="{982E69F4-A05A-4B9B-B17E-2F8B7E141BCD}" destId="{6D2C58BF-E8E5-4B80-9CFA-6C6C8CC67C55}" srcOrd="2" destOrd="0" parTransId="{FBB77EAD-467B-4877-B1E3-E2356B26A6E1}" sibTransId="{E12B267C-2693-480C-9E5D-7F2F54D507DE}"/>
    <dgm:cxn modelId="{2E819322-027E-4C84-A681-1C4B02059D81}" type="presOf" srcId="{689CEF36-3F2A-483B-B071-66E5E6CBC989}" destId="{8200932E-9295-4411-A211-F30B5785238F}" srcOrd="0" destOrd="0" presId="urn:microsoft.com/office/officeart/2005/8/layout/vList2"/>
    <dgm:cxn modelId="{8B759524-FBFE-45CF-9D06-6467F55C935B}" type="presOf" srcId="{982E69F4-A05A-4B9B-B17E-2F8B7E141BCD}" destId="{20C2D07C-023B-4B49-8EA3-4A27B4834453}" srcOrd="0" destOrd="0" presId="urn:microsoft.com/office/officeart/2005/8/layout/vList2"/>
    <dgm:cxn modelId="{E60F2D67-8C49-4893-8BFD-595673B5B36E}" srcId="{982E69F4-A05A-4B9B-B17E-2F8B7E141BCD}" destId="{689CEF36-3F2A-483B-B071-66E5E6CBC989}" srcOrd="3" destOrd="0" parTransId="{A9ED2645-72F1-4DC7-A540-774ACF6D6F24}" sibTransId="{C41026DD-A782-4FE7-AF23-F662F1A5DB05}"/>
    <dgm:cxn modelId="{8FD0A3B3-AD37-4AC6-8DC8-FCA912503CCD}" srcId="{982E69F4-A05A-4B9B-B17E-2F8B7E141BCD}" destId="{3897969A-53F8-4146-B1C3-7D5A490D3CAA}" srcOrd="0" destOrd="0" parTransId="{6666740D-45B9-4BF7-95A3-C63787C1524E}" sibTransId="{DDDA0783-5781-444A-A594-38555F50A4BC}"/>
    <dgm:cxn modelId="{61FF39C8-A4B1-4FFC-B411-6EDF2E0D6536}" type="presOf" srcId="{FCC72B69-8BCE-4CBA-B1D2-0A94A4238442}" destId="{BDDC7802-E8CC-4A63-A356-3E66E732DC02}" srcOrd="0" destOrd="0" presId="urn:microsoft.com/office/officeart/2005/8/layout/vList2"/>
    <dgm:cxn modelId="{CE55A8CD-2670-49D1-AD0B-DEEA0D9AEA39}" type="presOf" srcId="{6D2C58BF-E8E5-4B80-9CFA-6C6C8CC67C55}" destId="{C1C46660-C920-4AC5-A339-04FC3CFA3519}" srcOrd="0" destOrd="0" presId="urn:microsoft.com/office/officeart/2005/8/layout/vList2"/>
    <dgm:cxn modelId="{7797C0F1-3BC7-42CF-B9D6-772F9DAB1568}" srcId="{982E69F4-A05A-4B9B-B17E-2F8B7E141BCD}" destId="{FCC72B69-8BCE-4CBA-B1D2-0A94A4238442}" srcOrd="1" destOrd="0" parTransId="{6717E6EF-1414-478E-9B33-1B4343852915}" sibTransId="{A550B957-A592-4476-BA35-DBBACD199F1B}"/>
    <dgm:cxn modelId="{32760A06-19DB-41B3-AED2-5DD031AD4146}" type="presParOf" srcId="{20C2D07C-023B-4B49-8EA3-4A27B4834453}" destId="{4AE2617E-CCF6-4A3F-BFBC-6802EBAEBA06}" srcOrd="0" destOrd="0" presId="urn:microsoft.com/office/officeart/2005/8/layout/vList2"/>
    <dgm:cxn modelId="{74E8A1C5-4454-42F2-92A0-5B585D665F92}" type="presParOf" srcId="{20C2D07C-023B-4B49-8EA3-4A27B4834453}" destId="{A3E1EF07-C038-46EE-949B-248AA0800498}" srcOrd="1" destOrd="0" presId="urn:microsoft.com/office/officeart/2005/8/layout/vList2"/>
    <dgm:cxn modelId="{0EB71CA2-67B3-47F3-9265-7FA8C92CE0E8}" type="presParOf" srcId="{20C2D07C-023B-4B49-8EA3-4A27B4834453}" destId="{BDDC7802-E8CC-4A63-A356-3E66E732DC02}" srcOrd="2" destOrd="0" presId="urn:microsoft.com/office/officeart/2005/8/layout/vList2"/>
    <dgm:cxn modelId="{23B3A2CD-E62C-4A65-9DC8-4DBCDEAB90AE}" type="presParOf" srcId="{20C2D07C-023B-4B49-8EA3-4A27B4834453}" destId="{9EA39646-76C2-45CB-AE63-A1CE315241E3}" srcOrd="3" destOrd="0" presId="urn:microsoft.com/office/officeart/2005/8/layout/vList2"/>
    <dgm:cxn modelId="{FE10DCBB-146B-42B3-8716-5A88D13223CB}" type="presParOf" srcId="{20C2D07C-023B-4B49-8EA3-4A27B4834453}" destId="{C1C46660-C920-4AC5-A339-04FC3CFA3519}" srcOrd="4" destOrd="0" presId="urn:microsoft.com/office/officeart/2005/8/layout/vList2"/>
    <dgm:cxn modelId="{FA5F3D38-4233-409B-950C-563F80A2D4C8}" type="presParOf" srcId="{20C2D07C-023B-4B49-8EA3-4A27B4834453}" destId="{E9F80032-350A-48DC-BB1F-F95BA99C9C1F}" srcOrd="5" destOrd="0" presId="urn:microsoft.com/office/officeart/2005/8/layout/vList2"/>
    <dgm:cxn modelId="{B3346604-7116-4CC3-BDE8-4E8C8C0835BB}" type="presParOf" srcId="{20C2D07C-023B-4B49-8EA3-4A27B4834453}" destId="{8200932E-9295-4411-A211-F30B5785238F}" srcOrd="6" destOrd="0" presId="urn:microsoft.com/office/officeart/2005/8/layout/vList2"/>
    <dgm:cxn modelId="{8550072A-473B-44F3-B246-8EDE91A53BA3}" type="presParOf" srcId="{20C2D07C-023B-4B49-8EA3-4A27B4834453}" destId="{06231672-4B8B-4FA9-8FF0-A708AFEABE46}" srcOrd="7" destOrd="0" presId="urn:microsoft.com/office/officeart/2005/8/layout/vList2"/>
    <dgm:cxn modelId="{B6EDC828-5A41-492F-AF62-94CF9B9BBCB9}" type="presParOf" srcId="{20C2D07C-023B-4B49-8EA3-4A27B4834453}" destId="{A7A42D7A-CC72-4C5C-ABFB-57048E9EB20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0AFC882-C68C-4660-A66B-425ECB66BD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FB685AB-93E2-49C9-A931-BA1D5713D175}">
      <dgm:prSet/>
      <dgm:spPr/>
      <dgm:t>
        <a:bodyPr/>
        <a:lstStyle/>
        <a:p>
          <a:r>
            <a:rPr lang="en-US"/>
            <a:t>Data Analysis Strategies: Coding, Connecting, Dialogic Engagement, and Other Methods: CAQDAS</a:t>
          </a:r>
        </a:p>
      </dgm:t>
    </dgm:pt>
    <dgm:pt modelId="{448543BE-D764-4A52-87A2-563AC6564D63}" type="parTrans" cxnId="{9E7331AA-0FA5-4A1D-84EB-9EF5B62037E9}">
      <dgm:prSet/>
      <dgm:spPr/>
      <dgm:t>
        <a:bodyPr/>
        <a:lstStyle/>
        <a:p>
          <a:endParaRPr lang="en-US"/>
        </a:p>
      </dgm:t>
    </dgm:pt>
    <dgm:pt modelId="{36E57ACF-7578-4CA2-B5F4-512DED212220}" type="sibTrans" cxnId="{9E7331AA-0FA5-4A1D-84EB-9EF5B62037E9}">
      <dgm:prSet/>
      <dgm:spPr/>
      <dgm:t>
        <a:bodyPr/>
        <a:lstStyle/>
        <a:p>
          <a:endParaRPr lang="en-US"/>
        </a:p>
      </dgm:t>
    </dgm:pt>
    <dgm:pt modelId="{9B6DC7C9-553E-428D-A4A7-524CB860651A}">
      <dgm:prSet/>
      <dgm:spPr/>
      <dgm:t>
        <a:bodyPr/>
        <a:lstStyle/>
        <a:p>
          <a:r>
            <a:rPr lang="en-US"/>
            <a:t>CAQDAS: Organize and sort data.</a:t>
          </a:r>
        </a:p>
      </dgm:t>
    </dgm:pt>
    <dgm:pt modelId="{F8638819-6F6A-4D6A-9AE3-1C97DC67C7D1}" type="parTrans" cxnId="{1AC68DA9-42B3-4CDC-908B-730CB2317C38}">
      <dgm:prSet/>
      <dgm:spPr/>
      <dgm:t>
        <a:bodyPr/>
        <a:lstStyle/>
        <a:p>
          <a:endParaRPr lang="en-US"/>
        </a:p>
      </dgm:t>
    </dgm:pt>
    <dgm:pt modelId="{82F4839E-DB78-4E8F-B290-6D3F46A6D76D}" type="sibTrans" cxnId="{1AC68DA9-42B3-4CDC-908B-730CB2317C38}">
      <dgm:prSet/>
      <dgm:spPr/>
      <dgm:t>
        <a:bodyPr/>
        <a:lstStyle/>
        <a:p>
          <a:endParaRPr lang="en-US"/>
        </a:p>
      </dgm:t>
    </dgm:pt>
    <dgm:pt modelId="{9BE14575-C296-463C-A77F-F2E7D3BFFC9F}">
      <dgm:prSet/>
      <dgm:spPr/>
      <dgm:t>
        <a:bodyPr/>
        <a:lstStyle/>
        <a:p>
          <a:r>
            <a:rPr lang="en-US"/>
            <a:t>Popular programs.</a:t>
          </a:r>
        </a:p>
      </dgm:t>
    </dgm:pt>
    <dgm:pt modelId="{DCA6CE2F-06C6-4F9F-8C3D-FFB669DE76A9}" type="parTrans" cxnId="{D3289CF9-2F0D-4D10-AF71-AA87FE1F2029}">
      <dgm:prSet/>
      <dgm:spPr/>
      <dgm:t>
        <a:bodyPr/>
        <a:lstStyle/>
        <a:p>
          <a:endParaRPr lang="en-US"/>
        </a:p>
      </dgm:t>
    </dgm:pt>
    <dgm:pt modelId="{C38BFE5C-5A67-43C6-97DB-88B3F41346FA}" type="sibTrans" cxnId="{D3289CF9-2F0D-4D10-AF71-AA87FE1F2029}">
      <dgm:prSet/>
      <dgm:spPr/>
      <dgm:t>
        <a:bodyPr/>
        <a:lstStyle/>
        <a:p>
          <a:endParaRPr lang="en-US"/>
        </a:p>
      </dgm:t>
    </dgm:pt>
    <dgm:pt modelId="{A8104195-7991-4D7F-8F75-E75D4976A52A}">
      <dgm:prSet/>
      <dgm:spPr/>
      <dgm:t>
        <a:bodyPr/>
        <a:lstStyle/>
        <a:p>
          <a:r>
            <a:rPr lang="en-US"/>
            <a:t>It is a database that holds source data.</a:t>
          </a:r>
        </a:p>
      </dgm:t>
    </dgm:pt>
    <dgm:pt modelId="{7C8C17AE-20CD-457A-9F3D-1C20D611C0DF}" type="parTrans" cxnId="{ABDF896A-7393-4160-89DA-1B7122E06AEE}">
      <dgm:prSet/>
      <dgm:spPr/>
      <dgm:t>
        <a:bodyPr/>
        <a:lstStyle/>
        <a:p>
          <a:endParaRPr lang="en-US"/>
        </a:p>
      </dgm:t>
    </dgm:pt>
    <dgm:pt modelId="{237DF924-682F-4EAC-A2DB-1DA753086D1B}" type="sibTrans" cxnId="{ABDF896A-7393-4160-89DA-1B7122E06AEE}">
      <dgm:prSet/>
      <dgm:spPr/>
      <dgm:t>
        <a:bodyPr/>
        <a:lstStyle/>
        <a:p>
          <a:endParaRPr lang="en-US"/>
        </a:p>
      </dgm:t>
    </dgm:pt>
    <dgm:pt modelId="{163901FE-AA14-496B-B8FF-A3D7354762F5}" type="pres">
      <dgm:prSet presAssocID="{70AFC882-C68C-4660-A66B-425ECB66BDC3}" presName="root" presStyleCnt="0">
        <dgm:presLayoutVars>
          <dgm:dir/>
          <dgm:resizeHandles val="exact"/>
        </dgm:presLayoutVars>
      </dgm:prSet>
      <dgm:spPr/>
    </dgm:pt>
    <dgm:pt modelId="{C8DE123E-4BD5-4B50-9492-BE82B56B35EA}" type="pres">
      <dgm:prSet presAssocID="{7FB685AB-93E2-49C9-A931-BA1D5713D175}" presName="compNode" presStyleCnt="0"/>
      <dgm:spPr/>
    </dgm:pt>
    <dgm:pt modelId="{39CFA3E7-D149-4DF0-A243-574391D3A11C}" type="pres">
      <dgm:prSet presAssocID="{7FB685AB-93E2-49C9-A931-BA1D5713D175}" presName="bgRect" presStyleLbl="bgShp" presStyleIdx="0" presStyleCnt="4"/>
      <dgm:spPr/>
    </dgm:pt>
    <dgm:pt modelId="{DB0D869C-C170-4262-A44C-3530B38B60FB}" type="pres">
      <dgm:prSet presAssocID="{7FB685AB-93E2-49C9-A931-BA1D5713D17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7DE57AE5-FC74-4E5D-8FCF-D72ED1BAC320}" type="pres">
      <dgm:prSet presAssocID="{7FB685AB-93E2-49C9-A931-BA1D5713D175}" presName="spaceRect" presStyleCnt="0"/>
      <dgm:spPr/>
    </dgm:pt>
    <dgm:pt modelId="{F93F5B8F-0C27-4BB7-9F8D-C03BA3407C90}" type="pres">
      <dgm:prSet presAssocID="{7FB685AB-93E2-49C9-A931-BA1D5713D175}" presName="parTx" presStyleLbl="revTx" presStyleIdx="0" presStyleCnt="4">
        <dgm:presLayoutVars>
          <dgm:chMax val="0"/>
          <dgm:chPref val="0"/>
        </dgm:presLayoutVars>
      </dgm:prSet>
      <dgm:spPr/>
    </dgm:pt>
    <dgm:pt modelId="{BA6E146E-6050-44ED-96D9-A7B22D2D8A00}" type="pres">
      <dgm:prSet presAssocID="{36E57ACF-7578-4CA2-B5F4-512DED212220}" presName="sibTrans" presStyleCnt="0"/>
      <dgm:spPr/>
    </dgm:pt>
    <dgm:pt modelId="{8E4F002B-060F-4543-8583-76049ED95A9C}" type="pres">
      <dgm:prSet presAssocID="{9B6DC7C9-553E-428D-A4A7-524CB860651A}" presName="compNode" presStyleCnt="0"/>
      <dgm:spPr/>
    </dgm:pt>
    <dgm:pt modelId="{7D245753-CB47-407F-92B6-4C6D521D24A8}" type="pres">
      <dgm:prSet presAssocID="{9B6DC7C9-553E-428D-A4A7-524CB860651A}" presName="bgRect" presStyleLbl="bgShp" presStyleIdx="1" presStyleCnt="4"/>
      <dgm:spPr/>
    </dgm:pt>
    <dgm:pt modelId="{151CC20B-1634-498B-BBB4-5D529B88BC52}" type="pres">
      <dgm:prSet presAssocID="{9B6DC7C9-553E-428D-A4A7-524CB860651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lter"/>
        </a:ext>
      </dgm:extLst>
    </dgm:pt>
    <dgm:pt modelId="{754422E1-4CBA-47B8-A139-1D5DC208DEDF}" type="pres">
      <dgm:prSet presAssocID="{9B6DC7C9-553E-428D-A4A7-524CB860651A}" presName="spaceRect" presStyleCnt="0"/>
      <dgm:spPr/>
    </dgm:pt>
    <dgm:pt modelId="{95A90828-6104-4FDD-8E52-17AA0CBA6D83}" type="pres">
      <dgm:prSet presAssocID="{9B6DC7C9-553E-428D-A4A7-524CB860651A}" presName="parTx" presStyleLbl="revTx" presStyleIdx="1" presStyleCnt="4">
        <dgm:presLayoutVars>
          <dgm:chMax val="0"/>
          <dgm:chPref val="0"/>
        </dgm:presLayoutVars>
      </dgm:prSet>
      <dgm:spPr/>
    </dgm:pt>
    <dgm:pt modelId="{A3DDC869-CA97-4533-B8E7-48153CDF6455}" type="pres">
      <dgm:prSet presAssocID="{82F4839E-DB78-4E8F-B290-6D3F46A6D76D}" presName="sibTrans" presStyleCnt="0"/>
      <dgm:spPr/>
    </dgm:pt>
    <dgm:pt modelId="{5D4AF922-7EDC-4E9D-8031-7D28457B19BB}" type="pres">
      <dgm:prSet presAssocID="{9BE14575-C296-463C-A77F-F2E7D3BFFC9F}" presName="compNode" presStyleCnt="0"/>
      <dgm:spPr/>
    </dgm:pt>
    <dgm:pt modelId="{BB3B528B-F674-44E1-B392-8737DD248146}" type="pres">
      <dgm:prSet presAssocID="{9BE14575-C296-463C-A77F-F2E7D3BFFC9F}" presName="bgRect" presStyleLbl="bgShp" presStyleIdx="2" presStyleCnt="4"/>
      <dgm:spPr/>
    </dgm:pt>
    <dgm:pt modelId="{6D53E3DA-84F4-4BB8-B9DF-D308F59F66B1}" type="pres">
      <dgm:prSet presAssocID="{9BE14575-C296-463C-A77F-F2E7D3BFFC9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n"/>
        </a:ext>
      </dgm:extLst>
    </dgm:pt>
    <dgm:pt modelId="{774B31B3-AB33-45ED-8BE8-A767135702EA}" type="pres">
      <dgm:prSet presAssocID="{9BE14575-C296-463C-A77F-F2E7D3BFFC9F}" presName="spaceRect" presStyleCnt="0"/>
      <dgm:spPr/>
    </dgm:pt>
    <dgm:pt modelId="{B0741589-1134-40FA-863B-FAE0F2BEC599}" type="pres">
      <dgm:prSet presAssocID="{9BE14575-C296-463C-A77F-F2E7D3BFFC9F}" presName="parTx" presStyleLbl="revTx" presStyleIdx="2" presStyleCnt="4">
        <dgm:presLayoutVars>
          <dgm:chMax val="0"/>
          <dgm:chPref val="0"/>
        </dgm:presLayoutVars>
      </dgm:prSet>
      <dgm:spPr/>
    </dgm:pt>
    <dgm:pt modelId="{477FFDF4-8B72-434B-823E-228C4883C283}" type="pres">
      <dgm:prSet presAssocID="{C38BFE5C-5A67-43C6-97DB-88B3F41346FA}" presName="sibTrans" presStyleCnt="0"/>
      <dgm:spPr/>
    </dgm:pt>
    <dgm:pt modelId="{E9E5DB3E-3EFE-4C19-BE5E-64B6C1627366}" type="pres">
      <dgm:prSet presAssocID="{A8104195-7991-4D7F-8F75-E75D4976A52A}" presName="compNode" presStyleCnt="0"/>
      <dgm:spPr/>
    </dgm:pt>
    <dgm:pt modelId="{07815C9E-7460-4933-8CFA-B09530F96AA1}" type="pres">
      <dgm:prSet presAssocID="{A8104195-7991-4D7F-8F75-E75D4976A52A}" presName="bgRect" presStyleLbl="bgShp" presStyleIdx="3" presStyleCnt="4"/>
      <dgm:spPr/>
    </dgm:pt>
    <dgm:pt modelId="{8B0F7877-D86E-41E6-B986-A180C40A69F0}" type="pres">
      <dgm:prSet presAssocID="{A8104195-7991-4D7F-8F75-E75D4976A5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tabase"/>
        </a:ext>
      </dgm:extLst>
    </dgm:pt>
    <dgm:pt modelId="{2BDA19E2-B085-4B96-B9AE-06F7E3C9AF23}" type="pres">
      <dgm:prSet presAssocID="{A8104195-7991-4D7F-8F75-E75D4976A52A}" presName="spaceRect" presStyleCnt="0"/>
      <dgm:spPr/>
    </dgm:pt>
    <dgm:pt modelId="{EF9B1CC6-AE2D-488D-9717-18E4FD6DE1F0}" type="pres">
      <dgm:prSet presAssocID="{A8104195-7991-4D7F-8F75-E75D4976A52A}" presName="parTx" presStyleLbl="revTx" presStyleIdx="3" presStyleCnt="4">
        <dgm:presLayoutVars>
          <dgm:chMax val="0"/>
          <dgm:chPref val="0"/>
        </dgm:presLayoutVars>
      </dgm:prSet>
      <dgm:spPr/>
    </dgm:pt>
  </dgm:ptLst>
  <dgm:cxnLst>
    <dgm:cxn modelId="{4C2B5A66-BF8A-40BA-A95F-A9C5A957B5C8}" type="presOf" srcId="{9B6DC7C9-553E-428D-A4A7-524CB860651A}" destId="{95A90828-6104-4FDD-8E52-17AA0CBA6D83}" srcOrd="0" destOrd="0" presId="urn:microsoft.com/office/officeart/2018/2/layout/IconVerticalSolidList"/>
    <dgm:cxn modelId="{ABDF896A-7393-4160-89DA-1B7122E06AEE}" srcId="{70AFC882-C68C-4660-A66B-425ECB66BDC3}" destId="{A8104195-7991-4D7F-8F75-E75D4976A52A}" srcOrd="3" destOrd="0" parTransId="{7C8C17AE-20CD-457A-9F3D-1C20D611C0DF}" sibTransId="{237DF924-682F-4EAC-A2DB-1DA753086D1B}"/>
    <dgm:cxn modelId="{44D40079-72E4-47CE-A072-E3EF8550912A}" type="presOf" srcId="{70AFC882-C68C-4660-A66B-425ECB66BDC3}" destId="{163901FE-AA14-496B-B8FF-A3D7354762F5}" srcOrd="0" destOrd="0" presId="urn:microsoft.com/office/officeart/2018/2/layout/IconVerticalSolidList"/>
    <dgm:cxn modelId="{E1A2BD90-880F-4FBD-8E75-8ADBCB276CDB}" type="presOf" srcId="{9BE14575-C296-463C-A77F-F2E7D3BFFC9F}" destId="{B0741589-1134-40FA-863B-FAE0F2BEC599}" srcOrd="0" destOrd="0" presId="urn:microsoft.com/office/officeart/2018/2/layout/IconVerticalSolidList"/>
    <dgm:cxn modelId="{5C396DA8-DE9B-4771-AFB6-263FF37B9FCD}" type="presOf" srcId="{A8104195-7991-4D7F-8F75-E75D4976A52A}" destId="{EF9B1CC6-AE2D-488D-9717-18E4FD6DE1F0}" srcOrd="0" destOrd="0" presId="urn:microsoft.com/office/officeart/2018/2/layout/IconVerticalSolidList"/>
    <dgm:cxn modelId="{1AC68DA9-42B3-4CDC-908B-730CB2317C38}" srcId="{70AFC882-C68C-4660-A66B-425ECB66BDC3}" destId="{9B6DC7C9-553E-428D-A4A7-524CB860651A}" srcOrd="1" destOrd="0" parTransId="{F8638819-6F6A-4D6A-9AE3-1C97DC67C7D1}" sibTransId="{82F4839E-DB78-4E8F-B290-6D3F46A6D76D}"/>
    <dgm:cxn modelId="{9E7331AA-0FA5-4A1D-84EB-9EF5B62037E9}" srcId="{70AFC882-C68C-4660-A66B-425ECB66BDC3}" destId="{7FB685AB-93E2-49C9-A931-BA1D5713D175}" srcOrd="0" destOrd="0" parTransId="{448543BE-D764-4A52-87A2-563AC6564D63}" sibTransId="{36E57ACF-7578-4CA2-B5F4-512DED212220}"/>
    <dgm:cxn modelId="{D3289CF9-2F0D-4D10-AF71-AA87FE1F2029}" srcId="{70AFC882-C68C-4660-A66B-425ECB66BDC3}" destId="{9BE14575-C296-463C-A77F-F2E7D3BFFC9F}" srcOrd="2" destOrd="0" parTransId="{DCA6CE2F-06C6-4F9F-8C3D-FFB669DE76A9}" sibTransId="{C38BFE5C-5A67-43C6-97DB-88B3F41346FA}"/>
    <dgm:cxn modelId="{C838B8FC-BBF5-4D16-B6D5-E55CEBC3AB5D}" type="presOf" srcId="{7FB685AB-93E2-49C9-A931-BA1D5713D175}" destId="{F93F5B8F-0C27-4BB7-9F8D-C03BA3407C90}" srcOrd="0" destOrd="0" presId="urn:microsoft.com/office/officeart/2018/2/layout/IconVerticalSolidList"/>
    <dgm:cxn modelId="{9FB8D11E-853F-4E4A-A33F-8321B75FD35D}" type="presParOf" srcId="{163901FE-AA14-496B-B8FF-A3D7354762F5}" destId="{C8DE123E-4BD5-4B50-9492-BE82B56B35EA}" srcOrd="0" destOrd="0" presId="urn:microsoft.com/office/officeart/2018/2/layout/IconVerticalSolidList"/>
    <dgm:cxn modelId="{43882C64-15C0-4F42-B17C-BCD9E0340B21}" type="presParOf" srcId="{C8DE123E-4BD5-4B50-9492-BE82B56B35EA}" destId="{39CFA3E7-D149-4DF0-A243-574391D3A11C}" srcOrd="0" destOrd="0" presId="urn:microsoft.com/office/officeart/2018/2/layout/IconVerticalSolidList"/>
    <dgm:cxn modelId="{15B03ED8-E227-42FB-B3F6-0230E566DABD}" type="presParOf" srcId="{C8DE123E-4BD5-4B50-9492-BE82B56B35EA}" destId="{DB0D869C-C170-4262-A44C-3530B38B60FB}" srcOrd="1" destOrd="0" presId="urn:microsoft.com/office/officeart/2018/2/layout/IconVerticalSolidList"/>
    <dgm:cxn modelId="{1C858D07-499F-431B-9577-5708CAC640C5}" type="presParOf" srcId="{C8DE123E-4BD5-4B50-9492-BE82B56B35EA}" destId="{7DE57AE5-FC74-4E5D-8FCF-D72ED1BAC320}" srcOrd="2" destOrd="0" presId="urn:microsoft.com/office/officeart/2018/2/layout/IconVerticalSolidList"/>
    <dgm:cxn modelId="{3BCEB96E-9830-4B19-9B37-8E10C096C859}" type="presParOf" srcId="{C8DE123E-4BD5-4B50-9492-BE82B56B35EA}" destId="{F93F5B8F-0C27-4BB7-9F8D-C03BA3407C90}" srcOrd="3" destOrd="0" presId="urn:microsoft.com/office/officeart/2018/2/layout/IconVerticalSolidList"/>
    <dgm:cxn modelId="{0EABD903-CBFE-47FB-85BC-187540FA21FA}" type="presParOf" srcId="{163901FE-AA14-496B-B8FF-A3D7354762F5}" destId="{BA6E146E-6050-44ED-96D9-A7B22D2D8A00}" srcOrd="1" destOrd="0" presId="urn:microsoft.com/office/officeart/2018/2/layout/IconVerticalSolidList"/>
    <dgm:cxn modelId="{42724F45-4494-434B-A930-23E43FD99268}" type="presParOf" srcId="{163901FE-AA14-496B-B8FF-A3D7354762F5}" destId="{8E4F002B-060F-4543-8583-76049ED95A9C}" srcOrd="2" destOrd="0" presId="urn:microsoft.com/office/officeart/2018/2/layout/IconVerticalSolidList"/>
    <dgm:cxn modelId="{EFBA3B1E-4A37-4B47-B9F0-CA0FE59187AB}" type="presParOf" srcId="{8E4F002B-060F-4543-8583-76049ED95A9C}" destId="{7D245753-CB47-407F-92B6-4C6D521D24A8}" srcOrd="0" destOrd="0" presId="urn:microsoft.com/office/officeart/2018/2/layout/IconVerticalSolidList"/>
    <dgm:cxn modelId="{E7743610-90D4-488B-922E-C4EF199411C4}" type="presParOf" srcId="{8E4F002B-060F-4543-8583-76049ED95A9C}" destId="{151CC20B-1634-498B-BBB4-5D529B88BC52}" srcOrd="1" destOrd="0" presId="urn:microsoft.com/office/officeart/2018/2/layout/IconVerticalSolidList"/>
    <dgm:cxn modelId="{DCD12719-2400-47F4-AE21-BDCDF254C8E0}" type="presParOf" srcId="{8E4F002B-060F-4543-8583-76049ED95A9C}" destId="{754422E1-4CBA-47B8-A139-1D5DC208DEDF}" srcOrd="2" destOrd="0" presId="urn:microsoft.com/office/officeart/2018/2/layout/IconVerticalSolidList"/>
    <dgm:cxn modelId="{4E500C59-A2A4-4417-9788-37D0F3AEA95A}" type="presParOf" srcId="{8E4F002B-060F-4543-8583-76049ED95A9C}" destId="{95A90828-6104-4FDD-8E52-17AA0CBA6D83}" srcOrd="3" destOrd="0" presId="urn:microsoft.com/office/officeart/2018/2/layout/IconVerticalSolidList"/>
    <dgm:cxn modelId="{E13FBFA8-13B9-4EBE-B1D2-A4BA82D7AE15}" type="presParOf" srcId="{163901FE-AA14-496B-B8FF-A3D7354762F5}" destId="{A3DDC869-CA97-4533-B8E7-48153CDF6455}" srcOrd="3" destOrd="0" presId="urn:microsoft.com/office/officeart/2018/2/layout/IconVerticalSolidList"/>
    <dgm:cxn modelId="{AE552BDC-F39B-4488-B1DD-529626E83523}" type="presParOf" srcId="{163901FE-AA14-496B-B8FF-A3D7354762F5}" destId="{5D4AF922-7EDC-4E9D-8031-7D28457B19BB}" srcOrd="4" destOrd="0" presId="urn:microsoft.com/office/officeart/2018/2/layout/IconVerticalSolidList"/>
    <dgm:cxn modelId="{09BF056C-5BE7-4FB2-8BDE-7AA3CB98A576}" type="presParOf" srcId="{5D4AF922-7EDC-4E9D-8031-7D28457B19BB}" destId="{BB3B528B-F674-44E1-B392-8737DD248146}" srcOrd="0" destOrd="0" presId="urn:microsoft.com/office/officeart/2018/2/layout/IconVerticalSolidList"/>
    <dgm:cxn modelId="{9E16C337-9DBA-4A1F-AB81-03F255923402}" type="presParOf" srcId="{5D4AF922-7EDC-4E9D-8031-7D28457B19BB}" destId="{6D53E3DA-84F4-4BB8-B9DF-D308F59F66B1}" srcOrd="1" destOrd="0" presId="urn:microsoft.com/office/officeart/2018/2/layout/IconVerticalSolidList"/>
    <dgm:cxn modelId="{B00865C6-0D4B-4951-AEB5-3E85F874FFA7}" type="presParOf" srcId="{5D4AF922-7EDC-4E9D-8031-7D28457B19BB}" destId="{774B31B3-AB33-45ED-8BE8-A767135702EA}" srcOrd="2" destOrd="0" presId="urn:microsoft.com/office/officeart/2018/2/layout/IconVerticalSolidList"/>
    <dgm:cxn modelId="{028A22EC-7D95-473C-89D9-2C2925F11523}" type="presParOf" srcId="{5D4AF922-7EDC-4E9D-8031-7D28457B19BB}" destId="{B0741589-1134-40FA-863B-FAE0F2BEC599}" srcOrd="3" destOrd="0" presId="urn:microsoft.com/office/officeart/2018/2/layout/IconVerticalSolidList"/>
    <dgm:cxn modelId="{99FE0565-4D92-4301-938B-AFA4FBD3EC6B}" type="presParOf" srcId="{163901FE-AA14-496B-B8FF-A3D7354762F5}" destId="{477FFDF4-8B72-434B-823E-228C4883C283}" srcOrd="5" destOrd="0" presId="urn:microsoft.com/office/officeart/2018/2/layout/IconVerticalSolidList"/>
    <dgm:cxn modelId="{F7632C60-745B-4BD5-AA39-7445FE7B96A8}" type="presParOf" srcId="{163901FE-AA14-496B-B8FF-A3D7354762F5}" destId="{E9E5DB3E-3EFE-4C19-BE5E-64B6C1627366}" srcOrd="6" destOrd="0" presId="urn:microsoft.com/office/officeart/2018/2/layout/IconVerticalSolidList"/>
    <dgm:cxn modelId="{A3991B9B-127E-48BD-89AB-17581F7BD39C}" type="presParOf" srcId="{E9E5DB3E-3EFE-4C19-BE5E-64B6C1627366}" destId="{07815C9E-7460-4933-8CFA-B09530F96AA1}" srcOrd="0" destOrd="0" presId="urn:microsoft.com/office/officeart/2018/2/layout/IconVerticalSolidList"/>
    <dgm:cxn modelId="{EBFF0A03-E4E7-472F-8F29-C3D8DAB73955}" type="presParOf" srcId="{E9E5DB3E-3EFE-4C19-BE5E-64B6C1627366}" destId="{8B0F7877-D86E-41E6-B986-A180C40A69F0}" srcOrd="1" destOrd="0" presId="urn:microsoft.com/office/officeart/2018/2/layout/IconVerticalSolidList"/>
    <dgm:cxn modelId="{9B537C12-D7C2-4DF9-9038-F4B9D6EDF1DE}" type="presParOf" srcId="{E9E5DB3E-3EFE-4C19-BE5E-64B6C1627366}" destId="{2BDA19E2-B085-4B96-B9AE-06F7E3C9AF23}" srcOrd="2" destOrd="0" presId="urn:microsoft.com/office/officeart/2018/2/layout/IconVerticalSolidList"/>
    <dgm:cxn modelId="{97100114-C736-4F3D-882E-B505E405A130}" type="presParOf" srcId="{E9E5DB3E-3EFE-4C19-BE5E-64B6C1627366}" destId="{EF9B1CC6-AE2D-488D-9717-18E4FD6DE1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E755EF-5A3C-46DD-B332-D307F7A1258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84782BD-3924-4E97-8022-1F98DAE3A6DA}">
      <dgm:prSet/>
      <dgm:spPr/>
      <dgm:t>
        <a:bodyPr/>
        <a:lstStyle/>
        <a:p>
          <a:r>
            <a:rPr lang="en-US"/>
            <a:t>Connecting Strategies</a:t>
          </a:r>
        </a:p>
      </dgm:t>
    </dgm:pt>
    <dgm:pt modelId="{C7A8A9A1-8959-459E-B12C-656B9B650BA8}" type="parTrans" cxnId="{523872E1-9863-41EC-89BD-90AA755E2B9C}">
      <dgm:prSet/>
      <dgm:spPr/>
      <dgm:t>
        <a:bodyPr/>
        <a:lstStyle/>
        <a:p>
          <a:endParaRPr lang="en-US"/>
        </a:p>
      </dgm:t>
    </dgm:pt>
    <dgm:pt modelId="{C8AF5B6F-8C4C-40EF-A888-49A935CE6085}" type="sibTrans" cxnId="{523872E1-9863-41EC-89BD-90AA755E2B9C}">
      <dgm:prSet/>
      <dgm:spPr/>
      <dgm:t>
        <a:bodyPr/>
        <a:lstStyle/>
        <a:p>
          <a:endParaRPr lang="en-US"/>
        </a:p>
      </dgm:t>
    </dgm:pt>
    <dgm:pt modelId="{4418D1A5-097E-45A8-99D0-518354AE51C2}">
      <dgm:prSet/>
      <dgm:spPr/>
      <dgm:t>
        <a:bodyPr/>
        <a:lstStyle/>
        <a:p>
          <a:r>
            <a:rPr lang="en-US"/>
            <a:t>Are ways of analyzing data.</a:t>
          </a:r>
        </a:p>
      </dgm:t>
    </dgm:pt>
    <dgm:pt modelId="{0ECADFB2-C3CE-4659-9E42-2584A096EC74}" type="parTrans" cxnId="{37FBE708-817C-489A-8473-070982EA417F}">
      <dgm:prSet/>
      <dgm:spPr/>
      <dgm:t>
        <a:bodyPr/>
        <a:lstStyle/>
        <a:p>
          <a:endParaRPr lang="en-US"/>
        </a:p>
      </dgm:t>
    </dgm:pt>
    <dgm:pt modelId="{422CFDF6-C6E4-4D95-BF54-12A175922581}" type="sibTrans" cxnId="{37FBE708-817C-489A-8473-070982EA417F}">
      <dgm:prSet/>
      <dgm:spPr/>
      <dgm:t>
        <a:bodyPr/>
        <a:lstStyle/>
        <a:p>
          <a:endParaRPr lang="en-US"/>
        </a:p>
      </dgm:t>
    </dgm:pt>
    <dgm:pt modelId="{9C9F9E1E-622B-4969-A76F-9DB44A1C8C45}">
      <dgm:prSet/>
      <dgm:spPr/>
      <dgm:t>
        <a:bodyPr/>
        <a:lstStyle/>
        <a:p>
          <a:r>
            <a:rPr lang="en-US"/>
            <a:t>Categorizing and connecting strategies are complementary.</a:t>
          </a:r>
        </a:p>
      </dgm:t>
    </dgm:pt>
    <dgm:pt modelId="{B2DEB9DA-CB48-424F-9023-2CCC1A5828CD}" type="parTrans" cxnId="{BF5130E4-7869-4DCE-A1B1-BD7AEB62B653}">
      <dgm:prSet/>
      <dgm:spPr/>
      <dgm:t>
        <a:bodyPr/>
        <a:lstStyle/>
        <a:p>
          <a:endParaRPr lang="en-US"/>
        </a:p>
      </dgm:t>
    </dgm:pt>
    <dgm:pt modelId="{1AC1B957-1B53-4F5B-A313-1D868E114E6C}" type="sibTrans" cxnId="{BF5130E4-7869-4DCE-A1B1-BD7AEB62B653}">
      <dgm:prSet/>
      <dgm:spPr/>
      <dgm:t>
        <a:bodyPr/>
        <a:lstStyle/>
        <a:p>
          <a:endParaRPr lang="en-US"/>
        </a:p>
      </dgm:t>
    </dgm:pt>
    <dgm:pt modelId="{41EDC972-67C9-45E1-8A07-12211A0C993E}" type="pres">
      <dgm:prSet presAssocID="{A5E755EF-5A3C-46DD-B332-D307F7A1258A}" presName="linear" presStyleCnt="0">
        <dgm:presLayoutVars>
          <dgm:animLvl val="lvl"/>
          <dgm:resizeHandles val="exact"/>
        </dgm:presLayoutVars>
      </dgm:prSet>
      <dgm:spPr/>
    </dgm:pt>
    <dgm:pt modelId="{68F8C96A-4DAC-4D67-A57D-DE51BCEE5131}" type="pres">
      <dgm:prSet presAssocID="{F84782BD-3924-4E97-8022-1F98DAE3A6DA}" presName="parentText" presStyleLbl="node1" presStyleIdx="0" presStyleCnt="3">
        <dgm:presLayoutVars>
          <dgm:chMax val="0"/>
          <dgm:bulletEnabled val="1"/>
        </dgm:presLayoutVars>
      </dgm:prSet>
      <dgm:spPr/>
    </dgm:pt>
    <dgm:pt modelId="{3E1884EF-7D48-4BB7-A6E9-634A6C4F7E92}" type="pres">
      <dgm:prSet presAssocID="{C8AF5B6F-8C4C-40EF-A888-49A935CE6085}" presName="spacer" presStyleCnt="0"/>
      <dgm:spPr/>
    </dgm:pt>
    <dgm:pt modelId="{E63BFDB3-D30E-4602-BEE1-BA78FB9C0CF3}" type="pres">
      <dgm:prSet presAssocID="{4418D1A5-097E-45A8-99D0-518354AE51C2}" presName="parentText" presStyleLbl="node1" presStyleIdx="1" presStyleCnt="3">
        <dgm:presLayoutVars>
          <dgm:chMax val="0"/>
          <dgm:bulletEnabled val="1"/>
        </dgm:presLayoutVars>
      </dgm:prSet>
      <dgm:spPr/>
    </dgm:pt>
    <dgm:pt modelId="{18250898-81AA-485D-B0D3-AE976979B157}" type="pres">
      <dgm:prSet presAssocID="{422CFDF6-C6E4-4D95-BF54-12A175922581}" presName="spacer" presStyleCnt="0"/>
      <dgm:spPr/>
    </dgm:pt>
    <dgm:pt modelId="{77A87EA6-4A34-4295-9CFB-7B4D6FBD9B47}" type="pres">
      <dgm:prSet presAssocID="{9C9F9E1E-622B-4969-A76F-9DB44A1C8C45}" presName="parentText" presStyleLbl="node1" presStyleIdx="2" presStyleCnt="3">
        <dgm:presLayoutVars>
          <dgm:chMax val="0"/>
          <dgm:bulletEnabled val="1"/>
        </dgm:presLayoutVars>
      </dgm:prSet>
      <dgm:spPr/>
    </dgm:pt>
  </dgm:ptLst>
  <dgm:cxnLst>
    <dgm:cxn modelId="{37FBE708-817C-489A-8473-070982EA417F}" srcId="{A5E755EF-5A3C-46DD-B332-D307F7A1258A}" destId="{4418D1A5-097E-45A8-99D0-518354AE51C2}" srcOrd="1" destOrd="0" parTransId="{0ECADFB2-C3CE-4659-9E42-2584A096EC74}" sibTransId="{422CFDF6-C6E4-4D95-BF54-12A175922581}"/>
    <dgm:cxn modelId="{A199D63E-D586-4B75-8EB7-98CFECE23E33}" type="presOf" srcId="{4418D1A5-097E-45A8-99D0-518354AE51C2}" destId="{E63BFDB3-D30E-4602-BEE1-BA78FB9C0CF3}" srcOrd="0" destOrd="0" presId="urn:microsoft.com/office/officeart/2005/8/layout/vList2"/>
    <dgm:cxn modelId="{1F4CA242-78D2-472F-B666-D58287C23222}" type="presOf" srcId="{9C9F9E1E-622B-4969-A76F-9DB44A1C8C45}" destId="{77A87EA6-4A34-4295-9CFB-7B4D6FBD9B47}" srcOrd="0" destOrd="0" presId="urn:microsoft.com/office/officeart/2005/8/layout/vList2"/>
    <dgm:cxn modelId="{A7693167-AB3D-4DEC-A7F4-2ABB0E96FC9F}" type="presOf" srcId="{F84782BD-3924-4E97-8022-1F98DAE3A6DA}" destId="{68F8C96A-4DAC-4D67-A57D-DE51BCEE5131}" srcOrd="0" destOrd="0" presId="urn:microsoft.com/office/officeart/2005/8/layout/vList2"/>
    <dgm:cxn modelId="{264BB2D2-3BEC-499B-A39A-26D13F57FD95}" type="presOf" srcId="{A5E755EF-5A3C-46DD-B332-D307F7A1258A}" destId="{41EDC972-67C9-45E1-8A07-12211A0C993E}" srcOrd="0" destOrd="0" presId="urn:microsoft.com/office/officeart/2005/8/layout/vList2"/>
    <dgm:cxn modelId="{523872E1-9863-41EC-89BD-90AA755E2B9C}" srcId="{A5E755EF-5A3C-46DD-B332-D307F7A1258A}" destId="{F84782BD-3924-4E97-8022-1F98DAE3A6DA}" srcOrd="0" destOrd="0" parTransId="{C7A8A9A1-8959-459E-B12C-656B9B650BA8}" sibTransId="{C8AF5B6F-8C4C-40EF-A888-49A935CE6085}"/>
    <dgm:cxn modelId="{BF5130E4-7869-4DCE-A1B1-BD7AEB62B653}" srcId="{A5E755EF-5A3C-46DD-B332-D307F7A1258A}" destId="{9C9F9E1E-622B-4969-A76F-9DB44A1C8C45}" srcOrd="2" destOrd="0" parTransId="{B2DEB9DA-CB48-424F-9023-2CCC1A5828CD}" sibTransId="{1AC1B957-1B53-4F5B-A313-1D868E114E6C}"/>
    <dgm:cxn modelId="{121AB1C0-DDD7-4FE5-8173-6B5FDBED3338}" type="presParOf" srcId="{41EDC972-67C9-45E1-8A07-12211A0C993E}" destId="{68F8C96A-4DAC-4D67-A57D-DE51BCEE5131}" srcOrd="0" destOrd="0" presId="urn:microsoft.com/office/officeart/2005/8/layout/vList2"/>
    <dgm:cxn modelId="{AB301CB1-7302-4851-9B59-530245880A44}" type="presParOf" srcId="{41EDC972-67C9-45E1-8A07-12211A0C993E}" destId="{3E1884EF-7D48-4BB7-A6E9-634A6C4F7E92}" srcOrd="1" destOrd="0" presId="urn:microsoft.com/office/officeart/2005/8/layout/vList2"/>
    <dgm:cxn modelId="{F34A12E2-42E1-47ED-AC3C-171C58758AA9}" type="presParOf" srcId="{41EDC972-67C9-45E1-8A07-12211A0C993E}" destId="{E63BFDB3-D30E-4602-BEE1-BA78FB9C0CF3}" srcOrd="2" destOrd="0" presId="urn:microsoft.com/office/officeart/2005/8/layout/vList2"/>
    <dgm:cxn modelId="{48A6590A-16AC-4222-9194-202444B2165E}" type="presParOf" srcId="{41EDC972-67C9-45E1-8A07-12211A0C993E}" destId="{18250898-81AA-485D-B0D3-AE976979B157}" srcOrd="3" destOrd="0" presId="urn:microsoft.com/office/officeart/2005/8/layout/vList2"/>
    <dgm:cxn modelId="{257924FA-5840-4B1E-B35A-C5450695C767}" type="presParOf" srcId="{41EDC972-67C9-45E1-8A07-12211A0C993E}" destId="{77A87EA6-4A34-4295-9CFB-7B4D6FBD9B4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D8BC658-8BB4-4E7B-8721-DA0FB3A0CBA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FC064E1-4A3B-470B-9A82-8B1589A49074}">
      <dgm:prSet/>
      <dgm:spPr/>
      <dgm:t>
        <a:bodyPr/>
        <a:lstStyle/>
        <a:p>
          <a:r>
            <a:rPr lang="en-US"/>
            <a:t>Dialogic Engagement</a:t>
          </a:r>
        </a:p>
      </dgm:t>
    </dgm:pt>
    <dgm:pt modelId="{50CE1B26-C242-42E5-8A35-796990D4210A}" type="parTrans" cxnId="{4A45F21B-37BD-42BC-AEA6-0F6FCBF92BDF}">
      <dgm:prSet/>
      <dgm:spPr/>
      <dgm:t>
        <a:bodyPr/>
        <a:lstStyle/>
        <a:p>
          <a:endParaRPr lang="en-US"/>
        </a:p>
      </dgm:t>
    </dgm:pt>
    <dgm:pt modelId="{69A07527-6DF7-48E3-9C20-9BC632E80843}" type="sibTrans" cxnId="{4A45F21B-37BD-42BC-AEA6-0F6FCBF92BDF}">
      <dgm:prSet/>
      <dgm:spPr/>
      <dgm:t>
        <a:bodyPr/>
        <a:lstStyle/>
        <a:p>
          <a:endParaRPr lang="en-US"/>
        </a:p>
      </dgm:t>
    </dgm:pt>
    <dgm:pt modelId="{CCE413A4-FD16-4E9C-AFE1-7B603D1F1C9E}">
      <dgm:prSet/>
      <dgm:spPr/>
      <dgm:t>
        <a:bodyPr/>
        <a:lstStyle/>
        <a:p>
          <a:r>
            <a:rPr lang="en-US"/>
            <a:t>Important ways of analyzing data.</a:t>
          </a:r>
        </a:p>
      </dgm:t>
    </dgm:pt>
    <dgm:pt modelId="{D9E326E8-08E9-4675-87F8-B8A751254723}" type="parTrans" cxnId="{DB7B5557-9B33-414C-A152-86697AB9698B}">
      <dgm:prSet/>
      <dgm:spPr/>
      <dgm:t>
        <a:bodyPr/>
        <a:lstStyle/>
        <a:p>
          <a:endParaRPr lang="en-US"/>
        </a:p>
      </dgm:t>
    </dgm:pt>
    <dgm:pt modelId="{D35B7673-FA63-4A7F-B575-BAC7D595A16E}" type="sibTrans" cxnId="{DB7B5557-9B33-414C-A152-86697AB9698B}">
      <dgm:prSet/>
      <dgm:spPr/>
      <dgm:t>
        <a:bodyPr/>
        <a:lstStyle/>
        <a:p>
          <a:endParaRPr lang="en-US"/>
        </a:p>
      </dgm:t>
    </dgm:pt>
    <dgm:pt modelId="{B98BE396-C21C-49CA-A70F-3C3E6424268A}">
      <dgm:prSet/>
      <dgm:spPr/>
      <dgm:t>
        <a:bodyPr/>
        <a:lstStyle/>
        <a:p>
          <a:r>
            <a:rPr lang="en-US"/>
            <a:t>Important part of collaborative analysis.</a:t>
          </a:r>
        </a:p>
      </dgm:t>
    </dgm:pt>
    <dgm:pt modelId="{E2537443-CD53-487B-BB06-AED51A0C34D4}" type="parTrans" cxnId="{59B93D47-C82F-4F7E-B693-BFB24BEA0B81}">
      <dgm:prSet/>
      <dgm:spPr/>
      <dgm:t>
        <a:bodyPr/>
        <a:lstStyle/>
        <a:p>
          <a:endParaRPr lang="en-US"/>
        </a:p>
      </dgm:t>
    </dgm:pt>
    <dgm:pt modelId="{3546886C-8D93-4580-8434-7ADCA2BA0DA9}" type="sibTrans" cxnId="{59B93D47-C82F-4F7E-B693-BFB24BEA0B81}">
      <dgm:prSet/>
      <dgm:spPr/>
      <dgm:t>
        <a:bodyPr/>
        <a:lstStyle/>
        <a:p>
          <a:endParaRPr lang="en-US"/>
        </a:p>
      </dgm:t>
    </dgm:pt>
    <dgm:pt modelId="{4628C338-B11D-435C-B799-AD482FA7DD3E}">
      <dgm:prSet/>
      <dgm:spPr/>
      <dgm:t>
        <a:bodyPr/>
        <a:lstStyle/>
        <a:p>
          <a:r>
            <a:rPr lang="en-US"/>
            <a:t>Peer data analysis review.</a:t>
          </a:r>
        </a:p>
      </dgm:t>
    </dgm:pt>
    <dgm:pt modelId="{441591CF-9D2E-428B-B31B-634FEA94C05C}" type="parTrans" cxnId="{F32425CD-7410-4246-B7E6-96B5970588FC}">
      <dgm:prSet/>
      <dgm:spPr/>
      <dgm:t>
        <a:bodyPr/>
        <a:lstStyle/>
        <a:p>
          <a:endParaRPr lang="en-US"/>
        </a:p>
      </dgm:t>
    </dgm:pt>
    <dgm:pt modelId="{FB6E7ABF-3624-4B21-81D0-E2165EF75A26}" type="sibTrans" cxnId="{F32425CD-7410-4246-B7E6-96B5970588FC}">
      <dgm:prSet/>
      <dgm:spPr/>
      <dgm:t>
        <a:bodyPr/>
        <a:lstStyle/>
        <a:p>
          <a:endParaRPr lang="en-US"/>
        </a:p>
      </dgm:t>
    </dgm:pt>
    <dgm:pt modelId="{D5EFEAB6-76AB-46A7-A156-417B8E2A0BFE}" type="pres">
      <dgm:prSet presAssocID="{5D8BC658-8BB4-4E7B-8721-DA0FB3A0CBAD}" presName="linear" presStyleCnt="0">
        <dgm:presLayoutVars>
          <dgm:animLvl val="lvl"/>
          <dgm:resizeHandles val="exact"/>
        </dgm:presLayoutVars>
      </dgm:prSet>
      <dgm:spPr/>
    </dgm:pt>
    <dgm:pt modelId="{4F1227F4-9771-40B5-B635-6F0AB5C9786D}" type="pres">
      <dgm:prSet presAssocID="{3FC064E1-4A3B-470B-9A82-8B1589A49074}" presName="parentText" presStyleLbl="node1" presStyleIdx="0" presStyleCnt="4">
        <dgm:presLayoutVars>
          <dgm:chMax val="0"/>
          <dgm:bulletEnabled val="1"/>
        </dgm:presLayoutVars>
      </dgm:prSet>
      <dgm:spPr/>
    </dgm:pt>
    <dgm:pt modelId="{07C10C63-083A-4A53-A678-8EAA4D8BDCD4}" type="pres">
      <dgm:prSet presAssocID="{69A07527-6DF7-48E3-9C20-9BC632E80843}" presName="spacer" presStyleCnt="0"/>
      <dgm:spPr/>
    </dgm:pt>
    <dgm:pt modelId="{6E3DB9F8-DE54-4096-9B91-9BDBF4D8C961}" type="pres">
      <dgm:prSet presAssocID="{CCE413A4-FD16-4E9C-AFE1-7B603D1F1C9E}" presName="parentText" presStyleLbl="node1" presStyleIdx="1" presStyleCnt="4">
        <dgm:presLayoutVars>
          <dgm:chMax val="0"/>
          <dgm:bulletEnabled val="1"/>
        </dgm:presLayoutVars>
      </dgm:prSet>
      <dgm:spPr/>
    </dgm:pt>
    <dgm:pt modelId="{74625EC2-2A68-40E0-AE7B-9ACDF6A08290}" type="pres">
      <dgm:prSet presAssocID="{D35B7673-FA63-4A7F-B575-BAC7D595A16E}" presName="spacer" presStyleCnt="0"/>
      <dgm:spPr/>
    </dgm:pt>
    <dgm:pt modelId="{A651F480-FC7C-41C8-BEE6-88080A1AFFD0}" type="pres">
      <dgm:prSet presAssocID="{B98BE396-C21C-49CA-A70F-3C3E6424268A}" presName="parentText" presStyleLbl="node1" presStyleIdx="2" presStyleCnt="4">
        <dgm:presLayoutVars>
          <dgm:chMax val="0"/>
          <dgm:bulletEnabled val="1"/>
        </dgm:presLayoutVars>
      </dgm:prSet>
      <dgm:spPr/>
    </dgm:pt>
    <dgm:pt modelId="{D2986182-7905-446E-AF59-77403ADD34E5}" type="pres">
      <dgm:prSet presAssocID="{3546886C-8D93-4580-8434-7ADCA2BA0DA9}" presName="spacer" presStyleCnt="0"/>
      <dgm:spPr/>
    </dgm:pt>
    <dgm:pt modelId="{5694C2DE-4A62-4BD5-A775-7A6E2914149F}" type="pres">
      <dgm:prSet presAssocID="{4628C338-B11D-435C-B799-AD482FA7DD3E}" presName="parentText" presStyleLbl="node1" presStyleIdx="3" presStyleCnt="4">
        <dgm:presLayoutVars>
          <dgm:chMax val="0"/>
          <dgm:bulletEnabled val="1"/>
        </dgm:presLayoutVars>
      </dgm:prSet>
      <dgm:spPr/>
    </dgm:pt>
  </dgm:ptLst>
  <dgm:cxnLst>
    <dgm:cxn modelId="{4A45F21B-37BD-42BC-AEA6-0F6FCBF92BDF}" srcId="{5D8BC658-8BB4-4E7B-8721-DA0FB3A0CBAD}" destId="{3FC064E1-4A3B-470B-9A82-8B1589A49074}" srcOrd="0" destOrd="0" parTransId="{50CE1B26-C242-42E5-8A35-796990D4210A}" sibTransId="{69A07527-6DF7-48E3-9C20-9BC632E80843}"/>
    <dgm:cxn modelId="{BE12B939-A8E8-4E76-9356-8CE580E3F2AF}" type="presOf" srcId="{CCE413A4-FD16-4E9C-AFE1-7B603D1F1C9E}" destId="{6E3DB9F8-DE54-4096-9B91-9BDBF4D8C961}" srcOrd="0" destOrd="0" presId="urn:microsoft.com/office/officeart/2005/8/layout/vList2"/>
    <dgm:cxn modelId="{BEBB933B-B1B5-4DAD-9932-8C648453AA33}" type="presOf" srcId="{3FC064E1-4A3B-470B-9A82-8B1589A49074}" destId="{4F1227F4-9771-40B5-B635-6F0AB5C9786D}" srcOrd="0" destOrd="0" presId="urn:microsoft.com/office/officeart/2005/8/layout/vList2"/>
    <dgm:cxn modelId="{59B93D47-C82F-4F7E-B693-BFB24BEA0B81}" srcId="{5D8BC658-8BB4-4E7B-8721-DA0FB3A0CBAD}" destId="{B98BE396-C21C-49CA-A70F-3C3E6424268A}" srcOrd="2" destOrd="0" parTransId="{E2537443-CD53-487B-BB06-AED51A0C34D4}" sibTransId="{3546886C-8D93-4580-8434-7ADCA2BA0DA9}"/>
    <dgm:cxn modelId="{D05B5069-C02E-4614-8882-CFCCFF9145CB}" type="presOf" srcId="{5D8BC658-8BB4-4E7B-8721-DA0FB3A0CBAD}" destId="{D5EFEAB6-76AB-46A7-A156-417B8E2A0BFE}" srcOrd="0" destOrd="0" presId="urn:microsoft.com/office/officeart/2005/8/layout/vList2"/>
    <dgm:cxn modelId="{DB7B5557-9B33-414C-A152-86697AB9698B}" srcId="{5D8BC658-8BB4-4E7B-8721-DA0FB3A0CBAD}" destId="{CCE413A4-FD16-4E9C-AFE1-7B603D1F1C9E}" srcOrd="1" destOrd="0" parTransId="{D9E326E8-08E9-4675-87F8-B8A751254723}" sibTransId="{D35B7673-FA63-4A7F-B575-BAC7D595A16E}"/>
    <dgm:cxn modelId="{5F6CACAD-E394-46F0-861E-B31D3AD369B1}" type="presOf" srcId="{4628C338-B11D-435C-B799-AD482FA7DD3E}" destId="{5694C2DE-4A62-4BD5-A775-7A6E2914149F}" srcOrd="0" destOrd="0" presId="urn:microsoft.com/office/officeart/2005/8/layout/vList2"/>
    <dgm:cxn modelId="{F32425CD-7410-4246-B7E6-96B5970588FC}" srcId="{5D8BC658-8BB4-4E7B-8721-DA0FB3A0CBAD}" destId="{4628C338-B11D-435C-B799-AD482FA7DD3E}" srcOrd="3" destOrd="0" parTransId="{441591CF-9D2E-428B-B31B-634FEA94C05C}" sibTransId="{FB6E7ABF-3624-4B21-81D0-E2165EF75A26}"/>
    <dgm:cxn modelId="{D2DA38DF-8C2B-4672-B3F2-5328D86F60E8}" type="presOf" srcId="{B98BE396-C21C-49CA-A70F-3C3E6424268A}" destId="{A651F480-FC7C-41C8-BEE6-88080A1AFFD0}" srcOrd="0" destOrd="0" presId="urn:microsoft.com/office/officeart/2005/8/layout/vList2"/>
    <dgm:cxn modelId="{D293D82F-0D37-4667-A4A3-7B906D9DFA45}" type="presParOf" srcId="{D5EFEAB6-76AB-46A7-A156-417B8E2A0BFE}" destId="{4F1227F4-9771-40B5-B635-6F0AB5C9786D}" srcOrd="0" destOrd="0" presId="urn:microsoft.com/office/officeart/2005/8/layout/vList2"/>
    <dgm:cxn modelId="{2CCCA1FB-A328-4FCB-B7E7-9F6E0901B483}" type="presParOf" srcId="{D5EFEAB6-76AB-46A7-A156-417B8E2A0BFE}" destId="{07C10C63-083A-4A53-A678-8EAA4D8BDCD4}" srcOrd="1" destOrd="0" presId="urn:microsoft.com/office/officeart/2005/8/layout/vList2"/>
    <dgm:cxn modelId="{8370B480-4929-4652-A5E1-595A32C6C550}" type="presParOf" srcId="{D5EFEAB6-76AB-46A7-A156-417B8E2A0BFE}" destId="{6E3DB9F8-DE54-4096-9B91-9BDBF4D8C961}" srcOrd="2" destOrd="0" presId="urn:microsoft.com/office/officeart/2005/8/layout/vList2"/>
    <dgm:cxn modelId="{BC3D8BDE-1850-47B9-8A2B-402D25520497}" type="presParOf" srcId="{D5EFEAB6-76AB-46A7-A156-417B8E2A0BFE}" destId="{74625EC2-2A68-40E0-AE7B-9ACDF6A08290}" srcOrd="3" destOrd="0" presId="urn:microsoft.com/office/officeart/2005/8/layout/vList2"/>
    <dgm:cxn modelId="{B8F23C8E-334A-4AD4-87F7-81FDF8BF1082}" type="presParOf" srcId="{D5EFEAB6-76AB-46A7-A156-417B8E2A0BFE}" destId="{A651F480-FC7C-41C8-BEE6-88080A1AFFD0}" srcOrd="4" destOrd="0" presId="urn:microsoft.com/office/officeart/2005/8/layout/vList2"/>
    <dgm:cxn modelId="{1B0F3294-AB9A-4B6D-8866-09FD28CB1543}" type="presParOf" srcId="{D5EFEAB6-76AB-46A7-A156-417B8E2A0BFE}" destId="{D2986182-7905-446E-AF59-77403ADD34E5}" srcOrd="5" destOrd="0" presId="urn:microsoft.com/office/officeart/2005/8/layout/vList2"/>
    <dgm:cxn modelId="{2EEB3E4C-07C7-4A1D-985D-6E8BDFBF93A4}" type="presParOf" srcId="{D5EFEAB6-76AB-46A7-A156-417B8E2A0BFE}" destId="{5694C2DE-4A62-4BD5-A775-7A6E2914149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D7A0226-7210-46F3-97C1-11B1B8B93F4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E005040-E14B-4D87-AA1E-3936DF290D5B}">
      <dgm:prSet/>
      <dgm:spPr/>
      <dgm:t>
        <a:bodyPr/>
        <a:lstStyle/>
        <a:p>
          <a:r>
            <a:rPr lang="en-US"/>
            <a:t>Generating, Scrutinizing, and Vetting Themes: Analysis and Validity </a:t>
          </a:r>
        </a:p>
      </dgm:t>
    </dgm:pt>
    <dgm:pt modelId="{C953DB20-3754-4B7C-86DA-729B5134B998}" type="parTrans" cxnId="{0D933246-C8A6-4ACB-A3F2-A85F0C463F64}">
      <dgm:prSet/>
      <dgm:spPr/>
      <dgm:t>
        <a:bodyPr/>
        <a:lstStyle/>
        <a:p>
          <a:endParaRPr lang="en-US"/>
        </a:p>
      </dgm:t>
    </dgm:pt>
    <dgm:pt modelId="{69E6EF36-341F-4DB5-94F5-D5873F035516}" type="sibTrans" cxnId="{0D933246-C8A6-4ACB-A3F2-A85F0C463F64}">
      <dgm:prSet/>
      <dgm:spPr/>
      <dgm:t>
        <a:bodyPr/>
        <a:lstStyle/>
        <a:p>
          <a:endParaRPr lang="en-US"/>
        </a:p>
      </dgm:t>
    </dgm:pt>
    <dgm:pt modelId="{4211A2CD-40B8-441C-9441-E2F5FA98F23F}">
      <dgm:prSet/>
      <dgm:spPr/>
      <dgm:t>
        <a:bodyPr/>
        <a:lstStyle/>
        <a:p>
          <a:r>
            <a:rPr lang="en-US"/>
            <a:t>No set rules for concept to become theme.</a:t>
          </a:r>
        </a:p>
      </dgm:t>
    </dgm:pt>
    <dgm:pt modelId="{947C40D3-F10A-4CEC-9DDC-61E2448E80B1}" type="parTrans" cxnId="{580C8039-0733-4F89-B789-323FB31BE1AF}">
      <dgm:prSet/>
      <dgm:spPr/>
      <dgm:t>
        <a:bodyPr/>
        <a:lstStyle/>
        <a:p>
          <a:endParaRPr lang="en-US"/>
        </a:p>
      </dgm:t>
    </dgm:pt>
    <dgm:pt modelId="{280CB075-210E-424E-AEAC-5319BA7A64B2}" type="sibTrans" cxnId="{580C8039-0733-4F89-B789-323FB31BE1AF}">
      <dgm:prSet/>
      <dgm:spPr/>
      <dgm:t>
        <a:bodyPr/>
        <a:lstStyle/>
        <a:p>
          <a:endParaRPr lang="en-US"/>
        </a:p>
      </dgm:t>
    </dgm:pt>
    <dgm:pt modelId="{7CA237E4-6BC4-4CFC-97E5-0FC1CDF12594}">
      <dgm:prSet/>
      <dgm:spPr/>
      <dgm:t>
        <a:bodyPr/>
        <a:lstStyle/>
        <a:p>
          <a:r>
            <a:rPr lang="en-US"/>
            <a:t>Important to not just look for outliers.</a:t>
          </a:r>
        </a:p>
      </dgm:t>
    </dgm:pt>
    <dgm:pt modelId="{894886FF-A991-4C1D-BECD-CA06BF6F5932}" type="parTrans" cxnId="{471B21F9-D687-4190-8E08-E27F69A6AEE4}">
      <dgm:prSet/>
      <dgm:spPr/>
      <dgm:t>
        <a:bodyPr/>
        <a:lstStyle/>
        <a:p>
          <a:endParaRPr lang="en-US"/>
        </a:p>
      </dgm:t>
    </dgm:pt>
    <dgm:pt modelId="{9C2A58F0-EFFB-43B0-BABC-C95E608A6763}" type="sibTrans" cxnId="{471B21F9-D687-4190-8E08-E27F69A6AEE4}">
      <dgm:prSet/>
      <dgm:spPr/>
      <dgm:t>
        <a:bodyPr/>
        <a:lstStyle/>
        <a:p>
          <a:endParaRPr lang="en-US"/>
        </a:p>
      </dgm:t>
    </dgm:pt>
    <dgm:pt modelId="{3E57A0F8-9FB1-48F7-9EB9-6E9B173AD0B3}">
      <dgm:prSet/>
      <dgm:spPr/>
      <dgm:t>
        <a:bodyPr/>
        <a:lstStyle/>
        <a:p>
          <a:r>
            <a:rPr lang="en-US"/>
            <a:t>Multiple coding.</a:t>
          </a:r>
        </a:p>
      </dgm:t>
    </dgm:pt>
    <dgm:pt modelId="{084E2500-259C-4290-8D90-6EAF558006CF}" type="parTrans" cxnId="{9B518D54-B2E8-4560-9DAA-A2F6E9F1FE1D}">
      <dgm:prSet/>
      <dgm:spPr/>
      <dgm:t>
        <a:bodyPr/>
        <a:lstStyle/>
        <a:p>
          <a:endParaRPr lang="en-US"/>
        </a:p>
      </dgm:t>
    </dgm:pt>
    <dgm:pt modelId="{61E929A8-55AE-4D0E-8A83-212F5C7F134A}" type="sibTrans" cxnId="{9B518D54-B2E8-4560-9DAA-A2F6E9F1FE1D}">
      <dgm:prSet/>
      <dgm:spPr/>
      <dgm:t>
        <a:bodyPr/>
        <a:lstStyle/>
        <a:p>
          <a:endParaRPr lang="en-US"/>
        </a:p>
      </dgm:t>
    </dgm:pt>
    <dgm:pt modelId="{C603809D-B82E-44BC-972B-9C7780B96534}">
      <dgm:prSet/>
      <dgm:spPr/>
      <dgm:t>
        <a:bodyPr/>
        <a:lstStyle/>
        <a:p>
          <a:r>
            <a:rPr lang="en-US"/>
            <a:t>Five pitfalls to avoid.</a:t>
          </a:r>
        </a:p>
      </dgm:t>
    </dgm:pt>
    <dgm:pt modelId="{F681C787-7A1B-4392-BFD1-CB78FF9BDC1C}" type="parTrans" cxnId="{917135C9-5AC5-49F9-AC69-97DF2F4BE791}">
      <dgm:prSet/>
      <dgm:spPr/>
      <dgm:t>
        <a:bodyPr/>
        <a:lstStyle/>
        <a:p>
          <a:endParaRPr lang="en-US"/>
        </a:p>
      </dgm:t>
    </dgm:pt>
    <dgm:pt modelId="{8BFC06AB-8970-45DB-AC86-1D664B042F79}" type="sibTrans" cxnId="{917135C9-5AC5-49F9-AC69-97DF2F4BE791}">
      <dgm:prSet/>
      <dgm:spPr/>
      <dgm:t>
        <a:bodyPr/>
        <a:lstStyle/>
        <a:p>
          <a:endParaRPr lang="en-US"/>
        </a:p>
      </dgm:t>
    </dgm:pt>
    <dgm:pt modelId="{935709A6-DB63-49F7-BA5D-6D911AD7B4A3}" type="pres">
      <dgm:prSet presAssocID="{FD7A0226-7210-46F3-97C1-11B1B8B93F4E}" presName="linear" presStyleCnt="0">
        <dgm:presLayoutVars>
          <dgm:animLvl val="lvl"/>
          <dgm:resizeHandles val="exact"/>
        </dgm:presLayoutVars>
      </dgm:prSet>
      <dgm:spPr/>
    </dgm:pt>
    <dgm:pt modelId="{6B461D0F-95E8-4503-A360-CDD883876870}" type="pres">
      <dgm:prSet presAssocID="{DE005040-E14B-4D87-AA1E-3936DF290D5B}" presName="parentText" presStyleLbl="node1" presStyleIdx="0" presStyleCnt="5">
        <dgm:presLayoutVars>
          <dgm:chMax val="0"/>
          <dgm:bulletEnabled val="1"/>
        </dgm:presLayoutVars>
      </dgm:prSet>
      <dgm:spPr/>
    </dgm:pt>
    <dgm:pt modelId="{58DD2955-93B1-474E-B3D9-B43B20816E83}" type="pres">
      <dgm:prSet presAssocID="{69E6EF36-341F-4DB5-94F5-D5873F035516}" presName="spacer" presStyleCnt="0"/>
      <dgm:spPr/>
    </dgm:pt>
    <dgm:pt modelId="{D0C9BDB8-E5A8-429A-AEE1-E10786B75121}" type="pres">
      <dgm:prSet presAssocID="{4211A2CD-40B8-441C-9441-E2F5FA98F23F}" presName="parentText" presStyleLbl="node1" presStyleIdx="1" presStyleCnt="5">
        <dgm:presLayoutVars>
          <dgm:chMax val="0"/>
          <dgm:bulletEnabled val="1"/>
        </dgm:presLayoutVars>
      </dgm:prSet>
      <dgm:spPr/>
    </dgm:pt>
    <dgm:pt modelId="{5AC480C3-3246-4869-91AA-D8815AD43B2F}" type="pres">
      <dgm:prSet presAssocID="{280CB075-210E-424E-AEAC-5319BA7A64B2}" presName="spacer" presStyleCnt="0"/>
      <dgm:spPr/>
    </dgm:pt>
    <dgm:pt modelId="{E0F9905D-AA03-40DA-9BBE-ECF03EAB816A}" type="pres">
      <dgm:prSet presAssocID="{7CA237E4-6BC4-4CFC-97E5-0FC1CDF12594}" presName="parentText" presStyleLbl="node1" presStyleIdx="2" presStyleCnt="5">
        <dgm:presLayoutVars>
          <dgm:chMax val="0"/>
          <dgm:bulletEnabled val="1"/>
        </dgm:presLayoutVars>
      </dgm:prSet>
      <dgm:spPr/>
    </dgm:pt>
    <dgm:pt modelId="{DAE63648-B1C9-41CF-854E-C9BE21AB979A}" type="pres">
      <dgm:prSet presAssocID="{9C2A58F0-EFFB-43B0-BABC-C95E608A6763}" presName="spacer" presStyleCnt="0"/>
      <dgm:spPr/>
    </dgm:pt>
    <dgm:pt modelId="{1A663841-9C2D-432A-A5C3-37E494B664BF}" type="pres">
      <dgm:prSet presAssocID="{3E57A0F8-9FB1-48F7-9EB9-6E9B173AD0B3}" presName="parentText" presStyleLbl="node1" presStyleIdx="3" presStyleCnt="5">
        <dgm:presLayoutVars>
          <dgm:chMax val="0"/>
          <dgm:bulletEnabled val="1"/>
        </dgm:presLayoutVars>
      </dgm:prSet>
      <dgm:spPr/>
    </dgm:pt>
    <dgm:pt modelId="{DBF3397C-0183-4DED-B607-3A696446D4AB}" type="pres">
      <dgm:prSet presAssocID="{61E929A8-55AE-4D0E-8A83-212F5C7F134A}" presName="spacer" presStyleCnt="0"/>
      <dgm:spPr/>
    </dgm:pt>
    <dgm:pt modelId="{CF16F8AD-8C2B-42BC-AC8C-1473844A4763}" type="pres">
      <dgm:prSet presAssocID="{C603809D-B82E-44BC-972B-9C7780B96534}" presName="parentText" presStyleLbl="node1" presStyleIdx="4" presStyleCnt="5">
        <dgm:presLayoutVars>
          <dgm:chMax val="0"/>
          <dgm:bulletEnabled val="1"/>
        </dgm:presLayoutVars>
      </dgm:prSet>
      <dgm:spPr/>
    </dgm:pt>
  </dgm:ptLst>
  <dgm:cxnLst>
    <dgm:cxn modelId="{E488EC04-BFE1-472F-9EAF-414C5D02128D}" type="presOf" srcId="{FD7A0226-7210-46F3-97C1-11B1B8B93F4E}" destId="{935709A6-DB63-49F7-BA5D-6D911AD7B4A3}" srcOrd="0" destOrd="0" presId="urn:microsoft.com/office/officeart/2005/8/layout/vList2"/>
    <dgm:cxn modelId="{F2C0C926-59AB-4999-9A5F-03D2AEE1FED7}" type="presOf" srcId="{7CA237E4-6BC4-4CFC-97E5-0FC1CDF12594}" destId="{E0F9905D-AA03-40DA-9BBE-ECF03EAB816A}" srcOrd="0" destOrd="0" presId="urn:microsoft.com/office/officeart/2005/8/layout/vList2"/>
    <dgm:cxn modelId="{580C8039-0733-4F89-B789-323FB31BE1AF}" srcId="{FD7A0226-7210-46F3-97C1-11B1B8B93F4E}" destId="{4211A2CD-40B8-441C-9441-E2F5FA98F23F}" srcOrd="1" destOrd="0" parTransId="{947C40D3-F10A-4CEC-9DDC-61E2448E80B1}" sibTransId="{280CB075-210E-424E-AEAC-5319BA7A64B2}"/>
    <dgm:cxn modelId="{81BC383D-B5EF-4354-B4F9-ECAA0CBA66E3}" type="presOf" srcId="{3E57A0F8-9FB1-48F7-9EB9-6E9B173AD0B3}" destId="{1A663841-9C2D-432A-A5C3-37E494B664BF}" srcOrd="0" destOrd="0" presId="urn:microsoft.com/office/officeart/2005/8/layout/vList2"/>
    <dgm:cxn modelId="{0D933246-C8A6-4ACB-A3F2-A85F0C463F64}" srcId="{FD7A0226-7210-46F3-97C1-11B1B8B93F4E}" destId="{DE005040-E14B-4D87-AA1E-3936DF290D5B}" srcOrd="0" destOrd="0" parTransId="{C953DB20-3754-4B7C-86DA-729B5134B998}" sibTransId="{69E6EF36-341F-4DB5-94F5-D5873F035516}"/>
    <dgm:cxn modelId="{561C144E-A13C-4145-989B-63D37D7D5508}" type="presOf" srcId="{DE005040-E14B-4D87-AA1E-3936DF290D5B}" destId="{6B461D0F-95E8-4503-A360-CDD883876870}" srcOrd="0" destOrd="0" presId="urn:microsoft.com/office/officeart/2005/8/layout/vList2"/>
    <dgm:cxn modelId="{A368FC53-901A-4795-B2BE-89CA27D3F113}" type="presOf" srcId="{4211A2CD-40B8-441C-9441-E2F5FA98F23F}" destId="{D0C9BDB8-E5A8-429A-AEE1-E10786B75121}" srcOrd="0" destOrd="0" presId="urn:microsoft.com/office/officeart/2005/8/layout/vList2"/>
    <dgm:cxn modelId="{9B518D54-B2E8-4560-9DAA-A2F6E9F1FE1D}" srcId="{FD7A0226-7210-46F3-97C1-11B1B8B93F4E}" destId="{3E57A0F8-9FB1-48F7-9EB9-6E9B173AD0B3}" srcOrd="3" destOrd="0" parTransId="{084E2500-259C-4290-8D90-6EAF558006CF}" sibTransId="{61E929A8-55AE-4D0E-8A83-212F5C7F134A}"/>
    <dgm:cxn modelId="{B1265E8C-40A3-42E1-A74B-F26BA943E43D}" type="presOf" srcId="{C603809D-B82E-44BC-972B-9C7780B96534}" destId="{CF16F8AD-8C2B-42BC-AC8C-1473844A4763}" srcOrd="0" destOrd="0" presId="urn:microsoft.com/office/officeart/2005/8/layout/vList2"/>
    <dgm:cxn modelId="{917135C9-5AC5-49F9-AC69-97DF2F4BE791}" srcId="{FD7A0226-7210-46F3-97C1-11B1B8B93F4E}" destId="{C603809D-B82E-44BC-972B-9C7780B96534}" srcOrd="4" destOrd="0" parTransId="{F681C787-7A1B-4392-BFD1-CB78FF9BDC1C}" sibTransId="{8BFC06AB-8970-45DB-AC86-1D664B042F79}"/>
    <dgm:cxn modelId="{471B21F9-D687-4190-8E08-E27F69A6AEE4}" srcId="{FD7A0226-7210-46F3-97C1-11B1B8B93F4E}" destId="{7CA237E4-6BC4-4CFC-97E5-0FC1CDF12594}" srcOrd="2" destOrd="0" parTransId="{894886FF-A991-4C1D-BECD-CA06BF6F5932}" sibTransId="{9C2A58F0-EFFB-43B0-BABC-C95E608A6763}"/>
    <dgm:cxn modelId="{45CDF4FE-C458-48FF-9CCE-C31ACDA4D866}" type="presParOf" srcId="{935709A6-DB63-49F7-BA5D-6D911AD7B4A3}" destId="{6B461D0F-95E8-4503-A360-CDD883876870}" srcOrd="0" destOrd="0" presId="urn:microsoft.com/office/officeart/2005/8/layout/vList2"/>
    <dgm:cxn modelId="{C3BBC8CE-86BE-4A77-A5F8-A94D9CBBFA24}" type="presParOf" srcId="{935709A6-DB63-49F7-BA5D-6D911AD7B4A3}" destId="{58DD2955-93B1-474E-B3D9-B43B20816E83}" srcOrd="1" destOrd="0" presId="urn:microsoft.com/office/officeart/2005/8/layout/vList2"/>
    <dgm:cxn modelId="{D53EE9D5-A5C8-4AFF-AE89-6417D117E201}" type="presParOf" srcId="{935709A6-DB63-49F7-BA5D-6D911AD7B4A3}" destId="{D0C9BDB8-E5A8-429A-AEE1-E10786B75121}" srcOrd="2" destOrd="0" presId="urn:microsoft.com/office/officeart/2005/8/layout/vList2"/>
    <dgm:cxn modelId="{81124FEE-08C2-4F6E-AAEC-FB44425800F2}" type="presParOf" srcId="{935709A6-DB63-49F7-BA5D-6D911AD7B4A3}" destId="{5AC480C3-3246-4869-91AA-D8815AD43B2F}" srcOrd="3" destOrd="0" presId="urn:microsoft.com/office/officeart/2005/8/layout/vList2"/>
    <dgm:cxn modelId="{8DB4D2F1-68DC-4433-B856-A795DAC06A9D}" type="presParOf" srcId="{935709A6-DB63-49F7-BA5D-6D911AD7B4A3}" destId="{E0F9905D-AA03-40DA-9BBE-ECF03EAB816A}" srcOrd="4" destOrd="0" presId="urn:microsoft.com/office/officeart/2005/8/layout/vList2"/>
    <dgm:cxn modelId="{A72044E1-21BF-4D4F-8AFB-B52B1D6A549C}" type="presParOf" srcId="{935709A6-DB63-49F7-BA5D-6D911AD7B4A3}" destId="{DAE63648-B1C9-41CF-854E-C9BE21AB979A}" srcOrd="5" destOrd="0" presId="urn:microsoft.com/office/officeart/2005/8/layout/vList2"/>
    <dgm:cxn modelId="{30F2446E-EF15-4FC5-82F3-1D32A73B9F38}" type="presParOf" srcId="{935709A6-DB63-49F7-BA5D-6D911AD7B4A3}" destId="{1A663841-9C2D-432A-A5C3-37E494B664BF}" srcOrd="6" destOrd="0" presId="urn:microsoft.com/office/officeart/2005/8/layout/vList2"/>
    <dgm:cxn modelId="{64ABDEC3-DDAC-4FFA-BBCC-CA44FDE8A716}" type="presParOf" srcId="{935709A6-DB63-49F7-BA5D-6D911AD7B4A3}" destId="{DBF3397C-0183-4DED-B607-3A696446D4AB}" srcOrd="7" destOrd="0" presId="urn:microsoft.com/office/officeart/2005/8/layout/vList2"/>
    <dgm:cxn modelId="{484D68C7-3773-42A2-A167-5F8B6C895BB1}" type="presParOf" srcId="{935709A6-DB63-49F7-BA5D-6D911AD7B4A3}" destId="{CF16F8AD-8C2B-42BC-AC8C-1473844A476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F21342A-1FF5-416F-9E77-66F7B3B9989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72C0057-18FC-414F-BDC6-F03F63C7C800}">
      <dgm:prSet/>
      <dgm:spPr/>
      <dgm:t>
        <a:bodyPr/>
        <a:lstStyle/>
        <a:p>
          <a:r>
            <a:rPr lang="en-US"/>
            <a:t>Generating, Scrutinizing, and Vetting Themes: Data Saturation</a:t>
          </a:r>
        </a:p>
      </dgm:t>
    </dgm:pt>
    <dgm:pt modelId="{F32F4671-A693-4977-9BC8-1A1AC3170330}" type="parTrans" cxnId="{A09D30FF-E2C0-4FFD-8ECD-3EC473D623FA}">
      <dgm:prSet/>
      <dgm:spPr/>
      <dgm:t>
        <a:bodyPr/>
        <a:lstStyle/>
        <a:p>
          <a:endParaRPr lang="en-US"/>
        </a:p>
      </dgm:t>
    </dgm:pt>
    <dgm:pt modelId="{72BAC556-D933-4268-9E5B-A5A111C07983}" type="sibTrans" cxnId="{A09D30FF-E2C0-4FFD-8ECD-3EC473D623FA}">
      <dgm:prSet/>
      <dgm:spPr/>
      <dgm:t>
        <a:bodyPr/>
        <a:lstStyle/>
        <a:p>
          <a:endParaRPr lang="en-US"/>
        </a:p>
      </dgm:t>
    </dgm:pt>
    <dgm:pt modelId="{4F5ACC42-A4D6-4C61-A0EE-D51CF41D5D6E}">
      <dgm:prSet/>
      <dgm:spPr/>
      <dgm:t>
        <a:bodyPr/>
        <a:lstStyle/>
        <a:p>
          <a:r>
            <a:rPr lang="en-US"/>
            <a:t>Point when no new information emerges.</a:t>
          </a:r>
        </a:p>
      </dgm:t>
    </dgm:pt>
    <dgm:pt modelId="{075514C6-3C05-4D9D-895B-4059DD6D2AA8}" type="parTrans" cxnId="{3484E91D-4BE5-4915-BCD1-00A5D565D302}">
      <dgm:prSet/>
      <dgm:spPr/>
      <dgm:t>
        <a:bodyPr/>
        <a:lstStyle/>
        <a:p>
          <a:endParaRPr lang="en-US"/>
        </a:p>
      </dgm:t>
    </dgm:pt>
    <dgm:pt modelId="{CC4054BE-70CE-4E02-A19E-8FEF0F960808}" type="sibTrans" cxnId="{3484E91D-4BE5-4915-BCD1-00A5D565D302}">
      <dgm:prSet/>
      <dgm:spPr/>
      <dgm:t>
        <a:bodyPr/>
        <a:lstStyle/>
        <a:p>
          <a:endParaRPr lang="en-US"/>
        </a:p>
      </dgm:t>
    </dgm:pt>
    <dgm:pt modelId="{B9852512-AA12-49BA-954A-257A12C738D3}">
      <dgm:prSet/>
      <dgm:spPr/>
      <dgm:t>
        <a:bodyPr/>
        <a:lstStyle/>
        <a:p>
          <a:r>
            <a:rPr lang="en-US"/>
            <a:t>Determining if you have reached saturation.</a:t>
          </a:r>
        </a:p>
      </dgm:t>
    </dgm:pt>
    <dgm:pt modelId="{6C544964-2A35-4B12-A850-EB53BEF57729}" type="parTrans" cxnId="{355667D7-35D9-4C1F-8AF3-EC671419B6CF}">
      <dgm:prSet/>
      <dgm:spPr/>
      <dgm:t>
        <a:bodyPr/>
        <a:lstStyle/>
        <a:p>
          <a:endParaRPr lang="en-US"/>
        </a:p>
      </dgm:t>
    </dgm:pt>
    <dgm:pt modelId="{80734530-A8F1-4F46-8233-AB46A6F5DF7F}" type="sibTrans" cxnId="{355667D7-35D9-4C1F-8AF3-EC671419B6CF}">
      <dgm:prSet/>
      <dgm:spPr/>
      <dgm:t>
        <a:bodyPr/>
        <a:lstStyle/>
        <a:p>
          <a:endParaRPr lang="en-US"/>
        </a:p>
      </dgm:t>
    </dgm:pt>
    <dgm:pt modelId="{56B41A15-4393-436D-9C67-2A779B885986}" type="pres">
      <dgm:prSet presAssocID="{1F21342A-1FF5-416F-9E77-66F7B3B99892}" presName="linear" presStyleCnt="0">
        <dgm:presLayoutVars>
          <dgm:animLvl val="lvl"/>
          <dgm:resizeHandles val="exact"/>
        </dgm:presLayoutVars>
      </dgm:prSet>
      <dgm:spPr/>
    </dgm:pt>
    <dgm:pt modelId="{126A9BDA-E8B8-4AE2-AE55-07C9AD7D1F58}" type="pres">
      <dgm:prSet presAssocID="{B72C0057-18FC-414F-BDC6-F03F63C7C800}" presName="parentText" presStyleLbl="node1" presStyleIdx="0" presStyleCnt="3">
        <dgm:presLayoutVars>
          <dgm:chMax val="0"/>
          <dgm:bulletEnabled val="1"/>
        </dgm:presLayoutVars>
      </dgm:prSet>
      <dgm:spPr/>
    </dgm:pt>
    <dgm:pt modelId="{0261F06C-C2FA-4C2F-B252-DAB275E283FB}" type="pres">
      <dgm:prSet presAssocID="{72BAC556-D933-4268-9E5B-A5A111C07983}" presName="spacer" presStyleCnt="0"/>
      <dgm:spPr/>
    </dgm:pt>
    <dgm:pt modelId="{058DA59E-E06F-429D-9968-A3F0A6310629}" type="pres">
      <dgm:prSet presAssocID="{4F5ACC42-A4D6-4C61-A0EE-D51CF41D5D6E}" presName="parentText" presStyleLbl="node1" presStyleIdx="1" presStyleCnt="3">
        <dgm:presLayoutVars>
          <dgm:chMax val="0"/>
          <dgm:bulletEnabled val="1"/>
        </dgm:presLayoutVars>
      </dgm:prSet>
      <dgm:spPr/>
    </dgm:pt>
    <dgm:pt modelId="{CD179D82-FCE8-49DB-993B-3F8A671F2EC6}" type="pres">
      <dgm:prSet presAssocID="{CC4054BE-70CE-4E02-A19E-8FEF0F960808}" presName="spacer" presStyleCnt="0"/>
      <dgm:spPr/>
    </dgm:pt>
    <dgm:pt modelId="{1E063083-90E1-436C-9208-9FDE39B132E2}" type="pres">
      <dgm:prSet presAssocID="{B9852512-AA12-49BA-954A-257A12C738D3}" presName="parentText" presStyleLbl="node1" presStyleIdx="2" presStyleCnt="3">
        <dgm:presLayoutVars>
          <dgm:chMax val="0"/>
          <dgm:bulletEnabled val="1"/>
        </dgm:presLayoutVars>
      </dgm:prSet>
      <dgm:spPr/>
    </dgm:pt>
  </dgm:ptLst>
  <dgm:cxnLst>
    <dgm:cxn modelId="{74A3A806-C6BE-41EF-9E11-A0CCA8CF4608}" type="presOf" srcId="{B72C0057-18FC-414F-BDC6-F03F63C7C800}" destId="{126A9BDA-E8B8-4AE2-AE55-07C9AD7D1F58}" srcOrd="0" destOrd="0" presId="urn:microsoft.com/office/officeart/2005/8/layout/vList2"/>
    <dgm:cxn modelId="{3484E91D-4BE5-4915-BCD1-00A5D565D302}" srcId="{1F21342A-1FF5-416F-9E77-66F7B3B99892}" destId="{4F5ACC42-A4D6-4C61-A0EE-D51CF41D5D6E}" srcOrd="1" destOrd="0" parTransId="{075514C6-3C05-4D9D-895B-4059DD6D2AA8}" sibTransId="{CC4054BE-70CE-4E02-A19E-8FEF0F960808}"/>
    <dgm:cxn modelId="{4C27DF77-DAEF-4B93-9DDD-E9DCE6E3B9A6}" type="presOf" srcId="{1F21342A-1FF5-416F-9E77-66F7B3B99892}" destId="{56B41A15-4393-436D-9C67-2A779B885986}" srcOrd="0" destOrd="0" presId="urn:microsoft.com/office/officeart/2005/8/layout/vList2"/>
    <dgm:cxn modelId="{48A8C38E-94AD-4DC6-93CF-22EA80D9F709}" type="presOf" srcId="{B9852512-AA12-49BA-954A-257A12C738D3}" destId="{1E063083-90E1-436C-9208-9FDE39B132E2}" srcOrd="0" destOrd="0" presId="urn:microsoft.com/office/officeart/2005/8/layout/vList2"/>
    <dgm:cxn modelId="{355667D7-35D9-4C1F-8AF3-EC671419B6CF}" srcId="{1F21342A-1FF5-416F-9E77-66F7B3B99892}" destId="{B9852512-AA12-49BA-954A-257A12C738D3}" srcOrd="2" destOrd="0" parTransId="{6C544964-2A35-4B12-A850-EB53BEF57729}" sibTransId="{80734530-A8F1-4F46-8233-AB46A6F5DF7F}"/>
    <dgm:cxn modelId="{62F6B7DC-79F6-4848-B52B-B79FAC547694}" type="presOf" srcId="{4F5ACC42-A4D6-4C61-A0EE-D51CF41D5D6E}" destId="{058DA59E-E06F-429D-9968-A3F0A6310629}" srcOrd="0" destOrd="0" presId="urn:microsoft.com/office/officeart/2005/8/layout/vList2"/>
    <dgm:cxn modelId="{A09D30FF-E2C0-4FFD-8ECD-3EC473D623FA}" srcId="{1F21342A-1FF5-416F-9E77-66F7B3B99892}" destId="{B72C0057-18FC-414F-BDC6-F03F63C7C800}" srcOrd="0" destOrd="0" parTransId="{F32F4671-A693-4977-9BC8-1A1AC3170330}" sibTransId="{72BAC556-D933-4268-9E5B-A5A111C07983}"/>
    <dgm:cxn modelId="{99A1A18D-14B8-4959-A84F-D3C31C645234}" type="presParOf" srcId="{56B41A15-4393-436D-9C67-2A779B885986}" destId="{126A9BDA-E8B8-4AE2-AE55-07C9AD7D1F58}" srcOrd="0" destOrd="0" presId="urn:microsoft.com/office/officeart/2005/8/layout/vList2"/>
    <dgm:cxn modelId="{80915151-0F1B-464F-8FB7-4731F422CCA8}" type="presParOf" srcId="{56B41A15-4393-436D-9C67-2A779B885986}" destId="{0261F06C-C2FA-4C2F-B252-DAB275E283FB}" srcOrd="1" destOrd="0" presId="urn:microsoft.com/office/officeart/2005/8/layout/vList2"/>
    <dgm:cxn modelId="{85180BA0-FB4D-4D5D-9845-E61C36D84684}" type="presParOf" srcId="{56B41A15-4393-436D-9C67-2A779B885986}" destId="{058DA59E-E06F-429D-9968-A3F0A6310629}" srcOrd="2" destOrd="0" presId="urn:microsoft.com/office/officeart/2005/8/layout/vList2"/>
    <dgm:cxn modelId="{8E795720-F742-4FB5-8D7C-C2362B1802B8}" type="presParOf" srcId="{56B41A15-4393-436D-9C67-2A779B885986}" destId="{CD179D82-FCE8-49DB-993B-3F8A671F2EC6}" srcOrd="3" destOrd="0" presId="urn:microsoft.com/office/officeart/2005/8/layout/vList2"/>
    <dgm:cxn modelId="{DE5E7D31-CF6E-4159-9016-5B1765AC1F97}" type="presParOf" srcId="{56B41A15-4393-436D-9C67-2A779B885986}" destId="{1E063083-90E1-436C-9208-9FDE39B132E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326A2AA-16FB-4690-96E4-8F076CDCCD0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0420C3D-13BC-4C82-96CC-5C748CF8C30E}">
      <dgm:prSet/>
      <dgm:spPr/>
      <dgm:t>
        <a:bodyPr/>
        <a:lstStyle/>
        <a:p>
          <a:r>
            <a:rPr lang="en-US"/>
            <a:t>Data Displays</a:t>
          </a:r>
        </a:p>
      </dgm:t>
    </dgm:pt>
    <dgm:pt modelId="{8EF3769D-7D82-45E4-9F10-1D9DED5D30D0}" type="parTrans" cxnId="{E33A007D-E37D-4983-9C74-DC8DF80C07ED}">
      <dgm:prSet/>
      <dgm:spPr/>
      <dgm:t>
        <a:bodyPr/>
        <a:lstStyle/>
        <a:p>
          <a:endParaRPr lang="en-US"/>
        </a:p>
      </dgm:t>
    </dgm:pt>
    <dgm:pt modelId="{A0FFBD95-3774-4AC1-9A2F-2CA61996385C}" type="sibTrans" cxnId="{E33A007D-E37D-4983-9C74-DC8DF80C07ED}">
      <dgm:prSet/>
      <dgm:spPr/>
      <dgm:t>
        <a:bodyPr/>
        <a:lstStyle/>
        <a:p>
          <a:endParaRPr lang="en-US"/>
        </a:p>
      </dgm:t>
    </dgm:pt>
    <dgm:pt modelId="{401FA90C-EE9A-45BA-AC57-F423C188BFA3}">
      <dgm:prSet/>
      <dgm:spPr/>
      <dgm:t>
        <a:bodyPr/>
        <a:lstStyle/>
        <a:p>
          <a:r>
            <a:rPr lang="en-US"/>
            <a:t>Serves many purposes in data analysis. </a:t>
          </a:r>
        </a:p>
      </dgm:t>
    </dgm:pt>
    <dgm:pt modelId="{67325804-46BB-48E5-97D5-E92990271DBD}" type="parTrans" cxnId="{E2F97A57-5236-49EE-AC44-291AD40529A9}">
      <dgm:prSet/>
      <dgm:spPr/>
      <dgm:t>
        <a:bodyPr/>
        <a:lstStyle/>
        <a:p>
          <a:endParaRPr lang="en-US"/>
        </a:p>
      </dgm:t>
    </dgm:pt>
    <dgm:pt modelId="{8C69C807-6046-4A13-9A6E-DD26AA876BF8}" type="sibTrans" cxnId="{E2F97A57-5236-49EE-AC44-291AD40529A9}">
      <dgm:prSet/>
      <dgm:spPr/>
      <dgm:t>
        <a:bodyPr/>
        <a:lstStyle/>
        <a:p>
          <a:endParaRPr lang="en-US"/>
        </a:p>
      </dgm:t>
    </dgm:pt>
    <dgm:pt modelId="{FE711366-1376-4F9B-B4FD-17A329AC3A43}">
      <dgm:prSet/>
      <dgm:spPr/>
      <dgm:t>
        <a:bodyPr/>
        <a:lstStyle/>
        <a:p>
          <a:r>
            <a:rPr lang="en-US"/>
            <a:t>Do not have to be included in final report.</a:t>
          </a:r>
        </a:p>
      </dgm:t>
    </dgm:pt>
    <dgm:pt modelId="{92CB7D53-BEF8-4A64-915B-1AD9A0D9B2E0}" type="parTrans" cxnId="{1CF27225-CA5B-4ED7-9DFE-35A866E6AEB1}">
      <dgm:prSet/>
      <dgm:spPr/>
      <dgm:t>
        <a:bodyPr/>
        <a:lstStyle/>
        <a:p>
          <a:endParaRPr lang="en-US"/>
        </a:p>
      </dgm:t>
    </dgm:pt>
    <dgm:pt modelId="{2E655A49-91E5-49CE-AA5D-3CC14C4B2036}" type="sibTrans" cxnId="{1CF27225-CA5B-4ED7-9DFE-35A866E6AEB1}">
      <dgm:prSet/>
      <dgm:spPr/>
      <dgm:t>
        <a:bodyPr/>
        <a:lstStyle/>
        <a:p>
          <a:endParaRPr lang="en-US"/>
        </a:p>
      </dgm:t>
    </dgm:pt>
    <dgm:pt modelId="{6FFFCD49-4B6C-418D-8607-2E7CA1A036F6}" type="pres">
      <dgm:prSet presAssocID="{0326A2AA-16FB-4690-96E4-8F076CDCCD02}" presName="linear" presStyleCnt="0">
        <dgm:presLayoutVars>
          <dgm:animLvl val="lvl"/>
          <dgm:resizeHandles val="exact"/>
        </dgm:presLayoutVars>
      </dgm:prSet>
      <dgm:spPr/>
    </dgm:pt>
    <dgm:pt modelId="{6D6C8125-4369-403F-8239-88D524140EEE}" type="pres">
      <dgm:prSet presAssocID="{00420C3D-13BC-4C82-96CC-5C748CF8C30E}" presName="parentText" presStyleLbl="node1" presStyleIdx="0" presStyleCnt="3">
        <dgm:presLayoutVars>
          <dgm:chMax val="0"/>
          <dgm:bulletEnabled val="1"/>
        </dgm:presLayoutVars>
      </dgm:prSet>
      <dgm:spPr/>
    </dgm:pt>
    <dgm:pt modelId="{403BBB6C-C555-4A7D-A5CB-169BA3EC3681}" type="pres">
      <dgm:prSet presAssocID="{A0FFBD95-3774-4AC1-9A2F-2CA61996385C}" presName="spacer" presStyleCnt="0"/>
      <dgm:spPr/>
    </dgm:pt>
    <dgm:pt modelId="{9252D6DE-DA4D-4415-9922-E85312508965}" type="pres">
      <dgm:prSet presAssocID="{401FA90C-EE9A-45BA-AC57-F423C188BFA3}" presName="parentText" presStyleLbl="node1" presStyleIdx="1" presStyleCnt="3">
        <dgm:presLayoutVars>
          <dgm:chMax val="0"/>
          <dgm:bulletEnabled val="1"/>
        </dgm:presLayoutVars>
      </dgm:prSet>
      <dgm:spPr/>
    </dgm:pt>
    <dgm:pt modelId="{2EDB7C87-FF94-46D3-A672-DBEDBF554927}" type="pres">
      <dgm:prSet presAssocID="{8C69C807-6046-4A13-9A6E-DD26AA876BF8}" presName="spacer" presStyleCnt="0"/>
      <dgm:spPr/>
    </dgm:pt>
    <dgm:pt modelId="{4EF0F7EE-FAFB-4103-9C46-9E0B12A5B048}" type="pres">
      <dgm:prSet presAssocID="{FE711366-1376-4F9B-B4FD-17A329AC3A43}" presName="parentText" presStyleLbl="node1" presStyleIdx="2" presStyleCnt="3">
        <dgm:presLayoutVars>
          <dgm:chMax val="0"/>
          <dgm:bulletEnabled val="1"/>
        </dgm:presLayoutVars>
      </dgm:prSet>
      <dgm:spPr/>
    </dgm:pt>
  </dgm:ptLst>
  <dgm:cxnLst>
    <dgm:cxn modelId="{1CF27225-CA5B-4ED7-9DFE-35A866E6AEB1}" srcId="{0326A2AA-16FB-4690-96E4-8F076CDCCD02}" destId="{FE711366-1376-4F9B-B4FD-17A329AC3A43}" srcOrd="2" destOrd="0" parTransId="{92CB7D53-BEF8-4A64-915B-1AD9A0D9B2E0}" sibTransId="{2E655A49-91E5-49CE-AA5D-3CC14C4B2036}"/>
    <dgm:cxn modelId="{5494AF27-F30D-4B21-9AEE-843AD8BA5F17}" type="presOf" srcId="{00420C3D-13BC-4C82-96CC-5C748CF8C30E}" destId="{6D6C8125-4369-403F-8239-88D524140EEE}" srcOrd="0" destOrd="0" presId="urn:microsoft.com/office/officeart/2005/8/layout/vList2"/>
    <dgm:cxn modelId="{F1C3E03B-5C05-4E5E-8ADE-65EEDE14627D}" type="presOf" srcId="{0326A2AA-16FB-4690-96E4-8F076CDCCD02}" destId="{6FFFCD49-4B6C-418D-8607-2E7CA1A036F6}" srcOrd="0" destOrd="0" presId="urn:microsoft.com/office/officeart/2005/8/layout/vList2"/>
    <dgm:cxn modelId="{613FD76B-6A38-49F0-B547-F9E722FBB66D}" type="presOf" srcId="{401FA90C-EE9A-45BA-AC57-F423C188BFA3}" destId="{9252D6DE-DA4D-4415-9922-E85312508965}" srcOrd="0" destOrd="0" presId="urn:microsoft.com/office/officeart/2005/8/layout/vList2"/>
    <dgm:cxn modelId="{E2F97A57-5236-49EE-AC44-291AD40529A9}" srcId="{0326A2AA-16FB-4690-96E4-8F076CDCCD02}" destId="{401FA90C-EE9A-45BA-AC57-F423C188BFA3}" srcOrd="1" destOrd="0" parTransId="{67325804-46BB-48E5-97D5-E92990271DBD}" sibTransId="{8C69C807-6046-4A13-9A6E-DD26AA876BF8}"/>
    <dgm:cxn modelId="{E33A007D-E37D-4983-9C74-DC8DF80C07ED}" srcId="{0326A2AA-16FB-4690-96E4-8F076CDCCD02}" destId="{00420C3D-13BC-4C82-96CC-5C748CF8C30E}" srcOrd="0" destOrd="0" parTransId="{8EF3769D-7D82-45E4-9F10-1D9DED5D30D0}" sibTransId="{A0FFBD95-3774-4AC1-9A2F-2CA61996385C}"/>
    <dgm:cxn modelId="{7577CE91-3AFA-4EEA-9F03-37B89F2769B2}" type="presOf" srcId="{FE711366-1376-4F9B-B4FD-17A329AC3A43}" destId="{4EF0F7EE-FAFB-4103-9C46-9E0B12A5B048}" srcOrd="0" destOrd="0" presId="urn:microsoft.com/office/officeart/2005/8/layout/vList2"/>
    <dgm:cxn modelId="{1FCE6E1C-EC66-4CAD-97DC-2AF1FBB1231B}" type="presParOf" srcId="{6FFFCD49-4B6C-418D-8607-2E7CA1A036F6}" destId="{6D6C8125-4369-403F-8239-88D524140EEE}" srcOrd="0" destOrd="0" presId="urn:microsoft.com/office/officeart/2005/8/layout/vList2"/>
    <dgm:cxn modelId="{4D8EA7E6-8932-428C-B9A9-C7BD72723076}" type="presParOf" srcId="{6FFFCD49-4B6C-418D-8607-2E7CA1A036F6}" destId="{403BBB6C-C555-4A7D-A5CB-169BA3EC3681}" srcOrd="1" destOrd="0" presId="urn:microsoft.com/office/officeart/2005/8/layout/vList2"/>
    <dgm:cxn modelId="{4F8EB630-50BD-4F1F-8BDE-EE0652CE60DE}" type="presParOf" srcId="{6FFFCD49-4B6C-418D-8607-2E7CA1A036F6}" destId="{9252D6DE-DA4D-4415-9922-E85312508965}" srcOrd="2" destOrd="0" presId="urn:microsoft.com/office/officeart/2005/8/layout/vList2"/>
    <dgm:cxn modelId="{B232AC73-AE6C-458C-8941-71A274C88229}" type="presParOf" srcId="{6FFFCD49-4B6C-418D-8607-2E7CA1A036F6}" destId="{2EDB7C87-FF94-46D3-A672-DBEDBF554927}" srcOrd="3" destOrd="0" presId="urn:microsoft.com/office/officeart/2005/8/layout/vList2"/>
    <dgm:cxn modelId="{E63F258B-FFDA-42EB-87B7-9C85CBB1DBC2}" type="presParOf" srcId="{6FFFCD49-4B6C-418D-8607-2E7CA1A036F6}" destId="{4EF0F7EE-FAFB-4103-9C46-9E0B12A5B04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8D4C49A-0F30-4A1C-8DB8-47FAC153C34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4A42376-DE98-43E3-8E98-A6C177CC1E02}">
      <dgm:prSet/>
      <dgm:spPr/>
      <dgm:t>
        <a:bodyPr/>
        <a:lstStyle/>
        <a:p>
          <a:r>
            <a:rPr lang="en-US"/>
            <a:t>Analytic Memos</a:t>
          </a:r>
        </a:p>
      </dgm:t>
    </dgm:pt>
    <dgm:pt modelId="{BC4FD7CA-C609-42BF-89AF-5907A21C9E9E}" type="parTrans" cxnId="{837A81C8-3E6E-4751-98DF-84354E7990F9}">
      <dgm:prSet/>
      <dgm:spPr/>
      <dgm:t>
        <a:bodyPr/>
        <a:lstStyle/>
        <a:p>
          <a:endParaRPr lang="en-US"/>
        </a:p>
      </dgm:t>
    </dgm:pt>
    <dgm:pt modelId="{B767C406-38BE-43AC-8F1F-EB587B1A4122}" type="sibTrans" cxnId="{837A81C8-3E6E-4751-98DF-84354E7990F9}">
      <dgm:prSet/>
      <dgm:spPr/>
      <dgm:t>
        <a:bodyPr/>
        <a:lstStyle/>
        <a:p>
          <a:endParaRPr lang="en-US"/>
        </a:p>
      </dgm:t>
    </dgm:pt>
    <dgm:pt modelId="{B64664A9-5D13-4EE9-8999-629B89A556C8}">
      <dgm:prSet/>
      <dgm:spPr/>
      <dgm:t>
        <a:bodyPr/>
        <a:lstStyle/>
        <a:p>
          <a:r>
            <a:rPr lang="en-US"/>
            <a:t>Memos capture and facilitate thinking.</a:t>
          </a:r>
        </a:p>
      </dgm:t>
    </dgm:pt>
    <dgm:pt modelId="{C54BA77A-6D25-416D-A57F-38F9E22C5A40}" type="parTrans" cxnId="{10B06C67-820C-4AE3-994B-396FCC95D5AD}">
      <dgm:prSet/>
      <dgm:spPr/>
      <dgm:t>
        <a:bodyPr/>
        <a:lstStyle/>
        <a:p>
          <a:endParaRPr lang="en-US"/>
        </a:p>
      </dgm:t>
    </dgm:pt>
    <dgm:pt modelId="{064B855E-9690-4875-BE96-46838521D21B}" type="sibTrans" cxnId="{10B06C67-820C-4AE3-994B-396FCC95D5AD}">
      <dgm:prSet/>
      <dgm:spPr/>
      <dgm:t>
        <a:bodyPr/>
        <a:lstStyle/>
        <a:p>
          <a:endParaRPr lang="en-US"/>
        </a:p>
      </dgm:t>
    </dgm:pt>
    <dgm:pt modelId="{E3AFBC06-2F30-4D30-AAAB-C3D5D6A65D24}">
      <dgm:prSet/>
      <dgm:spPr/>
      <dgm:t>
        <a:bodyPr/>
        <a:lstStyle/>
        <a:p>
          <a:r>
            <a:rPr lang="en-US"/>
            <a:t>Analysis: Concept and thought processes.</a:t>
          </a:r>
        </a:p>
      </dgm:t>
    </dgm:pt>
    <dgm:pt modelId="{293B31D3-4CA6-4E7D-ADAE-ACFB13BC2742}" type="parTrans" cxnId="{2F18E2C1-FD68-424B-82FD-36DE3582FB90}">
      <dgm:prSet/>
      <dgm:spPr/>
      <dgm:t>
        <a:bodyPr/>
        <a:lstStyle/>
        <a:p>
          <a:endParaRPr lang="en-US"/>
        </a:p>
      </dgm:t>
    </dgm:pt>
    <dgm:pt modelId="{2C500659-887F-4684-9586-3D58F30075AF}" type="sibTrans" cxnId="{2F18E2C1-FD68-424B-82FD-36DE3582FB90}">
      <dgm:prSet/>
      <dgm:spPr/>
      <dgm:t>
        <a:bodyPr/>
        <a:lstStyle/>
        <a:p>
          <a:endParaRPr lang="en-US"/>
        </a:p>
      </dgm:t>
    </dgm:pt>
    <dgm:pt modelId="{442E39C1-B369-4D16-8BD9-A179D1988020}" type="pres">
      <dgm:prSet presAssocID="{98D4C49A-0F30-4A1C-8DB8-47FAC153C340}" presName="linear" presStyleCnt="0">
        <dgm:presLayoutVars>
          <dgm:animLvl val="lvl"/>
          <dgm:resizeHandles val="exact"/>
        </dgm:presLayoutVars>
      </dgm:prSet>
      <dgm:spPr/>
    </dgm:pt>
    <dgm:pt modelId="{6B83D3F4-5770-44AF-AE25-74CD401E5B63}" type="pres">
      <dgm:prSet presAssocID="{B4A42376-DE98-43E3-8E98-A6C177CC1E02}" presName="parentText" presStyleLbl="node1" presStyleIdx="0" presStyleCnt="3">
        <dgm:presLayoutVars>
          <dgm:chMax val="0"/>
          <dgm:bulletEnabled val="1"/>
        </dgm:presLayoutVars>
      </dgm:prSet>
      <dgm:spPr/>
    </dgm:pt>
    <dgm:pt modelId="{387CED71-E26D-44F9-B383-74FC6021FB37}" type="pres">
      <dgm:prSet presAssocID="{B767C406-38BE-43AC-8F1F-EB587B1A4122}" presName="spacer" presStyleCnt="0"/>
      <dgm:spPr/>
    </dgm:pt>
    <dgm:pt modelId="{D41FD729-AC7F-445C-BCA1-0F2D16D2B4B7}" type="pres">
      <dgm:prSet presAssocID="{B64664A9-5D13-4EE9-8999-629B89A556C8}" presName="parentText" presStyleLbl="node1" presStyleIdx="1" presStyleCnt="3">
        <dgm:presLayoutVars>
          <dgm:chMax val="0"/>
          <dgm:bulletEnabled val="1"/>
        </dgm:presLayoutVars>
      </dgm:prSet>
      <dgm:spPr/>
    </dgm:pt>
    <dgm:pt modelId="{2EE9BB3B-C6F0-4E9B-8F7A-0B50B185219F}" type="pres">
      <dgm:prSet presAssocID="{064B855E-9690-4875-BE96-46838521D21B}" presName="spacer" presStyleCnt="0"/>
      <dgm:spPr/>
    </dgm:pt>
    <dgm:pt modelId="{63C235C8-C507-4951-B5B1-F55A52518C88}" type="pres">
      <dgm:prSet presAssocID="{E3AFBC06-2F30-4D30-AAAB-C3D5D6A65D24}" presName="parentText" presStyleLbl="node1" presStyleIdx="2" presStyleCnt="3">
        <dgm:presLayoutVars>
          <dgm:chMax val="0"/>
          <dgm:bulletEnabled val="1"/>
        </dgm:presLayoutVars>
      </dgm:prSet>
      <dgm:spPr/>
    </dgm:pt>
  </dgm:ptLst>
  <dgm:cxnLst>
    <dgm:cxn modelId="{6F165E0B-1734-4E2C-8185-78F3156EE26D}" type="presOf" srcId="{B64664A9-5D13-4EE9-8999-629B89A556C8}" destId="{D41FD729-AC7F-445C-BCA1-0F2D16D2B4B7}" srcOrd="0" destOrd="0" presId="urn:microsoft.com/office/officeart/2005/8/layout/vList2"/>
    <dgm:cxn modelId="{66351D12-7252-481F-87CB-4E7BD520FF1D}" type="presOf" srcId="{B4A42376-DE98-43E3-8E98-A6C177CC1E02}" destId="{6B83D3F4-5770-44AF-AE25-74CD401E5B63}" srcOrd="0" destOrd="0" presId="urn:microsoft.com/office/officeart/2005/8/layout/vList2"/>
    <dgm:cxn modelId="{E6CFA235-49D1-4275-931F-68FDE3785D75}" type="presOf" srcId="{98D4C49A-0F30-4A1C-8DB8-47FAC153C340}" destId="{442E39C1-B369-4D16-8BD9-A179D1988020}" srcOrd="0" destOrd="0" presId="urn:microsoft.com/office/officeart/2005/8/layout/vList2"/>
    <dgm:cxn modelId="{10B06C67-820C-4AE3-994B-396FCC95D5AD}" srcId="{98D4C49A-0F30-4A1C-8DB8-47FAC153C340}" destId="{B64664A9-5D13-4EE9-8999-629B89A556C8}" srcOrd="1" destOrd="0" parTransId="{C54BA77A-6D25-416D-A57F-38F9E22C5A40}" sibTransId="{064B855E-9690-4875-BE96-46838521D21B}"/>
    <dgm:cxn modelId="{FB5EE786-DE5E-4E7E-91C1-F730DBA5F5D2}" type="presOf" srcId="{E3AFBC06-2F30-4D30-AAAB-C3D5D6A65D24}" destId="{63C235C8-C507-4951-B5B1-F55A52518C88}" srcOrd="0" destOrd="0" presId="urn:microsoft.com/office/officeart/2005/8/layout/vList2"/>
    <dgm:cxn modelId="{2F18E2C1-FD68-424B-82FD-36DE3582FB90}" srcId="{98D4C49A-0F30-4A1C-8DB8-47FAC153C340}" destId="{E3AFBC06-2F30-4D30-AAAB-C3D5D6A65D24}" srcOrd="2" destOrd="0" parTransId="{293B31D3-4CA6-4E7D-ADAE-ACFB13BC2742}" sibTransId="{2C500659-887F-4684-9586-3D58F30075AF}"/>
    <dgm:cxn modelId="{837A81C8-3E6E-4751-98DF-84354E7990F9}" srcId="{98D4C49A-0F30-4A1C-8DB8-47FAC153C340}" destId="{B4A42376-DE98-43E3-8E98-A6C177CC1E02}" srcOrd="0" destOrd="0" parTransId="{BC4FD7CA-C609-42BF-89AF-5907A21C9E9E}" sibTransId="{B767C406-38BE-43AC-8F1F-EB587B1A4122}"/>
    <dgm:cxn modelId="{59D27304-E2C6-4ABA-A4BE-585095FFC5AB}" type="presParOf" srcId="{442E39C1-B369-4D16-8BD9-A179D1988020}" destId="{6B83D3F4-5770-44AF-AE25-74CD401E5B63}" srcOrd="0" destOrd="0" presId="urn:microsoft.com/office/officeart/2005/8/layout/vList2"/>
    <dgm:cxn modelId="{DAD5D7D9-082F-4F5E-AF25-501412B9333F}" type="presParOf" srcId="{442E39C1-B369-4D16-8BD9-A179D1988020}" destId="{387CED71-E26D-44F9-B383-74FC6021FB37}" srcOrd="1" destOrd="0" presId="urn:microsoft.com/office/officeart/2005/8/layout/vList2"/>
    <dgm:cxn modelId="{CC050A76-4668-4EE5-959C-4EA443B25D8D}" type="presParOf" srcId="{442E39C1-B369-4D16-8BD9-A179D1988020}" destId="{D41FD729-AC7F-445C-BCA1-0F2D16D2B4B7}" srcOrd="2" destOrd="0" presId="urn:microsoft.com/office/officeart/2005/8/layout/vList2"/>
    <dgm:cxn modelId="{5A62B8B3-12B0-4E13-BB93-541C67BA2FC9}" type="presParOf" srcId="{442E39C1-B369-4D16-8BD9-A179D1988020}" destId="{2EE9BB3B-C6F0-4E9B-8F7A-0B50B185219F}" srcOrd="3" destOrd="0" presId="urn:microsoft.com/office/officeart/2005/8/layout/vList2"/>
    <dgm:cxn modelId="{3B4F4F2E-A84E-4B43-B4F4-003AEDC5DEE1}" type="presParOf" srcId="{442E39C1-B369-4D16-8BD9-A179D1988020}" destId="{63C235C8-C507-4951-B5B1-F55A52518C8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A585375-4997-43A9-B646-359C142DA62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BF20424-AC10-449A-BBF4-5A7715118779}">
      <dgm:prSet/>
      <dgm:spPr/>
      <dgm:t>
        <a:bodyPr/>
        <a:lstStyle/>
        <a:p>
          <a:r>
            <a:rPr lang="en-US"/>
            <a:t>Additional Writing Considerations</a:t>
          </a:r>
        </a:p>
      </dgm:t>
    </dgm:pt>
    <dgm:pt modelId="{B6DA2F8C-8B01-49E8-A1E0-DC7FCE4D2B89}" type="parTrans" cxnId="{EB41F885-DC65-4249-8004-652013C2AE0A}">
      <dgm:prSet/>
      <dgm:spPr/>
      <dgm:t>
        <a:bodyPr/>
        <a:lstStyle/>
        <a:p>
          <a:endParaRPr lang="en-US"/>
        </a:p>
      </dgm:t>
    </dgm:pt>
    <dgm:pt modelId="{30B9D970-24B3-4A0A-BF6C-C7867E461853}" type="sibTrans" cxnId="{EB41F885-DC65-4249-8004-652013C2AE0A}">
      <dgm:prSet/>
      <dgm:spPr/>
      <dgm:t>
        <a:bodyPr/>
        <a:lstStyle/>
        <a:p>
          <a:endParaRPr lang="en-US"/>
        </a:p>
      </dgm:t>
    </dgm:pt>
    <dgm:pt modelId="{2FDD51B8-FD1A-4946-8639-5269823C57FB}">
      <dgm:prSet/>
      <dgm:spPr/>
      <dgm:t>
        <a:bodyPr/>
        <a:lstStyle/>
        <a:p>
          <a:r>
            <a:rPr lang="en-US"/>
            <a:t>Amount of raw data depends on goals.</a:t>
          </a:r>
        </a:p>
      </dgm:t>
    </dgm:pt>
    <dgm:pt modelId="{9124E3BF-CD66-4DA7-80DD-C6F5934B2E4F}" type="parTrans" cxnId="{676CA593-2100-43BC-A6F2-8DAA11EA6EC5}">
      <dgm:prSet/>
      <dgm:spPr/>
      <dgm:t>
        <a:bodyPr/>
        <a:lstStyle/>
        <a:p>
          <a:endParaRPr lang="en-US"/>
        </a:p>
      </dgm:t>
    </dgm:pt>
    <dgm:pt modelId="{9A9EC3C5-7FCA-4F8A-98F5-D23C3A01AA61}" type="sibTrans" cxnId="{676CA593-2100-43BC-A6F2-8DAA11EA6EC5}">
      <dgm:prSet/>
      <dgm:spPr/>
      <dgm:t>
        <a:bodyPr/>
        <a:lstStyle/>
        <a:p>
          <a:endParaRPr lang="en-US"/>
        </a:p>
      </dgm:t>
    </dgm:pt>
    <dgm:pt modelId="{783F793E-0FDD-45D6-9465-D620189D8C50}">
      <dgm:prSet/>
      <dgm:spPr/>
      <dgm:t>
        <a:bodyPr/>
        <a:lstStyle/>
        <a:p>
          <a:r>
            <a:rPr lang="en-US"/>
            <a:t>Including more data does not mean, a study is better or more authentic.</a:t>
          </a:r>
        </a:p>
      </dgm:t>
    </dgm:pt>
    <dgm:pt modelId="{D8A48785-F114-4C03-A75E-81921706666B}" type="parTrans" cxnId="{4814958A-DA2F-444C-8514-3E934630484E}">
      <dgm:prSet/>
      <dgm:spPr/>
      <dgm:t>
        <a:bodyPr/>
        <a:lstStyle/>
        <a:p>
          <a:endParaRPr lang="en-US"/>
        </a:p>
      </dgm:t>
    </dgm:pt>
    <dgm:pt modelId="{64C1A8AB-0AE2-4D69-A5C4-351F89E2F67D}" type="sibTrans" cxnId="{4814958A-DA2F-444C-8514-3E934630484E}">
      <dgm:prSet/>
      <dgm:spPr/>
      <dgm:t>
        <a:bodyPr/>
        <a:lstStyle/>
        <a:p>
          <a:endParaRPr lang="en-US"/>
        </a:p>
      </dgm:t>
    </dgm:pt>
    <dgm:pt modelId="{459C7413-E4FD-437D-A6EB-05EB6D2C5FF1}">
      <dgm:prSet/>
      <dgm:spPr/>
      <dgm:t>
        <a:bodyPr/>
        <a:lstStyle/>
        <a:p>
          <a:r>
            <a:rPr lang="en-US"/>
            <a:t>Qualitative texts discuss in linear fashion.</a:t>
          </a:r>
        </a:p>
      </dgm:t>
    </dgm:pt>
    <dgm:pt modelId="{B614F77B-5A32-43C1-9811-FCCFAAE148D9}" type="parTrans" cxnId="{92B5A73C-0413-4A7A-8ECA-0B3CAB27D91F}">
      <dgm:prSet/>
      <dgm:spPr/>
      <dgm:t>
        <a:bodyPr/>
        <a:lstStyle/>
        <a:p>
          <a:endParaRPr lang="en-US"/>
        </a:p>
      </dgm:t>
    </dgm:pt>
    <dgm:pt modelId="{2903C779-D743-486E-B03C-D583ABC72B29}" type="sibTrans" cxnId="{92B5A73C-0413-4A7A-8ECA-0B3CAB27D91F}">
      <dgm:prSet/>
      <dgm:spPr/>
      <dgm:t>
        <a:bodyPr/>
        <a:lstStyle/>
        <a:p>
          <a:endParaRPr lang="en-US"/>
        </a:p>
      </dgm:t>
    </dgm:pt>
    <dgm:pt modelId="{F5A91264-12CF-49E2-9710-B8B2F87F8BFE}" type="pres">
      <dgm:prSet presAssocID="{3A585375-4997-43A9-B646-359C142DA626}" presName="linear" presStyleCnt="0">
        <dgm:presLayoutVars>
          <dgm:animLvl val="lvl"/>
          <dgm:resizeHandles val="exact"/>
        </dgm:presLayoutVars>
      </dgm:prSet>
      <dgm:spPr/>
    </dgm:pt>
    <dgm:pt modelId="{349068FB-FFF3-4BA5-9C89-94D52050C832}" type="pres">
      <dgm:prSet presAssocID="{DBF20424-AC10-449A-BBF4-5A7715118779}" presName="parentText" presStyleLbl="node1" presStyleIdx="0" presStyleCnt="1">
        <dgm:presLayoutVars>
          <dgm:chMax val="0"/>
          <dgm:bulletEnabled val="1"/>
        </dgm:presLayoutVars>
      </dgm:prSet>
      <dgm:spPr/>
    </dgm:pt>
    <dgm:pt modelId="{34D38905-1AFD-4A4F-8A6C-004C72E9DB70}" type="pres">
      <dgm:prSet presAssocID="{DBF20424-AC10-449A-BBF4-5A7715118779}" presName="childText" presStyleLbl="revTx" presStyleIdx="0" presStyleCnt="1">
        <dgm:presLayoutVars>
          <dgm:bulletEnabled val="1"/>
        </dgm:presLayoutVars>
      </dgm:prSet>
      <dgm:spPr/>
    </dgm:pt>
  </dgm:ptLst>
  <dgm:cxnLst>
    <dgm:cxn modelId="{7226D513-D4ED-4607-90F9-5AC5CC534BCD}" type="presOf" srcId="{459C7413-E4FD-437D-A6EB-05EB6D2C5FF1}" destId="{34D38905-1AFD-4A4F-8A6C-004C72E9DB70}" srcOrd="0" destOrd="2" presId="urn:microsoft.com/office/officeart/2005/8/layout/vList2"/>
    <dgm:cxn modelId="{92B5A73C-0413-4A7A-8ECA-0B3CAB27D91F}" srcId="{DBF20424-AC10-449A-BBF4-5A7715118779}" destId="{459C7413-E4FD-437D-A6EB-05EB6D2C5FF1}" srcOrd="2" destOrd="0" parTransId="{B614F77B-5A32-43C1-9811-FCCFAAE148D9}" sibTransId="{2903C779-D743-486E-B03C-D583ABC72B29}"/>
    <dgm:cxn modelId="{755EF375-2000-4E9A-95C2-75A38EB42961}" type="presOf" srcId="{783F793E-0FDD-45D6-9465-D620189D8C50}" destId="{34D38905-1AFD-4A4F-8A6C-004C72E9DB70}" srcOrd="0" destOrd="1" presId="urn:microsoft.com/office/officeart/2005/8/layout/vList2"/>
    <dgm:cxn modelId="{EB41F885-DC65-4249-8004-652013C2AE0A}" srcId="{3A585375-4997-43A9-B646-359C142DA626}" destId="{DBF20424-AC10-449A-BBF4-5A7715118779}" srcOrd="0" destOrd="0" parTransId="{B6DA2F8C-8B01-49E8-A1E0-DC7FCE4D2B89}" sibTransId="{30B9D970-24B3-4A0A-BF6C-C7867E461853}"/>
    <dgm:cxn modelId="{14339E87-14A9-4B07-9B90-2D3A9A991BFF}" type="presOf" srcId="{DBF20424-AC10-449A-BBF4-5A7715118779}" destId="{349068FB-FFF3-4BA5-9C89-94D52050C832}" srcOrd="0" destOrd="0" presId="urn:microsoft.com/office/officeart/2005/8/layout/vList2"/>
    <dgm:cxn modelId="{4814958A-DA2F-444C-8514-3E934630484E}" srcId="{DBF20424-AC10-449A-BBF4-5A7715118779}" destId="{783F793E-0FDD-45D6-9465-D620189D8C50}" srcOrd="1" destOrd="0" parTransId="{D8A48785-F114-4C03-A75E-81921706666B}" sibTransId="{64C1A8AB-0AE2-4D69-A5C4-351F89E2F67D}"/>
    <dgm:cxn modelId="{676CA593-2100-43BC-A6F2-8DAA11EA6EC5}" srcId="{DBF20424-AC10-449A-BBF4-5A7715118779}" destId="{2FDD51B8-FD1A-4946-8639-5269823C57FB}" srcOrd="0" destOrd="0" parTransId="{9124E3BF-CD66-4DA7-80DD-C6F5934B2E4F}" sibTransId="{9A9EC3C5-7FCA-4F8A-98F5-D23C3A01AA61}"/>
    <dgm:cxn modelId="{3A9657C8-3A9A-4EEE-A0C8-6DF0A2F0E86F}" type="presOf" srcId="{3A585375-4997-43A9-B646-359C142DA626}" destId="{F5A91264-12CF-49E2-9710-B8B2F87F8BFE}" srcOrd="0" destOrd="0" presId="urn:microsoft.com/office/officeart/2005/8/layout/vList2"/>
    <dgm:cxn modelId="{774447D1-A336-4FFB-A7B8-E08011517803}" type="presOf" srcId="{2FDD51B8-FD1A-4946-8639-5269823C57FB}" destId="{34D38905-1AFD-4A4F-8A6C-004C72E9DB70}" srcOrd="0" destOrd="0" presId="urn:microsoft.com/office/officeart/2005/8/layout/vList2"/>
    <dgm:cxn modelId="{EE2FB588-6684-4807-82F6-688846F5A0A7}" type="presParOf" srcId="{F5A91264-12CF-49E2-9710-B8B2F87F8BFE}" destId="{349068FB-FFF3-4BA5-9C89-94D52050C832}" srcOrd="0" destOrd="0" presId="urn:microsoft.com/office/officeart/2005/8/layout/vList2"/>
    <dgm:cxn modelId="{818AA103-ECC1-4E7F-A0FD-DE2FF7BCE48B}" type="presParOf" srcId="{F5A91264-12CF-49E2-9710-B8B2F87F8BFE}" destId="{34D38905-1AFD-4A4F-8A6C-004C72E9DB70}"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587DB-598E-41AC-93CD-4B06D2CA5150}">
      <dsp:nvSpPr>
        <dsp:cNvPr id="0" name=""/>
        <dsp:cNvSpPr/>
      </dsp:nvSpPr>
      <dsp:spPr>
        <a:xfrm>
          <a:off x="0" y="0"/>
          <a:ext cx="7494249" cy="195615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A5C4C-8008-4B91-8987-3CF9AE8CC8D5}">
      <dsp:nvSpPr>
        <dsp:cNvPr id="0" name=""/>
        <dsp:cNvSpPr/>
      </dsp:nvSpPr>
      <dsp:spPr>
        <a:xfrm>
          <a:off x="224827" y="260820"/>
          <a:ext cx="2201435" cy="1434512"/>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698CC-9E08-4561-B3D3-492DC61BEFB6}">
      <dsp:nvSpPr>
        <dsp:cNvPr id="0" name=""/>
        <dsp:cNvSpPr/>
      </dsp:nvSpPr>
      <dsp:spPr>
        <a:xfrm rot="10800000">
          <a:off x="224827"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Updating rule book</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Changing schedule</a:t>
          </a:r>
        </a:p>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New rules</a:t>
          </a:r>
          <a:endParaRPr lang="en-GB" sz="2100" kern="1200" dirty="0"/>
        </a:p>
      </dsp:txBody>
      <dsp:txXfrm rot="10800000">
        <a:off x="292529" y="1956153"/>
        <a:ext cx="2066031" cy="2323152"/>
      </dsp:txXfrm>
    </dsp:sp>
    <dsp:sp modelId="{AC5568A8-D3E0-4829-BC28-82C88CB97007}">
      <dsp:nvSpPr>
        <dsp:cNvPr id="0" name=""/>
        <dsp:cNvSpPr/>
      </dsp:nvSpPr>
      <dsp:spPr>
        <a:xfrm>
          <a:off x="2646406" y="260820"/>
          <a:ext cx="2201435" cy="1434512"/>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5C6D2E-C51C-4D55-A011-3717EE26574E}">
      <dsp:nvSpPr>
        <dsp:cNvPr id="0" name=""/>
        <dsp:cNvSpPr/>
      </dsp:nvSpPr>
      <dsp:spPr>
        <a:xfrm rot="10800000">
          <a:off x="2646406"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Talking to colleagues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Reading journals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sz="2100" kern="1200" dirty="0"/>
        </a:p>
      </dsp:txBody>
      <dsp:txXfrm rot="10800000">
        <a:off x="2714108" y="1956153"/>
        <a:ext cx="2066031" cy="2323152"/>
      </dsp:txXfrm>
    </dsp:sp>
    <dsp:sp modelId="{F3EA4389-2795-4352-ACD2-91E7416DC6BB}">
      <dsp:nvSpPr>
        <dsp:cNvPr id="0" name=""/>
        <dsp:cNvSpPr/>
      </dsp:nvSpPr>
      <dsp:spPr>
        <a:xfrm>
          <a:off x="5067985" y="260820"/>
          <a:ext cx="2201435" cy="1434512"/>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EE423-B551-4BFC-97D0-3E2A9B7AB349}">
      <dsp:nvSpPr>
        <dsp:cNvPr id="0" name=""/>
        <dsp:cNvSpPr/>
      </dsp:nvSpPr>
      <dsp:spPr>
        <a:xfrm rot="10800000">
          <a:off x="5067985"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Locate and fix problems fast</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sz="2100" kern="1200" dirty="0"/>
        </a:p>
      </dsp:txBody>
      <dsp:txXfrm rot="10800000">
        <a:off x="5135687" y="1956153"/>
        <a:ext cx="2066031" cy="2323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587DB-598E-41AC-93CD-4B06D2CA5150}">
      <dsp:nvSpPr>
        <dsp:cNvPr id="0" name=""/>
        <dsp:cNvSpPr/>
      </dsp:nvSpPr>
      <dsp:spPr>
        <a:xfrm>
          <a:off x="0" y="0"/>
          <a:ext cx="7494249" cy="195615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A5C4C-8008-4B91-8987-3CF9AE8CC8D5}">
      <dsp:nvSpPr>
        <dsp:cNvPr id="0" name=""/>
        <dsp:cNvSpPr/>
      </dsp:nvSpPr>
      <dsp:spPr>
        <a:xfrm>
          <a:off x="224827" y="260820"/>
          <a:ext cx="2201435" cy="1434512"/>
        </a:xfrm>
        <a:prstGeom prst="round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698CC-9E08-4561-B3D3-492DC61BEFB6}">
      <dsp:nvSpPr>
        <dsp:cNvPr id="0" name=""/>
        <dsp:cNvSpPr/>
      </dsp:nvSpPr>
      <dsp:spPr>
        <a:xfrm rot="10800000">
          <a:off x="224827"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Updating rule book</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Changing schedule</a:t>
          </a:r>
        </a:p>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New rules</a:t>
          </a:r>
          <a:endParaRPr lang="en-GB" sz="2100" kern="1200" dirty="0"/>
        </a:p>
      </dsp:txBody>
      <dsp:txXfrm rot="10800000">
        <a:off x="292529" y="1956153"/>
        <a:ext cx="2066031" cy="2323152"/>
      </dsp:txXfrm>
    </dsp:sp>
    <dsp:sp modelId="{AC5568A8-D3E0-4829-BC28-82C88CB97007}">
      <dsp:nvSpPr>
        <dsp:cNvPr id="0" name=""/>
        <dsp:cNvSpPr/>
      </dsp:nvSpPr>
      <dsp:spPr>
        <a:xfrm>
          <a:off x="2646406" y="260820"/>
          <a:ext cx="2201435" cy="1434512"/>
        </a:xfrm>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5C6D2E-C51C-4D55-A011-3717EE26574E}">
      <dsp:nvSpPr>
        <dsp:cNvPr id="0" name=""/>
        <dsp:cNvSpPr/>
      </dsp:nvSpPr>
      <dsp:spPr>
        <a:xfrm rot="10800000">
          <a:off x="2646406"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Talking to colleagues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Reading journals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sz="2100" kern="1200" dirty="0"/>
        </a:p>
      </dsp:txBody>
      <dsp:txXfrm rot="10800000">
        <a:off x="2714108" y="1956153"/>
        <a:ext cx="2066031" cy="2323152"/>
      </dsp:txXfrm>
    </dsp:sp>
    <dsp:sp modelId="{F3EA4389-2795-4352-ACD2-91E7416DC6BB}">
      <dsp:nvSpPr>
        <dsp:cNvPr id="0" name=""/>
        <dsp:cNvSpPr/>
      </dsp:nvSpPr>
      <dsp:spPr>
        <a:xfrm>
          <a:off x="5086720" y="260820"/>
          <a:ext cx="2201435" cy="1434512"/>
        </a:xfrm>
        <a:prstGeom prst="round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EE423-B551-4BFC-97D0-3E2A9B7AB349}">
      <dsp:nvSpPr>
        <dsp:cNvPr id="0" name=""/>
        <dsp:cNvSpPr/>
      </dsp:nvSpPr>
      <dsp:spPr>
        <a:xfrm rot="10800000">
          <a:off x="5067985"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Locate and fix problems fast</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sz="2100" kern="1200" dirty="0"/>
        </a:p>
      </dsp:txBody>
      <dsp:txXfrm rot="10800000">
        <a:off x="5135687" y="1956153"/>
        <a:ext cx="2066031" cy="2323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0ABC-60CE-4268-8DDE-FBC60A793D97}">
      <dsp:nvSpPr>
        <dsp:cNvPr id="0" name=""/>
        <dsp:cNvSpPr/>
      </dsp:nvSpPr>
      <dsp:spPr>
        <a:xfrm>
          <a:off x="0" y="886729"/>
          <a:ext cx="6666833" cy="6715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Multiple Data Readings</a:t>
          </a:r>
        </a:p>
      </dsp:txBody>
      <dsp:txXfrm>
        <a:off x="32784" y="919513"/>
        <a:ext cx="6601265" cy="606012"/>
      </dsp:txXfrm>
    </dsp:sp>
    <dsp:sp modelId="{B8D255C1-A3F4-4B6F-A3ED-1E913AA4F737}">
      <dsp:nvSpPr>
        <dsp:cNvPr id="0" name=""/>
        <dsp:cNvSpPr/>
      </dsp:nvSpPr>
      <dsp:spPr>
        <a:xfrm>
          <a:off x="0" y="1638950"/>
          <a:ext cx="6666833" cy="671580"/>
        </a:xfrm>
        <a:prstGeom prst="roundRect">
          <a:avLst/>
        </a:prstGeom>
        <a:gradFill rotWithShape="0">
          <a:gsLst>
            <a:gs pos="0">
              <a:schemeClr val="accent2">
                <a:hueOff val="-2266801"/>
                <a:satOff val="1309"/>
                <a:lumOff val="-2402"/>
                <a:alphaOff val="0"/>
                <a:satMod val="103000"/>
                <a:lumMod val="102000"/>
                <a:tint val="94000"/>
              </a:schemeClr>
            </a:gs>
            <a:gs pos="50000">
              <a:schemeClr val="accent2">
                <a:hueOff val="-2266801"/>
                <a:satOff val="1309"/>
                <a:lumOff val="-2402"/>
                <a:alphaOff val="0"/>
                <a:satMod val="110000"/>
                <a:lumMod val="100000"/>
                <a:shade val="100000"/>
              </a:schemeClr>
            </a:gs>
            <a:gs pos="100000">
              <a:schemeClr val="accent2">
                <a:hueOff val="-2266801"/>
                <a:satOff val="1309"/>
                <a:lumOff val="-2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Reading and rereading data.</a:t>
          </a:r>
        </a:p>
      </dsp:txBody>
      <dsp:txXfrm>
        <a:off x="32784" y="1671734"/>
        <a:ext cx="6601265" cy="606012"/>
      </dsp:txXfrm>
    </dsp:sp>
    <dsp:sp modelId="{5690A537-06C8-4243-9041-AD5F0A1DBB23}">
      <dsp:nvSpPr>
        <dsp:cNvPr id="0" name=""/>
        <dsp:cNvSpPr/>
      </dsp:nvSpPr>
      <dsp:spPr>
        <a:xfrm>
          <a:off x="0" y="2391170"/>
          <a:ext cx="6666833" cy="671580"/>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Unstructured reading.</a:t>
          </a:r>
        </a:p>
      </dsp:txBody>
      <dsp:txXfrm>
        <a:off x="32784" y="2423954"/>
        <a:ext cx="6601265" cy="606012"/>
      </dsp:txXfrm>
    </dsp:sp>
    <dsp:sp modelId="{8D6B415A-B0E6-455F-A915-A02E6FA00185}">
      <dsp:nvSpPr>
        <dsp:cNvPr id="0" name=""/>
        <dsp:cNvSpPr/>
      </dsp:nvSpPr>
      <dsp:spPr>
        <a:xfrm>
          <a:off x="0" y="3143390"/>
          <a:ext cx="6666833" cy="671580"/>
        </a:xfrm>
        <a:prstGeom prst="roundRect">
          <a:avLst/>
        </a:prstGeom>
        <a:gradFill rotWithShape="0">
          <a:gsLst>
            <a:gs pos="0">
              <a:schemeClr val="accent2">
                <a:hueOff val="-6800403"/>
                <a:satOff val="3927"/>
                <a:lumOff val="-7205"/>
                <a:alphaOff val="0"/>
                <a:satMod val="103000"/>
                <a:lumMod val="102000"/>
                <a:tint val="94000"/>
              </a:schemeClr>
            </a:gs>
            <a:gs pos="50000">
              <a:schemeClr val="accent2">
                <a:hueOff val="-6800403"/>
                <a:satOff val="3927"/>
                <a:lumOff val="-7205"/>
                <a:alphaOff val="0"/>
                <a:satMod val="110000"/>
                <a:lumMod val="100000"/>
                <a:shade val="100000"/>
              </a:schemeClr>
            </a:gs>
            <a:gs pos="100000">
              <a:schemeClr val="accent2">
                <a:hueOff val="-6800403"/>
                <a:satOff val="3927"/>
                <a:lumOff val="-72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Justifying a clear rationale for choices.</a:t>
          </a:r>
        </a:p>
      </dsp:txBody>
      <dsp:txXfrm>
        <a:off x="32784" y="3176174"/>
        <a:ext cx="6601265" cy="606012"/>
      </dsp:txXfrm>
    </dsp:sp>
    <dsp:sp modelId="{A67FD6ED-E606-4E37-941D-1C4ACAF8A276}">
      <dsp:nvSpPr>
        <dsp:cNvPr id="0" name=""/>
        <dsp:cNvSpPr/>
      </dsp:nvSpPr>
      <dsp:spPr>
        <a:xfrm>
          <a:off x="0" y="3895609"/>
          <a:ext cx="6666833" cy="67158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Order and structure of readings important.</a:t>
          </a:r>
        </a:p>
      </dsp:txBody>
      <dsp:txXfrm>
        <a:off x="32784" y="3928393"/>
        <a:ext cx="6601265" cy="6060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6483B-1622-4B9A-9A0C-9A9C9C4D8E54}">
      <dsp:nvSpPr>
        <dsp:cNvPr id="0" name=""/>
        <dsp:cNvSpPr/>
      </dsp:nvSpPr>
      <dsp:spPr>
        <a:xfrm>
          <a:off x="0" y="713840"/>
          <a:ext cx="6666833" cy="95471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Data Analysis Strategies: Coding, Connecting, Dialogic Engagement, and Other Methods: Coding</a:t>
          </a:r>
        </a:p>
      </dsp:txBody>
      <dsp:txXfrm>
        <a:off x="46606" y="760446"/>
        <a:ext cx="6573621" cy="861507"/>
      </dsp:txXfrm>
    </dsp:sp>
    <dsp:sp modelId="{B7B41396-1F48-4ED0-B7A8-52D6A32441C2}">
      <dsp:nvSpPr>
        <dsp:cNvPr id="0" name=""/>
        <dsp:cNvSpPr/>
      </dsp:nvSpPr>
      <dsp:spPr>
        <a:xfrm>
          <a:off x="0" y="1737680"/>
          <a:ext cx="6666833" cy="95471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Coding: Assigning meaning to data.</a:t>
          </a:r>
        </a:p>
      </dsp:txBody>
      <dsp:txXfrm>
        <a:off x="46606" y="1784286"/>
        <a:ext cx="6573621" cy="861507"/>
      </dsp:txXfrm>
    </dsp:sp>
    <dsp:sp modelId="{5C2AE2FF-FC97-4A7D-B007-AA329D5BFBE2}">
      <dsp:nvSpPr>
        <dsp:cNvPr id="0" name=""/>
        <dsp:cNvSpPr/>
      </dsp:nvSpPr>
      <dsp:spPr>
        <a:xfrm>
          <a:off x="0" y="2761519"/>
          <a:ext cx="6666833" cy="95471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Does not mean analysis.</a:t>
          </a:r>
        </a:p>
      </dsp:txBody>
      <dsp:txXfrm>
        <a:off x="46606" y="2808125"/>
        <a:ext cx="6573621" cy="861507"/>
      </dsp:txXfrm>
    </dsp:sp>
    <dsp:sp modelId="{05590555-010C-4EA8-A615-8E1414BB8740}">
      <dsp:nvSpPr>
        <dsp:cNvPr id="0" name=""/>
        <dsp:cNvSpPr/>
      </dsp:nvSpPr>
      <dsp:spPr>
        <a:xfrm>
          <a:off x="0" y="3785359"/>
          <a:ext cx="6666833" cy="95471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Important components of data analysis.</a:t>
          </a:r>
        </a:p>
      </dsp:txBody>
      <dsp:txXfrm>
        <a:off x="46606" y="3831965"/>
        <a:ext cx="6573621" cy="8615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B2F9C-1761-499D-B3F3-43795C490D2B}">
      <dsp:nvSpPr>
        <dsp:cNvPr id="0" name=""/>
        <dsp:cNvSpPr/>
      </dsp:nvSpPr>
      <dsp:spPr>
        <a:xfrm>
          <a:off x="0" y="2447"/>
          <a:ext cx="6588691" cy="12403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D17266-BB73-4161-9CC7-223CB2B3D204}">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7E5040-15E0-44BA-9F7C-CA69CEDD2A7D}">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Data Analysis Strategies: Coding, Connecting, Dialogic Engagement, and Other Methods: Approaches to Coding</a:t>
          </a:r>
        </a:p>
      </dsp:txBody>
      <dsp:txXfrm>
        <a:off x="1432649" y="2447"/>
        <a:ext cx="5156041" cy="1240389"/>
      </dsp:txXfrm>
    </dsp:sp>
    <dsp:sp modelId="{8ECD80D6-7360-4F06-8C0F-7707691E3B52}">
      <dsp:nvSpPr>
        <dsp:cNvPr id="0" name=""/>
        <dsp:cNvSpPr/>
      </dsp:nvSpPr>
      <dsp:spPr>
        <a:xfrm>
          <a:off x="0" y="1552933"/>
          <a:ext cx="6588691" cy="12403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0A691-CF6C-4CF3-B585-1C707CA70DF6}">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D1DE02-CEFE-4291-AB36-4DC4B17F369E}">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Inductive and deductive coding processes.</a:t>
          </a:r>
        </a:p>
      </dsp:txBody>
      <dsp:txXfrm>
        <a:off x="1432649" y="1552933"/>
        <a:ext cx="5156041" cy="1240389"/>
      </dsp:txXfrm>
    </dsp:sp>
    <dsp:sp modelId="{1D6CA9D2-B917-479D-9605-0BF6AADCBCE5}">
      <dsp:nvSpPr>
        <dsp:cNvPr id="0" name=""/>
        <dsp:cNvSpPr/>
      </dsp:nvSpPr>
      <dsp:spPr>
        <a:xfrm>
          <a:off x="0" y="3103420"/>
          <a:ext cx="6588691" cy="12403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F5814-361D-47D1-866E-5454F8354249}">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AECFA3-2026-4D86-A616-A75D84B51CA2}">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Inductive: Coding close to the data.</a:t>
          </a:r>
        </a:p>
      </dsp:txBody>
      <dsp:txXfrm>
        <a:off x="1432649" y="3103420"/>
        <a:ext cx="5156041" cy="1240389"/>
      </dsp:txXfrm>
    </dsp:sp>
    <dsp:sp modelId="{A643D6A8-736A-4F86-B034-8B63B8E683E2}">
      <dsp:nvSpPr>
        <dsp:cNvPr id="0" name=""/>
        <dsp:cNvSpPr/>
      </dsp:nvSpPr>
      <dsp:spPr>
        <a:xfrm>
          <a:off x="0" y="4653906"/>
          <a:ext cx="6588691" cy="12403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F962C-43AB-4822-A5AB-04F99D53C449}">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36980B-E3E4-4258-A3B3-64E6F32BC03A}">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Does not necessarily confer rigor.</a:t>
          </a:r>
        </a:p>
      </dsp:txBody>
      <dsp:txXfrm>
        <a:off x="1432649" y="4653906"/>
        <a:ext cx="5156041" cy="12403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CCAC9-7BB3-4026-9445-FD96577AF9C0}">
      <dsp:nvSpPr>
        <dsp:cNvPr id="0" name=""/>
        <dsp:cNvSpPr/>
      </dsp:nvSpPr>
      <dsp:spPr>
        <a:xfrm>
          <a:off x="0" y="276758"/>
          <a:ext cx="6263640"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Data Analysis Strategies: Coding, Connecting, Dialogic Engagement, and Other Methods: Approaches to Coding</a:t>
          </a:r>
        </a:p>
      </dsp:txBody>
      <dsp:txXfrm>
        <a:off x="77847" y="354605"/>
        <a:ext cx="6107946" cy="1439016"/>
      </dsp:txXfrm>
    </dsp:sp>
    <dsp:sp modelId="{23FAE0D0-A4B9-41F8-AEB6-00BCF5EB5433}">
      <dsp:nvSpPr>
        <dsp:cNvPr id="0" name=""/>
        <dsp:cNvSpPr/>
      </dsp:nvSpPr>
      <dsp:spPr>
        <a:xfrm>
          <a:off x="0" y="1954988"/>
          <a:ext cx="6263640" cy="1594710"/>
        </a:xfrm>
        <a:prstGeom prst="roundRect">
          <a:avLst/>
        </a:prstGeom>
        <a:solidFill>
          <a:schemeClr val="accent2">
            <a:hueOff val="-4533602"/>
            <a:satOff val="261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Deductive: Reading the data.</a:t>
          </a:r>
        </a:p>
      </dsp:txBody>
      <dsp:txXfrm>
        <a:off x="77847" y="2032835"/>
        <a:ext cx="6107946" cy="1439016"/>
      </dsp:txXfrm>
    </dsp:sp>
    <dsp:sp modelId="{F5D261EA-F418-4DF6-A7D0-830DEBA869C1}">
      <dsp:nvSpPr>
        <dsp:cNvPr id="0" name=""/>
        <dsp:cNvSpPr/>
      </dsp:nvSpPr>
      <dsp:spPr>
        <a:xfrm>
          <a:off x="0" y="3633219"/>
          <a:ext cx="6263640" cy="1594710"/>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Strategic combination of both processes.</a:t>
          </a:r>
        </a:p>
      </dsp:txBody>
      <dsp:txXfrm>
        <a:off x="77847" y="3711066"/>
        <a:ext cx="6107946" cy="14390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2617E-CCF6-4A3F-BFBC-6802EBAEBA06}">
      <dsp:nvSpPr>
        <dsp:cNvPr id="0" name=""/>
        <dsp:cNvSpPr/>
      </dsp:nvSpPr>
      <dsp:spPr>
        <a:xfrm>
          <a:off x="0" y="307129"/>
          <a:ext cx="6666833" cy="9149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Data Analysis Strategies: Coding, Connecting, Dialogic Engagement, and Other Methods: Coding Processes</a:t>
          </a:r>
        </a:p>
      </dsp:txBody>
      <dsp:txXfrm>
        <a:off x="44664" y="351793"/>
        <a:ext cx="6577505" cy="825612"/>
      </dsp:txXfrm>
    </dsp:sp>
    <dsp:sp modelId="{BDDC7802-E8CC-4A63-A356-3E66E732DC02}">
      <dsp:nvSpPr>
        <dsp:cNvPr id="0" name=""/>
        <dsp:cNvSpPr/>
      </dsp:nvSpPr>
      <dsp:spPr>
        <a:xfrm>
          <a:off x="0" y="1288309"/>
          <a:ext cx="6666833" cy="914940"/>
        </a:xfrm>
        <a:prstGeom prst="roundRect">
          <a:avLst/>
        </a:prstGeom>
        <a:gradFill rotWithShape="0">
          <a:gsLst>
            <a:gs pos="0">
              <a:schemeClr val="accent2">
                <a:hueOff val="-2266801"/>
                <a:satOff val="1309"/>
                <a:lumOff val="-2402"/>
                <a:alphaOff val="0"/>
                <a:satMod val="103000"/>
                <a:lumMod val="102000"/>
                <a:tint val="94000"/>
              </a:schemeClr>
            </a:gs>
            <a:gs pos="50000">
              <a:schemeClr val="accent2">
                <a:hueOff val="-2266801"/>
                <a:satOff val="1309"/>
                <a:lumOff val="-2402"/>
                <a:alphaOff val="0"/>
                <a:satMod val="110000"/>
                <a:lumMod val="100000"/>
                <a:shade val="100000"/>
              </a:schemeClr>
            </a:gs>
            <a:gs pos="100000">
              <a:schemeClr val="accent2">
                <a:hueOff val="-2266801"/>
                <a:satOff val="1309"/>
                <a:lumOff val="-2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Open coding: Highlighting sections.</a:t>
          </a:r>
        </a:p>
      </dsp:txBody>
      <dsp:txXfrm>
        <a:off x="44664" y="1332973"/>
        <a:ext cx="6577505" cy="825612"/>
      </dsp:txXfrm>
    </dsp:sp>
    <dsp:sp modelId="{C1C46660-C920-4AC5-A339-04FC3CFA3519}">
      <dsp:nvSpPr>
        <dsp:cNvPr id="0" name=""/>
        <dsp:cNvSpPr/>
      </dsp:nvSpPr>
      <dsp:spPr>
        <a:xfrm>
          <a:off x="0" y="2269489"/>
          <a:ext cx="6666833" cy="914940"/>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Axial coding: Pattern coding.</a:t>
          </a:r>
        </a:p>
      </dsp:txBody>
      <dsp:txXfrm>
        <a:off x="44664" y="2314153"/>
        <a:ext cx="6577505" cy="825612"/>
      </dsp:txXfrm>
    </dsp:sp>
    <dsp:sp modelId="{8200932E-9295-4411-A211-F30B5785238F}">
      <dsp:nvSpPr>
        <dsp:cNvPr id="0" name=""/>
        <dsp:cNvSpPr/>
      </dsp:nvSpPr>
      <dsp:spPr>
        <a:xfrm>
          <a:off x="0" y="3250670"/>
          <a:ext cx="6666833" cy="914940"/>
        </a:xfrm>
        <a:prstGeom prst="roundRect">
          <a:avLst/>
        </a:prstGeom>
        <a:gradFill rotWithShape="0">
          <a:gsLst>
            <a:gs pos="0">
              <a:schemeClr val="accent2">
                <a:hueOff val="-6800403"/>
                <a:satOff val="3927"/>
                <a:lumOff val="-7205"/>
                <a:alphaOff val="0"/>
                <a:satMod val="103000"/>
                <a:lumMod val="102000"/>
                <a:tint val="94000"/>
              </a:schemeClr>
            </a:gs>
            <a:gs pos="50000">
              <a:schemeClr val="accent2">
                <a:hueOff val="-6800403"/>
                <a:satOff val="3927"/>
                <a:lumOff val="-7205"/>
                <a:alphaOff val="0"/>
                <a:satMod val="110000"/>
                <a:lumMod val="100000"/>
                <a:shade val="100000"/>
              </a:schemeClr>
            </a:gs>
            <a:gs pos="100000">
              <a:schemeClr val="accent2">
                <a:hueOff val="-6800403"/>
                <a:satOff val="3927"/>
                <a:lumOff val="-72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Creating a code set.</a:t>
          </a:r>
        </a:p>
      </dsp:txBody>
      <dsp:txXfrm>
        <a:off x="44664" y="3295334"/>
        <a:ext cx="6577505" cy="825612"/>
      </dsp:txXfrm>
    </dsp:sp>
    <dsp:sp modelId="{A7A42D7A-CC72-4C5C-ABFB-57048E9EB20E}">
      <dsp:nvSpPr>
        <dsp:cNvPr id="0" name=""/>
        <dsp:cNvSpPr/>
      </dsp:nvSpPr>
      <dsp:spPr>
        <a:xfrm>
          <a:off x="0" y="4231850"/>
          <a:ext cx="6666833" cy="91494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Codes can overlap.</a:t>
          </a:r>
        </a:p>
      </dsp:txBody>
      <dsp:txXfrm>
        <a:off x="44664" y="4276514"/>
        <a:ext cx="6577505" cy="8256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FA3E7-D149-4DF0-A243-574391D3A11C}">
      <dsp:nvSpPr>
        <dsp:cNvPr id="0" name=""/>
        <dsp:cNvSpPr/>
      </dsp:nvSpPr>
      <dsp:spPr>
        <a:xfrm>
          <a:off x="0" y="2284"/>
          <a:ext cx="6263640" cy="1157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D869C-C170-4262-A44C-3530B38B60FB}">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3F5B8F-0C27-4BB7-9F8D-C03BA3407C90}">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US" sz="2100" kern="1200"/>
            <a:t>Data Analysis Strategies: Coding, Connecting, Dialogic Engagement, and Other Methods: CAQDAS</a:t>
          </a:r>
        </a:p>
      </dsp:txBody>
      <dsp:txXfrm>
        <a:off x="1337397" y="2284"/>
        <a:ext cx="4926242" cy="1157919"/>
      </dsp:txXfrm>
    </dsp:sp>
    <dsp:sp modelId="{7D245753-CB47-407F-92B6-4C6D521D24A8}">
      <dsp:nvSpPr>
        <dsp:cNvPr id="0" name=""/>
        <dsp:cNvSpPr/>
      </dsp:nvSpPr>
      <dsp:spPr>
        <a:xfrm>
          <a:off x="0" y="1449684"/>
          <a:ext cx="6263640" cy="1157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CC20B-1634-498B-BBB4-5D529B88BC52}">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A90828-6104-4FDD-8E52-17AA0CBA6D83}">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US" sz="2100" kern="1200"/>
            <a:t>CAQDAS: Organize and sort data.</a:t>
          </a:r>
        </a:p>
      </dsp:txBody>
      <dsp:txXfrm>
        <a:off x="1337397" y="1449684"/>
        <a:ext cx="4926242" cy="1157919"/>
      </dsp:txXfrm>
    </dsp:sp>
    <dsp:sp modelId="{BB3B528B-F674-44E1-B392-8737DD248146}">
      <dsp:nvSpPr>
        <dsp:cNvPr id="0" name=""/>
        <dsp:cNvSpPr/>
      </dsp:nvSpPr>
      <dsp:spPr>
        <a:xfrm>
          <a:off x="0" y="2897083"/>
          <a:ext cx="6263640" cy="1157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53E3DA-84F4-4BB8-B9DF-D308F59F66B1}">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741589-1134-40FA-863B-FAE0F2BEC599}">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US" sz="2100" kern="1200"/>
            <a:t>Popular programs.</a:t>
          </a:r>
        </a:p>
      </dsp:txBody>
      <dsp:txXfrm>
        <a:off x="1337397" y="2897083"/>
        <a:ext cx="4926242" cy="1157919"/>
      </dsp:txXfrm>
    </dsp:sp>
    <dsp:sp modelId="{07815C9E-7460-4933-8CFA-B09530F96AA1}">
      <dsp:nvSpPr>
        <dsp:cNvPr id="0" name=""/>
        <dsp:cNvSpPr/>
      </dsp:nvSpPr>
      <dsp:spPr>
        <a:xfrm>
          <a:off x="0" y="4344483"/>
          <a:ext cx="6263640" cy="11579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0F7877-D86E-41E6-B986-A180C40A69F0}">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9B1CC6-AE2D-488D-9717-18E4FD6DE1F0}">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US" sz="2100" kern="1200"/>
            <a:t>It is a database that holds source data.</a:t>
          </a:r>
        </a:p>
      </dsp:txBody>
      <dsp:txXfrm>
        <a:off x="1337397" y="4344483"/>
        <a:ext cx="4926242" cy="115791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8C96A-4DAC-4D67-A57D-DE51BCEE5131}">
      <dsp:nvSpPr>
        <dsp:cNvPr id="0" name=""/>
        <dsp:cNvSpPr/>
      </dsp:nvSpPr>
      <dsp:spPr>
        <a:xfrm>
          <a:off x="0" y="290718"/>
          <a:ext cx="6666833" cy="154928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Connecting Strategies</a:t>
          </a:r>
        </a:p>
      </dsp:txBody>
      <dsp:txXfrm>
        <a:off x="75630" y="366348"/>
        <a:ext cx="6515573" cy="1398021"/>
      </dsp:txXfrm>
    </dsp:sp>
    <dsp:sp modelId="{E63BFDB3-D30E-4602-BEE1-BA78FB9C0CF3}">
      <dsp:nvSpPr>
        <dsp:cNvPr id="0" name=""/>
        <dsp:cNvSpPr/>
      </dsp:nvSpPr>
      <dsp:spPr>
        <a:xfrm>
          <a:off x="0" y="1952319"/>
          <a:ext cx="6666833" cy="1549281"/>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Are ways of analyzing data.</a:t>
          </a:r>
        </a:p>
      </dsp:txBody>
      <dsp:txXfrm>
        <a:off x="75630" y="2027949"/>
        <a:ext cx="6515573" cy="1398021"/>
      </dsp:txXfrm>
    </dsp:sp>
    <dsp:sp modelId="{77A87EA6-4A34-4295-9CFB-7B4D6FBD9B47}">
      <dsp:nvSpPr>
        <dsp:cNvPr id="0" name=""/>
        <dsp:cNvSpPr/>
      </dsp:nvSpPr>
      <dsp:spPr>
        <a:xfrm>
          <a:off x="0" y="3613920"/>
          <a:ext cx="6666833" cy="1549281"/>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Categorizing and connecting strategies are complementary.</a:t>
          </a:r>
        </a:p>
      </dsp:txBody>
      <dsp:txXfrm>
        <a:off x="75630" y="3689550"/>
        <a:ext cx="6515573" cy="139802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227F4-9771-40B5-B635-6F0AB5C9786D}">
      <dsp:nvSpPr>
        <dsp:cNvPr id="0" name=""/>
        <dsp:cNvSpPr/>
      </dsp:nvSpPr>
      <dsp:spPr>
        <a:xfrm>
          <a:off x="0" y="46309"/>
          <a:ext cx="6666833" cy="127120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Dialogic Engagement</a:t>
          </a:r>
        </a:p>
      </dsp:txBody>
      <dsp:txXfrm>
        <a:off x="62055" y="108364"/>
        <a:ext cx="6542723" cy="1147095"/>
      </dsp:txXfrm>
    </dsp:sp>
    <dsp:sp modelId="{6E3DB9F8-DE54-4096-9B91-9BDBF4D8C961}">
      <dsp:nvSpPr>
        <dsp:cNvPr id="0" name=""/>
        <dsp:cNvSpPr/>
      </dsp:nvSpPr>
      <dsp:spPr>
        <a:xfrm>
          <a:off x="0" y="1409674"/>
          <a:ext cx="6666833" cy="1271205"/>
        </a:xfrm>
        <a:prstGeom prst="roundRect">
          <a:avLst/>
        </a:prstGeom>
        <a:gradFill rotWithShape="0">
          <a:gsLst>
            <a:gs pos="0">
              <a:schemeClr val="accent2">
                <a:hueOff val="-3022401"/>
                <a:satOff val="1745"/>
                <a:lumOff val="-3202"/>
                <a:alphaOff val="0"/>
                <a:satMod val="103000"/>
                <a:lumMod val="102000"/>
                <a:tint val="94000"/>
              </a:schemeClr>
            </a:gs>
            <a:gs pos="50000">
              <a:schemeClr val="accent2">
                <a:hueOff val="-3022401"/>
                <a:satOff val="1745"/>
                <a:lumOff val="-3202"/>
                <a:alphaOff val="0"/>
                <a:satMod val="110000"/>
                <a:lumMod val="100000"/>
                <a:shade val="100000"/>
              </a:schemeClr>
            </a:gs>
            <a:gs pos="100000">
              <a:schemeClr val="accent2">
                <a:hueOff val="-3022401"/>
                <a:satOff val="1745"/>
                <a:lumOff val="-32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Important ways of analyzing data.</a:t>
          </a:r>
        </a:p>
      </dsp:txBody>
      <dsp:txXfrm>
        <a:off x="62055" y="1471729"/>
        <a:ext cx="6542723" cy="1147095"/>
      </dsp:txXfrm>
    </dsp:sp>
    <dsp:sp modelId="{A651F480-FC7C-41C8-BEE6-88080A1AFFD0}">
      <dsp:nvSpPr>
        <dsp:cNvPr id="0" name=""/>
        <dsp:cNvSpPr/>
      </dsp:nvSpPr>
      <dsp:spPr>
        <a:xfrm>
          <a:off x="0" y="2773040"/>
          <a:ext cx="6666833" cy="1271205"/>
        </a:xfrm>
        <a:prstGeom prst="roundRect">
          <a:avLst/>
        </a:prstGeom>
        <a:gradFill rotWithShape="0">
          <a:gsLst>
            <a:gs pos="0">
              <a:schemeClr val="accent2">
                <a:hueOff val="-6044802"/>
                <a:satOff val="3491"/>
                <a:lumOff val="-6405"/>
                <a:alphaOff val="0"/>
                <a:satMod val="103000"/>
                <a:lumMod val="102000"/>
                <a:tint val="94000"/>
              </a:schemeClr>
            </a:gs>
            <a:gs pos="50000">
              <a:schemeClr val="accent2">
                <a:hueOff val="-6044802"/>
                <a:satOff val="3491"/>
                <a:lumOff val="-6405"/>
                <a:alphaOff val="0"/>
                <a:satMod val="110000"/>
                <a:lumMod val="100000"/>
                <a:shade val="100000"/>
              </a:schemeClr>
            </a:gs>
            <a:gs pos="100000">
              <a:schemeClr val="accent2">
                <a:hueOff val="-6044802"/>
                <a:satOff val="3491"/>
                <a:lumOff val="-64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Important part of collaborative analysis.</a:t>
          </a:r>
        </a:p>
      </dsp:txBody>
      <dsp:txXfrm>
        <a:off x="62055" y="2835095"/>
        <a:ext cx="6542723" cy="1147095"/>
      </dsp:txXfrm>
    </dsp:sp>
    <dsp:sp modelId="{5694C2DE-4A62-4BD5-A775-7A6E2914149F}">
      <dsp:nvSpPr>
        <dsp:cNvPr id="0" name=""/>
        <dsp:cNvSpPr/>
      </dsp:nvSpPr>
      <dsp:spPr>
        <a:xfrm>
          <a:off x="0" y="4136405"/>
          <a:ext cx="6666833" cy="1271205"/>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Peer data analysis review.</a:t>
          </a:r>
        </a:p>
      </dsp:txBody>
      <dsp:txXfrm>
        <a:off x="62055" y="4198460"/>
        <a:ext cx="6542723" cy="114709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61D0F-95E8-4503-A360-CDD883876870}">
      <dsp:nvSpPr>
        <dsp:cNvPr id="0" name=""/>
        <dsp:cNvSpPr/>
      </dsp:nvSpPr>
      <dsp:spPr>
        <a:xfrm>
          <a:off x="0" y="96709"/>
          <a:ext cx="6666833" cy="9945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Generating, Scrutinizing, and Vetting Themes: Analysis and Validity </a:t>
          </a:r>
        </a:p>
      </dsp:txBody>
      <dsp:txXfrm>
        <a:off x="48547" y="145256"/>
        <a:ext cx="6569739" cy="897406"/>
      </dsp:txXfrm>
    </dsp:sp>
    <dsp:sp modelId="{D0C9BDB8-E5A8-429A-AEE1-E10786B75121}">
      <dsp:nvSpPr>
        <dsp:cNvPr id="0" name=""/>
        <dsp:cNvSpPr/>
      </dsp:nvSpPr>
      <dsp:spPr>
        <a:xfrm>
          <a:off x="0" y="1163209"/>
          <a:ext cx="6666833" cy="994500"/>
        </a:xfrm>
        <a:prstGeom prst="roundRect">
          <a:avLst/>
        </a:prstGeom>
        <a:gradFill rotWithShape="0">
          <a:gsLst>
            <a:gs pos="0">
              <a:schemeClr val="accent2">
                <a:hueOff val="-2266801"/>
                <a:satOff val="1309"/>
                <a:lumOff val="-2402"/>
                <a:alphaOff val="0"/>
                <a:satMod val="103000"/>
                <a:lumMod val="102000"/>
                <a:tint val="94000"/>
              </a:schemeClr>
            </a:gs>
            <a:gs pos="50000">
              <a:schemeClr val="accent2">
                <a:hueOff val="-2266801"/>
                <a:satOff val="1309"/>
                <a:lumOff val="-2402"/>
                <a:alphaOff val="0"/>
                <a:satMod val="110000"/>
                <a:lumMod val="100000"/>
                <a:shade val="100000"/>
              </a:schemeClr>
            </a:gs>
            <a:gs pos="100000">
              <a:schemeClr val="accent2">
                <a:hueOff val="-2266801"/>
                <a:satOff val="1309"/>
                <a:lumOff val="-2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No set rules for concept to become theme.</a:t>
          </a:r>
        </a:p>
      </dsp:txBody>
      <dsp:txXfrm>
        <a:off x="48547" y="1211756"/>
        <a:ext cx="6569739" cy="897406"/>
      </dsp:txXfrm>
    </dsp:sp>
    <dsp:sp modelId="{E0F9905D-AA03-40DA-9BBE-ECF03EAB816A}">
      <dsp:nvSpPr>
        <dsp:cNvPr id="0" name=""/>
        <dsp:cNvSpPr/>
      </dsp:nvSpPr>
      <dsp:spPr>
        <a:xfrm>
          <a:off x="0" y="2229710"/>
          <a:ext cx="6666833" cy="994500"/>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Important to not just look for outliers.</a:t>
          </a:r>
        </a:p>
      </dsp:txBody>
      <dsp:txXfrm>
        <a:off x="48547" y="2278257"/>
        <a:ext cx="6569739" cy="897406"/>
      </dsp:txXfrm>
    </dsp:sp>
    <dsp:sp modelId="{1A663841-9C2D-432A-A5C3-37E494B664BF}">
      <dsp:nvSpPr>
        <dsp:cNvPr id="0" name=""/>
        <dsp:cNvSpPr/>
      </dsp:nvSpPr>
      <dsp:spPr>
        <a:xfrm>
          <a:off x="0" y="3296210"/>
          <a:ext cx="6666833" cy="994500"/>
        </a:xfrm>
        <a:prstGeom prst="roundRect">
          <a:avLst/>
        </a:prstGeom>
        <a:gradFill rotWithShape="0">
          <a:gsLst>
            <a:gs pos="0">
              <a:schemeClr val="accent2">
                <a:hueOff val="-6800403"/>
                <a:satOff val="3927"/>
                <a:lumOff val="-7205"/>
                <a:alphaOff val="0"/>
                <a:satMod val="103000"/>
                <a:lumMod val="102000"/>
                <a:tint val="94000"/>
              </a:schemeClr>
            </a:gs>
            <a:gs pos="50000">
              <a:schemeClr val="accent2">
                <a:hueOff val="-6800403"/>
                <a:satOff val="3927"/>
                <a:lumOff val="-7205"/>
                <a:alphaOff val="0"/>
                <a:satMod val="110000"/>
                <a:lumMod val="100000"/>
                <a:shade val="100000"/>
              </a:schemeClr>
            </a:gs>
            <a:gs pos="100000">
              <a:schemeClr val="accent2">
                <a:hueOff val="-6800403"/>
                <a:satOff val="3927"/>
                <a:lumOff val="-72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Multiple coding.</a:t>
          </a:r>
        </a:p>
      </dsp:txBody>
      <dsp:txXfrm>
        <a:off x="48547" y="3344757"/>
        <a:ext cx="6569739" cy="897406"/>
      </dsp:txXfrm>
    </dsp:sp>
    <dsp:sp modelId="{CF16F8AD-8C2B-42BC-AC8C-1473844A4763}">
      <dsp:nvSpPr>
        <dsp:cNvPr id="0" name=""/>
        <dsp:cNvSpPr/>
      </dsp:nvSpPr>
      <dsp:spPr>
        <a:xfrm>
          <a:off x="0" y="4362710"/>
          <a:ext cx="6666833" cy="99450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Five pitfalls to avoid.</a:t>
          </a:r>
        </a:p>
      </dsp:txBody>
      <dsp:txXfrm>
        <a:off x="48547" y="4411257"/>
        <a:ext cx="6569739" cy="8974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6A9BDA-E8B8-4AE2-AE55-07C9AD7D1F58}">
      <dsp:nvSpPr>
        <dsp:cNvPr id="0" name=""/>
        <dsp:cNvSpPr/>
      </dsp:nvSpPr>
      <dsp:spPr>
        <a:xfrm>
          <a:off x="0" y="563094"/>
          <a:ext cx="6263640" cy="13922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Generating, Scrutinizing, and Vetting Themes: Data Saturation</a:t>
          </a:r>
        </a:p>
      </dsp:txBody>
      <dsp:txXfrm>
        <a:off x="67966" y="631060"/>
        <a:ext cx="6127708" cy="1256367"/>
      </dsp:txXfrm>
    </dsp:sp>
    <dsp:sp modelId="{058DA59E-E06F-429D-9968-A3F0A6310629}">
      <dsp:nvSpPr>
        <dsp:cNvPr id="0" name=""/>
        <dsp:cNvSpPr/>
      </dsp:nvSpPr>
      <dsp:spPr>
        <a:xfrm>
          <a:off x="0" y="2056194"/>
          <a:ext cx="6263640" cy="1392299"/>
        </a:xfrm>
        <a:prstGeom prst="roundRect">
          <a:avLst/>
        </a:prstGeom>
        <a:solidFill>
          <a:schemeClr val="accent2">
            <a:hueOff val="-4533602"/>
            <a:satOff val="261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Point when no new information emerges.</a:t>
          </a:r>
        </a:p>
      </dsp:txBody>
      <dsp:txXfrm>
        <a:off x="67966" y="2124160"/>
        <a:ext cx="6127708" cy="1256367"/>
      </dsp:txXfrm>
    </dsp:sp>
    <dsp:sp modelId="{1E063083-90E1-436C-9208-9FDE39B132E2}">
      <dsp:nvSpPr>
        <dsp:cNvPr id="0" name=""/>
        <dsp:cNvSpPr/>
      </dsp:nvSpPr>
      <dsp:spPr>
        <a:xfrm>
          <a:off x="0" y="3549294"/>
          <a:ext cx="6263640" cy="1392299"/>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Determining if you have reached saturation.</a:t>
          </a:r>
        </a:p>
      </dsp:txBody>
      <dsp:txXfrm>
        <a:off x="67966" y="3617260"/>
        <a:ext cx="6127708" cy="125636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C8125-4369-403F-8239-88D524140EEE}">
      <dsp:nvSpPr>
        <dsp:cNvPr id="0" name=""/>
        <dsp:cNvSpPr/>
      </dsp:nvSpPr>
      <dsp:spPr>
        <a:xfrm>
          <a:off x="0" y="40847"/>
          <a:ext cx="6666833" cy="170818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Data Displays</a:t>
          </a:r>
        </a:p>
      </dsp:txBody>
      <dsp:txXfrm>
        <a:off x="83387" y="124234"/>
        <a:ext cx="6500059" cy="1541407"/>
      </dsp:txXfrm>
    </dsp:sp>
    <dsp:sp modelId="{9252D6DE-DA4D-4415-9922-E85312508965}">
      <dsp:nvSpPr>
        <dsp:cNvPr id="0" name=""/>
        <dsp:cNvSpPr/>
      </dsp:nvSpPr>
      <dsp:spPr>
        <a:xfrm>
          <a:off x="0" y="1872869"/>
          <a:ext cx="6666833" cy="1708181"/>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Serves many purposes in data analysis. </a:t>
          </a:r>
        </a:p>
      </dsp:txBody>
      <dsp:txXfrm>
        <a:off x="83387" y="1956256"/>
        <a:ext cx="6500059" cy="1541407"/>
      </dsp:txXfrm>
    </dsp:sp>
    <dsp:sp modelId="{4EF0F7EE-FAFB-4103-9C46-9E0B12A5B048}">
      <dsp:nvSpPr>
        <dsp:cNvPr id="0" name=""/>
        <dsp:cNvSpPr/>
      </dsp:nvSpPr>
      <dsp:spPr>
        <a:xfrm>
          <a:off x="0" y="3704890"/>
          <a:ext cx="6666833" cy="1708181"/>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Do not have to be included in final report.</a:t>
          </a:r>
        </a:p>
      </dsp:txBody>
      <dsp:txXfrm>
        <a:off x="83387" y="3788277"/>
        <a:ext cx="6500059" cy="154140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3D3F4-5770-44AF-AE25-74CD401E5B63}">
      <dsp:nvSpPr>
        <dsp:cNvPr id="0" name=""/>
        <dsp:cNvSpPr/>
      </dsp:nvSpPr>
      <dsp:spPr>
        <a:xfrm>
          <a:off x="0" y="3763"/>
          <a:ext cx="6263640" cy="17479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Analytic Memos</a:t>
          </a:r>
        </a:p>
      </dsp:txBody>
      <dsp:txXfrm>
        <a:off x="85326" y="89089"/>
        <a:ext cx="6092988" cy="1577254"/>
      </dsp:txXfrm>
    </dsp:sp>
    <dsp:sp modelId="{D41FD729-AC7F-445C-BCA1-0F2D16D2B4B7}">
      <dsp:nvSpPr>
        <dsp:cNvPr id="0" name=""/>
        <dsp:cNvSpPr/>
      </dsp:nvSpPr>
      <dsp:spPr>
        <a:xfrm>
          <a:off x="0" y="1878390"/>
          <a:ext cx="6263640" cy="1747906"/>
        </a:xfrm>
        <a:prstGeom prst="roundRect">
          <a:avLst/>
        </a:prstGeom>
        <a:solidFill>
          <a:schemeClr val="accent2">
            <a:hueOff val="-4533602"/>
            <a:satOff val="261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Memos capture and facilitate thinking.</a:t>
          </a:r>
        </a:p>
      </dsp:txBody>
      <dsp:txXfrm>
        <a:off x="85326" y="1963716"/>
        <a:ext cx="6092988" cy="1577254"/>
      </dsp:txXfrm>
    </dsp:sp>
    <dsp:sp modelId="{63C235C8-C507-4951-B5B1-F55A52518C88}">
      <dsp:nvSpPr>
        <dsp:cNvPr id="0" name=""/>
        <dsp:cNvSpPr/>
      </dsp:nvSpPr>
      <dsp:spPr>
        <a:xfrm>
          <a:off x="0" y="3753017"/>
          <a:ext cx="6263640" cy="1747906"/>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Analysis: Concept and thought processes.</a:t>
          </a:r>
        </a:p>
      </dsp:txBody>
      <dsp:txXfrm>
        <a:off x="85326" y="3838343"/>
        <a:ext cx="6092988" cy="157725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068FB-FFF3-4BA5-9C89-94D52050C832}">
      <dsp:nvSpPr>
        <dsp:cNvPr id="0" name=""/>
        <dsp:cNvSpPr/>
      </dsp:nvSpPr>
      <dsp:spPr>
        <a:xfrm>
          <a:off x="0" y="35084"/>
          <a:ext cx="6253721" cy="159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Additional Writing Considerations</a:t>
          </a:r>
        </a:p>
      </dsp:txBody>
      <dsp:txXfrm>
        <a:off x="77676" y="112760"/>
        <a:ext cx="6098369" cy="1435848"/>
      </dsp:txXfrm>
    </dsp:sp>
    <dsp:sp modelId="{34D38905-1AFD-4A4F-8A6C-004C72E9DB70}">
      <dsp:nvSpPr>
        <dsp:cNvPr id="0" name=""/>
        <dsp:cNvSpPr/>
      </dsp:nvSpPr>
      <dsp:spPr>
        <a:xfrm>
          <a:off x="0" y="1626285"/>
          <a:ext cx="6253721" cy="339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556" tIns="50800" rIns="284480" bIns="50800" numCol="1" spcCol="1270" anchor="t" anchorCtr="0">
          <a:noAutofit/>
        </a:bodyPr>
        <a:lstStyle/>
        <a:p>
          <a:pPr marL="285750" lvl="1" indent="-285750" algn="l" defTabSz="1377950">
            <a:lnSpc>
              <a:spcPct val="90000"/>
            </a:lnSpc>
            <a:spcBef>
              <a:spcPct val="0"/>
            </a:spcBef>
            <a:spcAft>
              <a:spcPct val="20000"/>
            </a:spcAft>
            <a:buChar char="•"/>
          </a:pPr>
          <a:r>
            <a:rPr lang="en-US" sz="3100" kern="1200"/>
            <a:t>Amount of raw data depends on goals.</a:t>
          </a:r>
        </a:p>
        <a:p>
          <a:pPr marL="285750" lvl="1" indent="-285750" algn="l" defTabSz="1377950">
            <a:lnSpc>
              <a:spcPct val="90000"/>
            </a:lnSpc>
            <a:spcBef>
              <a:spcPct val="0"/>
            </a:spcBef>
            <a:spcAft>
              <a:spcPct val="20000"/>
            </a:spcAft>
            <a:buChar char="•"/>
          </a:pPr>
          <a:r>
            <a:rPr lang="en-US" sz="3100" kern="1200"/>
            <a:t>Including more data does not mean, a study is better or more authentic.</a:t>
          </a:r>
        </a:p>
        <a:p>
          <a:pPr marL="285750" lvl="1" indent="-285750" algn="l" defTabSz="1377950">
            <a:lnSpc>
              <a:spcPct val="90000"/>
            </a:lnSpc>
            <a:spcBef>
              <a:spcPct val="0"/>
            </a:spcBef>
            <a:spcAft>
              <a:spcPct val="20000"/>
            </a:spcAft>
            <a:buChar char="•"/>
          </a:pPr>
          <a:r>
            <a:rPr lang="en-US" sz="3100" kern="1200"/>
            <a:t>Qualitative texts discuss in linear fashion.</a:t>
          </a:r>
        </a:p>
      </dsp:txBody>
      <dsp:txXfrm>
        <a:off x="0" y="1626285"/>
        <a:ext cx="6253721" cy="3394800"/>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3C2AAC-6954-44FC-9BCD-00A91936159A}" type="datetimeFigureOut">
              <a:rPr lang="en-GB" smtClean="0"/>
              <a:t>18/10/2022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F4664E-105F-472B-ACD4-E660D026C2A1}" type="slidenum">
              <a:rPr lang="en-GB" smtClean="0"/>
              <a:t>‹#›</a:t>
            </a:fld>
            <a:endParaRPr lang="en-GB"/>
          </a:p>
        </p:txBody>
      </p:sp>
    </p:spTree>
    <p:extLst>
      <p:ext uri="{BB962C8B-B14F-4D97-AF65-F5344CB8AC3E}">
        <p14:creationId xmlns:p14="http://schemas.microsoft.com/office/powerpoint/2010/main" val="965540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3</a:t>
            </a:fld>
            <a:endParaRPr lang="en-US" dirty="0"/>
          </a:p>
        </p:txBody>
      </p:sp>
    </p:spTree>
    <p:extLst>
      <p:ext uri="{BB962C8B-B14F-4D97-AF65-F5344CB8AC3E}">
        <p14:creationId xmlns:p14="http://schemas.microsoft.com/office/powerpoint/2010/main" val="2473491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Quickly browse through all the transcripts as a whole then make notes about your first impressions re read the transcripts again 1 by 1 very carefully lying by line </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4</a:t>
            </a:fld>
            <a:endParaRPr lang="en-GB"/>
          </a:p>
        </p:txBody>
      </p:sp>
    </p:spTree>
    <p:extLst>
      <p:ext uri="{BB962C8B-B14F-4D97-AF65-F5344CB8AC3E}">
        <p14:creationId xmlns:p14="http://schemas.microsoft.com/office/powerpoint/2010/main" val="3363004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step two start labelling relevant pieces such as words phrases sentences or sections in the transcripts and these labels can be about actions that could be about activities or whatever you think is relevant when this process is called coding or sometimes it's referred to as indexing </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5</a:t>
            </a:fld>
            <a:endParaRPr lang="en-GB"/>
          </a:p>
        </p:txBody>
      </p:sp>
    </p:spTree>
    <p:extLst>
      <p:ext uri="{BB962C8B-B14F-4D97-AF65-F5344CB8AC3E}">
        <p14:creationId xmlns:p14="http://schemas.microsoft.com/office/powerpoint/2010/main" val="1098355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here's an example of interview transcript that has been coded so how do I know what to code you might wonder while you might decide that something is relevant to code</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6</a:t>
            </a:fld>
            <a:endParaRPr lang="en-GB"/>
          </a:p>
        </p:txBody>
      </p:sp>
    </p:spTree>
    <p:extLst>
      <p:ext uri="{BB962C8B-B14F-4D97-AF65-F5344CB8AC3E}">
        <p14:creationId xmlns:p14="http://schemas.microsoft.com/office/powerpoint/2010/main" val="159729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here's an example of interview transcript that has been coded so how do I know what to code you might wonder while you might decide that something is relevant to code</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7</a:t>
            </a:fld>
            <a:endParaRPr lang="en-GB"/>
          </a:p>
        </p:txBody>
      </p:sp>
    </p:spTree>
    <p:extLst>
      <p:ext uri="{BB962C8B-B14F-4D97-AF65-F5344CB8AC3E}">
        <p14:creationId xmlns:p14="http://schemas.microsoft.com/office/powerpoint/2010/main" val="949963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you are the interpreter and these phenomena are highlighted because you think they are important just make sure that you tell your reader about your methodology and the choices that you make and you do that under the heading method in your coding try to be unbiased and stay close to the data I E the transcripts don't hesitate to cold plenty of phenomena you can have lots of codes even hundreds</a:t>
            </a:r>
            <a:endParaRPr lang="en-GB" dirty="0"/>
          </a:p>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9</a:t>
            </a:fld>
            <a:endParaRPr lang="en-GB"/>
          </a:p>
        </p:txBody>
      </p:sp>
    </p:spTree>
    <p:extLst>
      <p:ext uri="{BB962C8B-B14F-4D97-AF65-F5344CB8AC3E}">
        <p14:creationId xmlns:p14="http://schemas.microsoft.com/office/powerpoint/2010/main" val="49545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three design which codes are the most important and create categories by bringing several codes together go through all the codes created in the previous step read them with a pen in your hand you can create new codes if you want to by combining two or more codes you don't have to use all the codes that you created in the previous system in fact many of these initial codes can now be dropped keep the codes that you think are important and group them together in the way you want create categories in other words you can call them themes if you want to</a:t>
            </a:r>
            <a:endParaRPr lang="en-GB" dirty="0"/>
          </a:p>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10</a:t>
            </a:fld>
            <a:endParaRPr lang="en-GB"/>
          </a:p>
        </p:txBody>
      </p:sp>
    </p:spTree>
    <p:extLst>
      <p:ext uri="{BB962C8B-B14F-4D97-AF65-F5344CB8AC3E}">
        <p14:creationId xmlns:p14="http://schemas.microsoft.com/office/powerpoint/2010/main" val="104662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11</a:t>
            </a:fld>
            <a:endParaRPr lang="en-GB"/>
          </a:p>
        </p:txBody>
      </p:sp>
    </p:spTree>
    <p:extLst>
      <p:ext uri="{BB962C8B-B14F-4D97-AF65-F5344CB8AC3E}">
        <p14:creationId xmlns:p14="http://schemas.microsoft.com/office/powerpoint/2010/main" val="1013951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four label categories decide which are the most relevant to keep those and also decide how they are connected to each other label the categories</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13</a:t>
            </a:fld>
            <a:endParaRPr lang="en-GB"/>
          </a:p>
        </p:txBody>
      </p:sp>
    </p:spTree>
    <p:extLst>
      <p:ext uri="{BB962C8B-B14F-4D97-AF65-F5344CB8AC3E}">
        <p14:creationId xmlns:p14="http://schemas.microsoft.com/office/powerpoint/2010/main" val="36648233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label the categories while in my example had three different categories are going to call the first one adaptation and the second one is seeking information and the third one is problem solving at this stage</a:t>
            </a:r>
            <a:endParaRPr lang="en-GB" dirty="0"/>
          </a:p>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14</a:t>
            </a:fld>
            <a:endParaRPr lang="en-GB"/>
          </a:p>
        </p:txBody>
      </p:sp>
    </p:spTree>
    <p:extLst>
      <p:ext uri="{BB962C8B-B14F-4D97-AF65-F5344CB8AC3E}">
        <p14:creationId xmlns:p14="http://schemas.microsoft.com/office/powerpoint/2010/main" val="9227289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I should also describe the connexion between these categories these categories and the connections are the main results of your study the core of the whole study at least when it comes to the results it is new knowledge about the world from the perspective of the participants in my study</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15</a:t>
            </a:fld>
            <a:endParaRPr lang="en-GB"/>
          </a:p>
        </p:txBody>
      </p:sp>
    </p:spTree>
    <p:extLst>
      <p:ext uri="{BB962C8B-B14F-4D97-AF65-F5344CB8AC3E}">
        <p14:creationId xmlns:p14="http://schemas.microsoft.com/office/powerpoint/2010/main" val="36181717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five here are some options you could if you want to decide if there's a hierarchy among the categories you could also decide if one categories than the others then you could also draw a figure if you want to is an example you put together</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16</a:t>
            </a:fld>
            <a:endParaRPr lang="en-GB"/>
          </a:p>
        </p:txBody>
      </p:sp>
    </p:spTree>
    <p:extLst>
      <p:ext uri="{BB962C8B-B14F-4D97-AF65-F5344CB8AC3E}">
        <p14:creationId xmlns:p14="http://schemas.microsoft.com/office/powerpoint/2010/main" val="333146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Part 2 ending remarks I have assumed that your task is to make sense of a lot of unstructured data </a:t>
            </a:r>
            <a:r>
              <a:rPr lang="en-GB" sz="1800" dirty="0" err="1">
                <a:effectLst/>
                <a:latin typeface="Calibri" panose="020F0502020204030204" pitchFamily="34" charset="0"/>
                <a:ea typeface="DengXian" panose="02010600030101010101" pitchFamily="2" charset="-122"/>
                <a:cs typeface="Arial" panose="020B0604020202020204" pitchFamily="34" charset="0"/>
              </a:rPr>
              <a:t>ie</a:t>
            </a:r>
            <a:r>
              <a:rPr lang="en-GB" sz="1800" dirty="0">
                <a:effectLst/>
                <a:latin typeface="Calibri" panose="020F0502020204030204" pitchFamily="34" charset="0"/>
                <a:ea typeface="DengXian" panose="02010600030101010101" pitchFamily="2" charset="-122"/>
                <a:cs typeface="Arial" panose="020B0604020202020204" pitchFamily="34" charset="0"/>
              </a:rPr>
              <a:t> that you have qualitative data in the form of interview transcripts however remember that most of the things that I have said in this tutorial are basic and also applied to qualitative analysis in general does that mean well it means that you can use the steps described in this tutorial to analyse for example notes from participatory observations commands web pages or other types or qualitative data suggested reading Alan brightness Social Research methods together with stain across lessons when drink must book interviews or excellent for anyone who wants to dig in deeper and understand how to do qualitative interview research</a:t>
            </a:r>
          </a:p>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18</a:t>
            </a:fld>
            <a:endParaRPr lang="en-GB"/>
          </a:p>
        </p:txBody>
      </p:sp>
    </p:spTree>
    <p:extLst>
      <p:ext uri="{BB962C8B-B14F-4D97-AF65-F5344CB8AC3E}">
        <p14:creationId xmlns:p14="http://schemas.microsoft.com/office/powerpoint/2010/main" val="25421213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9.1: </a:t>
            </a:r>
            <a:r>
              <a:rPr lang="en-IN" sz="1200" kern="1200" dirty="0">
                <a:solidFill>
                  <a:schemeClr val="tx1"/>
                </a:solidFill>
                <a:effectLst/>
                <a:latin typeface="+mn-lt"/>
                <a:ea typeface="+mn-ea"/>
                <a:cs typeface="+mn-cs"/>
              </a:rPr>
              <a:t>How to manage and organize your data and what this means for data analysis.</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Organize and manage your data</a:t>
            </a:r>
            <a:r>
              <a:rPr lang="en-IN" dirty="0"/>
              <a:t>:</a:t>
            </a:r>
            <a:r>
              <a:rPr lang="en-IN" baseline="0" dirty="0"/>
              <a:t> </a:t>
            </a:r>
            <a:r>
              <a:rPr lang="en-US" sz="1200" kern="1200" dirty="0">
                <a:solidFill>
                  <a:schemeClr val="tx1"/>
                </a:solidFill>
                <a:effectLst/>
                <a:latin typeface="+mn-lt"/>
                <a:ea typeface="+mn-ea"/>
                <a:cs typeface="+mn-cs"/>
              </a:rPr>
              <a:t>Having a plan in place for how you will organize your corpus of data as the data are collected is essential.</a:t>
            </a: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Creating a specific data management plan is important for five major reasons. </a:t>
            </a:r>
          </a:p>
          <a:p>
            <a:pPr marL="228600" lvl="0" indent="-228600">
              <a:buFont typeface="+mj-lt"/>
              <a:buAutoNum type="arabicPeriod"/>
            </a:pPr>
            <a:r>
              <a:rPr lang="en-US" sz="1200" kern="1200" dirty="0">
                <a:solidFill>
                  <a:schemeClr val="tx1"/>
                </a:solidFill>
                <a:effectLst/>
                <a:latin typeface="+mn-lt"/>
                <a:ea typeface="+mn-ea"/>
                <a:cs typeface="+mn-cs"/>
              </a:rPr>
              <a:t>First, engaging in data organization and management creates familiarity with your data. </a:t>
            </a:r>
          </a:p>
          <a:p>
            <a:pPr marL="228600" lvl="0" indent="-228600">
              <a:buFont typeface="+mj-lt"/>
              <a:buAutoNum type="arabicPeriod"/>
            </a:pPr>
            <a:r>
              <a:rPr lang="en-US" sz="1200" kern="1200" dirty="0">
                <a:solidFill>
                  <a:schemeClr val="tx1"/>
                </a:solidFill>
                <a:effectLst/>
                <a:latin typeface="+mn-lt"/>
                <a:ea typeface="+mn-ea"/>
                <a:cs typeface="+mn-cs"/>
              </a:rPr>
              <a:t>Second, staying organized and therefore in tune with your data also helps to facilitate formative data analysis.</a:t>
            </a:r>
          </a:p>
          <a:p>
            <a:pPr marL="228600" lvl="0" indent="-228600">
              <a:buFont typeface="+mj-lt"/>
              <a:buAutoNum type="arabicPeriod"/>
            </a:pPr>
            <a:r>
              <a:rPr lang="en-US" sz="1200" kern="1200" dirty="0">
                <a:solidFill>
                  <a:schemeClr val="tx1"/>
                </a:solidFill>
                <a:effectLst/>
                <a:latin typeface="+mn-lt"/>
                <a:ea typeface="+mn-ea"/>
                <a:cs typeface="+mn-cs"/>
              </a:rPr>
              <a:t>Third, engaging in a systematic way with the data as they are collected helps you to see if gaps in the data need to be filled.</a:t>
            </a:r>
          </a:p>
          <a:p>
            <a:pPr marL="228600" lvl="0" indent="-228600">
              <a:buFont typeface="+mj-lt"/>
              <a:buAutoNum type="arabicPeriod"/>
            </a:pPr>
            <a:r>
              <a:rPr lang="en-US" sz="1200" kern="1200" dirty="0">
                <a:solidFill>
                  <a:schemeClr val="tx1"/>
                </a:solidFill>
                <a:effectLst/>
                <a:latin typeface="+mn-lt"/>
                <a:ea typeface="+mn-ea"/>
                <a:cs typeface="+mn-cs"/>
              </a:rPr>
              <a:t>Fourth, organizing and familiarizing yourself with your data as you go help to prevent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stressor. </a:t>
            </a:r>
          </a:p>
          <a:p>
            <a:pPr marL="228600" lvl="0" indent="-228600">
              <a:buFont typeface="+mj-lt"/>
              <a:buAutoNum type="arabicPeriod"/>
            </a:pPr>
            <a:r>
              <a:rPr lang="en-US" sz="1200" kern="1200" dirty="0">
                <a:solidFill>
                  <a:schemeClr val="tx1"/>
                </a:solidFill>
                <a:effectLst/>
                <a:latin typeface="+mn-lt"/>
                <a:ea typeface="+mn-ea"/>
                <a:cs typeface="+mn-cs"/>
              </a:rPr>
              <a:t>Fifth, as you organize your data, a variety of questions inevitably arise that you can use to collect additional data.</a:t>
            </a:r>
          </a:p>
          <a:p>
            <a:pPr marL="0" lvl="0" indent="0">
              <a:buFont typeface="+mj-lt"/>
              <a:buNone/>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Tips for organizing and managing data:</a:t>
            </a:r>
            <a:endParaRPr lang="en-US" sz="1200" kern="1200" dirty="0">
              <a:solidFill>
                <a:schemeClr val="tx1"/>
              </a:solidFill>
              <a:effectLst/>
              <a:latin typeface="+mn-lt"/>
              <a:ea typeface="+mn-ea"/>
              <a:cs typeface="+mn-cs"/>
            </a:endParaRPr>
          </a:p>
          <a:p>
            <a:pPr marL="228600" lvl="0" indent="-228600">
              <a:buFont typeface="+mj-lt"/>
              <a:buAutoNum type="arabicPeriod"/>
            </a:pPr>
            <a:r>
              <a:rPr lang="en-IN" sz="1200" kern="1200" dirty="0">
                <a:solidFill>
                  <a:schemeClr val="tx1"/>
                </a:solidFill>
                <a:effectLst/>
                <a:latin typeface="+mn-lt"/>
                <a:ea typeface="+mn-ea"/>
                <a:cs typeface="+mn-cs"/>
              </a:rPr>
              <a:t>Before you begin collecting data, have a written plan.</a:t>
            </a:r>
          </a:p>
          <a:p>
            <a:pPr marL="228600" lvl="0" indent="-228600">
              <a:buFont typeface="+mj-lt"/>
              <a:buAutoNum type="arabicPeriod"/>
            </a:pPr>
            <a:r>
              <a:rPr lang="en-IN" sz="1200" kern="1200" dirty="0">
                <a:solidFill>
                  <a:schemeClr val="tx1"/>
                </a:solidFill>
                <a:effectLst/>
                <a:latin typeface="+mn-lt"/>
                <a:ea typeface="+mn-ea"/>
                <a:cs typeface="+mn-cs"/>
              </a:rPr>
              <a:t>Create a timeline that details the different phases of data collection.</a:t>
            </a:r>
          </a:p>
          <a:p>
            <a:pPr marL="228600" lvl="0" indent="-228600">
              <a:buFont typeface="+mj-lt"/>
              <a:buAutoNum type="arabicPeriod"/>
            </a:pPr>
            <a:r>
              <a:rPr lang="en-IN" sz="1200" kern="1200" dirty="0">
                <a:solidFill>
                  <a:schemeClr val="tx1"/>
                </a:solidFill>
                <a:effectLst/>
                <a:latin typeface="+mn-lt"/>
                <a:ea typeface="+mn-ea"/>
                <a:cs typeface="+mn-cs"/>
              </a:rPr>
              <a:t>Organize your data files consistently.</a:t>
            </a:r>
          </a:p>
          <a:p>
            <a:pPr marL="228600" lvl="0" indent="-228600">
              <a:buFont typeface="+mj-lt"/>
              <a:buAutoNum type="arabicPeriod"/>
            </a:pPr>
            <a:r>
              <a:rPr lang="en-IN" sz="1200" kern="1200" dirty="0">
                <a:solidFill>
                  <a:schemeClr val="tx1"/>
                </a:solidFill>
                <a:effectLst/>
                <a:latin typeface="+mn-lt"/>
                <a:ea typeface="+mn-ea"/>
                <a:cs typeface="+mn-cs"/>
              </a:rPr>
              <a:t>Include line and page numbers on all data and consistently number data in the same manner.</a:t>
            </a:r>
          </a:p>
          <a:p>
            <a:pPr marL="228600" indent="-228600">
              <a:buFont typeface="+mj-lt"/>
              <a:buAutoNum type="arabicPeriod"/>
            </a:pPr>
            <a:r>
              <a:rPr lang="en-IN" sz="1200" kern="1200" dirty="0">
                <a:solidFill>
                  <a:schemeClr val="tx1"/>
                </a:solidFill>
                <a:effectLst/>
                <a:latin typeface="+mn-lt"/>
                <a:ea typeface="+mn-ea"/>
                <a:cs typeface="+mn-cs"/>
              </a:rPr>
              <a:t>Create contact summary forms as you collect data. </a:t>
            </a:r>
          </a:p>
        </p:txBody>
      </p:sp>
      <p:sp>
        <p:nvSpPr>
          <p:cNvPr id="4" name="Slide Number Placeholder 3"/>
          <p:cNvSpPr>
            <a:spLocks noGrp="1"/>
          </p:cNvSpPr>
          <p:nvPr>
            <p:ph type="sldNum" sz="quarter" idx="10"/>
          </p:nvPr>
        </p:nvSpPr>
        <p:spPr/>
        <p:txBody>
          <a:bodyPr/>
          <a:lstStyle/>
          <a:p>
            <a:fld id="{39974C31-EB4A-4B21-8134-CB5741A1DC5F}" type="slidenum">
              <a:rPr lang="en-US" smtClean="0"/>
              <a:t>20</a:t>
            </a:fld>
            <a:endParaRPr lang="en-US" dirty="0"/>
          </a:p>
        </p:txBody>
      </p:sp>
    </p:spTree>
    <p:extLst>
      <p:ext uri="{BB962C8B-B14F-4D97-AF65-F5344CB8AC3E}">
        <p14:creationId xmlns:p14="http://schemas.microsoft.com/office/powerpoint/2010/main" val="1505481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9.2: </a:t>
            </a:r>
            <a:r>
              <a:rPr lang="en-IN" sz="1200" kern="1200" dirty="0">
                <a:solidFill>
                  <a:schemeClr val="tx1"/>
                </a:solidFill>
                <a:effectLst/>
                <a:latin typeface="+mn-lt"/>
                <a:ea typeface="+mn-ea"/>
                <a:cs typeface="+mn-cs"/>
              </a:rPr>
              <a:t>The analytical decisions related to transcribing data.</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dirty="0"/>
              <a:t>Representation of spoken data: </a:t>
            </a:r>
            <a:r>
              <a:rPr lang="en-US" sz="1200" kern="1200" dirty="0">
                <a:solidFill>
                  <a:schemeClr val="tx1"/>
                </a:solidFill>
                <a:effectLst/>
                <a:latin typeface="+mn-lt"/>
                <a:ea typeface="+mn-ea"/>
                <a:cs typeface="+mn-cs"/>
              </a:rPr>
              <a:t>When researchers speak of a transcript, they are referring to a mode of representing a piece of data that has been gathered. </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Important to keep original files:</a:t>
            </a:r>
            <a:r>
              <a:rPr lang="en-US" baseline="0" dirty="0"/>
              <a:t> </a:t>
            </a:r>
            <a:r>
              <a:rPr lang="en-US" sz="1200" kern="1200" dirty="0">
                <a:solidFill>
                  <a:schemeClr val="tx1"/>
                </a:solidFill>
                <a:effectLst/>
                <a:latin typeface="+mn-lt"/>
                <a:ea typeface="+mn-ea"/>
                <a:cs typeface="+mn-cs"/>
              </a:rPr>
              <a:t>Transcripts, which are primarily textual, can be generated from audio or video recordings. It is important to keep the original audio and video files to refer to throughout the data analysis process, as the transcript is a representation of the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is a form of interpretation</a:t>
            </a:r>
            <a:r>
              <a:rPr lang="en-IN" dirty="0"/>
              <a:t>:</a:t>
            </a:r>
            <a:r>
              <a:rPr lang="en-IN" baseline="0" dirty="0"/>
              <a:t> </a:t>
            </a:r>
            <a:r>
              <a:rPr lang="en-US" sz="1200" kern="1200" dirty="0">
                <a:solidFill>
                  <a:schemeClr val="tx1"/>
                </a:solidFill>
                <a:effectLst/>
                <a:latin typeface="+mn-lt"/>
                <a:ea typeface="+mn-ea"/>
                <a:cs typeface="+mn-cs"/>
              </a:rPr>
              <a:t>Not only is the transcript a representation, but it is also a form of interpretation. We therefore believe that transcriptions should be as verbatim as possible.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Signifying or ensuring rigor:</a:t>
            </a:r>
            <a:r>
              <a:rPr lang="en-US" baseline="0" dirty="0"/>
              <a:t> </a:t>
            </a:r>
            <a:r>
              <a:rPr lang="en-US" sz="1200" kern="1200" dirty="0">
                <a:solidFill>
                  <a:schemeClr val="tx1"/>
                </a:solidFill>
                <a:effectLst/>
                <a:latin typeface="+mn-lt"/>
                <a:ea typeface="+mn-ea"/>
                <a:cs typeface="+mn-cs"/>
              </a:rPr>
              <a:t>Having verbatim transcripts does not signify or ensure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however, we believe that researchers must maintain fidelity to participants’ experiences, words, and genuine articulation of their experiences.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21</a:t>
            </a:fld>
            <a:endParaRPr lang="en-US" dirty="0"/>
          </a:p>
        </p:txBody>
      </p:sp>
    </p:spTree>
    <p:extLst>
      <p:ext uri="{BB962C8B-B14F-4D97-AF65-F5344CB8AC3E}">
        <p14:creationId xmlns:p14="http://schemas.microsoft.com/office/powerpoint/2010/main" val="39431534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9.2: </a:t>
            </a:r>
            <a:r>
              <a:rPr lang="en-IN" sz="1200" kern="1200" dirty="0">
                <a:solidFill>
                  <a:schemeClr val="tx1"/>
                </a:solidFill>
                <a:effectLst/>
                <a:latin typeface="+mn-lt"/>
                <a:ea typeface="+mn-ea"/>
                <a:cs typeface="+mn-cs"/>
              </a:rPr>
              <a:t>The analytical decisions related to transcribing data.</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All transcripts are translations: Transcription is representation in that researchers are making choices about what is important. </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Discussing presentation of transcripts:</a:t>
            </a:r>
            <a:r>
              <a:rPr lang="en-US" baseline="0" dirty="0"/>
              <a:t> </a:t>
            </a:r>
            <a:r>
              <a:rPr lang="en-IN" sz="1200" kern="1200" baseline="0" dirty="0">
                <a:solidFill>
                  <a:schemeClr val="tx1"/>
                </a:solidFill>
                <a:effectLst/>
                <a:latin typeface="+mn-lt"/>
                <a:ea typeface="+mn-ea"/>
                <a:cs typeface="+mn-cs"/>
              </a:rPr>
              <a:t>One needs to d</a:t>
            </a:r>
            <a:r>
              <a:rPr lang="en-IN" sz="1200" kern="1200" dirty="0">
                <a:solidFill>
                  <a:schemeClr val="tx1"/>
                </a:solidFill>
                <a:effectLst/>
                <a:latin typeface="+mn-lt"/>
                <a:ea typeface="+mn-ea"/>
                <a:cs typeface="+mn-cs"/>
              </a:rPr>
              <a:t>iscuss with your study participants how transcripts will be represented in the final product. This can help you to make and justify decisions regarding transcription choices.</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22</a:t>
            </a:fld>
            <a:endParaRPr lang="en-US" dirty="0"/>
          </a:p>
        </p:txBody>
      </p:sp>
    </p:spTree>
    <p:extLst>
      <p:ext uri="{BB962C8B-B14F-4D97-AF65-F5344CB8AC3E}">
        <p14:creationId xmlns:p14="http://schemas.microsoft.com/office/powerpoint/2010/main" val="14184076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9.3: </a:t>
            </a:r>
            <a:r>
              <a:rPr lang="en-IN" sz="1200" kern="1200" dirty="0">
                <a:solidFill>
                  <a:schemeClr val="tx1"/>
                </a:solidFill>
                <a:effectLst/>
                <a:latin typeface="+mn-lt"/>
                <a:ea typeface="+mn-ea"/>
                <a:cs typeface="+mn-cs"/>
              </a:rPr>
              <a:t>What it means to immerse yourself in your data and how to do so.</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US" dirty="0"/>
              <a:t>Coding</a:t>
            </a:r>
            <a:r>
              <a:rPr lang="en-US" baseline="0" dirty="0"/>
              <a:t> is</a:t>
            </a:r>
            <a:r>
              <a:rPr lang="en-US" dirty="0"/>
              <a:t> ways of organizing and labeling data that help with analysis.</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Purpose of coding is data organization:</a:t>
            </a:r>
            <a:r>
              <a:rPr lang="en-US" sz="1200" kern="1200" baseline="0" dirty="0">
                <a:solidFill>
                  <a:schemeClr val="tx1"/>
                </a:solidFill>
                <a:effectLst/>
                <a:latin typeface="+mn-lt"/>
                <a:ea typeface="+mn-ea"/>
                <a:cs typeface="+mn-cs"/>
              </a:rPr>
              <a:t> </a:t>
            </a:r>
            <a:r>
              <a:rPr lang="en-US" dirty="0"/>
              <a:t>Coding</a:t>
            </a:r>
            <a:r>
              <a:rPr lang="en-US" baseline="0" dirty="0"/>
              <a:t> is</a:t>
            </a:r>
            <a:r>
              <a:rPr lang="en-US" dirty="0"/>
              <a:t> ways of organizing and labeling data that help with analysis.</a:t>
            </a:r>
            <a:r>
              <a:rPr lang="en-US" baseline="0" dirty="0"/>
              <a:t> </a:t>
            </a:r>
            <a:r>
              <a:rPr lang="en-US" sz="1200" kern="1200" baseline="0" dirty="0">
                <a:solidFill>
                  <a:schemeClr val="tx1"/>
                </a:solidFill>
                <a:effectLst/>
                <a:latin typeface="+mn-lt"/>
                <a:ea typeface="+mn-ea"/>
                <a:cs typeface="+mn-cs"/>
              </a:rPr>
              <a:t>C</a:t>
            </a:r>
            <a:r>
              <a:rPr lang="en-US" sz="1200" kern="1200" dirty="0">
                <a:solidFill>
                  <a:schemeClr val="tx1"/>
                </a:solidFill>
                <a:effectLst/>
                <a:latin typeface="+mn-lt"/>
                <a:ea typeface="+mn-ea"/>
                <a:cs typeface="+mn-cs"/>
              </a:rPr>
              <a:t>oding supports analysis by allowing for the identification of patterns across multiple data points 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Codes:</a:t>
            </a:r>
            <a:r>
              <a:rPr lang="en-US" baseline="0" dirty="0"/>
              <a:t> </a:t>
            </a:r>
            <a:r>
              <a:rPr lang="en-IN" sz="1200" i="0" kern="1200" dirty="0">
                <a:solidFill>
                  <a:schemeClr val="tx1"/>
                </a:solidFill>
                <a:effectLst/>
                <a:latin typeface="+mn-lt"/>
                <a:ea typeface="+mn-ea"/>
                <a:cs typeface="+mn-cs"/>
              </a:rPr>
              <a:t>Codes</a:t>
            </a:r>
            <a:r>
              <a:rPr lang="en-IN" sz="1200" kern="1200" dirty="0">
                <a:solidFill>
                  <a:schemeClr val="tx1"/>
                </a:solidFill>
                <a:effectLst/>
                <a:latin typeface="+mn-lt"/>
                <a:ea typeface="+mn-ea"/>
                <a:cs typeface="+mn-cs"/>
              </a:rPr>
              <a:t> are descriptive or inferential labels that are assigned to units of data. Codes help researchers to organize data into manageable units or chunks to engage with analytically.</a:t>
            </a:r>
          </a:p>
          <a:p>
            <a:pPr lvl="0"/>
            <a:endParaRPr lang="en-US" sz="1200" i="1" kern="1200" dirty="0">
              <a:solidFill>
                <a:schemeClr val="tx1"/>
              </a:solidFill>
              <a:effectLst/>
              <a:latin typeface="+mn-lt"/>
              <a:ea typeface="+mn-ea"/>
              <a:cs typeface="+mn-cs"/>
            </a:endParaRPr>
          </a:p>
          <a:p>
            <a:pPr lvl="0"/>
            <a:r>
              <a:rPr lang="en-US" sz="1200" i="0" kern="1200" dirty="0">
                <a:solidFill>
                  <a:schemeClr val="tx1"/>
                </a:solidFill>
                <a:effectLst/>
                <a:latin typeface="+mn-lt"/>
                <a:ea typeface="+mn-ea"/>
                <a:cs typeface="+mn-cs"/>
              </a:rPr>
              <a:t>Precoding:</a:t>
            </a:r>
            <a:r>
              <a:rPr lang="en-US" sz="1200" i="0" kern="1200" baseline="0" dirty="0">
                <a:solidFill>
                  <a:schemeClr val="tx1"/>
                </a:solidFill>
                <a:effectLst/>
                <a:latin typeface="+mn-lt"/>
                <a:ea typeface="+mn-ea"/>
                <a:cs typeface="+mn-cs"/>
              </a:rPr>
              <a:t> It </a:t>
            </a:r>
            <a:r>
              <a:rPr lang="en-US" sz="1200" kern="1200" dirty="0">
                <a:solidFill>
                  <a:schemeClr val="tx1"/>
                </a:solidFill>
                <a:effectLst/>
                <a:latin typeface="+mn-lt"/>
                <a:ea typeface="+mn-ea"/>
                <a:cs typeface="+mn-cs"/>
              </a:rPr>
              <a:t>is a process of reading, questioning, and engaging with your data (e.g., transcripts, artifacts, fieldnotes) before you formally begin the process of coding the data. Reading and familiarizing yourself with the data can help the data to become less “opaque” as preliminary codes are developed.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23</a:t>
            </a:fld>
            <a:endParaRPr lang="en-US" dirty="0"/>
          </a:p>
        </p:txBody>
      </p:sp>
    </p:spTree>
    <p:extLst>
      <p:ext uri="{BB962C8B-B14F-4D97-AF65-F5344CB8AC3E}">
        <p14:creationId xmlns:p14="http://schemas.microsoft.com/office/powerpoint/2010/main" val="14974915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9.3: </a:t>
            </a:r>
            <a:r>
              <a:rPr lang="en-IN" sz="1200" kern="1200" dirty="0">
                <a:solidFill>
                  <a:schemeClr val="tx1"/>
                </a:solidFill>
                <a:effectLst/>
                <a:latin typeface="+mn-lt"/>
                <a:ea typeface="+mn-ea"/>
                <a:cs typeface="+mn-cs"/>
              </a:rPr>
              <a:t>What it means to immerse yourself in your data and how to do so.</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Reading and rereading data:</a:t>
            </a:r>
            <a:r>
              <a:rPr lang="en-US" baseline="0" dirty="0"/>
              <a:t> </a:t>
            </a:r>
            <a:r>
              <a:rPr lang="en-US" sz="1200" kern="1200" dirty="0">
                <a:solidFill>
                  <a:schemeClr val="tx1"/>
                </a:solidFill>
                <a:effectLst/>
                <a:latin typeface="+mn-lt"/>
                <a:ea typeface="+mn-ea"/>
                <a:cs typeface="+mn-cs"/>
              </a:rPr>
              <a:t>You should formatively and ongoingly analyze your data as they come in, and this entails “reading” and “rereading” your data in an effort to support various analytic processes.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kern="1200" dirty="0">
                <a:solidFill>
                  <a:schemeClr val="tx1"/>
                </a:solidFill>
                <a:effectLst/>
                <a:latin typeface="+mn-lt"/>
                <a:ea typeface="+mn-ea"/>
                <a:cs typeface="+mn-cs"/>
              </a:rPr>
              <a:t>Unstructured reading:</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first reading of the entire data corpus should be a thorough reading uninterrupted by coding data to get the overarching context and sense of the lay of the land</a:t>
            </a:r>
            <a:r>
              <a:rPr lang="en-IN" sz="1200" kern="1200" dirty="0">
                <a:solidFill>
                  <a:schemeClr val="tx1"/>
                </a:solidFill>
                <a:effectLst/>
                <a:latin typeface="+mn-lt"/>
                <a:ea typeface="+mn-ea"/>
                <a:cs typeface="+mn-cs"/>
              </a:rPr>
              <a:t>. After this unstructured reading, you should do two things: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Write an analytic memo that helps you digest and make sense of your thoughts as you read.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Discuss this with peers, colleagues, and/or an adviser within close timing of reading it in order to share your emerging sense of the data.</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Justifying a clear rationale for choices:</a:t>
            </a:r>
            <a:r>
              <a:rPr lang="en-IN" baseline="0" dirty="0"/>
              <a:t> </a:t>
            </a:r>
            <a:r>
              <a:rPr lang="en-IN" sz="1200" kern="1200" dirty="0">
                <a:solidFill>
                  <a:schemeClr val="tx1"/>
                </a:solidFill>
                <a:effectLst/>
                <a:latin typeface="+mn-lt"/>
                <a:ea typeface="+mn-ea"/>
                <a:cs typeface="+mn-cs"/>
              </a:rPr>
              <a:t>It is important to justify and have a clear rationale for your choices. (While there are many ways to do this, it is necessary to conduct multiple readings of your data set.) Suggested ways to “read” your data:</a:t>
            </a:r>
          </a:p>
          <a:p>
            <a:pPr marL="228600" lvl="0" indent="-228600">
              <a:buFont typeface="+mj-lt"/>
              <a:buAutoNum type="arabicPeriod"/>
            </a:pPr>
            <a:r>
              <a:rPr lang="en-IN" sz="1200" kern="1200" dirty="0">
                <a:solidFill>
                  <a:schemeClr val="tx1"/>
                </a:solidFill>
                <a:effectLst/>
                <a:latin typeface="+mn-lt"/>
                <a:ea typeface="+mn-ea"/>
                <a:cs typeface="+mn-cs"/>
              </a:rPr>
              <a:t>Formative readings.</a:t>
            </a:r>
          </a:p>
          <a:p>
            <a:pPr marL="228600" lvl="0" indent="-228600">
              <a:buFont typeface="+mj-lt"/>
              <a:buAutoNum type="arabicPeriod"/>
            </a:pPr>
            <a:r>
              <a:rPr lang="en-IN" sz="1200" kern="1200" dirty="0">
                <a:solidFill>
                  <a:schemeClr val="tx1"/>
                </a:solidFill>
                <a:effectLst/>
                <a:latin typeface="+mn-lt"/>
                <a:ea typeface="+mn-ea"/>
                <a:cs typeface="+mn-cs"/>
              </a:rPr>
              <a:t>Unstructured readings.</a:t>
            </a:r>
          </a:p>
          <a:p>
            <a:pPr marL="228600" lvl="0" indent="-228600">
              <a:buFont typeface="+mj-lt"/>
              <a:buAutoNum type="arabicPeriod"/>
            </a:pPr>
            <a:r>
              <a:rPr lang="en-IN" sz="1200" kern="1200" dirty="0">
                <a:solidFill>
                  <a:schemeClr val="tx1"/>
                </a:solidFill>
                <a:effectLst/>
                <a:latin typeface="+mn-lt"/>
                <a:ea typeface="+mn-ea"/>
                <a:cs typeface="+mn-cs"/>
              </a:rPr>
              <a:t>Chronological readings.</a:t>
            </a:r>
          </a:p>
          <a:p>
            <a:pPr marL="228600" lvl="0" indent="-228600">
              <a:buFont typeface="+mj-lt"/>
              <a:buAutoNum type="arabicPeriod"/>
            </a:pPr>
            <a:r>
              <a:rPr lang="en-IN" sz="1200" kern="1200" dirty="0">
                <a:solidFill>
                  <a:schemeClr val="tx1"/>
                </a:solidFill>
                <a:effectLst/>
                <a:latin typeface="+mn-lt"/>
                <a:ea typeface="+mn-ea"/>
                <a:cs typeface="+mn-cs"/>
              </a:rPr>
              <a:t>Readings by method.</a:t>
            </a:r>
          </a:p>
          <a:p>
            <a:pPr marL="228600" lvl="0" indent="-228600">
              <a:buFont typeface="+mj-lt"/>
              <a:buAutoNum type="arabicPeriod"/>
            </a:pPr>
            <a:r>
              <a:rPr lang="en-IN" sz="1200" kern="1200" dirty="0">
                <a:solidFill>
                  <a:schemeClr val="tx1"/>
                </a:solidFill>
                <a:effectLst/>
                <a:latin typeface="+mn-lt"/>
                <a:ea typeface="+mn-ea"/>
                <a:cs typeface="+mn-cs"/>
              </a:rPr>
              <a:t>Readings by participant.</a:t>
            </a:r>
          </a:p>
          <a:p>
            <a:pPr marL="228600" lvl="0" indent="-228600">
              <a:buFont typeface="+mj-lt"/>
              <a:buAutoNum type="arabicPeriod"/>
            </a:pPr>
            <a:r>
              <a:rPr lang="en-IN" sz="1200" kern="1200" dirty="0">
                <a:solidFill>
                  <a:schemeClr val="tx1"/>
                </a:solidFill>
                <a:effectLst/>
                <a:latin typeface="+mn-lt"/>
                <a:ea typeface="+mn-ea"/>
                <a:cs typeface="+mn-cs"/>
              </a:rPr>
              <a:t>Inductive readings.</a:t>
            </a:r>
          </a:p>
          <a:p>
            <a:pPr marL="228600" lvl="0" indent="-228600">
              <a:buFont typeface="+mj-lt"/>
              <a:buAutoNum type="arabicPeriod"/>
            </a:pPr>
            <a:r>
              <a:rPr lang="en-IN" sz="1200" kern="1200" dirty="0">
                <a:solidFill>
                  <a:schemeClr val="tx1"/>
                </a:solidFill>
                <a:effectLst/>
                <a:latin typeface="+mn-lt"/>
                <a:ea typeface="+mn-ea"/>
                <a:cs typeface="+mn-cs"/>
              </a:rPr>
              <a:t>Deductive readings.</a:t>
            </a:r>
          </a:p>
          <a:p>
            <a:pPr marL="228600" lvl="0" indent="-228600">
              <a:buFont typeface="+mj-lt"/>
              <a:buAutoNum type="arabicPeriod"/>
            </a:pPr>
            <a:r>
              <a:rPr lang="en-IN" sz="1200" kern="1200" dirty="0">
                <a:solidFill>
                  <a:schemeClr val="tx1"/>
                </a:solidFill>
                <a:effectLst/>
                <a:latin typeface="+mn-lt"/>
                <a:ea typeface="+mn-ea"/>
                <a:cs typeface="+mn-cs"/>
              </a:rPr>
              <a:t>Readings specifically centered on the research question(s).</a:t>
            </a:r>
          </a:p>
          <a:p>
            <a:pPr marL="228600" indent="-228600">
              <a:buFont typeface="+mj-lt"/>
              <a:buAutoNum type="arabicPeriod"/>
            </a:pPr>
            <a:r>
              <a:rPr lang="en-IN" sz="1200" kern="1200" dirty="0">
                <a:solidFill>
                  <a:schemeClr val="tx1"/>
                </a:solidFill>
                <a:effectLst/>
                <a:latin typeface="+mn-lt"/>
                <a:ea typeface="+mn-ea"/>
                <a:cs typeface="+mn-cs"/>
              </a:rPr>
              <a:t>Readings that explore how aspects of participants’ social identities, backgrounds.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IN" dirty="0"/>
              <a:t>Order and structure of readings important:</a:t>
            </a:r>
            <a:r>
              <a:rPr lang="en-IN" baseline="0" dirty="0"/>
              <a:t> </a:t>
            </a:r>
            <a:r>
              <a:rPr lang="en-IN" sz="1200" kern="1200" dirty="0">
                <a:solidFill>
                  <a:schemeClr val="tx1"/>
                </a:solidFill>
                <a:effectLst/>
                <a:latin typeface="+mn-lt"/>
                <a:ea typeface="+mn-ea"/>
                <a:cs typeface="+mn-cs"/>
              </a:rPr>
              <a:t>The order and structure in which these readings occur is an important part of the intentionality of data analysis. It is important to articulate the reasons behind all of your decisions related to data analysis.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24</a:t>
            </a:fld>
            <a:endParaRPr lang="en-US" dirty="0"/>
          </a:p>
        </p:txBody>
      </p:sp>
    </p:spTree>
    <p:extLst>
      <p:ext uri="{BB962C8B-B14F-4D97-AF65-F5344CB8AC3E}">
        <p14:creationId xmlns:p14="http://schemas.microsoft.com/office/powerpoint/2010/main" val="11663983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IN" dirty="0"/>
              <a:t>Coding: </a:t>
            </a:r>
            <a:r>
              <a:rPr lang="en-IN" sz="1200" kern="1200" dirty="0">
                <a:solidFill>
                  <a:schemeClr val="tx1"/>
                </a:solidFill>
                <a:effectLst/>
                <a:latin typeface="+mn-lt"/>
                <a:ea typeface="+mn-ea"/>
                <a:cs typeface="+mn-cs"/>
              </a:rPr>
              <a:t>A code can be a word or phrase that explains or describes what is going on in the data; codes can also represent analytical ideas. </a:t>
            </a:r>
            <a:r>
              <a:rPr lang="en-IN" sz="1200" b="1" kern="1200" dirty="0">
                <a:solidFill>
                  <a:schemeClr val="tx1"/>
                </a:solidFill>
                <a:effectLst/>
                <a:latin typeface="+mn-lt"/>
                <a:ea typeface="+mn-ea"/>
                <a:cs typeface="+mn-cs"/>
              </a:rPr>
              <a:t>Coding is typically a part of qualitative data analysis, but it is only one of many aspects of qualitative data analysis.</a:t>
            </a:r>
            <a:r>
              <a:rPr lang="en-IN" sz="1200" kern="1200" dirty="0">
                <a:solidFill>
                  <a:schemeClr val="tx1"/>
                </a:solidFill>
                <a:effectLst/>
                <a:latin typeface="+mn-lt"/>
                <a:ea typeface="+mn-ea"/>
                <a:cs typeface="+mn-cs"/>
              </a:rPr>
              <a:t> Data analysis begins when you start organizing and thinking about your data, and coding is the most common way to do this.</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Does not mean analysis:</a:t>
            </a:r>
            <a:r>
              <a:rPr lang="en-IN" baseline="0" dirty="0"/>
              <a:t> </a:t>
            </a:r>
            <a:r>
              <a:rPr lang="en-IN" sz="1200" kern="1200" dirty="0">
                <a:solidFill>
                  <a:schemeClr val="tx1"/>
                </a:solidFill>
                <a:effectLst/>
                <a:latin typeface="+mn-lt"/>
                <a:ea typeface="+mn-ea"/>
                <a:cs typeface="+mn-cs"/>
              </a:rPr>
              <a:t>Researchers differ about whether coding constitutes analysis. We consider the act of labeling or tagging data (i.e., coding) as a necessary and useful component of analysis but not as the whole of analysis itself, meaning that we believe many fetishize coding and approach it as if it is </a:t>
            </a:r>
            <a:r>
              <a:rPr lang="en-IN" sz="1200" i="1" kern="1200" dirty="0">
                <a:solidFill>
                  <a:schemeClr val="tx1"/>
                </a:solidFill>
                <a:effectLst/>
                <a:latin typeface="+mn-lt"/>
                <a:ea typeface="+mn-ea"/>
                <a:cs typeface="+mn-cs"/>
              </a:rPr>
              <a:t>the</a:t>
            </a:r>
            <a:r>
              <a:rPr lang="en-IN" sz="1200" kern="1200" dirty="0">
                <a:solidFill>
                  <a:schemeClr val="tx1"/>
                </a:solidFill>
                <a:effectLst/>
                <a:latin typeface="+mn-lt"/>
                <a:ea typeface="+mn-ea"/>
                <a:cs typeface="+mn-cs"/>
              </a:rPr>
              <a:t> act of analysis. We see it as a part of a larger set of analytic processes, both internal and external. </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Important components of data analysis:</a:t>
            </a:r>
            <a:r>
              <a:rPr lang="en-IN" baseline="0" dirty="0"/>
              <a:t> </a:t>
            </a:r>
            <a:r>
              <a:rPr lang="en-IN" sz="1200" kern="1200" dirty="0">
                <a:solidFill>
                  <a:schemeClr val="tx1"/>
                </a:solidFill>
                <a:effectLst/>
                <a:latin typeface="+mn-lt"/>
                <a:ea typeface="+mn-ea"/>
                <a:cs typeface="+mn-cs"/>
              </a:rPr>
              <a:t>Coding organizes and “breaks [data] down into manageable segments, and identifies or names those segments.” Depending on the approach and amount of interpretation involved in the coding processes, it is often considered more descriptive or explanatory.</a:t>
            </a:r>
          </a:p>
        </p:txBody>
      </p:sp>
      <p:sp>
        <p:nvSpPr>
          <p:cNvPr id="4" name="Slide Number Placeholder 3"/>
          <p:cNvSpPr>
            <a:spLocks noGrp="1"/>
          </p:cNvSpPr>
          <p:nvPr>
            <p:ph type="sldNum" sz="quarter" idx="10"/>
          </p:nvPr>
        </p:nvSpPr>
        <p:spPr/>
        <p:txBody>
          <a:bodyPr/>
          <a:lstStyle/>
          <a:p>
            <a:fld id="{39974C31-EB4A-4B21-8134-CB5741A1DC5F}" type="slidenum">
              <a:rPr lang="en-US" smtClean="0"/>
              <a:t>25</a:t>
            </a:fld>
            <a:endParaRPr lang="en-US" dirty="0"/>
          </a:p>
        </p:txBody>
      </p:sp>
    </p:spTree>
    <p:extLst>
      <p:ext uri="{BB962C8B-B14F-4D97-AF65-F5344CB8AC3E}">
        <p14:creationId xmlns:p14="http://schemas.microsoft.com/office/powerpoint/2010/main" val="29573078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Inductive and deductive coding processes:</a:t>
            </a:r>
            <a:r>
              <a:rPr lang="en-IN" baseline="0" dirty="0"/>
              <a:t> </a:t>
            </a:r>
            <a:r>
              <a:rPr lang="en-IN" sz="1200" kern="1200" dirty="0">
                <a:solidFill>
                  <a:schemeClr val="tx1"/>
                </a:solidFill>
                <a:effectLst/>
                <a:latin typeface="+mn-lt"/>
                <a:ea typeface="+mn-ea"/>
                <a:cs typeface="+mn-cs"/>
              </a:rPr>
              <a:t>Qualitative data analysis often involves both </a:t>
            </a:r>
            <a:r>
              <a:rPr lang="en-IN" sz="1200" i="1" kern="1200" dirty="0">
                <a:solidFill>
                  <a:schemeClr val="tx1"/>
                </a:solidFill>
                <a:effectLst/>
                <a:latin typeface="+mn-lt"/>
                <a:ea typeface="+mn-ea"/>
                <a:cs typeface="+mn-cs"/>
              </a:rPr>
              <a:t>inductive</a:t>
            </a:r>
            <a:r>
              <a:rPr lang="en-IN" sz="1200" kern="1200" dirty="0">
                <a:solidFill>
                  <a:schemeClr val="tx1"/>
                </a:solidFill>
                <a:effectLst/>
                <a:latin typeface="+mn-lt"/>
                <a:ea typeface="+mn-ea"/>
                <a:cs typeface="+mn-cs"/>
              </a:rPr>
              <a:t> (coming from the data) and </a:t>
            </a:r>
            <a:r>
              <a:rPr lang="en-IN" sz="1200" i="1" kern="1200" dirty="0">
                <a:solidFill>
                  <a:schemeClr val="tx1"/>
                </a:solidFill>
                <a:effectLst/>
                <a:latin typeface="+mn-lt"/>
                <a:ea typeface="+mn-ea"/>
                <a:cs typeface="+mn-cs"/>
              </a:rPr>
              <a:t>deductive</a:t>
            </a:r>
            <a:r>
              <a:rPr lang="en-IN" sz="1200" kern="1200" dirty="0">
                <a:solidFill>
                  <a:schemeClr val="tx1"/>
                </a:solidFill>
                <a:effectLst/>
                <a:latin typeface="+mn-lt"/>
                <a:ea typeface="+mn-ea"/>
                <a:cs typeface="+mn-cs"/>
              </a:rPr>
              <a:t> (coming from other sources such as theory or prior research) coding processes. The inductive and deductive nature of qualitative data analysis highlights “the inseparability of methods and findings” since the questions that you ask and the way that you ask them directly shape the type of data you collect.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Inductive approaches: Generally, an inductive approach to coding stays as close to the data as possible. For example</a:t>
            </a:r>
            <a:r>
              <a:rPr lang="en-IN" sz="1200" i="1" kern="1200" dirty="0">
                <a:solidFill>
                  <a:schemeClr val="tx1"/>
                </a:solidFill>
                <a:effectLst/>
                <a:latin typeface="+mn-lt"/>
                <a:ea typeface="+mn-ea"/>
                <a:cs typeface="+mn-cs"/>
              </a:rPr>
              <a:t>, in vivo</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coding</a:t>
            </a:r>
            <a:r>
              <a:rPr lang="en-IN" sz="1200" kern="1200" dirty="0">
                <a:solidFill>
                  <a:schemeClr val="tx1"/>
                </a:solidFill>
                <a:effectLst/>
                <a:latin typeface="+mn-lt"/>
                <a:ea typeface="+mn-ea"/>
                <a:cs typeface="+mn-cs"/>
              </a:rPr>
              <a:t> uses the participants’ words to label data segments instead of researcher-created words or phrases. Deciding when and how to code data is a skill that researchers develop. </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Does not necessarily confer rigor:</a:t>
            </a:r>
            <a:r>
              <a:rPr lang="en-IN" baseline="0" dirty="0"/>
              <a:t> </a:t>
            </a:r>
            <a:r>
              <a:rPr lang="en-IN" sz="1200" kern="1200" dirty="0">
                <a:solidFill>
                  <a:schemeClr val="tx1"/>
                </a:solidFill>
                <a:effectLst/>
                <a:latin typeface="+mn-lt"/>
                <a:ea typeface="+mn-ea"/>
                <a:cs typeface="+mn-cs"/>
              </a:rPr>
              <a:t>It is also important to note that using only in vivo codes does not necessarily confer rigor. Emic or in vivo codes should be applied when the participant’s language accurately captures what was expressed.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Deductive coding</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is also referred to as </a:t>
            </a:r>
            <a:r>
              <a:rPr lang="en-IN" sz="1200" i="1" kern="1200" dirty="0">
                <a:solidFill>
                  <a:schemeClr val="tx1"/>
                </a:solidFill>
                <a:effectLst/>
                <a:latin typeface="+mn-lt"/>
                <a:ea typeface="+mn-ea"/>
                <a:cs typeface="+mn-cs"/>
              </a:rPr>
              <a:t>a priori</a:t>
            </a:r>
            <a:r>
              <a:rPr lang="en-IN" sz="1200" i="0" kern="1200" dirty="0">
                <a:solidFill>
                  <a:schemeClr val="tx1"/>
                </a:solidFill>
                <a:effectLst/>
                <a:latin typeface="+mn-lt"/>
                <a:ea typeface="+mn-ea"/>
                <a:cs typeface="+mn-cs"/>
              </a:rPr>
              <a:t>,</a:t>
            </a:r>
            <a:r>
              <a:rPr lang="en-IN" sz="1200" i="1" kern="1200" dirty="0">
                <a:solidFill>
                  <a:schemeClr val="tx1"/>
                </a:solidFill>
                <a:effectLst/>
                <a:latin typeface="+mn-lt"/>
                <a:ea typeface="+mn-ea"/>
                <a:cs typeface="+mn-cs"/>
              </a:rPr>
              <a:t> outsider</a:t>
            </a:r>
            <a:r>
              <a:rPr lang="en-IN" sz="1200" i="0" kern="1200" dirty="0">
                <a:solidFill>
                  <a:schemeClr val="tx1"/>
                </a:solidFill>
                <a:effectLst/>
                <a:latin typeface="+mn-lt"/>
                <a:ea typeface="+mn-ea"/>
                <a:cs typeface="+mn-cs"/>
              </a:rPr>
              <a:t>,</a:t>
            </a:r>
            <a:r>
              <a:rPr lang="en-IN" sz="1200" i="1" kern="1200" dirty="0">
                <a:solidFill>
                  <a:schemeClr val="tx1"/>
                </a:solidFill>
                <a:effectLst/>
                <a:latin typeface="+mn-lt"/>
                <a:ea typeface="+mn-ea"/>
                <a:cs typeface="+mn-cs"/>
              </a:rPr>
              <a:t> etic</a:t>
            </a:r>
            <a:r>
              <a:rPr lang="en-IN" sz="1200" i="0" kern="1200" dirty="0">
                <a:solidFill>
                  <a:schemeClr val="tx1"/>
                </a:solidFill>
                <a:effectLst/>
                <a:latin typeface="+mn-lt"/>
                <a:ea typeface="+mn-ea"/>
                <a:cs typeface="+mn-cs"/>
              </a:rPr>
              <a:t>,</a:t>
            </a:r>
            <a:r>
              <a:rPr lang="en-IN" sz="1200" i="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or </a:t>
            </a:r>
            <a:r>
              <a:rPr lang="en-IN" sz="1200" i="1" kern="1200" dirty="0">
                <a:solidFill>
                  <a:schemeClr val="tx1"/>
                </a:solidFill>
                <a:effectLst/>
                <a:latin typeface="+mn-lt"/>
                <a:ea typeface="+mn-ea"/>
                <a:cs typeface="+mn-cs"/>
              </a:rPr>
              <a:t>top-down approaches</a:t>
            </a:r>
            <a:r>
              <a:rPr lang="en-IN" sz="1200" i="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 These processes involve reading the data and looking for something specific. Inductive and deductive codes are not mutually exclusive, and in many studies, the strategic combination happens through multiple readings for each kind of coding.</a:t>
            </a: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26</a:t>
            </a:fld>
            <a:endParaRPr lang="en-US" dirty="0"/>
          </a:p>
        </p:txBody>
      </p:sp>
    </p:spTree>
    <p:extLst>
      <p:ext uri="{BB962C8B-B14F-4D97-AF65-F5344CB8AC3E}">
        <p14:creationId xmlns:p14="http://schemas.microsoft.com/office/powerpoint/2010/main" val="38800958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Deductive coding: It</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is also referred to as </a:t>
            </a:r>
            <a:r>
              <a:rPr lang="en-IN" sz="1200" i="1" kern="1200" dirty="0">
                <a:solidFill>
                  <a:schemeClr val="tx1"/>
                </a:solidFill>
                <a:effectLst/>
                <a:latin typeface="+mn-lt"/>
                <a:ea typeface="+mn-ea"/>
                <a:cs typeface="+mn-cs"/>
              </a:rPr>
              <a:t>a priori</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outsider</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etic</a:t>
            </a:r>
            <a:r>
              <a:rPr lang="en-IN" sz="1200" i="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or </a:t>
            </a:r>
            <a:r>
              <a:rPr lang="en-IN" sz="1200" i="1" kern="1200" dirty="0">
                <a:solidFill>
                  <a:schemeClr val="tx1"/>
                </a:solidFill>
                <a:effectLst/>
                <a:latin typeface="+mn-lt"/>
                <a:ea typeface="+mn-ea"/>
                <a:cs typeface="+mn-cs"/>
              </a:rPr>
              <a:t>top-down approaches</a:t>
            </a:r>
            <a:r>
              <a:rPr lang="en-IN" sz="1200" i="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 These processes involve reading the data and looking for something specific.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Strategic combination of both processes:</a:t>
            </a:r>
            <a:r>
              <a:rPr lang="en-IN" baseline="0" dirty="0"/>
              <a:t> </a:t>
            </a:r>
            <a:r>
              <a:rPr lang="en-IN" sz="1200" kern="1200" dirty="0">
                <a:solidFill>
                  <a:schemeClr val="tx1"/>
                </a:solidFill>
                <a:effectLst/>
                <a:latin typeface="+mn-lt"/>
                <a:ea typeface="+mn-ea"/>
                <a:cs typeface="+mn-cs"/>
              </a:rPr>
              <a:t>Inductive and deductive codes are not mutually exclusive, and in many studies, the strategic combination happens through multiple readings for each kind of coding.</a:t>
            </a: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27</a:t>
            </a:fld>
            <a:endParaRPr lang="en-US" dirty="0"/>
          </a:p>
        </p:txBody>
      </p:sp>
    </p:spTree>
    <p:extLst>
      <p:ext uri="{BB962C8B-B14F-4D97-AF65-F5344CB8AC3E}">
        <p14:creationId xmlns:p14="http://schemas.microsoft.com/office/powerpoint/2010/main" val="8791180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1" kern="1200" dirty="0">
                <a:solidFill>
                  <a:schemeClr val="tx1"/>
                </a:solidFill>
                <a:effectLst/>
                <a:latin typeface="+mn-lt"/>
                <a:ea typeface="+mn-ea"/>
                <a:cs typeface="+mn-cs"/>
              </a:rPr>
              <a:t>Open coding</a:t>
            </a:r>
            <a:r>
              <a:rPr lang="en-IN" sz="1200" kern="1200" dirty="0">
                <a:solidFill>
                  <a:schemeClr val="tx1"/>
                </a:solidFill>
                <a:effectLst/>
                <a:latin typeface="+mn-lt"/>
                <a:ea typeface="+mn-ea"/>
                <a:cs typeface="+mn-cs"/>
              </a:rPr>
              <a:t> is when you highlight sections of text or label them in some fashion. This form of coding is similar to the “first-level coding,” which involves summarizing segments of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0" kern="1200" dirty="0">
                <a:solidFill>
                  <a:schemeClr val="tx1"/>
                </a:solidFill>
                <a:effectLst/>
                <a:latin typeface="+mn-lt"/>
                <a:ea typeface="+mn-ea"/>
                <a:cs typeface="+mn-cs"/>
              </a:rPr>
              <a:t>Axial coding:</a:t>
            </a:r>
            <a:r>
              <a:rPr lang="en-IN" sz="1200" i="0" kern="1200" baseline="0" dirty="0">
                <a:solidFill>
                  <a:schemeClr val="tx1"/>
                </a:solidFill>
                <a:effectLst/>
                <a:latin typeface="+mn-lt"/>
                <a:ea typeface="+mn-ea"/>
                <a:cs typeface="+mn-cs"/>
              </a:rPr>
              <a:t> It is</a:t>
            </a:r>
            <a:r>
              <a:rPr lang="en-IN" sz="1200" kern="1200" dirty="0">
                <a:solidFill>
                  <a:schemeClr val="tx1"/>
                </a:solidFill>
                <a:effectLst/>
                <a:latin typeface="+mn-lt"/>
                <a:ea typeface="+mn-ea"/>
                <a:cs typeface="+mn-cs"/>
              </a:rPr>
              <a:t> also called thematic clustering coding or “pattern coding,” occurs once you have established codes. It is a process of going from coding chunks of data to starting to see how these codes come together into coding categories or clusters from which you will situate sets of constructs or concepts in relation to each other to make arguments and develop findings.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0" kern="1200" dirty="0">
                <a:solidFill>
                  <a:schemeClr val="tx1"/>
                </a:solidFill>
                <a:effectLst/>
                <a:latin typeface="+mn-lt"/>
                <a:ea typeface="+mn-ea"/>
                <a:cs typeface="+mn-cs"/>
              </a:rPr>
              <a:t>Creating a code set: It is </a:t>
            </a:r>
            <a:r>
              <a:rPr lang="en-IN" sz="1200" kern="1200" dirty="0">
                <a:solidFill>
                  <a:schemeClr val="tx1"/>
                </a:solidFill>
                <a:effectLst/>
                <a:latin typeface="+mn-lt"/>
                <a:ea typeface="+mn-ea"/>
                <a:cs typeface="+mn-cs"/>
              </a:rPr>
              <a:t>an iterative process. It is often best for novice qualitative researchers to start broadly and then work to develop more narrow and specific codes as the analysis progresses.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Codes</a:t>
            </a:r>
            <a:r>
              <a:rPr lang="en-IN" sz="1200" kern="1200" baseline="0" dirty="0">
                <a:solidFill>
                  <a:schemeClr val="tx1"/>
                </a:solidFill>
                <a:effectLst/>
                <a:latin typeface="+mn-lt"/>
                <a:ea typeface="+mn-ea"/>
                <a:cs typeface="+mn-cs"/>
              </a:rPr>
              <a:t> cam overlap: </a:t>
            </a:r>
            <a:r>
              <a:rPr lang="en-IN" sz="1200" kern="1200" dirty="0">
                <a:solidFill>
                  <a:schemeClr val="tx1"/>
                </a:solidFill>
                <a:effectLst/>
                <a:latin typeface="+mn-lt"/>
                <a:ea typeface="+mn-ea"/>
                <a:cs typeface="+mn-cs"/>
              </a:rPr>
              <a:t>Multiple codes can be assigned to a particular quotation or piece of data, and codes can overlap. It is important to be judicious; everything in a transcript does not need to be coded. </a:t>
            </a:r>
          </a:p>
        </p:txBody>
      </p:sp>
      <p:sp>
        <p:nvSpPr>
          <p:cNvPr id="4" name="Slide Number Placeholder 3"/>
          <p:cNvSpPr>
            <a:spLocks noGrp="1"/>
          </p:cNvSpPr>
          <p:nvPr>
            <p:ph type="sldNum" sz="quarter" idx="10"/>
          </p:nvPr>
        </p:nvSpPr>
        <p:spPr/>
        <p:txBody>
          <a:bodyPr/>
          <a:lstStyle/>
          <a:p>
            <a:fld id="{39974C31-EB4A-4B21-8134-CB5741A1DC5F}" type="slidenum">
              <a:rPr lang="en-US" smtClean="0"/>
              <a:t>28</a:t>
            </a:fld>
            <a:endParaRPr lang="en-US" dirty="0"/>
          </a:p>
        </p:txBody>
      </p:sp>
    </p:spTree>
    <p:extLst>
      <p:ext uri="{BB962C8B-B14F-4D97-AF65-F5344CB8AC3E}">
        <p14:creationId xmlns:p14="http://schemas.microsoft.com/office/powerpoint/2010/main" val="22382650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IN" sz="1200" b="0" kern="1200" dirty="0">
                <a:solidFill>
                  <a:schemeClr val="tx1"/>
                </a:solidFill>
                <a:effectLst/>
                <a:latin typeface="+mn-lt"/>
                <a:ea typeface="+mn-ea"/>
                <a:cs typeface="+mn-cs"/>
              </a:rPr>
              <a:t>Table 9.3: </a:t>
            </a:r>
            <a:r>
              <a:rPr lang="en-IN" sz="1200" kern="1200" dirty="0">
                <a:solidFill>
                  <a:schemeClr val="tx1"/>
                </a:solidFill>
                <a:effectLst/>
                <a:latin typeface="+mn-lt"/>
                <a:ea typeface="+mn-ea"/>
                <a:cs typeface="+mn-cs"/>
              </a:rPr>
              <a:t>Concepts to Look for When Coding Data</a:t>
            </a:r>
            <a:r>
              <a:rPr lang="en-IN" sz="1200" b="0" kern="1200" dirty="0">
                <a:solidFill>
                  <a:schemeClr val="tx1"/>
                </a:solidFill>
                <a:effectLst/>
                <a:latin typeface="+mn-lt"/>
                <a:ea typeface="+mn-ea"/>
                <a:cs typeface="+mn-cs"/>
              </a:rPr>
              <a:t>.</a:t>
            </a:r>
          </a:p>
        </p:txBody>
      </p:sp>
      <p:sp>
        <p:nvSpPr>
          <p:cNvPr id="4" name="Slide Number Placeholder 3"/>
          <p:cNvSpPr>
            <a:spLocks noGrp="1"/>
          </p:cNvSpPr>
          <p:nvPr>
            <p:ph type="sldNum" sz="quarter" idx="10"/>
          </p:nvPr>
        </p:nvSpPr>
        <p:spPr/>
        <p:txBody>
          <a:bodyPr/>
          <a:lstStyle/>
          <a:p>
            <a:fld id="{39974C31-EB4A-4B21-8134-CB5741A1DC5F}" type="slidenum">
              <a:rPr lang="en-US" smtClean="0"/>
              <a:t>29</a:t>
            </a:fld>
            <a:endParaRPr lang="en-US" dirty="0"/>
          </a:p>
        </p:txBody>
      </p:sp>
    </p:spTree>
    <p:extLst>
      <p:ext uri="{BB962C8B-B14F-4D97-AF65-F5344CB8AC3E}">
        <p14:creationId xmlns:p14="http://schemas.microsoft.com/office/powerpoint/2010/main" val="41417806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9.5: </a:t>
            </a:r>
            <a:r>
              <a:rPr lang="en-IN" sz="1200" kern="1200" dirty="0">
                <a:solidFill>
                  <a:schemeClr val="tx1"/>
                </a:solidFill>
                <a:effectLst/>
                <a:latin typeface="+mn-lt"/>
                <a:ea typeface="+mn-ea"/>
                <a:cs typeface="+mn-cs"/>
              </a:rPr>
              <a:t>The different approaches to analyzing qualitative data.</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IN" sz="1200" i="0" kern="1200" dirty="0">
                <a:solidFill>
                  <a:schemeClr val="tx1"/>
                </a:solidFill>
                <a:effectLst/>
                <a:latin typeface="+mn-lt"/>
                <a:ea typeface="+mn-ea"/>
                <a:cs typeface="+mn-cs"/>
              </a:rPr>
              <a:t>Code definitions: They </a:t>
            </a:r>
            <a:r>
              <a:rPr lang="en-IN" sz="1200" kern="1200" dirty="0">
                <a:solidFill>
                  <a:schemeClr val="tx1"/>
                </a:solidFill>
                <a:effectLst/>
                <a:latin typeface="+mn-lt"/>
                <a:ea typeface="+mn-ea"/>
                <a:cs typeface="+mn-cs"/>
              </a:rPr>
              <a:t>consist of brief (ideally a short phrase and no longer than a sentence) definitions for each code so that you are clear what each one means and how they are distinct from each other. Code definitions should be clear and concise. </a:t>
            </a:r>
          </a:p>
          <a:p>
            <a:pPr lvl="0"/>
            <a:endParaRPr lang="en-IN" sz="1200" kern="1200" dirty="0">
              <a:solidFill>
                <a:schemeClr val="tx1"/>
              </a:solidFill>
              <a:effectLst/>
              <a:latin typeface="+mn-lt"/>
              <a:ea typeface="+mn-ea"/>
              <a:cs typeface="+mn-cs"/>
            </a:endParaRPr>
          </a:p>
          <a:p>
            <a:pPr lvl="0"/>
            <a:r>
              <a:rPr lang="en-IN" dirty="0"/>
              <a:t>Do not conflate coding with analysis: </a:t>
            </a:r>
            <a:r>
              <a:rPr lang="en-IN" sz="1200" kern="1200" dirty="0">
                <a:solidFill>
                  <a:schemeClr val="tx1"/>
                </a:solidFill>
                <a:effectLst/>
                <a:latin typeface="+mn-lt"/>
                <a:ea typeface="+mn-ea"/>
                <a:cs typeface="+mn-cs"/>
              </a:rPr>
              <a:t>The important thing in coding is to engage in ways that resist these troublesome tendencies and engage a systematic and consistent approach to the data analysis. Structuring your analytic processes to include dialogic engagement is a vital aspect of analysis. </a:t>
            </a:r>
          </a:p>
        </p:txBody>
      </p:sp>
      <p:sp>
        <p:nvSpPr>
          <p:cNvPr id="4" name="Slide Number Placeholder 3"/>
          <p:cNvSpPr>
            <a:spLocks noGrp="1"/>
          </p:cNvSpPr>
          <p:nvPr>
            <p:ph type="sldNum" sz="quarter" idx="10"/>
          </p:nvPr>
        </p:nvSpPr>
        <p:spPr/>
        <p:txBody>
          <a:bodyPr/>
          <a:lstStyle/>
          <a:p>
            <a:fld id="{39974C31-EB4A-4B21-8134-CB5741A1DC5F}" type="slidenum">
              <a:rPr lang="en-US" smtClean="0"/>
              <a:t>30</a:t>
            </a:fld>
            <a:endParaRPr lang="en-US" dirty="0"/>
          </a:p>
        </p:txBody>
      </p:sp>
    </p:spTree>
    <p:extLst>
      <p:ext uri="{BB962C8B-B14F-4D97-AF65-F5344CB8AC3E}">
        <p14:creationId xmlns:p14="http://schemas.microsoft.com/office/powerpoint/2010/main" val="22904986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9.6: </a:t>
            </a:r>
            <a:r>
              <a:rPr lang="en-IN" sz="1200" kern="1200" dirty="0">
                <a:solidFill>
                  <a:schemeClr val="tx1"/>
                </a:solidFill>
                <a:effectLst/>
                <a:latin typeface="+mn-lt"/>
                <a:ea typeface="+mn-ea"/>
                <a:cs typeface="+mn-cs"/>
              </a:rPr>
              <a:t>The role of Computer-Assisted Qualitative Data Analysis Software (CAQDAS) in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Computer-Assisted Qualitative Data Analysis Software (CAQDAS) can be helpful to organize and sort data, especially when working with large data sets. CAQDAS does not conduct analysis. The software can help organize analytical processes and help manage the data.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Popular programs include ATLAS.ti, Dedoose, Cassandre, MAXQDA, NVivo, and Transana. These programs do not analyze data, but they can help researchers to organize, sort, and make sense of the data.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CAQDAS software is essentially a database that holds source data, such as transcripts (including ethnographic notes), video, audio, memos, and any other documents that are available in electronic form. It</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then supports the annotation, coding, sorting, and other manipulations of them and keeps a record of all this activity.</a:t>
            </a:r>
          </a:p>
        </p:txBody>
      </p:sp>
      <p:sp>
        <p:nvSpPr>
          <p:cNvPr id="4" name="Slide Number Placeholder 3"/>
          <p:cNvSpPr>
            <a:spLocks noGrp="1"/>
          </p:cNvSpPr>
          <p:nvPr>
            <p:ph type="sldNum" sz="quarter" idx="10"/>
          </p:nvPr>
        </p:nvSpPr>
        <p:spPr/>
        <p:txBody>
          <a:bodyPr/>
          <a:lstStyle/>
          <a:p>
            <a:fld id="{39974C31-EB4A-4B21-8134-CB5741A1DC5F}" type="slidenum">
              <a:rPr lang="en-US" smtClean="0"/>
              <a:t>31</a:t>
            </a:fld>
            <a:endParaRPr lang="en-US" dirty="0"/>
          </a:p>
        </p:txBody>
      </p:sp>
    </p:spTree>
    <p:extLst>
      <p:ext uri="{BB962C8B-B14F-4D97-AF65-F5344CB8AC3E}">
        <p14:creationId xmlns:p14="http://schemas.microsoft.com/office/powerpoint/2010/main" val="26014410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9.6: </a:t>
            </a:r>
            <a:r>
              <a:rPr lang="en-IN" sz="1200" kern="1200" dirty="0">
                <a:solidFill>
                  <a:schemeClr val="tx1"/>
                </a:solidFill>
                <a:effectLst/>
                <a:latin typeface="+mn-lt"/>
                <a:ea typeface="+mn-ea"/>
                <a:cs typeface="+mn-cs"/>
              </a:rPr>
              <a:t>The role of Computer-Assisted Qualitative Data Analysis Software (CAQDAS) in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Importing codes are done manually:</a:t>
            </a:r>
            <a:r>
              <a:rPr lang="en-IN" baseline="0" dirty="0"/>
              <a:t> </a:t>
            </a:r>
            <a:r>
              <a:rPr lang="en-IN" sz="1200" kern="1200" dirty="0">
                <a:solidFill>
                  <a:schemeClr val="tx1"/>
                </a:solidFill>
                <a:effectLst/>
                <a:latin typeface="+mn-lt"/>
                <a:ea typeface="+mn-ea"/>
                <a:cs typeface="+mn-cs"/>
              </a:rPr>
              <a:t>This highlights how using a software program can help you to code and then store the coded data, but the program does not code the data for you. These software programs can also help you to see how frequently codes have been applied.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Provides descriptive statistics on data:</a:t>
            </a:r>
            <a:r>
              <a:rPr lang="en-IN" baseline="0" dirty="0"/>
              <a:t> </a:t>
            </a:r>
            <a:r>
              <a:rPr lang="en-IN" sz="1200" kern="1200" dirty="0">
                <a:solidFill>
                  <a:schemeClr val="tx1"/>
                </a:solidFill>
                <a:effectLst/>
                <a:latin typeface="+mn-lt"/>
                <a:ea typeface="+mn-ea"/>
                <a:cs typeface="+mn-cs"/>
              </a:rPr>
              <a:t>For researchers using numbers, CAQDAS can be especially useful as it can also provide descriptive statistics on qualitative data. </a:t>
            </a:r>
          </a:p>
        </p:txBody>
      </p:sp>
      <p:sp>
        <p:nvSpPr>
          <p:cNvPr id="4" name="Slide Number Placeholder 3"/>
          <p:cNvSpPr>
            <a:spLocks noGrp="1"/>
          </p:cNvSpPr>
          <p:nvPr>
            <p:ph type="sldNum" sz="quarter" idx="10"/>
          </p:nvPr>
        </p:nvSpPr>
        <p:spPr/>
        <p:txBody>
          <a:bodyPr/>
          <a:lstStyle/>
          <a:p>
            <a:fld id="{39974C31-EB4A-4B21-8134-CB5741A1DC5F}" type="slidenum">
              <a:rPr lang="en-US" smtClean="0"/>
              <a:t>32</a:t>
            </a:fld>
            <a:endParaRPr lang="en-US" dirty="0"/>
          </a:p>
        </p:txBody>
      </p:sp>
    </p:spTree>
    <p:extLst>
      <p:ext uri="{BB962C8B-B14F-4D97-AF65-F5344CB8AC3E}">
        <p14:creationId xmlns:p14="http://schemas.microsoft.com/office/powerpoint/2010/main" val="4181595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9.7: </a:t>
            </a:r>
            <a:r>
              <a:rPr lang="en-IN" sz="1200" kern="1200" dirty="0">
                <a:solidFill>
                  <a:schemeClr val="tx1"/>
                </a:solidFill>
                <a:effectLst/>
                <a:latin typeface="+mn-lt"/>
                <a:ea typeface="+mn-ea"/>
                <a:cs typeface="+mn-cs"/>
              </a:rPr>
              <a:t>Ways to structure and approach dialogic engagement exercises as you analyze your data.</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Are ways of analyzing data:</a:t>
            </a:r>
            <a:r>
              <a:rPr lang="en-IN" baseline="0" dirty="0"/>
              <a:t> </a:t>
            </a:r>
            <a:r>
              <a:rPr lang="en-IN" sz="1200" kern="1200" dirty="0">
                <a:solidFill>
                  <a:schemeClr val="tx1"/>
                </a:solidFill>
                <a:effectLst/>
                <a:latin typeface="+mn-lt"/>
                <a:ea typeface="+mn-ea"/>
                <a:cs typeface="+mn-cs"/>
              </a:rPr>
              <a:t>Connecting strategies are ways of analyzing data that “do not focus primarily on </a:t>
            </a:r>
            <a:r>
              <a:rPr lang="en-IN" sz="1200" i="1" kern="1200" dirty="0">
                <a:solidFill>
                  <a:schemeClr val="tx1"/>
                </a:solidFill>
                <a:effectLst/>
                <a:latin typeface="+mn-lt"/>
                <a:ea typeface="+mn-ea"/>
                <a:cs typeface="+mn-cs"/>
              </a:rPr>
              <a:t>similarities</a:t>
            </a:r>
            <a:r>
              <a:rPr lang="en-IN" sz="1200" kern="1200" dirty="0">
                <a:solidFill>
                  <a:schemeClr val="tx1"/>
                </a:solidFill>
                <a:effectLst/>
                <a:latin typeface="+mn-lt"/>
                <a:ea typeface="+mn-ea"/>
                <a:cs typeface="+mn-cs"/>
              </a:rPr>
              <a:t> that can be used to sort data into categories independently of context, but instead look for relationships that </a:t>
            </a:r>
            <a:r>
              <a:rPr lang="en-IN" sz="1200" i="1" kern="1200" dirty="0">
                <a:solidFill>
                  <a:schemeClr val="tx1"/>
                </a:solidFill>
                <a:effectLst/>
                <a:latin typeface="+mn-lt"/>
                <a:ea typeface="+mn-ea"/>
                <a:cs typeface="+mn-cs"/>
              </a:rPr>
              <a:t>connect</a:t>
            </a:r>
            <a:r>
              <a:rPr lang="en-IN" sz="1200" kern="1200" dirty="0">
                <a:solidFill>
                  <a:schemeClr val="tx1"/>
                </a:solidFill>
                <a:effectLst/>
                <a:latin typeface="+mn-lt"/>
                <a:ea typeface="+mn-ea"/>
                <a:cs typeface="+mn-cs"/>
              </a:rPr>
              <a:t> statements and events within a context into a coherent whole.”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baseline="0" dirty="0">
              <a:solidFill>
                <a:schemeClr val="tx1"/>
              </a:solidFill>
              <a:effectLst/>
              <a:latin typeface="+mn-lt"/>
              <a:ea typeface="+mn-ea"/>
              <a:cs typeface="+mn-cs"/>
            </a:endParaRPr>
          </a:p>
          <a:p>
            <a:pPr lvl="0"/>
            <a:r>
              <a:rPr lang="en-IN" dirty="0"/>
              <a:t>Categorizing (coding) and connecting strategies are complementary:</a:t>
            </a:r>
            <a:r>
              <a:rPr lang="en-IN" baseline="0" dirty="0"/>
              <a:t> </a:t>
            </a:r>
            <a:r>
              <a:rPr lang="en-IN" sz="1200" kern="1200" dirty="0">
                <a:solidFill>
                  <a:schemeClr val="tx1"/>
                </a:solidFill>
                <a:effectLst/>
                <a:latin typeface="+mn-lt"/>
                <a:ea typeface="+mn-ea"/>
                <a:cs typeface="+mn-cs"/>
              </a:rPr>
              <a:t>Analyzing connections within a specific context often involves noting relationships that unite data into a narrative. One way to integrate them is to deliberately look for similarities and differences as well as connections when analyzing data.</a:t>
            </a:r>
          </a:p>
        </p:txBody>
      </p:sp>
      <p:sp>
        <p:nvSpPr>
          <p:cNvPr id="4" name="Slide Number Placeholder 3"/>
          <p:cNvSpPr>
            <a:spLocks noGrp="1"/>
          </p:cNvSpPr>
          <p:nvPr>
            <p:ph type="sldNum" sz="quarter" idx="10"/>
          </p:nvPr>
        </p:nvSpPr>
        <p:spPr/>
        <p:txBody>
          <a:bodyPr/>
          <a:lstStyle/>
          <a:p>
            <a:fld id="{39974C31-EB4A-4B21-8134-CB5741A1DC5F}" type="slidenum">
              <a:rPr lang="en-US" smtClean="0"/>
              <a:t>33</a:t>
            </a:fld>
            <a:endParaRPr lang="en-US" dirty="0"/>
          </a:p>
        </p:txBody>
      </p:sp>
    </p:spTree>
    <p:extLst>
      <p:ext uri="{BB962C8B-B14F-4D97-AF65-F5344CB8AC3E}">
        <p14:creationId xmlns:p14="http://schemas.microsoft.com/office/powerpoint/2010/main" val="2304367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9.7: </a:t>
            </a:r>
            <a:r>
              <a:rPr lang="en-IN" sz="1200" kern="1200" dirty="0">
                <a:solidFill>
                  <a:schemeClr val="tx1"/>
                </a:solidFill>
                <a:effectLst/>
                <a:latin typeface="+mn-lt"/>
                <a:ea typeface="+mn-ea"/>
                <a:cs typeface="+mn-cs"/>
              </a:rPr>
              <a:t>Ways to structure and approach dialogic engagement exercises as you analyze your data.</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Important ways of analyzing data:</a:t>
            </a:r>
            <a:r>
              <a:rPr lang="en-IN" baseline="0" dirty="0"/>
              <a:t> </a:t>
            </a:r>
            <a:r>
              <a:rPr lang="en-IN" sz="1200" kern="1200" dirty="0">
                <a:solidFill>
                  <a:schemeClr val="tx1"/>
                </a:solidFill>
                <a:effectLst/>
                <a:latin typeface="+mn-lt"/>
                <a:ea typeface="+mn-ea"/>
                <a:cs typeface="+mn-cs"/>
              </a:rPr>
              <a:t>Another important way to immersively engage with your data is through interaction with others, which brings us to the analytical strategy of dialogic engagement. Dialogic engagement activities are important ways of engaging with and analyzing data.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 important part of collaborative analysis is shared dialog:</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Even when working as a lone researcher, there are many benefits to systematically structuring points across the duration of the study to generate dialog with others about your data. Ultimately, a goal of qualitative data analysis is to faithfully represent participants’ experiences in the most complex and contextualized manner possible.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Peer data analysis review:</a:t>
            </a:r>
            <a:r>
              <a:rPr lang="en-IN" baseline="0" dirty="0"/>
              <a:t> </a:t>
            </a:r>
            <a:r>
              <a:rPr lang="en-IN" sz="1200" kern="1200" dirty="0">
                <a:solidFill>
                  <a:schemeClr val="tx1"/>
                </a:solidFill>
                <a:effectLst/>
                <a:latin typeface="+mn-lt"/>
                <a:ea typeface="+mn-ea"/>
                <a:cs typeface="+mn-cs"/>
              </a:rPr>
              <a:t>It is a helpful way to engage others in your data analysis processes. Practices such as these,</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which can be adapted to specifically focus on data analysis,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should be done at multiple points during the research and data analysis processes. Subjecting your interpretations to the perspectives of others is an important component of conducting rigorous and valid qualitative studies.</a:t>
            </a:r>
          </a:p>
        </p:txBody>
      </p:sp>
      <p:sp>
        <p:nvSpPr>
          <p:cNvPr id="4" name="Slide Number Placeholder 3"/>
          <p:cNvSpPr>
            <a:spLocks noGrp="1"/>
          </p:cNvSpPr>
          <p:nvPr>
            <p:ph type="sldNum" sz="quarter" idx="10"/>
          </p:nvPr>
        </p:nvSpPr>
        <p:spPr/>
        <p:txBody>
          <a:bodyPr/>
          <a:lstStyle/>
          <a:p>
            <a:fld id="{39974C31-EB4A-4B21-8134-CB5741A1DC5F}" type="slidenum">
              <a:rPr lang="en-US" smtClean="0"/>
              <a:t>34</a:t>
            </a:fld>
            <a:endParaRPr lang="en-US" dirty="0"/>
          </a:p>
        </p:txBody>
      </p:sp>
    </p:spTree>
    <p:extLst>
      <p:ext uri="{BB962C8B-B14F-4D97-AF65-F5344CB8AC3E}">
        <p14:creationId xmlns:p14="http://schemas.microsoft.com/office/powerpoint/2010/main" val="20038433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9.7: </a:t>
            </a:r>
            <a:r>
              <a:rPr lang="en-IN" sz="1200" kern="1200" dirty="0">
                <a:solidFill>
                  <a:schemeClr val="tx1"/>
                </a:solidFill>
                <a:effectLst/>
                <a:latin typeface="+mn-lt"/>
                <a:ea typeface="+mn-ea"/>
                <a:cs typeface="+mn-cs"/>
              </a:rPr>
              <a:t>Ways to structure and approach dialogic engagement exercises as you analyze your data.</a:t>
            </a:r>
            <a:r>
              <a:rPr lang="en-US" sz="1200" kern="1200" dirty="0">
                <a:solidFill>
                  <a:schemeClr val="tx1"/>
                </a:solidFill>
                <a:effectLst/>
                <a:latin typeface="+mn-lt"/>
                <a:ea typeface="+mn-ea"/>
                <a:cs typeface="+mn-cs"/>
              </a:rPr>
              <a:t> </a:t>
            </a:r>
          </a:p>
          <a:p>
            <a:pPr lvl="0"/>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The Listening Guide</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is a multi-disciplinary, psychology-based method for analyzing interview transcripts. The Listening Guide is a relational, feminist, qualitative method which emerged from feminist psychology.</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Multiple inter-related recursive listenings:</a:t>
            </a:r>
            <a:r>
              <a:rPr lang="en-IN" sz="1200" kern="1200" dirty="0">
                <a:solidFill>
                  <a:schemeClr val="tx1"/>
                </a:solidFill>
                <a:effectLst/>
                <a:latin typeface="+mn-lt"/>
                <a:ea typeface="+mn-ea"/>
                <a:cs typeface="+mn-cs"/>
              </a:rPr>
              <a:t> The</a:t>
            </a:r>
            <a:r>
              <a:rPr lang="en-IN" sz="1200" i="1" kern="1200" dirty="0">
                <a:solidFill>
                  <a:schemeClr val="tx1"/>
                </a:solidFill>
                <a:effectLst/>
                <a:latin typeface="+mn-lt"/>
                <a:ea typeface="+mn-ea"/>
                <a:cs typeface="+mn-cs"/>
              </a:rPr>
              <a:t> Listening Guide</a:t>
            </a:r>
            <a:r>
              <a:rPr lang="en-IN" sz="1200" kern="1200" dirty="0">
                <a:solidFill>
                  <a:schemeClr val="tx1"/>
                </a:solidFill>
                <a:effectLst/>
                <a:latin typeface="+mn-lt"/>
                <a:ea typeface="+mn-ea"/>
                <a:cs typeface="+mn-cs"/>
              </a:rPr>
              <a:t> is comprised of multiple, inter-related, and recursive listenings. These listenings are guided by four questions about voice and relationships, which serve to set the purview of the inquiry: </a:t>
            </a:r>
            <a:r>
              <a:rPr lang="en-IN" sz="1200" i="1" kern="1200" dirty="0">
                <a:solidFill>
                  <a:schemeClr val="tx1"/>
                </a:solidFill>
                <a:effectLst/>
                <a:latin typeface="+mn-lt"/>
                <a:ea typeface="+mn-ea"/>
                <a:cs typeface="+mn-cs"/>
              </a:rPr>
              <a:t>“Who is speaking to whom? In what body or physical space? Telling what stories about which relationships? In what societal and cultural frameworks?”</a:t>
            </a:r>
            <a:endParaRPr lang="en-IN" sz="120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The steps of the </a:t>
            </a:r>
            <a:r>
              <a:rPr lang="en-IN" sz="1200" i="1" kern="1200" dirty="0">
                <a:solidFill>
                  <a:schemeClr val="tx1"/>
                </a:solidFill>
                <a:effectLst/>
                <a:latin typeface="+mn-lt"/>
                <a:ea typeface="+mn-ea"/>
                <a:cs typeface="+mn-cs"/>
              </a:rPr>
              <a:t>Listening Guide</a:t>
            </a:r>
            <a:r>
              <a:rPr lang="en-IN" sz="1200" kern="1200" dirty="0">
                <a:solidFill>
                  <a:schemeClr val="tx1"/>
                </a:solidFill>
                <a:effectLst/>
                <a:latin typeface="+mn-lt"/>
                <a:ea typeface="+mn-ea"/>
                <a:cs typeface="+mn-cs"/>
              </a:rPr>
              <a:t> process include:</a:t>
            </a:r>
          </a:p>
          <a:p>
            <a:pPr marL="228600" lvl="0" indent="-228600">
              <a:buFont typeface="+mj-lt"/>
              <a:buAutoNum type="arabicPeriod"/>
            </a:pPr>
            <a:r>
              <a:rPr lang="en-IN" sz="1200" kern="1200" dirty="0">
                <a:solidFill>
                  <a:schemeClr val="tx1"/>
                </a:solidFill>
                <a:effectLst/>
                <a:latin typeface="+mn-lt"/>
                <a:ea typeface="+mn-ea"/>
                <a:cs typeface="+mn-cs"/>
              </a:rPr>
              <a:t>Listening for the plot.</a:t>
            </a:r>
          </a:p>
          <a:p>
            <a:pPr marL="228600" lvl="0" indent="-228600">
              <a:buFont typeface="+mj-lt"/>
              <a:buAutoNum type="arabicPeriod"/>
            </a:pPr>
            <a:r>
              <a:rPr lang="en-IN" sz="1200" kern="1200" dirty="0">
                <a:solidFill>
                  <a:schemeClr val="tx1"/>
                </a:solidFill>
                <a:effectLst/>
                <a:latin typeface="+mn-lt"/>
                <a:ea typeface="+mn-ea"/>
                <a:cs typeface="+mn-cs"/>
              </a:rPr>
              <a:t>Listening for voice.</a:t>
            </a:r>
          </a:p>
          <a:p>
            <a:pPr marL="228600" lvl="0" indent="-228600">
              <a:buFont typeface="+mj-lt"/>
              <a:buAutoNum type="arabicPeriod"/>
            </a:pPr>
            <a:r>
              <a:rPr lang="en-IN" sz="1200" kern="1200" dirty="0">
                <a:solidFill>
                  <a:schemeClr val="tx1"/>
                </a:solidFill>
                <a:effectLst/>
                <a:latin typeface="+mn-lt"/>
                <a:ea typeface="+mn-ea"/>
                <a:cs typeface="+mn-cs"/>
              </a:rPr>
              <a:t>Listening for contrapuntal voices.</a:t>
            </a:r>
          </a:p>
          <a:p>
            <a:pPr marL="228600" lvl="0" indent="-228600">
              <a:buFont typeface="+mj-lt"/>
              <a:buAutoNum type="arabicPeriod"/>
            </a:pPr>
            <a:r>
              <a:rPr lang="en-IN" sz="1200" kern="1200" dirty="0">
                <a:solidFill>
                  <a:schemeClr val="tx1"/>
                </a:solidFill>
                <a:effectLst/>
                <a:latin typeface="+mn-lt"/>
                <a:ea typeface="+mn-ea"/>
                <a:cs typeface="+mn-cs"/>
              </a:rPr>
              <a:t>Composing an analysis. </a:t>
            </a:r>
          </a:p>
          <a:p>
            <a:pPr marL="228600" lvl="0" indent="-228600">
              <a:buFont typeface="+mj-lt"/>
              <a:buAutoNum type="arabicPeriod"/>
            </a:pPr>
            <a:r>
              <a:rPr lang="en-IN" sz="1200" kern="1200" dirty="0">
                <a:solidFill>
                  <a:schemeClr val="tx1"/>
                </a:solidFill>
                <a:effectLst/>
                <a:latin typeface="+mn-lt"/>
                <a:ea typeface="+mn-ea"/>
                <a:cs typeface="+mn-cs"/>
              </a:rPr>
              <a:t>This attention to voice, to its nuances, intricacies, and complexities, to the ways that voice is embedded in a larger whole of a person’s experience, in the complex terrain of their psyche, as well as the relational embeddedness of the interview event, is at the heart of the </a:t>
            </a:r>
            <a:r>
              <a:rPr lang="en-IN" sz="1200" i="1" kern="1200" dirty="0">
                <a:solidFill>
                  <a:schemeClr val="tx1"/>
                </a:solidFill>
                <a:effectLst/>
                <a:latin typeface="+mn-lt"/>
                <a:ea typeface="+mn-ea"/>
                <a:cs typeface="+mn-cs"/>
              </a:rPr>
              <a:t>Listening Guide</a:t>
            </a:r>
            <a:r>
              <a:rPr lang="en-IN"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39974C31-EB4A-4B21-8134-CB5741A1DC5F}" type="slidenum">
              <a:rPr lang="en-US" smtClean="0"/>
              <a:t>35</a:t>
            </a:fld>
            <a:endParaRPr lang="en-US" dirty="0"/>
          </a:p>
        </p:txBody>
      </p:sp>
    </p:spTree>
    <p:extLst>
      <p:ext uri="{BB962C8B-B14F-4D97-AF65-F5344CB8AC3E}">
        <p14:creationId xmlns:p14="http://schemas.microsoft.com/office/powerpoint/2010/main" val="27879526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9.8: </a:t>
            </a:r>
            <a:r>
              <a:rPr lang="en-IN" sz="1200" kern="1200" dirty="0">
                <a:solidFill>
                  <a:schemeClr val="tx1"/>
                </a:solidFill>
                <a:effectLst/>
                <a:latin typeface="+mn-lt"/>
                <a:ea typeface="+mn-ea"/>
                <a:cs typeface="+mn-cs"/>
              </a:rPr>
              <a:t>Processes for developing analytic themes.</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Themes are important concepts in data:</a:t>
            </a:r>
            <a:r>
              <a:rPr lang="en-IN" baseline="0" dirty="0"/>
              <a:t> </a:t>
            </a:r>
            <a:r>
              <a:rPr lang="en-IN" sz="1200" kern="1200" dirty="0">
                <a:solidFill>
                  <a:schemeClr val="tx1"/>
                </a:solidFill>
                <a:effectLst/>
                <a:latin typeface="+mn-lt"/>
                <a:ea typeface="+mn-ea"/>
                <a:cs typeface="+mn-cs"/>
              </a:rPr>
              <a:t>Themes represent important concepts in the data and are often generalizable to a data set. Despite this, themes do not necessarily need to reflect patterns and commonalities. A variety of aspects influence what ultimately become themes, and central to these are your research questions. Themes do not simply emerge from data.</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Analyzing codes and generating themes:</a:t>
            </a:r>
            <a:r>
              <a:rPr lang="en-IN" baseline="0" dirty="0"/>
              <a:t> </a:t>
            </a:r>
            <a:r>
              <a:rPr lang="en-IN" sz="1200" kern="1200" dirty="0">
                <a:solidFill>
                  <a:schemeClr val="tx1"/>
                </a:solidFill>
                <a:effectLst/>
                <a:latin typeface="+mn-lt"/>
                <a:ea typeface="+mn-ea"/>
                <a:cs typeface="+mn-cs"/>
              </a:rPr>
              <a:t>Analyzing your codes is one overall approach for generating themes. You may begin to see relationships between codes, combine codes, and discard some codes.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Sample process for developing themes:</a:t>
            </a:r>
            <a:r>
              <a:rPr lang="en-IN" baseline="0" dirty="0"/>
              <a:t> </a:t>
            </a:r>
          </a:p>
          <a:p>
            <a:pPr marL="228600" lvl="0" indent="-228600">
              <a:buFont typeface="+mj-lt"/>
              <a:buAutoNum type="arabicPeriod"/>
            </a:pPr>
            <a:r>
              <a:rPr lang="en-IN" sz="1200" kern="1200" dirty="0">
                <a:solidFill>
                  <a:schemeClr val="tx1"/>
                </a:solidFill>
                <a:effectLst/>
                <a:latin typeface="+mn-lt"/>
                <a:ea typeface="+mn-ea"/>
                <a:cs typeface="+mn-cs"/>
              </a:rPr>
              <a:t>Read all of your coded data.</a:t>
            </a:r>
          </a:p>
          <a:p>
            <a:pPr marL="685800" lvl="1" indent="-228600">
              <a:buFont typeface="+mj-lt"/>
              <a:buAutoNum type="arabicPeriod"/>
            </a:pPr>
            <a:r>
              <a:rPr lang="en-IN" sz="1200" kern="1200" dirty="0">
                <a:solidFill>
                  <a:schemeClr val="tx1"/>
                </a:solidFill>
                <a:effectLst/>
                <a:latin typeface="+mn-lt"/>
                <a:ea typeface="+mn-ea"/>
                <a:cs typeface="+mn-cs"/>
              </a:rPr>
              <a:t>Begin to group and combine (and possibly delete) codes.</a:t>
            </a:r>
          </a:p>
          <a:p>
            <a:pPr marL="685800" lvl="1" indent="-228600">
              <a:buFont typeface="+mj-lt"/>
              <a:buAutoNum type="arabicPeriod"/>
            </a:pPr>
            <a:r>
              <a:rPr lang="en-IN" sz="1200" kern="1200" dirty="0">
                <a:solidFill>
                  <a:schemeClr val="tx1"/>
                </a:solidFill>
                <a:effectLst/>
                <a:latin typeface="+mn-lt"/>
                <a:ea typeface="+mn-ea"/>
                <a:cs typeface="+mn-cs"/>
              </a:rPr>
              <a:t>As you do this, analyze your codes and develop themes.</a:t>
            </a:r>
          </a:p>
          <a:p>
            <a:pPr marL="685800" lvl="1" indent="-228600">
              <a:buFont typeface="+mj-lt"/>
              <a:buAutoNum type="arabicPeriod"/>
            </a:pPr>
            <a:r>
              <a:rPr lang="en-IN" sz="1200" kern="1200" dirty="0">
                <a:solidFill>
                  <a:schemeClr val="tx1"/>
                </a:solidFill>
                <a:effectLst/>
                <a:latin typeface="+mn-lt"/>
                <a:ea typeface="+mn-ea"/>
                <a:cs typeface="+mn-cs"/>
              </a:rPr>
              <a:t>Consider overlaps, disjunctures, patterns, and what they tell you about the data.</a:t>
            </a:r>
          </a:p>
          <a:p>
            <a:pPr marL="685800" lvl="1" indent="-228600">
              <a:buFont typeface="+mj-lt"/>
              <a:buAutoNum type="arabicPeriod"/>
            </a:pPr>
            <a:r>
              <a:rPr lang="en-IN" sz="1200" kern="1200" dirty="0">
                <a:solidFill>
                  <a:schemeClr val="tx1"/>
                </a:solidFill>
                <a:effectLst/>
                <a:latin typeface="+mn-lt"/>
                <a:ea typeface="+mn-ea"/>
                <a:cs typeface="+mn-cs"/>
              </a:rPr>
              <a:t>These themes may have the same names as your codes or they may be different.</a:t>
            </a:r>
          </a:p>
          <a:p>
            <a:pPr marL="228600" lvl="0" indent="-228600">
              <a:buFont typeface="+mj-lt"/>
              <a:buAutoNum type="arabicPeriod"/>
            </a:pPr>
            <a:r>
              <a:rPr lang="en-IN" sz="1200" kern="1200" dirty="0">
                <a:solidFill>
                  <a:schemeClr val="tx1"/>
                </a:solidFill>
                <a:effectLst/>
                <a:latin typeface="+mn-lt"/>
                <a:ea typeface="+mn-ea"/>
                <a:cs typeface="+mn-cs"/>
              </a:rPr>
              <a:t>Document these themes, what they mean, and what codes went into them in memos.</a:t>
            </a:r>
          </a:p>
          <a:p>
            <a:pPr marL="685800" lvl="1" indent="-228600">
              <a:buFont typeface="+mj-lt"/>
              <a:buAutoNum type="arabicPeriod"/>
            </a:pPr>
            <a:r>
              <a:rPr lang="en-IN" sz="1200" kern="1200" dirty="0">
                <a:solidFill>
                  <a:schemeClr val="tx1"/>
                </a:solidFill>
                <a:effectLst/>
                <a:latin typeface="+mn-lt"/>
                <a:ea typeface="+mn-ea"/>
                <a:cs typeface="+mn-cs"/>
              </a:rPr>
              <a:t>Look to your research questions for the relationship of codes to themes.</a:t>
            </a:r>
          </a:p>
          <a:p>
            <a:pPr marL="685800" lvl="1" indent="-228600">
              <a:buFont typeface="+mj-lt"/>
              <a:buAutoNum type="arabicPeriod"/>
            </a:pPr>
            <a:r>
              <a:rPr lang="en-IN" sz="1200" kern="1200" dirty="0">
                <a:solidFill>
                  <a:schemeClr val="tx1"/>
                </a:solidFill>
                <a:effectLst/>
                <a:latin typeface="+mn-lt"/>
                <a:ea typeface="+mn-ea"/>
                <a:cs typeface="+mn-cs"/>
              </a:rPr>
              <a:t>Look to theory as a framework to analyze data in thematic ways.</a:t>
            </a:r>
          </a:p>
          <a:p>
            <a:pPr marL="228600" lvl="0" indent="-228600">
              <a:buFont typeface="+mj-lt"/>
              <a:buAutoNum type="arabicPeriod"/>
            </a:pPr>
            <a:r>
              <a:rPr lang="en-IN" sz="1200" kern="1200" dirty="0">
                <a:solidFill>
                  <a:schemeClr val="tx1"/>
                </a:solidFill>
                <a:effectLst/>
                <a:latin typeface="+mn-lt"/>
                <a:ea typeface="+mn-ea"/>
                <a:cs typeface="+mn-cs"/>
              </a:rPr>
              <a:t>Re-revisit and recode your data with your theme.</a:t>
            </a:r>
          </a:p>
          <a:p>
            <a:pPr marL="685800" lvl="1" indent="-228600">
              <a:buFont typeface="+mj-lt"/>
              <a:buAutoNum type="arabicPeriod"/>
            </a:pPr>
            <a:r>
              <a:rPr lang="en-IN" sz="1200" kern="1200" dirty="0">
                <a:solidFill>
                  <a:schemeClr val="tx1"/>
                </a:solidFill>
                <a:effectLst/>
                <a:latin typeface="+mn-lt"/>
                <a:ea typeface="+mn-ea"/>
                <a:cs typeface="+mn-cs"/>
              </a:rPr>
              <a:t>Determine what is missing.</a:t>
            </a:r>
          </a:p>
          <a:p>
            <a:pPr marL="685800" lvl="1" indent="-228600">
              <a:buFont typeface="+mj-lt"/>
              <a:buAutoNum type="arabicPeriod"/>
            </a:pPr>
            <a:r>
              <a:rPr lang="en-IN" sz="1200" kern="1200" dirty="0">
                <a:solidFill>
                  <a:schemeClr val="tx1"/>
                </a:solidFill>
                <a:effectLst/>
                <a:latin typeface="+mn-lt"/>
                <a:ea typeface="+mn-ea"/>
                <a:cs typeface="+mn-cs"/>
              </a:rPr>
              <a:t>Generate subthemes.</a:t>
            </a:r>
          </a:p>
          <a:p>
            <a:pPr marL="228600" lvl="0" indent="-228600">
              <a:buFont typeface="+mj-lt"/>
              <a:buAutoNum type="arabicPeriod"/>
            </a:pPr>
            <a:r>
              <a:rPr lang="en-IN" sz="1200" kern="1200" dirty="0">
                <a:solidFill>
                  <a:schemeClr val="tx1"/>
                </a:solidFill>
                <a:effectLst/>
                <a:latin typeface="+mn-lt"/>
                <a:ea typeface="+mn-ea"/>
                <a:cs typeface="+mn-cs"/>
              </a:rPr>
              <a:t>Tell the story of your themes in writing.</a:t>
            </a:r>
          </a:p>
          <a:p>
            <a:pPr marL="685800" lvl="1" indent="-228600">
              <a:buFont typeface="+mj-lt"/>
              <a:buAutoNum type="arabicPeriod"/>
            </a:pPr>
            <a:r>
              <a:rPr lang="en-IN" sz="1200" kern="1200" dirty="0">
                <a:solidFill>
                  <a:schemeClr val="tx1"/>
                </a:solidFill>
                <a:effectLst/>
                <a:latin typeface="+mn-lt"/>
                <a:ea typeface="+mn-ea"/>
                <a:cs typeface="+mn-cs"/>
              </a:rPr>
              <a:t>Include data that support your themes.</a:t>
            </a:r>
          </a:p>
          <a:p>
            <a:pPr marL="685800" lvl="1" indent="-228600">
              <a:buFont typeface="+mj-lt"/>
              <a:buAutoNum type="arabicPeriod"/>
            </a:pPr>
            <a:r>
              <a:rPr lang="en-IN" sz="1200" kern="1200" dirty="0">
                <a:solidFill>
                  <a:schemeClr val="tx1"/>
                </a:solidFill>
                <a:effectLst/>
                <a:latin typeface="+mn-lt"/>
                <a:ea typeface="+mn-ea"/>
                <a:cs typeface="+mn-cs"/>
              </a:rPr>
              <a:t>Explain how your themes fit into the broader understanding of your data.</a:t>
            </a:r>
          </a:p>
          <a:p>
            <a:pPr marL="685800" lvl="1" indent="-228600">
              <a:buFont typeface="+mj-lt"/>
              <a:buAutoNum type="arabicPeriod"/>
            </a:pPr>
            <a:r>
              <a:rPr lang="en-IN" sz="1200" kern="1200" dirty="0">
                <a:solidFill>
                  <a:schemeClr val="tx1"/>
                </a:solidFill>
                <a:effectLst/>
                <a:latin typeface="+mn-lt"/>
                <a:ea typeface="+mn-ea"/>
                <a:cs typeface="+mn-cs"/>
              </a:rPr>
              <a:t>Explain the relationship of the themes to your research questions.</a:t>
            </a:r>
          </a:p>
          <a:p>
            <a:pPr marL="685800" lvl="1" indent="-228600">
              <a:buFont typeface="+mj-lt"/>
              <a:buAutoNum type="arabicPeriod"/>
            </a:pPr>
            <a:r>
              <a:rPr lang="en-IN" sz="1200" kern="1200" dirty="0">
                <a:solidFill>
                  <a:schemeClr val="tx1"/>
                </a:solidFill>
                <a:effectLst/>
                <a:latin typeface="+mn-lt"/>
                <a:ea typeface="+mn-ea"/>
                <a:cs typeface="+mn-cs"/>
              </a:rPr>
              <a:t>Consider the various ways that theory can inform the themes.</a:t>
            </a:r>
          </a:p>
          <a:p>
            <a:pPr marL="228600" indent="-228600">
              <a:buFont typeface="+mj-lt"/>
              <a:buAutoNum type="arabicPeriod"/>
            </a:pPr>
            <a:r>
              <a:rPr lang="en-IN" sz="1200" kern="1200" dirty="0">
                <a:solidFill>
                  <a:schemeClr val="tx1"/>
                </a:solidFill>
                <a:effectLst/>
                <a:latin typeface="+mn-lt"/>
                <a:ea typeface="+mn-ea"/>
                <a:cs typeface="+mn-cs"/>
              </a:rPr>
              <a:t>Throughout these processes, write memos to make sense of your emerging understandings and discuss these with thought partners and advisers as needed.</a:t>
            </a:r>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36</a:t>
            </a:fld>
            <a:endParaRPr lang="en-US" dirty="0"/>
          </a:p>
        </p:txBody>
      </p:sp>
    </p:spTree>
    <p:extLst>
      <p:ext uri="{BB962C8B-B14F-4D97-AF65-F5344CB8AC3E}">
        <p14:creationId xmlns:p14="http://schemas.microsoft.com/office/powerpoint/2010/main" val="4077596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9.9: </a:t>
            </a:r>
            <a:r>
              <a:rPr lang="en-IN" sz="1200" kern="1200" dirty="0">
                <a:solidFill>
                  <a:schemeClr val="tx1"/>
                </a:solidFill>
                <a:effectLst/>
                <a:latin typeface="+mn-lt"/>
                <a:ea typeface="+mn-ea"/>
                <a:cs typeface="+mn-cs"/>
              </a:rPr>
              <a:t>Considerations and processes for ensuring validity during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No set rules for concept to become theme:</a:t>
            </a:r>
            <a:r>
              <a:rPr lang="en-IN" baseline="0" dirty="0"/>
              <a:t> </a:t>
            </a:r>
            <a:r>
              <a:rPr lang="en-IN" sz="1200" kern="1200" dirty="0">
                <a:solidFill>
                  <a:schemeClr val="tx1"/>
                </a:solidFill>
                <a:effectLst/>
                <a:latin typeface="+mn-lt"/>
                <a:ea typeface="+mn-ea"/>
                <a:cs typeface="+mn-cs"/>
              </a:rPr>
              <a:t>This is one reason why it is important to scrutinize themes by checking and rechecking your interpretations against your data as well as looking for alternative explanations and possible misinterpretations.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Important to not just look for outliers:</a:t>
            </a:r>
            <a:r>
              <a:rPr lang="en-IN" baseline="0" dirty="0"/>
              <a:t> </a:t>
            </a:r>
            <a:r>
              <a:rPr lang="en-IN" sz="1200" kern="1200" dirty="0">
                <a:solidFill>
                  <a:schemeClr val="tx1"/>
                </a:solidFill>
                <a:effectLst/>
                <a:latin typeface="+mn-lt"/>
                <a:ea typeface="+mn-ea"/>
                <a:cs typeface="+mn-cs"/>
              </a:rPr>
              <a:t>Before researchers consider an individual or group an “outlier,” there should be focused discussion about why this term is applied and what it means in the context of the study. While looking for disconfirming evidence is an important analytical strategy, it is important to not just look for what you might call “outliers” but also to look for evidence that will challenge and complicate your findings.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0" kern="1200" dirty="0">
                <a:solidFill>
                  <a:schemeClr val="tx1"/>
                </a:solidFill>
                <a:effectLst/>
                <a:latin typeface="+mn-lt"/>
                <a:ea typeface="+mn-ea"/>
                <a:cs typeface="+mn-cs"/>
              </a:rPr>
              <a:t>Multiple coding:</a:t>
            </a:r>
            <a:r>
              <a:rPr lang="en-IN" sz="1200" i="0" kern="1200" baseline="0" dirty="0">
                <a:solidFill>
                  <a:schemeClr val="tx1"/>
                </a:solidFill>
                <a:effectLst/>
                <a:latin typeface="+mn-lt"/>
                <a:ea typeface="+mn-ea"/>
                <a:cs typeface="+mn-cs"/>
              </a:rPr>
              <a:t> It</a:t>
            </a:r>
            <a:r>
              <a:rPr lang="en-IN" sz="1200" i="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means multiple researchers coding the same data to look for shared understanding and to check the validity of the codes as they are developed, refined, and codified</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should not be considered a one-time exercise to see how individuals agree and/or disagree about codes but should be an opportunity for research teams to develop more complex understandings of their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Braun and Clarke detail five pitfalls to avoid when conducting thematic analysis; we summarize these as follows:</a:t>
            </a:r>
          </a:p>
          <a:p>
            <a:pPr marL="228600" indent="-228600">
              <a:buFont typeface="+mj-lt"/>
              <a:buAutoNum type="arabicPeriod"/>
            </a:pPr>
            <a:r>
              <a:rPr lang="en-IN" sz="1200" kern="1200" dirty="0">
                <a:solidFill>
                  <a:schemeClr val="tx1"/>
                </a:solidFill>
                <a:effectLst/>
                <a:latin typeface="+mn-lt"/>
                <a:ea typeface="+mn-ea"/>
                <a:cs typeface="+mn-cs"/>
              </a:rPr>
              <a:t>Failing to analyze the data by either stringing data extracts together and/or simply paraphrasing the content of extracts.</a:t>
            </a:r>
          </a:p>
          <a:p>
            <a:pPr marL="228600" indent="-228600">
              <a:buFont typeface="+mj-lt"/>
              <a:buAutoNum type="arabicPeriod"/>
            </a:pPr>
            <a:r>
              <a:rPr lang="en-IN" sz="1200" kern="1200" dirty="0">
                <a:solidFill>
                  <a:schemeClr val="tx1"/>
                </a:solidFill>
                <a:effectLst/>
                <a:latin typeface="+mn-lt"/>
                <a:ea typeface="+mn-ea"/>
                <a:cs typeface="+mn-cs"/>
              </a:rPr>
              <a:t>Making questions from an instrument the analytic themes. In this regard, no analytical work has taken place.</a:t>
            </a:r>
          </a:p>
          <a:p>
            <a:pPr marL="228600" indent="-228600">
              <a:buFont typeface="+mj-lt"/>
              <a:buAutoNum type="arabicPeriod"/>
            </a:pPr>
            <a:r>
              <a:rPr lang="en-IN" sz="1200" kern="1200" dirty="0">
                <a:solidFill>
                  <a:schemeClr val="tx1"/>
                </a:solidFill>
                <a:effectLst/>
                <a:latin typeface="+mn-lt"/>
                <a:ea typeface="+mn-ea"/>
                <a:cs typeface="+mn-cs"/>
              </a:rPr>
              <a:t>Having themes that do not make sense, overlap too much, and/or do not cohere.</a:t>
            </a:r>
          </a:p>
          <a:p>
            <a:pPr marL="228600" indent="-228600">
              <a:buFont typeface="+mj-lt"/>
              <a:buAutoNum type="arabicPeriod"/>
            </a:pPr>
            <a:r>
              <a:rPr lang="en-IN" sz="1200" kern="1200" dirty="0">
                <a:solidFill>
                  <a:schemeClr val="tx1"/>
                </a:solidFill>
                <a:effectLst/>
                <a:latin typeface="+mn-lt"/>
                <a:ea typeface="+mn-ea"/>
                <a:cs typeface="+mn-cs"/>
              </a:rPr>
              <a:t>Having data that do not support your claims and/or support other claims.</a:t>
            </a:r>
          </a:p>
          <a:p>
            <a:pPr marL="228600" indent="-228600">
              <a:buFont typeface="+mj-lt"/>
              <a:buAutoNum type="arabicPeriod"/>
            </a:pPr>
            <a:r>
              <a:rPr lang="en-IN" sz="1200" kern="1200" dirty="0">
                <a:solidFill>
                  <a:schemeClr val="tx1"/>
                </a:solidFill>
                <a:effectLst/>
                <a:latin typeface="+mn-lt"/>
                <a:ea typeface="+mn-ea"/>
                <a:cs typeface="+mn-cs"/>
              </a:rPr>
              <a:t>The theoretical framework and the analytical processes, research questions, and claims do not align.</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37</a:t>
            </a:fld>
            <a:endParaRPr lang="en-US" dirty="0"/>
          </a:p>
        </p:txBody>
      </p:sp>
    </p:spTree>
    <p:extLst>
      <p:ext uri="{BB962C8B-B14F-4D97-AF65-F5344CB8AC3E}">
        <p14:creationId xmlns:p14="http://schemas.microsoft.com/office/powerpoint/2010/main" val="15189856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9.9: </a:t>
            </a:r>
            <a:r>
              <a:rPr lang="en-IN" sz="1200" kern="1200" dirty="0">
                <a:solidFill>
                  <a:schemeClr val="tx1"/>
                </a:solidFill>
                <a:effectLst/>
                <a:latin typeface="+mn-lt"/>
                <a:ea typeface="+mn-ea"/>
                <a:cs typeface="+mn-cs"/>
              </a:rPr>
              <a:t>Considerations and processes for ensuring validity during data analysis.</a:t>
            </a:r>
            <a:r>
              <a:rPr lang="en-US" sz="1200" kern="1200" dirty="0">
                <a:solidFill>
                  <a:schemeClr val="tx1"/>
                </a:solidFill>
                <a:effectLst/>
                <a:latin typeface="+mn-lt"/>
                <a:ea typeface="+mn-ea"/>
                <a:cs typeface="+mn-cs"/>
              </a:rPr>
              <a:t> </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Point when no new information emerges:</a:t>
            </a:r>
            <a:r>
              <a:rPr lang="en-IN" baseline="0" dirty="0"/>
              <a:t> </a:t>
            </a:r>
            <a:r>
              <a:rPr lang="en-IN" sz="1200" b="1" kern="1200" dirty="0">
                <a:solidFill>
                  <a:schemeClr val="tx1"/>
                </a:solidFill>
                <a:effectLst/>
                <a:latin typeface="+mn-lt"/>
                <a:ea typeface="+mn-ea"/>
                <a:cs typeface="+mn-cs"/>
              </a:rPr>
              <a:t>Data saturation </a:t>
            </a:r>
            <a:r>
              <a:rPr lang="en-IN" sz="1200" kern="1200" dirty="0">
                <a:solidFill>
                  <a:schemeClr val="tx1"/>
                </a:solidFill>
                <a:effectLst/>
                <a:latin typeface="+mn-lt"/>
                <a:ea typeface="+mn-ea"/>
                <a:cs typeface="+mn-cs"/>
              </a:rPr>
              <a:t>is the point in data collection when no new or relevant information emerges with respect to the newly constructed theory (that happens as the data are being collected). Hence, a researcher looks at this as the point at which no more data need to be collected. When the theory appears to be robust, with no gaps or unexplained phenomena, saturation has been achieved and the resulting theory is more easily constructed. </a:t>
            </a: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Determining if you have reached saturation:</a:t>
            </a:r>
            <a:r>
              <a:rPr lang="en-IN" sz="1200" kern="1200" dirty="0">
                <a:solidFill>
                  <a:schemeClr val="tx1"/>
                </a:solidFill>
                <a:effectLst/>
                <a:latin typeface="+mn-lt"/>
                <a:ea typeface="+mn-ea"/>
                <a:cs typeface="+mn-cs"/>
              </a:rPr>
              <a:t> Some qualitative researchers no longer refer to a saturation point so as to not imply that researchers can find a single “Truth.” It is crucial to involve others as you attempt to determine if you have reached saturation or if this concept is even relevant to your study. Even if you are a lone researcher, colleagues and participants should be consulted before you make that determination.</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38</a:t>
            </a:fld>
            <a:endParaRPr lang="en-US" dirty="0"/>
          </a:p>
        </p:txBody>
      </p:sp>
    </p:spTree>
    <p:extLst>
      <p:ext uri="{BB962C8B-B14F-4D97-AF65-F5344CB8AC3E}">
        <p14:creationId xmlns:p14="http://schemas.microsoft.com/office/powerpoint/2010/main" val="29458898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9.10: </a:t>
            </a:r>
            <a:r>
              <a:rPr lang="en-IN" sz="1200" kern="1200" dirty="0">
                <a:solidFill>
                  <a:schemeClr val="tx1"/>
                </a:solidFill>
                <a:effectLst/>
                <a:latin typeface="+mn-lt"/>
                <a:ea typeface="+mn-ea"/>
                <a:cs typeface="+mn-cs"/>
              </a:rPr>
              <a:t>How writing is an ongoing part of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Data displays can serve many purposes in data analysis: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They can help you to sort and make sense of data as well as be useful in drawing conclusions and developing themes. Displays, or visual representations, can take the form of matrices, which have rows and columns, or networks, which connect different components often with lines and arrows.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Do not have to be included in final report:</a:t>
            </a:r>
            <a:r>
              <a:rPr lang="en-IN" baseline="0" dirty="0"/>
              <a:t> </a:t>
            </a:r>
            <a:r>
              <a:rPr lang="en-IN" sz="1200" kern="1200" dirty="0">
                <a:solidFill>
                  <a:schemeClr val="tx1"/>
                </a:solidFill>
                <a:effectLst/>
                <a:latin typeface="+mn-lt"/>
                <a:ea typeface="+mn-ea"/>
                <a:cs typeface="+mn-cs"/>
              </a:rPr>
              <a:t>Data displays can be creating during data collection as a more formative form of analysis or after data collection as a summative tool. It is important to note that data displays can be but do not have to be included in a final report.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39</a:t>
            </a:fld>
            <a:endParaRPr lang="en-US" dirty="0"/>
          </a:p>
        </p:txBody>
      </p:sp>
    </p:spTree>
    <p:extLst>
      <p:ext uri="{BB962C8B-B14F-4D97-AF65-F5344CB8AC3E}">
        <p14:creationId xmlns:p14="http://schemas.microsoft.com/office/powerpoint/2010/main" val="41208605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9.10: </a:t>
            </a:r>
            <a:r>
              <a:rPr lang="en-IN" sz="1200" kern="1200" dirty="0">
                <a:solidFill>
                  <a:schemeClr val="tx1"/>
                </a:solidFill>
                <a:effectLst/>
                <a:latin typeface="+mn-lt"/>
                <a:ea typeface="+mn-ea"/>
                <a:cs typeface="+mn-cs"/>
              </a:rPr>
              <a:t>How writing is an ongoing part of data analysis.</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Memos capture and facilitate thinking:</a:t>
            </a:r>
            <a:r>
              <a:rPr lang="en-IN" baseline="0" dirty="0"/>
              <a:t> </a:t>
            </a:r>
            <a:r>
              <a:rPr lang="en-IN" sz="1200" kern="1200" dirty="0">
                <a:solidFill>
                  <a:schemeClr val="tx1"/>
                </a:solidFill>
                <a:effectLst/>
                <a:latin typeface="+mn-lt"/>
                <a:ea typeface="+mn-ea"/>
                <a:cs typeface="+mn-cs"/>
              </a:rPr>
              <a:t>Memos should be used throughout qualitative data analysis. Writing memos not only captures but also facilitates thinking. Furthermore, looking back at your memos over time can be very helpful in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r>
              <a:rPr lang="en-IN" dirty="0"/>
              <a:t>Analysis:</a:t>
            </a:r>
            <a:r>
              <a:rPr lang="en-IN" baseline="0" dirty="0"/>
              <a:t> </a:t>
            </a:r>
            <a:r>
              <a:rPr lang="en-IN" sz="1200" kern="1200" dirty="0">
                <a:solidFill>
                  <a:schemeClr val="tx1"/>
                </a:solidFill>
                <a:effectLst/>
                <a:latin typeface="+mn-lt"/>
                <a:ea typeface="+mn-ea"/>
                <a:cs typeface="+mn-cs"/>
              </a:rPr>
              <a:t>Analysis is both the concept and the thought processes that go behind assigning meaning to data. Analysis is exploratory and gives consideration to different possible meanings in data and then keeps a record of the thought that took place before arriving at a possible meaning. The thought process is recorded in a memo.</a:t>
            </a:r>
          </a:p>
        </p:txBody>
      </p:sp>
      <p:sp>
        <p:nvSpPr>
          <p:cNvPr id="4" name="Slide Number Placeholder 3"/>
          <p:cNvSpPr>
            <a:spLocks noGrp="1"/>
          </p:cNvSpPr>
          <p:nvPr>
            <p:ph type="sldNum" sz="quarter" idx="10"/>
          </p:nvPr>
        </p:nvSpPr>
        <p:spPr/>
        <p:txBody>
          <a:bodyPr/>
          <a:lstStyle/>
          <a:p>
            <a:fld id="{39974C31-EB4A-4B21-8134-CB5741A1DC5F}" type="slidenum">
              <a:rPr lang="en-US" smtClean="0"/>
              <a:t>40</a:t>
            </a:fld>
            <a:endParaRPr lang="en-US" dirty="0"/>
          </a:p>
        </p:txBody>
      </p:sp>
    </p:spTree>
    <p:extLst>
      <p:ext uri="{BB962C8B-B14F-4D97-AF65-F5344CB8AC3E}">
        <p14:creationId xmlns:p14="http://schemas.microsoft.com/office/powerpoint/2010/main" val="19916910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9.10: </a:t>
            </a:r>
            <a:r>
              <a:rPr lang="en-IN" sz="1200" kern="1200" dirty="0">
                <a:solidFill>
                  <a:schemeClr val="tx1"/>
                </a:solidFill>
                <a:effectLst/>
                <a:latin typeface="+mn-lt"/>
                <a:ea typeface="+mn-ea"/>
                <a:cs typeface="+mn-cs"/>
              </a:rPr>
              <a:t>How writing is an ongoing part of data analysis.</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Amount of raw data depends on goals:</a:t>
            </a:r>
            <a:r>
              <a:rPr lang="en-IN" baseline="0" dirty="0"/>
              <a:t> </a:t>
            </a:r>
            <a:r>
              <a:rPr lang="en-IN" sz="1200" kern="1200" dirty="0">
                <a:solidFill>
                  <a:schemeClr val="tx1"/>
                </a:solidFill>
                <a:effectLst/>
                <a:latin typeface="+mn-lt"/>
                <a:ea typeface="+mn-ea"/>
                <a:cs typeface="+mn-cs"/>
              </a:rPr>
              <a:t>The amount of raw data included in final written reports varies depending on the goals and the audience(s). The research questions, goals, purposes, and audience(s) of the study often determine how much data are included in a final report.</a:t>
            </a:r>
          </a:p>
          <a:p>
            <a:pPr lvl="0"/>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Including more data does not mean that a study is better or more authentic:</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All studies, regardless of the amount of data included, must resist the imposition of interpretative authority to the fullest extent possible. Final research products of all kinds are edited by researchers, and because of this, qualitative researchers must acknowledge our power and the limitations of our inferences.</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Qualitative texts discuss in linear fashion:</a:t>
            </a:r>
            <a:r>
              <a:rPr lang="en-IN" baseline="0" dirty="0"/>
              <a:t> </a:t>
            </a:r>
            <a:r>
              <a:rPr lang="en-IN" sz="1200" kern="1200" dirty="0">
                <a:solidFill>
                  <a:schemeClr val="tx1"/>
                </a:solidFill>
                <a:effectLst/>
                <a:latin typeface="+mn-lt"/>
                <a:ea typeface="+mn-ea"/>
                <a:cs typeface="+mn-cs"/>
              </a:rPr>
              <a:t>Many qualitative texts discuss emic and etic in a linear fashion,</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occurring at the moment of introduction of a researcher to the setting or a concept. </a:t>
            </a:r>
          </a:p>
        </p:txBody>
      </p:sp>
      <p:sp>
        <p:nvSpPr>
          <p:cNvPr id="4" name="Slide Number Placeholder 3"/>
          <p:cNvSpPr>
            <a:spLocks noGrp="1"/>
          </p:cNvSpPr>
          <p:nvPr>
            <p:ph type="sldNum" sz="quarter" idx="10"/>
          </p:nvPr>
        </p:nvSpPr>
        <p:spPr/>
        <p:txBody>
          <a:bodyPr/>
          <a:lstStyle/>
          <a:p>
            <a:fld id="{39974C31-EB4A-4B21-8134-CB5741A1DC5F}" type="slidenum">
              <a:rPr lang="en-US" smtClean="0"/>
              <a:t>41</a:t>
            </a:fld>
            <a:endParaRPr lang="en-US" dirty="0"/>
          </a:p>
        </p:txBody>
      </p:sp>
    </p:spTree>
    <p:extLst>
      <p:ext uri="{BB962C8B-B14F-4D97-AF65-F5344CB8AC3E}">
        <p14:creationId xmlns:p14="http://schemas.microsoft.com/office/powerpoint/2010/main" val="539609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117AD-AF5E-4378-BABC-C6AC76A48E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F62343-447B-4F45-90CE-CF86EAF1C2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5A4947-3976-4D61-880C-0AB871A41F4A}"/>
              </a:ext>
            </a:extLst>
          </p:cNvPr>
          <p:cNvSpPr>
            <a:spLocks noGrp="1"/>
          </p:cNvSpPr>
          <p:nvPr>
            <p:ph type="dt" sz="half" idx="10"/>
          </p:nvPr>
        </p:nvSpPr>
        <p:spPr/>
        <p:txBody>
          <a:bodyPr/>
          <a:lstStyle/>
          <a:p>
            <a:fld id="{51C55AE2-6937-49A8-94D4-E4FB2B6D1236}" type="datetime1">
              <a:rPr lang="en-GB" smtClean="0"/>
              <a:t>18/10/2022</a:t>
            </a:fld>
            <a:endParaRPr lang="en-GB"/>
          </a:p>
        </p:txBody>
      </p:sp>
      <p:sp>
        <p:nvSpPr>
          <p:cNvPr id="5" name="Footer Placeholder 4">
            <a:extLst>
              <a:ext uri="{FF2B5EF4-FFF2-40B4-BE49-F238E27FC236}">
                <a16:creationId xmlns:a16="http://schemas.microsoft.com/office/drawing/2014/main" id="{8A3B78C2-8EF1-4C1C-8911-27A3554F4E7A}"/>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56FD4F5B-6712-4991-8510-13298DA7A1BC}"/>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145661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D4A9-9C59-4435-8A0A-C440E440EE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F8DDDF-89F9-40A3-BD55-7FBAE3846E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7A1CE2-9EFA-4404-BD5A-7B9842B16B3A}"/>
              </a:ext>
            </a:extLst>
          </p:cNvPr>
          <p:cNvSpPr>
            <a:spLocks noGrp="1"/>
          </p:cNvSpPr>
          <p:nvPr>
            <p:ph type="dt" sz="half" idx="10"/>
          </p:nvPr>
        </p:nvSpPr>
        <p:spPr/>
        <p:txBody>
          <a:bodyPr/>
          <a:lstStyle/>
          <a:p>
            <a:fld id="{BF1B89EC-5A65-4093-BED5-C661749E40BF}" type="datetime1">
              <a:rPr lang="en-GB" smtClean="0"/>
              <a:t>18/10/2022</a:t>
            </a:fld>
            <a:endParaRPr lang="en-GB"/>
          </a:p>
        </p:txBody>
      </p:sp>
      <p:sp>
        <p:nvSpPr>
          <p:cNvPr id="5" name="Footer Placeholder 4">
            <a:extLst>
              <a:ext uri="{FF2B5EF4-FFF2-40B4-BE49-F238E27FC236}">
                <a16:creationId xmlns:a16="http://schemas.microsoft.com/office/drawing/2014/main" id="{93D8664B-D9BD-4B86-8090-831FDC9BDED3}"/>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5F9357B6-A5DC-44E6-94D7-1A82A8D5227B}"/>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103988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28F4E-ABBC-490E-ADE3-596F105C99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F5EF6C-D2A3-4342-94AD-6371EEE95D6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507426-B9D6-4A90-8D1B-5718E5B9AEC9}"/>
              </a:ext>
            </a:extLst>
          </p:cNvPr>
          <p:cNvSpPr>
            <a:spLocks noGrp="1"/>
          </p:cNvSpPr>
          <p:nvPr>
            <p:ph type="dt" sz="half" idx="10"/>
          </p:nvPr>
        </p:nvSpPr>
        <p:spPr/>
        <p:txBody>
          <a:bodyPr/>
          <a:lstStyle/>
          <a:p>
            <a:fld id="{563C7B38-A39F-418F-B05A-7D3B132AFE66}" type="datetime1">
              <a:rPr lang="en-GB" smtClean="0"/>
              <a:t>18/10/2022</a:t>
            </a:fld>
            <a:endParaRPr lang="en-GB"/>
          </a:p>
        </p:txBody>
      </p:sp>
      <p:sp>
        <p:nvSpPr>
          <p:cNvPr id="5" name="Footer Placeholder 4">
            <a:extLst>
              <a:ext uri="{FF2B5EF4-FFF2-40B4-BE49-F238E27FC236}">
                <a16:creationId xmlns:a16="http://schemas.microsoft.com/office/drawing/2014/main" id="{E0C7868D-8784-4BE0-BE90-5890A78F9FB1}"/>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53125C89-A533-48DA-8B3F-6E3A2D8CD768}"/>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421796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1DD92-1B90-412B-8C1D-6E9A36311D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8222A8-0CDA-4F66-8D31-8E58151017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5D9C02-B25C-4C08-A2C0-45B3BBF87D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26E5B1-BE91-4A1D-A68C-F587CA30594E}"/>
              </a:ext>
            </a:extLst>
          </p:cNvPr>
          <p:cNvSpPr>
            <a:spLocks noGrp="1"/>
          </p:cNvSpPr>
          <p:nvPr>
            <p:ph type="dt" sz="half" idx="10"/>
          </p:nvPr>
        </p:nvSpPr>
        <p:spPr/>
        <p:txBody>
          <a:bodyPr/>
          <a:lstStyle/>
          <a:p>
            <a:fld id="{CB5C22A1-77A5-42AB-8A35-CE4AE63FC307}" type="datetime1">
              <a:rPr lang="en-GB" smtClean="0"/>
              <a:t>18/10/2022</a:t>
            </a:fld>
            <a:endParaRPr lang="en-GB"/>
          </a:p>
        </p:txBody>
      </p:sp>
      <p:sp>
        <p:nvSpPr>
          <p:cNvPr id="6" name="Footer Placeholder 5">
            <a:extLst>
              <a:ext uri="{FF2B5EF4-FFF2-40B4-BE49-F238E27FC236}">
                <a16:creationId xmlns:a16="http://schemas.microsoft.com/office/drawing/2014/main" id="{760C5972-EF68-4BBE-AA2B-6C9A9D4C6689}"/>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EDE87920-C252-4CF4-8FDD-DA19666BC4E5}"/>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937842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6DC1F-D0C1-4195-A0B6-97DCC4EB72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A9ED80-BDEB-4743-B69E-B69E1D5DC2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184B7A-E2C7-4726-A95F-A2C50A61CA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A60642-AADD-498B-8891-55BD45D723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10A171-C8AD-4278-85C9-67D8818324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AED8DD-CB9D-4DED-ABD0-B85117A7F15D}"/>
              </a:ext>
            </a:extLst>
          </p:cNvPr>
          <p:cNvSpPr>
            <a:spLocks noGrp="1"/>
          </p:cNvSpPr>
          <p:nvPr>
            <p:ph type="dt" sz="half" idx="10"/>
          </p:nvPr>
        </p:nvSpPr>
        <p:spPr/>
        <p:txBody>
          <a:bodyPr/>
          <a:lstStyle/>
          <a:p>
            <a:fld id="{1BC84694-8EFF-43F9-BA71-F73C76ADE5F5}" type="datetime1">
              <a:rPr lang="en-GB" smtClean="0"/>
              <a:t>18/10/2022</a:t>
            </a:fld>
            <a:endParaRPr lang="en-GB"/>
          </a:p>
        </p:txBody>
      </p:sp>
      <p:sp>
        <p:nvSpPr>
          <p:cNvPr id="8" name="Footer Placeholder 7">
            <a:extLst>
              <a:ext uri="{FF2B5EF4-FFF2-40B4-BE49-F238E27FC236}">
                <a16:creationId xmlns:a16="http://schemas.microsoft.com/office/drawing/2014/main" id="{5CF1FFAD-712F-4ED1-821E-27A842A05496}"/>
              </a:ext>
            </a:extLst>
          </p:cNvPr>
          <p:cNvSpPr>
            <a:spLocks noGrp="1"/>
          </p:cNvSpPr>
          <p:nvPr>
            <p:ph type="ftr" sz="quarter" idx="11"/>
          </p:nvPr>
        </p:nvSpPr>
        <p:spPr/>
        <p:txBody>
          <a:bodyPr/>
          <a:lstStyle/>
          <a:p>
            <a:r>
              <a:rPr lang="en-GB"/>
              <a:t>Ravitch, Qualitative Research.2e. SAGE Publications. ©2021.</a:t>
            </a:r>
          </a:p>
        </p:txBody>
      </p:sp>
      <p:sp>
        <p:nvSpPr>
          <p:cNvPr id="9" name="Slide Number Placeholder 8">
            <a:extLst>
              <a:ext uri="{FF2B5EF4-FFF2-40B4-BE49-F238E27FC236}">
                <a16:creationId xmlns:a16="http://schemas.microsoft.com/office/drawing/2014/main" id="{A9121E10-1644-4F77-984A-96BA512228AE}"/>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763220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ECCC4-8170-4270-B281-013BE0DA96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CD6AAB-0696-422D-9C62-397717A9702F}"/>
              </a:ext>
            </a:extLst>
          </p:cNvPr>
          <p:cNvSpPr>
            <a:spLocks noGrp="1"/>
          </p:cNvSpPr>
          <p:nvPr>
            <p:ph type="dt" sz="half" idx="10"/>
          </p:nvPr>
        </p:nvSpPr>
        <p:spPr/>
        <p:txBody>
          <a:bodyPr/>
          <a:lstStyle/>
          <a:p>
            <a:fld id="{A0A18B12-99D3-4A68-ABD5-E76997C9A5D4}" type="datetime1">
              <a:rPr lang="en-GB" smtClean="0"/>
              <a:t>18/10/2022</a:t>
            </a:fld>
            <a:endParaRPr lang="en-GB"/>
          </a:p>
        </p:txBody>
      </p:sp>
      <p:sp>
        <p:nvSpPr>
          <p:cNvPr id="4" name="Footer Placeholder 3">
            <a:extLst>
              <a:ext uri="{FF2B5EF4-FFF2-40B4-BE49-F238E27FC236}">
                <a16:creationId xmlns:a16="http://schemas.microsoft.com/office/drawing/2014/main" id="{F777038D-59F2-4979-AD98-100ABA4D86CF}"/>
              </a:ext>
            </a:extLst>
          </p:cNvPr>
          <p:cNvSpPr>
            <a:spLocks noGrp="1"/>
          </p:cNvSpPr>
          <p:nvPr>
            <p:ph type="ftr" sz="quarter" idx="11"/>
          </p:nvPr>
        </p:nvSpPr>
        <p:spPr/>
        <p:txBody>
          <a:bodyPr/>
          <a:lstStyle/>
          <a:p>
            <a:r>
              <a:rPr lang="en-GB"/>
              <a:t>Ravitch, Qualitative Research.2e. SAGE Publications. ©2021.</a:t>
            </a:r>
          </a:p>
        </p:txBody>
      </p:sp>
      <p:sp>
        <p:nvSpPr>
          <p:cNvPr id="5" name="Slide Number Placeholder 4">
            <a:extLst>
              <a:ext uri="{FF2B5EF4-FFF2-40B4-BE49-F238E27FC236}">
                <a16:creationId xmlns:a16="http://schemas.microsoft.com/office/drawing/2014/main" id="{9EE195A8-A606-4D44-A870-CDEB1B7E5AAD}"/>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176582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6F207B-56E9-4A1B-9C20-ED1ED6B1FEB1}"/>
              </a:ext>
            </a:extLst>
          </p:cNvPr>
          <p:cNvSpPr>
            <a:spLocks noGrp="1"/>
          </p:cNvSpPr>
          <p:nvPr>
            <p:ph type="dt" sz="half" idx="10"/>
          </p:nvPr>
        </p:nvSpPr>
        <p:spPr/>
        <p:txBody>
          <a:bodyPr/>
          <a:lstStyle/>
          <a:p>
            <a:fld id="{926FE3AB-12A3-46DF-8E50-AC579050C791}" type="datetime1">
              <a:rPr lang="en-GB" smtClean="0"/>
              <a:t>18/10/2022</a:t>
            </a:fld>
            <a:endParaRPr lang="en-GB"/>
          </a:p>
        </p:txBody>
      </p:sp>
      <p:sp>
        <p:nvSpPr>
          <p:cNvPr id="3" name="Footer Placeholder 2">
            <a:extLst>
              <a:ext uri="{FF2B5EF4-FFF2-40B4-BE49-F238E27FC236}">
                <a16:creationId xmlns:a16="http://schemas.microsoft.com/office/drawing/2014/main" id="{C6DA73D4-E446-4C85-8B32-89B182BB8F72}"/>
              </a:ext>
            </a:extLst>
          </p:cNvPr>
          <p:cNvSpPr>
            <a:spLocks noGrp="1"/>
          </p:cNvSpPr>
          <p:nvPr>
            <p:ph type="ftr" sz="quarter" idx="11"/>
          </p:nvPr>
        </p:nvSpPr>
        <p:spPr/>
        <p:txBody>
          <a:bodyPr/>
          <a:lstStyle/>
          <a:p>
            <a:r>
              <a:rPr lang="en-GB"/>
              <a:t>Ravitch, Qualitative Research.2e. SAGE Publications. ©2021.</a:t>
            </a:r>
          </a:p>
        </p:txBody>
      </p:sp>
      <p:sp>
        <p:nvSpPr>
          <p:cNvPr id="4" name="Slide Number Placeholder 3">
            <a:extLst>
              <a:ext uri="{FF2B5EF4-FFF2-40B4-BE49-F238E27FC236}">
                <a16:creationId xmlns:a16="http://schemas.microsoft.com/office/drawing/2014/main" id="{E4EF7246-9812-4638-83A6-9855A3CB4BB5}"/>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278048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0FAA-F679-468A-AA42-1902A16296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47C53-6493-4AB4-8FF1-F4B114A7D2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8497B76-ED78-4762-B126-431FF2EB38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3E1559-8D3A-4B9F-9C83-918CC1B038AC}"/>
              </a:ext>
            </a:extLst>
          </p:cNvPr>
          <p:cNvSpPr>
            <a:spLocks noGrp="1"/>
          </p:cNvSpPr>
          <p:nvPr>
            <p:ph type="dt" sz="half" idx="10"/>
          </p:nvPr>
        </p:nvSpPr>
        <p:spPr/>
        <p:txBody>
          <a:bodyPr/>
          <a:lstStyle/>
          <a:p>
            <a:fld id="{C92B9178-69E7-4A4D-9C81-1BF860ED72F6}" type="datetime1">
              <a:rPr lang="en-GB" smtClean="0"/>
              <a:t>18/10/2022</a:t>
            </a:fld>
            <a:endParaRPr lang="en-GB"/>
          </a:p>
        </p:txBody>
      </p:sp>
      <p:sp>
        <p:nvSpPr>
          <p:cNvPr id="6" name="Footer Placeholder 5">
            <a:extLst>
              <a:ext uri="{FF2B5EF4-FFF2-40B4-BE49-F238E27FC236}">
                <a16:creationId xmlns:a16="http://schemas.microsoft.com/office/drawing/2014/main" id="{E2336D62-7D6B-4EF9-8EDB-D9E89EFA5186}"/>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055E93F7-D350-4630-98F0-403F344F018B}"/>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2986649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82DB4-84FA-4FCF-9336-DC0620EAEB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9AEC24-814E-4121-8F22-D60CB6A5D4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AF3BB6-94B0-4992-A80E-A9E28788D8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C2527C-44F0-4599-9C3C-930C7881806B}"/>
              </a:ext>
            </a:extLst>
          </p:cNvPr>
          <p:cNvSpPr>
            <a:spLocks noGrp="1"/>
          </p:cNvSpPr>
          <p:nvPr>
            <p:ph type="dt" sz="half" idx="10"/>
          </p:nvPr>
        </p:nvSpPr>
        <p:spPr/>
        <p:txBody>
          <a:bodyPr/>
          <a:lstStyle/>
          <a:p>
            <a:fld id="{62D318AE-E5CE-4EE2-BF11-A6D73440DC7D}" type="datetime1">
              <a:rPr lang="en-GB" smtClean="0"/>
              <a:t>18/10/2022</a:t>
            </a:fld>
            <a:endParaRPr lang="en-GB"/>
          </a:p>
        </p:txBody>
      </p:sp>
      <p:sp>
        <p:nvSpPr>
          <p:cNvPr id="6" name="Footer Placeholder 5">
            <a:extLst>
              <a:ext uri="{FF2B5EF4-FFF2-40B4-BE49-F238E27FC236}">
                <a16:creationId xmlns:a16="http://schemas.microsoft.com/office/drawing/2014/main" id="{9C96B2E1-79A3-4C12-89F5-2BA3B0A85D33}"/>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F32359C4-E0D7-49EE-AEBC-FB2DDC2E1733}"/>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209544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29343-7F4A-4599-8FA9-7B0FF51675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C38F04-07AD-4CFC-8E27-E0040AE1A7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829693-24D4-454C-8D01-6FE76EBB0FFE}"/>
              </a:ext>
            </a:extLst>
          </p:cNvPr>
          <p:cNvSpPr>
            <a:spLocks noGrp="1"/>
          </p:cNvSpPr>
          <p:nvPr>
            <p:ph type="dt" sz="half" idx="10"/>
          </p:nvPr>
        </p:nvSpPr>
        <p:spPr/>
        <p:txBody>
          <a:bodyPr/>
          <a:lstStyle/>
          <a:p>
            <a:fld id="{DEE2D3C9-C8D2-4AA0-AF54-73B17E10B0C5}" type="datetime1">
              <a:rPr lang="en-GB" smtClean="0"/>
              <a:t>18/10/2022</a:t>
            </a:fld>
            <a:endParaRPr lang="en-GB"/>
          </a:p>
        </p:txBody>
      </p:sp>
      <p:sp>
        <p:nvSpPr>
          <p:cNvPr id="5" name="Footer Placeholder 4">
            <a:extLst>
              <a:ext uri="{FF2B5EF4-FFF2-40B4-BE49-F238E27FC236}">
                <a16:creationId xmlns:a16="http://schemas.microsoft.com/office/drawing/2014/main" id="{68FD35B5-149D-4228-B28B-7B76A96E286B}"/>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411E83B3-68E3-4207-BEFE-8E5F65789730}"/>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595807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7FBF29-96D9-41FA-9E03-0C591E09AB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2D293E-0E74-478D-B892-DBB013B231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25E7F1-7A8E-42A4-8EE6-1137F080F0C3}"/>
              </a:ext>
            </a:extLst>
          </p:cNvPr>
          <p:cNvSpPr>
            <a:spLocks noGrp="1"/>
          </p:cNvSpPr>
          <p:nvPr>
            <p:ph type="dt" sz="half" idx="10"/>
          </p:nvPr>
        </p:nvSpPr>
        <p:spPr/>
        <p:txBody>
          <a:bodyPr/>
          <a:lstStyle/>
          <a:p>
            <a:fld id="{5982F233-A195-4F60-A46C-AA62DC393CF3}" type="datetime1">
              <a:rPr lang="en-GB" smtClean="0"/>
              <a:t>18/10/2022</a:t>
            </a:fld>
            <a:endParaRPr lang="en-GB"/>
          </a:p>
        </p:txBody>
      </p:sp>
      <p:sp>
        <p:nvSpPr>
          <p:cNvPr id="5" name="Footer Placeholder 4">
            <a:extLst>
              <a:ext uri="{FF2B5EF4-FFF2-40B4-BE49-F238E27FC236}">
                <a16:creationId xmlns:a16="http://schemas.microsoft.com/office/drawing/2014/main" id="{05A7AF4A-2F71-4146-B636-C33E831552C5}"/>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EF19BB6F-13E1-48BE-B6E9-73BABF4D112E}"/>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4202237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84BD07-46B2-4B00-8E34-7F8B344F2A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F622CD-5520-4D14-B700-2718660386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CCC1A5-49D0-4F2D-9CDC-6CEA3CC381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29C300-A0C5-4D13-A8DA-A645D96C23CD}" type="datetime1">
              <a:rPr lang="en-GB" smtClean="0"/>
              <a:t>18/10/2022</a:t>
            </a:fld>
            <a:endParaRPr lang="en-GB"/>
          </a:p>
        </p:txBody>
      </p:sp>
      <p:sp>
        <p:nvSpPr>
          <p:cNvPr id="5" name="Footer Placeholder 4">
            <a:extLst>
              <a:ext uri="{FF2B5EF4-FFF2-40B4-BE49-F238E27FC236}">
                <a16:creationId xmlns:a16="http://schemas.microsoft.com/office/drawing/2014/main" id="{195AFEE2-21CF-4E7F-B38C-B857F35E08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96496250-88C1-443A-8A21-AD4F39AEAA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D7DD29-3810-4AE1-954E-351DBC4EFE82}" type="slidenum">
              <a:rPr lang="en-GB" smtClean="0"/>
              <a:t>‹#›</a:t>
            </a:fld>
            <a:endParaRPr lang="en-GB"/>
          </a:p>
        </p:txBody>
      </p:sp>
    </p:spTree>
    <p:extLst>
      <p:ext uri="{BB962C8B-B14F-4D97-AF65-F5344CB8AC3E}">
        <p14:creationId xmlns:p14="http://schemas.microsoft.com/office/powerpoint/2010/main" val="3303762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AD698E-C505-474A-9DCD-EF1B510FE252}"/>
              </a:ext>
            </a:extLst>
          </p:cNvPr>
          <p:cNvPicPr>
            <a:picLocks noChangeAspect="1"/>
          </p:cNvPicPr>
          <p:nvPr/>
        </p:nvPicPr>
        <p:blipFill rotWithShape="1">
          <a:blip r:embed="rId2">
            <a:extLst>
              <a:ext uri="{28A0092B-C50C-407E-A947-70E740481C1C}">
                <a14:useLocalDpi xmlns:a14="http://schemas.microsoft.com/office/drawing/2010/main" val="0"/>
              </a:ext>
            </a:extLst>
          </a:blip>
          <a:srcRect t="25838" r="1" b="27615"/>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0ABABB4-BBCA-4461-A4B4-87519BEEA85A}"/>
              </a:ext>
            </a:extLst>
          </p:cNvPr>
          <p:cNvSpPr>
            <a:spLocks noGrp="1"/>
          </p:cNvSpPr>
          <p:nvPr>
            <p:ph type="ctrTitle"/>
          </p:nvPr>
        </p:nvSpPr>
        <p:spPr>
          <a:xfrm>
            <a:off x="8022021" y="3231931"/>
            <a:ext cx="3852041" cy="1834056"/>
          </a:xfrm>
        </p:spPr>
        <p:txBody>
          <a:bodyPr>
            <a:normAutofit/>
          </a:bodyPr>
          <a:lstStyle/>
          <a:p>
            <a:r>
              <a:rPr lang="en-GB" sz="4000" dirty="0"/>
              <a:t>Research Principles and Philosophy</a:t>
            </a:r>
          </a:p>
        </p:txBody>
      </p:sp>
      <p:sp>
        <p:nvSpPr>
          <p:cNvPr id="3" name="Subtitle 2">
            <a:extLst>
              <a:ext uri="{FF2B5EF4-FFF2-40B4-BE49-F238E27FC236}">
                <a16:creationId xmlns:a16="http://schemas.microsoft.com/office/drawing/2014/main" id="{76648D9E-0B97-4D29-92FC-DD75BF5E0DE3}"/>
              </a:ext>
            </a:extLst>
          </p:cNvPr>
          <p:cNvSpPr>
            <a:spLocks noGrp="1"/>
          </p:cNvSpPr>
          <p:nvPr>
            <p:ph type="subTitle" idx="1"/>
          </p:nvPr>
        </p:nvSpPr>
        <p:spPr>
          <a:xfrm>
            <a:off x="7782910" y="5242675"/>
            <a:ext cx="4330262" cy="683284"/>
          </a:xfrm>
        </p:spPr>
        <p:txBody>
          <a:bodyPr>
            <a:normAutofit/>
          </a:bodyPr>
          <a:lstStyle/>
          <a:p>
            <a:r>
              <a:rPr lang="en-GB" sz="1600"/>
              <a:t>ADS </a:t>
            </a:r>
            <a:endParaRPr lang="en-GB" sz="1600" dirty="0"/>
          </a:p>
          <a:p>
            <a:r>
              <a:rPr lang="en-GB" sz="1600" dirty="0"/>
              <a:t>2022</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4041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2257" y="634946"/>
            <a:ext cx="3690257" cy="1450757"/>
          </a:xfrm>
        </p:spPr>
        <p:txBody>
          <a:bodyP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2257" y="2407436"/>
            <a:ext cx="3690257" cy="3461658"/>
          </a:xfrm>
        </p:spPr>
        <p:txBody>
          <a:bodyPr>
            <a:normAutofit/>
          </a:bodyPr>
          <a:lstStyle/>
          <a:p>
            <a:pPr>
              <a:lnSpc>
                <a:spcPct val="110000"/>
              </a:lnSpc>
            </a:pPr>
            <a:r>
              <a:rPr lang="en-GB" sz="1300"/>
              <a:t>This presentation  will introduce you to some aspects of research methods – but it is NOT intended to replace key reading, such as Bryman, Denscombe, Creswell, Maxwell, Guba and Lincoln and Cohen etc.  </a:t>
            </a:r>
          </a:p>
          <a:p>
            <a:pPr>
              <a:lnSpc>
                <a:spcPct val="110000"/>
              </a:lnSpc>
            </a:pPr>
            <a:r>
              <a:rPr lang="en-GB" sz="1300"/>
              <a:t>You must read key texts and beyond at doctoral level. that cover the method and for this you may have to go beyond your modules reading list.</a:t>
            </a:r>
          </a:p>
          <a:p>
            <a:pPr>
              <a:lnSpc>
                <a:spcPct val="110000"/>
              </a:lnSpc>
            </a:pPr>
            <a:r>
              <a:rPr lang="en-GB" sz="1300"/>
              <a:t>Again some slides will not be focused on and you are expected at this doctoral level to be motivated, engaged and understand the areas you need to explore.</a:t>
            </a:r>
          </a:p>
          <a:p>
            <a:pPr>
              <a:lnSpc>
                <a:spcPct val="110000"/>
              </a:lnSpc>
            </a:pPr>
            <a:endParaRPr lang="en-GB" sz="13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r="18088"/>
          <a:stretch/>
        </p:blipFill>
        <p:spPr>
          <a:xfrm>
            <a:off x="4648201" y="640081"/>
            <a:ext cx="6909801" cy="5314406"/>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74B05C-3118-45C1-B0F0-34AB537637D2}"/>
              </a:ext>
            </a:extLst>
          </p:cNvPr>
          <p:cNvPicPr>
            <a:picLocks noChangeAspect="1"/>
          </p:cNvPicPr>
          <p:nvPr/>
        </p:nvPicPr>
        <p:blipFill rotWithShape="1">
          <a:blip r:embed="rId3">
            <a:extLst>
              <a:ext uri="{28A0092B-C50C-407E-A947-70E740481C1C}">
                <a14:useLocalDpi xmlns:a14="http://schemas.microsoft.com/office/drawing/2010/main" val="0"/>
              </a:ext>
            </a:extLst>
          </a:blip>
          <a:srcRect t="25838" r="1" b="27615"/>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23875" y="5317240"/>
            <a:ext cx="11210925" cy="744836"/>
          </a:xfrm>
        </p:spPr>
        <p:txBody>
          <a:bodyPr>
            <a:normAutofit/>
          </a:bodyPr>
          <a:lstStyle/>
          <a:p>
            <a:pPr algn="ctr"/>
            <a:r>
              <a:rPr lang="en-US" sz="3600">
                <a:solidFill>
                  <a:schemeClr val="tx1">
                    <a:lumMod val="85000"/>
                    <a:lumOff val="15000"/>
                  </a:schemeClr>
                </a:solidFill>
              </a:rPr>
              <a:t>Methods and Processes of Data Analysis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5008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E1E396-7383-4E7B-9D6A-F2F95946B6F8}"/>
              </a:ext>
            </a:extLst>
          </p:cNvPr>
          <p:cNvSpPr>
            <a:spLocks noGrp="1"/>
          </p:cNvSpPr>
          <p:nvPr>
            <p:ph type="title"/>
          </p:nvPr>
        </p:nvSpPr>
        <p:spPr>
          <a:xfrm>
            <a:off x="4965430" y="629268"/>
            <a:ext cx="6586491" cy="1286160"/>
          </a:xfrm>
        </p:spPr>
        <p:txBody>
          <a:bodyPr anchor="b">
            <a:normAutofit/>
          </a:bodyPr>
          <a:lstStyle/>
          <a:p>
            <a:r>
              <a:rPr lang="en-GB" dirty="0"/>
              <a:t>Step 1</a:t>
            </a:r>
          </a:p>
        </p:txBody>
      </p:sp>
      <p:sp>
        <p:nvSpPr>
          <p:cNvPr id="4" name="Content Placeholder 3">
            <a:extLst>
              <a:ext uri="{FF2B5EF4-FFF2-40B4-BE49-F238E27FC236}">
                <a16:creationId xmlns:a16="http://schemas.microsoft.com/office/drawing/2014/main" id="{E3773504-5C8B-4620-99DF-6B44D8940D2C}"/>
              </a:ext>
            </a:extLst>
          </p:cNvPr>
          <p:cNvSpPr>
            <a:spLocks noGrp="1"/>
          </p:cNvSpPr>
          <p:nvPr>
            <p:ph idx="1"/>
          </p:nvPr>
        </p:nvSpPr>
        <p:spPr>
          <a:xfrm>
            <a:off x="4965431" y="2438400"/>
            <a:ext cx="6586489" cy="3785419"/>
          </a:xfrm>
        </p:spPr>
        <p:txBody>
          <a:bodyPr>
            <a:normAutofit/>
          </a:bodyPr>
          <a:lstStyle/>
          <a:p>
            <a:r>
              <a:rPr lang="en-GB" sz="2000">
                <a:effectLst/>
                <a:latin typeface="Calibri" panose="020F0502020204030204" pitchFamily="34" charset="0"/>
                <a:ea typeface="DengXian" panose="02010600030101010101" pitchFamily="2" charset="-122"/>
                <a:cs typeface="Arial" panose="020B0604020202020204" pitchFamily="34" charset="0"/>
              </a:rPr>
              <a:t>Quickly browse through all the transcripts as a whole</a:t>
            </a:r>
          </a:p>
          <a:p>
            <a:r>
              <a:rPr lang="en-GB" sz="2000">
                <a:latin typeface="Calibri" panose="020F0502020204030204" pitchFamily="34" charset="0"/>
                <a:ea typeface="DengXian" panose="02010600030101010101" pitchFamily="2" charset="-122"/>
                <a:cs typeface="Arial" panose="020B0604020202020204" pitchFamily="34" charset="0"/>
              </a:rPr>
              <a:t>M</a:t>
            </a:r>
            <a:r>
              <a:rPr lang="en-GB" sz="2000">
                <a:effectLst/>
                <a:latin typeface="Calibri" panose="020F0502020204030204" pitchFamily="34" charset="0"/>
                <a:ea typeface="DengXian" panose="02010600030101010101" pitchFamily="2" charset="-122"/>
                <a:cs typeface="Arial" panose="020B0604020202020204" pitchFamily="34" charset="0"/>
              </a:rPr>
              <a:t>ake notes about your first impressions </a:t>
            </a:r>
          </a:p>
          <a:p>
            <a:r>
              <a:rPr lang="en-GB" sz="2000">
                <a:latin typeface="Calibri" panose="020F0502020204030204" pitchFamily="34" charset="0"/>
                <a:ea typeface="DengXian" panose="02010600030101010101" pitchFamily="2" charset="-122"/>
                <a:cs typeface="Arial" panose="020B0604020202020204" pitchFamily="34" charset="0"/>
              </a:rPr>
              <a:t>R</a:t>
            </a:r>
            <a:r>
              <a:rPr lang="en-GB" sz="2000">
                <a:effectLst/>
                <a:latin typeface="Calibri" panose="020F0502020204030204" pitchFamily="34" charset="0"/>
                <a:ea typeface="DengXian" panose="02010600030101010101" pitchFamily="2" charset="-122"/>
                <a:cs typeface="Arial" panose="020B0604020202020204" pitchFamily="34" charset="0"/>
              </a:rPr>
              <a:t>ead the transcripts again 1 by 1 </a:t>
            </a:r>
          </a:p>
          <a:p>
            <a:r>
              <a:rPr lang="en-GB" sz="2000">
                <a:effectLst/>
                <a:latin typeface="Calibri" panose="020F0502020204030204" pitchFamily="34" charset="0"/>
                <a:ea typeface="DengXian" panose="02010600030101010101" pitchFamily="2" charset="-122"/>
                <a:cs typeface="Arial" panose="020B0604020202020204" pitchFamily="34" charset="0"/>
              </a:rPr>
              <a:t>Read them very carefully line by line </a:t>
            </a:r>
            <a:endParaRPr lang="en-GB" sz="2000"/>
          </a:p>
        </p:txBody>
      </p:sp>
      <p:pic>
        <p:nvPicPr>
          <p:cNvPr id="5" name="Picture 4">
            <a:extLst>
              <a:ext uri="{FF2B5EF4-FFF2-40B4-BE49-F238E27FC236}">
                <a16:creationId xmlns:a16="http://schemas.microsoft.com/office/drawing/2014/main" id="{C8BFAF2B-0230-410D-82E5-912E21CE0DC3}"/>
              </a:ext>
            </a:extLst>
          </p:cNvPr>
          <p:cNvPicPr>
            <a:picLocks noChangeAspect="1"/>
          </p:cNvPicPr>
          <p:nvPr/>
        </p:nvPicPr>
        <p:blipFill rotWithShape="1">
          <a:blip r:embed="rId3"/>
          <a:srcRect l="5131" r="7369"/>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2543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C6EE2-1251-4DB3-8686-0216BCD17CA7}"/>
              </a:ext>
            </a:extLst>
          </p:cNvPr>
          <p:cNvSpPr>
            <a:spLocks noGrp="1"/>
          </p:cNvSpPr>
          <p:nvPr>
            <p:ph type="title"/>
          </p:nvPr>
        </p:nvSpPr>
        <p:spPr>
          <a:xfrm>
            <a:off x="5297762" y="329184"/>
            <a:ext cx="6251110" cy="1783080"/>
          </a:xfrm>
        </p:spPr>
        <p:txBody>
          <a:bodyPr anchor="b">
            <a:normAutofit/>
          </a:bodyPr>
          <a:lstStyle/>
          <a:p>
            <a:r>
              <a:rPr lang="en-GB" sz="5400"/>
              <a:t>Step 2</a:t>
            </a:r>
          </a:p>
        </p:txBody>
      </p:sp>
      <p:pic>
        <p:nvPicPr>
          <p:cNvPr id="5" name="Picture 4" descr="Multi-coloured paper-craft art">
            <a:extLst>
              <a:ext uri="{FF2B5EF4-FFF2-40B4-BE49-F238E27FC236}">
                <a16:creationId xmlns:a16="http://schemas.microsoft.com/office/drawing/2014/main" id="{ACEAA028-45E0-C26F-626D-818885F923A4}"/>
              </a:ext>
            </a:extLst>
          </p:cNvPr>
          <p:cNvPicPr>
            <a:picLocks noChangeAspect="1"/>
          </p:cNvPicPr>
          <p:nvPr/>
        </p:nvPicPr>
        <p:blipFill rotWithShape="1">
          <a:blip r:embed="rId3"/>
          <a:srcRect l="28453" r="262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7115BE-E363-431A-A8D6-4CE15C28C3D0}"/>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S</a:t>
            </a:r>
            <a:r>
              <a:rPr lang="en-GB" sz="2200">
                <a:effectLst/>
                <a:latin typeface="Calibri" panose="020F0502020204030204" pitchFamily="34" charset="0"/>
                <a:ea typeface="DengXian" panose="02010600030101010101" pitchFamily="2" charset="-122"/>
                <a:cs typeface="Arial" panose="020B0604020202020204" pitchFamily="34" charset="0"/>
              </a:rPr>
              <a:t>tart labelling relevant pieces such as words phrases sentences or sections in the transcripts</a:t>
            </a:r>
          </a:p>
          <a:p>
            <a:r>
              <a:rPr lang="en-GB" sz="2200">
                <a:latin typeface="Calibri" panose="020F0502020204030204" pitchFamily="34" charset="0"/>
                <a:ea typeface="DengXian" panose="02010600030101010101" pitchFamily="2" charset="-122"/>
                <a:cs typeface="Arial" panose="020B0604020202020204" pitchFamily="34" charset="0"/>
              </a:rPr>
              <a:t>L</a:t>
            </a:r>
            <a:r>
              <a:rPr lang="en-GB" sz="2200">
                <a:effectLst/>
                <a:latin typeface="Calibri" panose="020F0502020204030204" pitchFamily="34" charset="0"/>
                <a:ea typeface="DengXian" panose="02010600030101010101" pitchFamily="2" charset="-122"/>
                <a:cs typeface="Arial" panose="020B0604020202020204" pitchFamily="34" charset="0"/>
              </a:rPr>
              <a:t>abels can be about actions that could be about activities or whatever you think is relevant </a:t>
            </a:r>
          </a:p>
          <a:p>
            <a:r>
              <a:rPr lang="en-GB" sz="2200">
                <a:latin typeface="Calibri" panose="020F0502020204030204" pitchFamily="34" charset="0"/>
                <a:ea typeface="DengXian" panose="02010600030101010101" pitchFamily="2" charset="-122"/>
                <a:cs typeface="Arial" panose="020B0604020202020204" pitchFamily="34" charset="0"/>
              </a:rPr>
              <a:t>T</a:t>
            </a:r>
            <a:r>
              <a:rPr lang="en-GB" sz="2200">
                <a:effectLst/>
                <a:latin typeface="Calibri" panose="020F0502020204030204" pitchFamily="34" charset="0"/>
                <a:ea typeface="DengXian" panose="02010600030101010101" pitchFamily="2" charset="-122"/>
                <a:cs typeface="Arial" panose="020B0604020202020204" pitchFamily="34" charset="0"/>
              </a:rPr>
              <a:t>his process is called coding or sometimes it's referred to as indexing </a:t>
            </a:r>
            <a:endParaRPr lang="en-GB" sz="2200"/>
          </a:p>
        </p:txBody>
      </p:sp>
    </p:spTree>
    <p:extLst>
      <p:ext uri="{BB962C8B-B14F-4D97-AF65-F5344CB8AC3E}">
        <p14:creationId xmlns:p14="http://schemas.microsoft.com/office/powerpoint/2010/main" val="2223987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 application&#10;&#10;Description automatically generated">
            <a:extLst>
              <a:ext uri="{FF2B5EF4-FFF2-40B4-BE49-F238E27FC236}">
                <a16:creationId xmlns:a16="http://schemas.microsoft.com/office/drawing/2014/main" id="{29802C65-28B6-42DA-9BC1-35A3499080FD}"/>
              </a:ext>
            </a:extLst>
          </p:cNvPr>
          <p:cNvPicPr>
            <a:picLocks noChangeAspect="1"/>
          </p:cNvPicPr>
          <p:nvPr/>
        </p:nvPicPr>
        <p:blipFill rotWithShape="1">
          <a:blip r:embed="rId3"/>
          <a:srcRect l="7499" t="11257" r="42665" b="39235"/>
          <a:stretch/>
        </p:blipFill>
        <p:spPr>
          <a:xfrm>
            <a:off x="1614369" y="457200"/>
            <a:ext cx="8963262" cy="5943600"/>
          </a:xfrm>
          <a:prstGeom prst="rect">
            <a:avLst/>
          </a:prstGeom>
        </p:spPr>
      </p:pic>
    </p:spTree>
    <p:extLst>
      <p:ext uri="{BB962C8B-B14F-4D97-AF65-F5344CB8AC3E}">
        <p14:creationId xmlns:p14="http://schemas.microsoft.com/office/powerpoint/2010/main" val="986967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125C9-1B42-4559-AAAB-E36119699C59}"/>
              </a:ext>
            </a:extLst>
          </p:cNvPr>
          <p:cNvSpPr>
            <a:spLocks noGrp="1"/>
          </p:cNvSpPr>
          <p:nvPr>
            <p:ph type="title"/>
          </p:nvPr>
        </p:nvSpPr>
        <p:spPr>
          <a:xfrm>
            <a:off x="5297762" y="329184"/>
            <a:ext cx="6251110" cy="1783080"/>
          </a:xfrm>
        </p:spPr>
        <p:txBody>
          <a:bodyPr anchor="b">
            <a:normAutofit/>
          </a:bodyPr>
          <a:lstStyle/>
          <a:p>
            <a:r>
              <a:rPr lang="en-GB" sz="5400"/>
              <a:t>Why or what do you code ? </a:t>
            </a:r>
          </a:p>
        </p:txBody>
      </p:sp>
      <p:pic>
        <p:nvPicPr>
          <p:cNvPr id="5" name="Picture 4">
            <a:extLst>
              <a:ext uri="{FF2B5EF4-FFF2-40B4-BE49-F238E27FC236}">
                <a16:creationId xmlns:a16="http://schemas.microsoft.com/office/drawing/2014/main" id="{1B946D32-ECDB-8563-B689-3BA80EEFC643}"/>
              </a:ext>
            </a:extLst>
          </p:cNvPr>
          <p:cNvPicPr>
            <a:picLocks noChangeAspect="1"/>
          </p:cNvPicPr>
          <p:nvPr/>
        </p:nvPicPr>
        <p:blipFill rotWithShape="1">
          <a:blip r:embed="rId3"/>
          <a:srcRect l="20665" r="3400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6BA55F-7909-4136-8469-6F5A202D9F26}"/>
              </a:ext>
            </a:extLst>
          </p:cNvPr>
          <p:cNvSpPr>
            <a:spLocks noGrp="1"/>
          </p:cNvSpPr>
          <p:nvPr>
            <p:ph idx="1"/>
          </p:nvPr>
        </p:nvSpPr>
        <p:spPr>
          <a:xfrm>
            <a:off x="5297762" y="2706624"/>
            <a:ext cx="6251110" cy="3483864"/>
          </a:xfrm>
        </p:spPr>
        <p:txBody>
          <a:bodyP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B</a:t>
            </a:r>
            <a:r>
              <a:rPr lang="en-GB" sz="2200" dirty="0">
                <a:effectLst/>
                <a:latin typeface="Calibri" panose="020F0502020204030204" pitchFamily="34" charset="0"/>
                <a:ea typeface="DengXian" panose="02010600030101010101" pitchFamily="2" charset="-122"/>
                <a:cs typeface="Arial" panose="020B0604020202020204" pitchFamily="34" charset="0"/>
              </a:rPr>
              <a:t>ecause it is repeated in several places </a:t>
            </a:r>
            <a:endParaRPr lang="en-GB" sz="2200" dirty="0">
              <a:latin typeface="Calibri" panose="020F0502020204030204" pitchFamily="34" charset="0"/>
              <a:ea typeface="DengXian" panose="02010600030101010101" pitchFamily="2" charset="-122"/>
              <a:cs typeface="Arial" panose="020B0604020202020204" pitchFamily="34" charset="0"/>
            </a:endParaRPr>
          </a:p>
          <a:p>
            <a:r>
              <a:rPr lang="en-GB" sz="2200" dirty="0">
                <a:latin typeface="Calibri" panose="020F0502020204030204" pitchFamily="34" charset="0"/>
                <a:ea typeface="DengXian" panose="02010600030101010101" pitchFamily="2" charset="-122"/>
                <a:cs typeface="Arial" panose="020B0604020202020204" pitchFamily="34" charset="0"/>
              </a:rPr>
              <a:t>P</a:t>
            </a:r>
            <a:r>
              <a:rPr lang="en-GB" sz="2200" dirty="0">
                <a:effectLst/>
                <a:latin typeface="Calibri" panose="020F0502020204030204" pitchFamily="34" charset="0"/>
                <a:ea typeface="DengXian" panose="02010600030101010101" pitchFamily="2" charset="-122"/>
                <a:cs typeface="Arial" panose="020B0604020202020204" pitchFamily="34" charset="0"/>
              </a:rPr>
              <a:t>erhaps it's something that surprises you it </a:t>
            </a:r>
          </a:p>
          <a:p>
            <a:r>
              <a:rPr lang="en-GB" sz="2200" dirty="0">
                <a:latin typeface="Calibri" panose="020F0502020204030204" pitchFamily="34" charset="0"/>
                <a:ea typeface="DengXian" panose="02010600030101010101" pitchFamily="2" charset="-122"/>
                <a:cs typeface="Arial" panose="020B0604020202020204" pitchFamily="34" charset="0"/>
              </a:rPr>
              <a:t>It m</a:t>
            </a:r>
            <a:r>
              <a:rPr lang="en-GB" sz="2200" dirty="0">
                <a:effectLst/>
                <a:latin typeface="Calibri" panose="020F0502020204030204" pitchFamily="34" charset="0"/>
                <a:ea typeface="DengXian" panose="02010600030101010101" pitchFamily="2" charset="-122"/>
                <a:cs typeface="Arial" panose="020B0604020202020204" pitchFamily="34" charset="0"/>
              </a:rPr>
              <a:t>ight be that the interview him or herself explicitly states that this is important </a:t>
            </a:r>
            <a:endParaRPr lang="en-GB" sz="2200" dirty="0">
              <a:latin typeface="Calibri" panose="020F0502020204030204" pitchFamily="34" charset="0"/>
              <a:ea typeface="DengXian" panose="02010600030101010101" pitchFamily="2" charset="-122"/>
              <a:cs typeface="Arial" panose="020B0604020202020204" pitchFamily="34" charset="0"/>
            </a:endParaRPr>
          </a:p>
          <a:p>
            <a:r>
              <a:rPr lang="en-GB" sz="2200" strike="sngStrike" dirty="0">
                <a:latin typeface="Calibri" panose="020F0502020204030204" pitchFamily="34" charset="0"/>
                <a:ea typeface="DengXian" panose="02010600030101010101" pitchFamily="2" charset="-122"/>
                <a:cs typeface="Arial" panose="020B0604020202020204" pitchFamily="34" charset="0"/>
              </a:rPr>
              <a:t>Y</a:t>
            </a:r>
            <a:r>
              <a:rPr lang="en-GB" sz="2200" strike="sngStrike" dirty="0">
                <a:effectLst/>
                <a:latin typeface="Calibri" panose="020F0502020204030204" pitchFamily="34" charset="0"/>
                <a:ea typeface="DengXian" panose="02010600030101010101" pitchFamily="2" charset="-122"/>
                <a:cs typeface="Arial" panose="020B0604020202020204" pitchFamily="34" charset="0"/>
              </a:rPr>
              <a:t>ou have read about something similar in previous published reports for example in peer reviewed articles </a:t>
            </a:r>
          </a:p>
          <a:p>
            <a:r>
              <a:rPr lang="en-GB" sz="2200" dirty="0">
                <a:latin typeface="Calibri" panose="020F0502020204030204" pitchFamily="34" charset="0"/>
                <a:ea typeface="DengXian" panose="02010600030101010101" pitchFamily="2" charset="-122"/>
                <a:cs typeface="Arial" panose="020B0604020202020204" pitchFamily="34" charset="0"/>
              </a:rPr>
              <a:t>O</a:t>
            </a:r>
            <a:r>
              <a:rPr lang="en-GB" sz="2200" dirty="0">
                <a:effectLst/>
                <a:latin typeface="Calibri" panose="020F0502020204030204" pitchFamily="34" charset="0"/>
                <a:ea typeface="DengXian" panose="02010600030101010101" pitchFamily="2" charset="-122"/>
                <a:cs typeface="Arial" panose="020B0604020202020204" pitchFamily="34" charset="0"/>
              </a:rPr>
              <a:t>r it reminds you of a theory or concept </a:t>
            </a:r>
          </a:p>
          <a:p>
            <a:r>
              <a:rPr lang="en-GB" sz="2200" dirty="0">
                <a:highlight>
                  <a:srgbClr val="FFFF00"/>
                </a:highlight>
                <a:latin typeface="Calibri" panose="020F0502020204030204" pitchFamily="34" charset="0"/>
                <a:ea typeface="DengXian" panose="02010600030101010101" pitchFamily="2" charset="-122"/>
                <a:cs typeface="Arial" panose="020B0604020202020204" pitchFamily="34" charset="0"/>
              </a:rPr>
              <a:t>Or </a:t>
            </a:r>
            <a:r>
              <a:rPr lang="en-GB" sz="22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for some other reason that you think is relevant </a:t>
            </a:r>
          </a:p>
          <a:p>
            <a:pPr marL="0" indent="0">
              <a:buNone/>
            </a:pPr>
            <a:endParaRPr lang="en-GB" sz="2200" dirty="0"/>
          </a:p>
        </p:txBody>
      </p:sp>
    </p:spTree>
    <p:extLst>
      <p:ext uri="{BB962C8B-B14F-4D97-AF65-F5344CB8AC3E}">
        <p14:creationId xmlns:p14="http://schemas.microsoft.com/office/powerpoint/2010/main" val="3372686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FB6F7E-FD05-4572-8708-7768355D3E94}"/>
              </a:ext>
            </a:extLst>
          </p:cNvPr>
          <p:cNvSpPr>
            <a:spLocks noGrp="1"/>
          </p:cNvSpPr>
          <p:nvPr>
            <p:ph type="title"/>
          </p:nvPr>
        </p:nvSpPr>
        <p:spPr>
          <a:xfrm>
            <a:off x="5297762" y="329184"/>
            <a:ext cx="6251110" cy="1783080"/>
          </a:xfrm>
        </p:spPr>
        <p:txBody>
          <a:bodyPr anchor="b">
            <a:normAutofit/>
          </a:bodyPr>
          <a:lstStyle/>
          <a:p>
            <a:r>
              <a:rPr lang="en-GB" sz="5400"/>
              <a:t>Continued</a:t>
            </a:r>
          </a:p>
        </p:txBody>
      </p:sp>
      <p:pic>
        <p:nvPicPr>
          <p:cNvPr id="14" name="Picture 4" descr="Colourful art materials">
            <a:extLst>
              <a:ext uri="{FF2B5EF4-FFF2-40B4-BE49-F238E27FC236}">
                <a16:creationId xmlns:a16="http://schemas.microsoft.com/office/drawing/2014/main" id="{B9131741-6CAD-2884-A012-B9F86DF10626}"/>
              </a:ext>
            </a:extLst>
          </p:cNvPr>
          <p:cNvPicPr>
            <a:picLocks noChangeAspect="1"/>
          </p:cNvPicPr>
          <p:nvPr/>
        </p:nvPicPr>
        <p:blipFill rotWithShape="1">
          <a:blip r:embed="rId2"/>
          <a:srcRect l="26649" r="2802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0529EF-C8F8-45F3-AF93-10537A85666F}"/>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use pre-conceived theories and concepts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be more open minded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aim for a description of things that are superficial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code a name for a conceptualization of underlying patterns </a:t>
            </a:r>
          </a:p>
          <a:p>
            <a:r>
              <a:rPr lang="en-GB" sz="2200">
                <a:latin typeface="Calibri" panose="020F0502020204030204" pitchFamily="34" charset="0"/>
                <a:ea typeface="DengXian" panose="02010600030101010101" pitchFamily="2" charset="-122"/>
                <a:cs typeface="Arial" panose="020B0604020202020204" pitchFamily="34" charset="0"/>
              </a:rPr>
              <a:t>It </a:t>
            </a:r>
            <a:r>
              <a:rPr lang="en-GB" sz="2200">
                <a:effectLst/>
                <a:latin typeface="Calibri" panose="020F0502020204030204" pitchFamily="34" charset="0"/>
                <a:ea typeface="DengXian" panose="02010600030101010101" pitchFamily="2" charset="-122"/>
                <a:cs typeface="Arial" panose="020B0604020202020204" pitchFamily="34" charset="0"/>
              </a:rPr>
              <a:t>is up to you – it is your study and your choice of methodology</a:t>
            </a:r>
          </a:p>
        </p:txBody>
      </p:sp>
    </p:spTree>
    <p:extLst>
      <p:ext uri="{BB962C8B-B14F-4D97-AF65-F5344CB8AC3E}">
        <p14:creationId xmlns:p14="http://schemas.microsoft.com/office/powerpoint/2010/main" val="578133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E6F09-2213-48BA-AAA9-6B57F922FFFF}"/>
              </a:ext>
            </a:extLst>
          </p:cNvPr>
          <p:cNvSpPr>
            <a:spLocks noGrp="1"/>
          </p:cNvSpPr>
          <p:nvPr>
            <p:ph type="title"/>
          </p:nvPr>
        </p:nvSpPr>
        <p:spPr>
          <a:xfrm>
            <a:off x="841248" y="548640"/>
            <a:ext cx="3600860" cy="5431536"/>
          </a:xfrm>
        </p:spPr>
        <p:txBody>
          <a:bodyPr>
            <a:normAutofit/>
          </a:bodyPr>
          <a:lstStyle/>
          <a:p>
            <a:r>
              <a:rPr lang="en-GB" sz="5400" dirty="0"/>
              <a:t>You are the boss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DCC409-9A21-42F6-A353-252C7C1C59D1}"/>
              </a:ext>
            </a:extLst>
          </p:cNvPr>
          <p:cNvSpPr>
            <a:spLocks noGrp="1"/>
          </p:cNvSpPr>
          <p:nvPr>
            <p:ph idx="1"/>
          </p:nvPr>
        </p:nvSpPr>
        <p:spPr>
          <a:xfrm>
            <a:off x="5126418" y="552091"/>
            <a:ext cx="6224335" cy="5431536"/>
          </a:xfrm>
        </p:spPr>
        <p:txBody>
          <a:bodyPr anchor="ct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Y</a:t>
            </a:r>
            <a:r>
              <a:rPr lang="en-GB" sz="2200" dirty="0">
                <a:effectLst/>
                <a:latin typeface="Calibri" panose="020F0502020204030204" pitchFamily="34" charset="0"/>
                <a:ea typeface="DengXian" panose="02010600030101010101" pitchFamily="2" charset="-122"/>
                <a:cs typeface="Arial" panose="020B0604020202020204" pitchFamily="34" charset="0"/>
              </a:rPr>
              <a:t>ou are the interpreter and these phenomena are highlighted because </a:t>
            </a:r>
            <a:r>
              <a:rPr lang="en-GB" sz="2200" b="1" dirty="0">
                <a:effectLst/>
                <a:latin typeface="Calibri" panose="020F0502020204030204" pitchFamily="34" charset="0"/>
                <a:ea typeface="DengXian" panose="02010600030101010101" pitchFamily="2" charset="-122"/>
                <a:cs typeface="Arial" panose="020B0604020202020204" pitchFamily="34" charset="0"/>
              </a:rPr>
              <a:t>you</a:t>
            </a:r>
            <a:r>
              <a:rPr lang="en-GB" sz="2200" dirty="0">
                <a:effectLst/>
                <a:latin typeface="Calibri" panose="020F0502020204030204" pitchFamily="34" charset="0"/>
                <a:ea typeface="DengXian" panose="02010600030101010101" pitchFamily="2" charset="-122"/>
                <a:cs typeface="Arial" panose="020B0604020202020204" pitchFamily="34" charset="0"/>
              </a:rPr>
              <a:t> think they are important </a:t>
            </a:r>
          </a:p>
          <a:p>
            <a:r>
              <a:rPr lang="en-GB" sz="2200" dirty="0">
                <a:latin typeface="Calibri" panose="020F0502020204030204" pitchFamily="34" charset="0"/>
                <a:ea typeface="DengXian" panose="02010600030101010101" pitchFamily="2" charset="-122"/>
                <a:cs typeface="Arial" panose="020B0604020202020204" pitchFamily="34" charset="0"/>
              </a:rPr>
              <a:t>WHAT IS VITAL IS THAT YOU EXPLAIN AND JUSTIFY WHAT YOU ARE DOING AND WHY</a:t>
            </a:r>
            <a:r>
              <a:rPr lang="en-GB" sz="2200" dirty="0"/>
              <a:t> </a:t>
            </a:r>
          </a:p>
          <a:p>
            <a:pPr lvl="1"/>
            <a:r>
              <a:rPr lang="en-GB" sz="2200" dirty="0"/>
              <a:t>en</a:t>
            </a:r>
            <a:r>
              <a:rPr lang="en-GB" sz="2200" dirty="0">
                <a:effectLst/>
                <a:latin typeface="Calibri" panose="020F0502020204030204" pitchFamily="34" charset="0"/>
                <a:ea typeface="DengXian" panose="02010600030101010101" pitchFamily="2" charset="-122"/>
                <a:cs typeface="Arial" panose="020B0604020202020204" pitchFamily="34" charset="0"/>
              </a:rPr>
              <a:t>sure that you tell your reader about your methodology and the choices that you make and you do that under the heading </a:t>
            </a:r>
            <a:r>
              <a:rPr lang="en-GB" sz="2200" b="1" dirty="0">
                <a:latin typeface="Calibri" panose="020F0502020204030204" pitchFamily="34" charset="0"/>
                <a:ea typeface="DengXian" panose="02010600030101010101" pitchFamily="2" charset="-122"/>
                <a:cs typeface="Arial" panose="020B0604020202020204" pitchFamily="34" charset="0"/>
              </a:rPr>
              <a:t>M</a:t>
            </a:r>
            <a:r>
              <a:rPr lang="en-GB" sz="2200" b="1" dirty="0">
                <a:effectLst/>
                <a:latin typeface="Calibri" panose="020F0502020204030204" pitchFamily="34" charset="0"/>
                <a:ea typeface="DengXian" panose="02010600030101010101" pitchFamily="2" charset="-122"/>
                <a:cs typeface="Arial" panose="020B0604020202020204" pitchFamily="34" charset="0"/>
              </a:rPr>
              <a:t>ethod</a:t>
            </a:r>
            <a:r>
              <a:rPr lang="en-GB" sz="2200" dirty="0">
                <a:effectLst/>
                <a:latin typeface="Calibri" panose="020F0502020204030204" pitchFamily="34" charset="0"/>
                <a:ea typeface="DengXian" panose="02010600030101010101" pitchFamily="2" charset="-122"/>
                <a:cs typeface="Arial" panose="020B0604020202020204" pitchFamily="34" charset="0"/>
              </a:rPr>
              <a:t> </a:t>
            </a:r>
          </a:p>
          <a:p>
            <a:r>
              <a:rPr lang="en-GB" sz="2200" dirty="0">
                <a:latin typeface="Calibri" panose="020F0502020204030204" pitchFamily="34" charset="0"/>
                <a:ea typeface="DengXian" panose="02010600030101010101" pitchFamily="2" charset="-122"/>
                <a:cs typeface="Arial" panose="020B0604020202020204" pitchFamily="34" charset="0"/>
              </a:rPr>
              <a:t>In</a:t>
            </a:r>
            <a:r>
              <a:rPr lang="en-GB" sz="2200" dirty="0">
                <a:effectLst/>
                <a:latin typeface="Calibri" panose="020F0502020204030204" pitchFamily="34" charset="0"/>
                <a:ea typeface="DengXian" panose="02010600030101010101" pitchFamily="2" charset="-122"/>
                <a:cs typeface="Arial" panose="020B0604020202020204" pitchFamily="34" charset="0"/>
              </a:rPr>
              <a:t> your coding try to be unbiased and</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b="1"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stay close to the data in the transcripts</a:t>
            </a:r>
            <a:r>
              <a:rPr lang="en-GB" sz="2200" b="1"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p>
          <a:p>
            <a:r>
              <a:rPr lang="en-GB" sz="2200" dirty="0">
                <a:latin typeface="Calibri" panose="020F0502020204030204" pitchFamily="34" charset="0"/>
                <a:ea typeface="DengXian" panose="02010600030101010101" pitchFamily="2" charset="-122"/>
                <a:cs typeface="Arial" panose="020B0604020202020204" pitchFamily="34" charset="0"/>
              </a:rPr>
              <a:t>D</a:t>
            </a:r>
            <a:r>
              <a:rPr lang="en-GB" sz="2200" dirty="0">
                <a:effectLst/>
                <a:latin typeface="Calibri" panose="020F0502020204030204" pitchFamily="34" charset="0"/>
                <a:ea typeface="DengXian" panose="02010600030101010101" pitchFamily="2" charset="-122"/>
                <a:cs typeface="Arial" panose="020B0604020202020204" pitchFamily="34" charset="0"/>
              </a:rPr>
              <a:t>on't hesitate to code plenty of phenomena </a:t>
            </a:r>
          </a:p>
          <a:p>
            <a:r>
              <a:rPr lang="en-GB" sz="2200" dirty="0">
                <a:latin typeface="Calibri" panose="020F0502020204030204" pitchFamily="34" charset="0"/>
                <a:ea typeface="DengXian" panose="02010600030101010101" pitchFamily="2" charset="-122"/>
                <a:cs typeface="Arial" panose="020B0604020202020204" pitchFamily="34" charset="0"/>
              </a:rPr>
              <a:t>Y</a:t>
            </a:r>
            <a:r>
              <a:rPr lang="en-GB" sz="2200" dirty="0">
                <a:effectLst/>
                <a:latin typeface="Calibri" panose="020F0502020204030204" pitchFamily="34" charset="0"/>
                <a:ea typeface="DengXian" panose="02010600030101010101" pitchFamily="2" charset="-122"/>
                <a:cs typeface="Arial" panose="020B0604020202020204" pitchFamily="34" charset="0"/>
              </a:rPr>
              <a:t>ou can have lots of codes even hundreds</a:t>
            </a:r>
            <a:endParaRPr lang="en-GB" sz="2200" dirty="0"/>
          </a:p>
        </p:txBody>
      </p:sp>
    </p:spTree>
    <p:extLst>
      <p:ext uri="{BB962C8B-B14F-4D97-AF65-F5344CB8AC3E}">
        <p14:creationId xmlns:p14="http://schemas.microsoft.com/office/powerpoint/2010/main" val="2777154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E94EFC-45AD-403B-98C2-03B084A332D9}"/>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S</a:t>
            </a:r>
            <a:r>
              <a:rPr lang="en-GB" sz="5400">
                <a:effectLst/>
                <a:latin typeface="Calibri" panose="020F0502020204030204" pitchFamily="34" charset="0"/>
                <a:ea typeface="DengXian" panose="02010600030101010101" pitchFamily="2" charset="-122"/>
                <a:cs typeface="Arial" panose="020B0604020202020204" pitchFamily="34" charset="0"/>
              </a:rPr>
              <a:t>tep 3</a:t>
            </a:r>
            <a:endParaRPr lang="en-GB" sz="5400"/>
          </a:p>
        </p:txBody>
      </p:sp>
      <p:pic>
        <p:nvPicPr>
          <p:cNvPr id="5" name="Picture 4" descr="Closeup of a keyboard">
            <a:extLst>
              <a:ext uri="{FF2B5EF4-FFF2-40B4-BE49-F238E27FC236}">
                <a16:creationId xmlns:a16="http://schemas.microsoft.com/office/drawing/2014/main" id="{3923FB0F-B0F3-D597-F371-4744E3EDBA4B}"/>
              </a:ext>
            </a:extLst>
          </p:cNvPr>
          <p:cNvPicPr>
            <a:picLocks noChangeAspect="1"/>
          </p:cNvPicPr>
          <p:nvPr/>
        </p:nvPicPr>
        <p:blipFill rotWithShape="1">
          <a:blip r:embed="rId3"/>
          <a:srcRect l="17988" r="3804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1E2085-141B-46DD-96FF-E52350BEF47C}"/>
              </a:ext>
            </a:extLst>
          </p:cNvPr>
          <p:cNvSpPr>
            <a:spLocks noGrp="1"/>
          </p:cNvSpPr>
          <p:nvPr>
            <p:ph idx="1"/>
          </p:nvPr>
        </p:nvSpPr>
        <p:spPr>
          <a:xfrm>
            <a:off x="5297762" y="2706624"/>
            <a:ext cx="6251110" cy="3483864"/>
          </a:xfrm>
        </p:spPr>
        <p:txBody>
          <a:bodyPr>
            <a:normAutofit/>
          </a:bodyPr>
          <a:lstStyle/>
          <a:p>
            <a:r>
              <a:rPr lang="en-GB" sz="1700">
                <a:effectLst/>
                <a:latin typeface="Calibri" panose="020F0502020204030204" pitchFamily="34" charset="0"/>
                <a:ea typeface="DengXian" panose="02010600030101010101" pitchFamily="2" charset="-122"/>
                <a:cs typeface="Arial" panose="020B0604020202020204" pitchFamily="34" charset="0"/>
              </a:rPr>
              <a:t>Decide which codes are the most important and </a:t>
            </a:r>
          </a:p>
          <a:p>
            <a:r>
              <a:rPr lang="en-GB" sz="1700">
                <a:latin typeface="Calibri" panose="020F0502020204030204" pitchFamily="34" charset="0"/>
                <a:ea typeface="DengXian" panose="02010600030101010101" pitchFamily="2" charset="-122"/>
                <a:cs typeface="Arial" panose="020B0604020202020204" pitchFamily="34" charset="0"/>
              </a:rPr>
              <a:t>C</a:t>
            </a:r>
            <a:r>
              <a:rPr lang="en-GB" sz="1700">
                <a:effectLst/>
                <a:latin typeface="Calibri" panose="020F0502020204030204" pitchFamily="34" charset="0"/>
                <a:ea typeface="DengXian" panose="02010600030101010101" pitchFamily="2" charset="-122"/>
                <a:cs typeface="Arial" panose="020B0604020202020204" pitchFamily="34" charset="0"/>
              </a:rPr>
              <a:t>reate categories by bringing several codes together </a:t>
            </a:r>
          </a:p>
          <a:p>
            <a:r>
              <a:rPr lang="en-GB" sz="1700">
                <a:latin typeface="Calibri" panose="020F0502020204030204" pitchFamily="34" charset="0"/>
                <a:ea typeface="DengXian" panose="02010600030101010101" pitchFamily="2" charset="-122"/>
                <a:cs typeface="Arial" panose="020B0604020202020204" pitchFamily="34" charset="0"/>
              </a:rPr>
              <a:t>G</a:t>
            </a:r>
            <a:r>
              <a:rPr lang="en-GB" sz="1700">
                <a:effectLst/>
                <a:latin typeface="Calibri" panose="020F0502020204030204" pitchFamily="34" charset="0"/>
                <a:ea typeface="DengXian" panose="02010600030101010101" pitchFamily="2" charset="-122"/>
                <a:cs typeface="Arial" panose="020B0604020202020204" pitchFamily="34" charset="0"/>
              </a:rPr>
              <a:t>o through all the codes created in the previous step read them </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can create new codes if you want to by combining two or more codes </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don't have to use all the codes that you created in the previous system in fact many of these initial codes can now be dropped </a:t>
            </a:r>
          </a:p>
          <a:p>
            <a:r>
              <a:rPr lang="en-GB" sz="1700">
                <a:latin typeface="Calibri" panose="020F0502020204030204" pitchFamily="34" charset="0"/>
                <a:ea typeface="DengXian" panose="02010600030101010101" pitchFamily="2" charset="-122"/>
                <a:cs typeface="Arial" panose="020B0604020202020204" pitchFamily="34" charset="0"/>
              </a:rPr>
              <a:t>K</a:t>
            </a:r>
            <a:r>
              <a:rPr lang="en-GB" sz="1700">
                <a:effectLst/>
                <a:latin typeface="Calibri" panose="020F0502020204030204" pitchFamily="34" charset="0"/>
                <a:ea typeface="DengXian" panose="02010600030101010101" pitchFamily="2" charset="-122"/>
                <a:cs typeface="Arial" panose="020B0604020202020204" pitchFamily="34" charset="0"/>
              </a:rPr>
              <a:t>eep the codes that you think are important and group them together in the way you want create categories</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can call them themes if you want to</a:t>
            </a:r>
            <a:endParaRPr lang="en-GB" sz="1700"/>
          </a:p>
        </p:txBody>
      </p:sp>
    </p:spTree>
    <p:extLst>
      <p:ext uri="{BB962C8B-B14F-4D97-AF65-F5344CB8AC3E}">
        <p14:creationId xmlns:p14="http://schemas.microsoft.com/office/powerpoint/2010/main" val="3851938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CFAF24C-C9DB-40E1-8CC5-82AB4C65B916}"/>
              </a:ext>
            </a:extLst>
          </p:cNvPr>
          <p:cNvGraphicFramePr/>
          <p:nvPr>
            <p:extLst>
              <p:ext uri="{D42A27DB-BD31-4B8C-83A1-F6EECF244321}">
                <p14:modId xmlns:p14="http://schemas.microsoft.com/office/powerpoint/2010/main" val="2661732292"/>
              </p:ext>
            </p:extLst>
          </p:nvPr>
        </p:nvGraphicFramePr>
        <p:xfrm>
          <a:off x="2032000" y="1791325"/>
          <a:ext cx="7494249" cy="434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BF542BA-597F-40D7-BD82-A81FD51F2B9A}"/>
              </a:ext>
            </a:extLst>
          </p:cNvPr>
          <p:cNvSpPr>
            <a:spLocks noGrp="1"/>
          </p:cNvSpPr>
          <p:nvPr>
            <p:ph type="title"/>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E</a:t>
            </a:r>
            <a:r>
              <a:rPr lang="en-GB" sz="4400" dirty="0">
                <a:effectLst/>
                <a:latin typeface="Calibri" panose="020F0502020204030204" pitchFamily="34" charset="0"/>
                <a:ea typeface="DengXian" panose="02010600030101010101" pitchFamily="2" charset="-122"/>
                <a:cs typeface="Arial" panose="020B0604020202020204" pitchFamily="34" charset="0"/>
              </a:rPr>
              <a:t>xample how I grouped these codes together</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Tree>
    <p:extLst>
      <p:ext uri="{BB962C8B-B14F-4D97-AF65-F5344CB8AC3E}">
        <p14:creationId xmlns:p14="http://schemas.microsoft.com/office/powerpoint/2010/main" val="913427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99802-E739-4C9E-BD8E-4293976747ED}"/>
              </a:ext>
            </a:extLst>
          </p:cNvPr>
          <p:cNvSpPr>
            <a:spLocks noGrp="1"/>
          </p:cNvSpPr>
          <p:nvPr>
            <p:ph type="title"/>
          </p:nvPr>
        </p:nvSpPr>
        <p:spPr>
          <a:xfrm>
            <a:off x="5297762" y="329184"/>
            <a:ext cx="6251110" cy="1783080"/>
          </a:xfrm>
        </p:spPr>
        <p:txBody>
          <a:bodyPr anchor="b">
            <a:normAutofit/>
          </a:bodyPr>
          <a:lstStyle/>
          <a:p>
            <a:r>
              <a:rPr lang="en-GB" sz="5400"/>
              <a:t>Continued</a:t>
            </a:r>
          </a:p>
        </p:txBody>
      </p:sp>
      <p:pic>
        <p:nvPicPr>
          <p:cNvPr id="5" name="Picture 4" descr="Multi-coloured 3D Art">
            <a:extLst>
              <a:ext uri="{FF2B5EF4-FFF2-40B4-BE49-F238E27FC236}">
                <a16:creationId xmlns:a16="http://schemas.microsoft.com/office/drawing/2014/main" id="{FEE98C58-1ABE-CA11-34B1-B6858082A8BB}"/>
              </a:ext>
            </a:extLst>
          </p:cNvPr>
          <p:cNvPicPr>
            <a:picLocks noChangeAspect="1"/>
          </p:cNvPicPr>
          <p:nvPr/>
        </p:nvPicPr>
        <p:blipFill rotWithShape="1">
          <a:blip r:embed="rId2"/>
          <a:srcRect l="8268" r="407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38007F-7C99-4B19-B972-1F013CC9EBD6}"/>
              </a:ext>
            </a:extLst>
          </p:cNvPr>
          <p:cNvSpPr>
            <a:spLocks noGrp="1"/>
          </p:cNvSpPr>
          <p:nvPr>
            <p:ph idx="1"/>
          </p:nvPr>
        </p:nvSpPr>
        <p:spPr>
          <a:xfrm>
            <a:off x="5297762" y="2706624"/>
            <a:ext cx="6251110" cy="3483864"/>
          </a:xfrm>
        </p:spPr>
        <p:txBody>
          <a:bodyP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 categories don't have to be of the same type </a:t>
            </a:r>
          </a:p>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hey can be about objects process is differences or whatever </a:t>
            </a:r>
          </a:p>
          <a:p>
            <a:r>
              <a:rPr lang="en-GB" sz="2200" dirty="0">
                <a:latin typeface="Calibri" panose="020F0502020204030204" pitchFamily="34" charset="0"/>
                <a:ea typeface="DengXian" panose="02010600030101010101" pitchFamily="2" charset="-122"/>
                <a:cs typeface="Arial" panose="020B0604020202020204" pitchFamily="34" charset="0"/>
              </a:rPr>
              <a:t>B</a:t>
            </a:r>
            <a:r>
              <a:rPr lang="en-GB" sz="2200" dirty="0">
                <a:effectLst/>
                <a:latin typeface="Calibri" panose="020F0502020204030204" pitchFamily="34" charset="0"/>
                <a:ea typeface="DengXian" panose="02010600030101010101" pitchFamily="2" charset="-122"/>
                <a:cs typeface="Arial" panose="020B0604020202020204" pitchFamily="34" charset="0"/>
              </a:rPr>
              <a:t>e unbiased and creative and try to be open minded </a:t>
            </a:r>
          </a:p>
          <a:p>
            <a:r>
              <a:rPr lang="en-GB" sz="2200" dirty="0">
                <a:latin typeface="Calibri" panose="020F0502020204030204" pitchFamily="34" charset="0"/>
                <a:ea typeface="DengXian" panose="02010600030101010101" pitchFamily="2" charset="-122"/>
                <a:cs typeface="Arial" panose="020B0604020202020204" pitchFamily="34" charset="0"/>
              </a:rPr>
              <a:t>Y</a:t>
            </a:r>
            <a:r>
              <a:rPr lang="en-GB" sz="2200" dirty="0">
                <a:effectLst/>
                <a:latin typeface="Calibri" panose="020F0502020204030204" pitchFamily="34" charset="0"/>
                <a:ea typeface="DengXian" panose="02010600030101010101" pitchFamily="2" charset="-122"/>
                <a:cs typeface="Arial" panose="020B0604020202020204" pitchFamily="34" charset="0"/>
              </a:rPr>
              <a:t>our work now compared to the previous steps is on a more general abstract level </a:t>
            </a:r>
          </a:p>
          <a:p>
            <a:r>
              <a:rPr lang="en-GB" sz="2200" dirty="0">
                <a:effectLst/>
                <a:latin typeface="Calibri" panose="020F0502020204030204" pitchFamily="34" charset="0"/>
                <a:ea typeface="DengXian" panose="02010600030101010101" pitchFamily="2" charset="-122"/>
                <a:cs typeface="Arial" panose="020B0604020202020204" pitchFamily="34" charset="0"/>
              </a:rPr>
              <a:t>You are conceptualising your data</a:t>
            </a:r>
            <a:endParaRPr lang="en-GB" sz="2200" dirty="0"/>
          </a:p>
          <a:p>
            <a:endParaRPr lang="en-GB" sz="2200" dirty="0"/>
          </a:p>
        </p:txBody>
      </p:sp>
    </p:spTree>
    <p:extLst>
      <p:ext uri="{BB962C8B-B14F-4D97-AF65-F5344CB8AC3E}">
        <p14:creationId xmlns:p14="http://schemas.microsoft.com/office/powerpoint/2010/main" val="285050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5DA32-100B-458F-B061-7661DAF32D23}"/>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S</a:t>
            </a:r>
            <a:r>
              <a:rPr lang="en-GB" sz="5400">
                <a:effectLst/>
                <a:latin typeface="Calibri" panose="020F0502020204030204" pitchFamily="34" charset="0"/>
                <a:ea typeface="DengXian" panose="02010600030101010101" pitchFamily="2" charset="-122"/>
                <a:cs typeface="Arial" panose="020B0604020202020204" pitchFamily="34" charset="0"/>
              </a:rPr>
              <a:t>tep 4</a:t>
            </a:r>
            <a:endParaRPr lang="en-GB" sz="5400"/>
          </a:p>
        </p:txBody>
      </p:sp>
      <p:pic>
        <p:nvPicPr>
          <p:cNvPr id="5" name="Picture 4" descr="Multi-coloured paper-craft art">
            <a:extLst>
              <a:ext uri="{FF2B5EF4-FFF2-40B4-BE49-F238E27FC236}">
                <a16:creationId xmlns:a16="http://schemas.microsoft.com/office/drawing/2014/main" id="{376BD99D-3823-D282-8F33-1DE0B85ACF0D}"/>
              </a:ext>
            </a:extLst>
          </p:cNvPr>
          <p:cNvPicPr>
            <a:picLocks noChangeAspect="1"/>
          </p:cNvPicPr>
          <p:nvPr/>
        </p:nvPicPr>
        <p:blipFill rotWithShape="1">
          <a:blip r:embed="rId3"/>
          <a:srcRect l="28453" r="262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9F6847-6566-4F03-A9F5-C464DAEFBE7F}"/>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L</a:t>
            </a:r>
            <a:r>
              <a:rPr lang="en-GB" sz="2200">
                <a:effectLst/>
                <a:latin typeface="Calibri" panose="020F0502020204030204" pitchFamily="34" charset="0"/>
                <a:ea typeface="DengXian" panose="02010600030101010101" pitchFamily="2" charset="-122"/>
                <a:cs typeface="Arial" panose="020B0604020202020204" pitchFamily="34" charset="0"/>
              </a:rPr>
              <a:t>abel categories decide which are the most relevant to keep those and also decide how they are connected to each other </a:t>
            </a:r>
          </a:p>
        </p:txBody>
      </p:sp>
    </p:spTree>
    <p:extLst>
      <p:ext uri="{BB962C8B-B14F-4D97-AF65-F5344CB8AC3E}">
        <p14:creationId xmlns:p14="http://schemas.microsoft.com/office/powerpoint/2010/main" val="836364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CFAF24C-C9DB-40E1-8CC5-82AB4C65B916}"/>
              </a:ext>
            </a:extLst>
          </p:cNvPr>
          <p:cNvGraphicFramePr/>
          <p:nvPr>
            <p:extLst>
              <p:ext uri="{D42A27DB-BD31-4B8C-83A1-F6EECF244321}">
                <p14:modId xmlns:p14="http://schemas.microsoft.com/office/powerpoint/2010/main" val="4268908514"/>
              </p:ext>
            </p:extLst>
          </p:nvPr>
        </p:nvGraphicFramePr>
        <p:xfrm>
          <a:off x="2032000" y="1791325"/>
          <a:ext cx="7494249" cy="434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BF542BA-597F-40D7-BD82-A81FD51F2B9A}"/>
              </a:ext>
            </a:extLst>
          </p:cNvPr>
          <p:cNvSpPr>
            <a:spLocks noGrp="1"/>
          </p:cNvSpPr>
          <p:nvPr>
            <p:ph type="title"/>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Label the categories</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2" name="TextBox 1">
            <a:extLst>
              <a:ext uri="{FF2B5EF4-FFF2-40B4-BE49-F238E27FC236}">
                <a16:creationId xmlns:a16="http://schemas.microsoft.com/office/drawing/2014/main" id="{5AD72E0A-46A6-4205-811D-C96333CDB1C6}"/>
              </a:ext>
            </a:extLst>
          </p:cNvPr>
          <p:cNvSpPr txBox="1"/>
          <p:nvPr/>
        </p:nvSpPr>
        <p:spPr>
          <a:xfrm>
            <a:off x="2335946" y="2205318"/>
            <a:ext cx="2028585" cy="369332"/>
          </a:xfrm>
          <a:prstGeom prst="rect">
            <a:avLst/>
          </a:prstGeom>
          <a:noFill/>
        </p:spPr>
        <p:txBody>
          <a:bodyPr wrap="square" rtlCol="0">
            <a:spAutoFit/>
          </a:bodyPr>
          <a:lstStyle/>
          <a:p>
            <a:pPr algn="ctr"/>
            <a:r>
              <a:rPr lang="en-GB" b="1" dirty="0"/>
              <a:t>Adaptation</a:t>
            </a:r>
          </a:p>
        </p:txBody>
      </p:sp>
      <p:sp>
        <p:nvSpPr>
          <p:cNvPr id="3" name="TextBox 2">
            <a:extLst>
              <a:ext uri="{FF2B5EF4-FFF2-40B4-BE49-F238E27FC236}">
                <a16:creationId xmlns:a16="http://schemas.microsoft.com/office/drawing/2014/main" id="{D2675C58-B6CA-4D82-A2BB-C96724D57B73}"/>
              </a:ext>
            </a:extLst>
          </p:cNvPr>
          <p:cNvSpPr txBox="1"/>
          <p:nvPr/>
        </p:nvSpPr>
        <p:spPr>
          <a:xfrm>
            <a:off x="4714240" y="2205318"/>
            <a:ext cx="2106507" cy="369332"/>
          </a:xfrm>
          <a:prstGeom prst="rect">
            <a:avLst/>
          </a:prstGeom>
          <a:noFill/>
        </p:spPr>
        <p:txBody>
          <a:bodyPr wrap="square" rtlCol="0">
            <a:spAutoFit/>
          </a:bodyPr>
          <a:lstStyle/>
          <a:p>
            <a:pPr algn="ctr"/>
            <a:r>
              <a:rPr lang="en-GB" b="1" dirty="0"/>
              <a:t>Seeking information</a:t>
            </a:r>
          </a:p>
        </p:txBody>
      </p:sp>
      <p:sp>
        <p:nvSpPr>
          <p:cNvPr id="4" name="TextBox 3">
            <a:extLst>
              <a:ext uri="{FF2B5EF4-FFF2-40B4-BE49-F238E27FC236}">
                <a16:creationId xmlns:a16="http://schemas.microsoft.com/office/drawing/2014/main" id="{5389DA15-8709-407B-BF0A-73C387315CDF}"/>
              </a:ext>
            </a:extLst>
          </p:cNvPr>
          <p:cNvSpPr txBox="1"/>
          <p:nvPr/>
        </p:nvSpPr>
        <p:spPr>
          <a:xfrm>
            <a:off x="7170456" y="2205318"/>
            <a:ext cx="2106507" cy="369332"/>
          </a:xfrm>
          <a:prstGeom prst="rect">
            <a:avLst/>
          </a:prstGeom>
          <a:noFill/>
        </p:spPr>
        <p:txBody>
          <a:bodyPr wrap="square" rtlCol="0">
            <a:spAutoFit/>
          </a:bodyPr>
          <a:lstStyle/>
          <a:p>
            <a:pPr algn="ctr"/>
            <a:r>
              <a:rPr lang="en-GB" b="1" dirty="0"/>
              <a:t>Problem solving</a:t>
            </a:r>
          </a:p>
        </p:txBody>
      </p:sp>
    </p:spTree>
    <p:extLst>
      <p:ext uri="{BB962C8B-B14F-4D97-AF65-F5344CB8AC3E}">
        <p14:creationId xmlns:p14="http://schemas.microsoft.com/office/powerpoint/2010/main" val="2514651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A6CF18B-C546-496B-9DBC-85F3DEFEFFF1}"/>
              </a:ext>
            </a:extLst>
          </p:cNvPr>
          <p:cNvSpPr>
            <a:spLocks noGrp="1"/>
          </p:cNvSpPr>
          <p:nvPr>
            <p:ph type="title"/>
          </p:nvPr>
        </p:nvSpPr>
        <p:spPr>
          <a:xfrm>
            <a:off x="5297762" y="329184"/>
            <a:ext cx="6251110" cy="1783080"/>
          </a:xfrm>
        </p:spPr>
        <p:txBody>
          <a:bodyPr anchor="b">
            <a:normAutofit/>
          </a:bodyPr>
          <a:lstStyle/>
          <a:p>
            <a:r>
              <a:rPr lang="en-GB" sz="5400"/>
              <a:t>Connections between categories</a:t>
            </a:r>
          </a:p>
        </p:txBody>
      </p:sp>
      <p:pic>
        <p:nvPicPr>
          <p:cNvPr id="8" name="Picture 7" descr="A world map made of pins and strings">
            <a:extLst>
              <a:ext uri="{FF2B5EF4-FFF2-40B4-BE49-F238E27FC236}">
                <a16:creationId xmlns:a16="http://schemas.microsoft.com/office/drawing/2014/main" id="{C779B27E-3935-A869-9C89-4A57D9529F1C}"/>
              </a:ext>
            </a:extLst>
          </p:cNvPr>
          <p:cNvPicPr>
            <a:picLocks noChangeAspect="1"/>
          </p:cNvPicPr>
          <p:nvPr/>
        </p:nvPicPr>
        <p:blipFill rotWithShape="1">
          <a:blip r:embed="rId3"/>
          <a:srcRect l="28458" r="2621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52B64B90-AAEE-436D-BA90-7752FFAC007B}"/>
              </a:ext>
            </a:extLst>
          </p:cNvPr>
          <p:cNvSpPr>
            <a:spLocks noGrp="1"/>
          </p:cNvSpPr>
          <p:nvPr>
            <p:ph idx="1"/>
          </p:nvPr>
        </p:nvSpPr>
        <p:spPr>
          <a:xfrm>
            <a:off x="5297762" y="2706624"/>
            <a:ext cx="6251110" cy="3483864"/>
          </a:xfrm>
        </p:spPr>
        <p:txBody>
          <a:bodyP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D</a:t>
            </a:r>
            <a:r>
              <a:rPr lang="en-GB" sz="2200" dirty="0">
                <a:effectLst/>
                <a:latin typeface="Calibri" panose="020F0502020204030204" pitchFamily="34" charset="0"/>
                <a:ea typeface="DengXian" panose="02010600030101010101" pitchFamily="2" charset="-122"/>
                <a:cs typeface="Arial" panose="020B0604020202020204" pitchFamily="34" charset="0"/>
              </a:rPr>
              <a:t>escribe the connection between these categories </a:t>
            </a:r>
          </a:p>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 categories and </a:t>
            </a:r>
            <a:r>
              <a:rPr lang="en-GB" sz="2200" dirty="0">
                <a:latin typeface="Calibri" panose="020F0502020204030204" pitchFamily="34" charset="0"/>
                <a:ea typeface="DengXian" panose="02010600030101010101" pitchFamily="2" charset="-122"/>
                <a:cs typeface="Arial" panose="020B0604020202020204" pitchFamily="34" charset="0"/>
              </a:rPr>
              <a:t>c</a:t>
            </a:r>
            <a:r>
              <a:rPr lang="en-GB" sz="2200" dirty="0">
                <a:effectLst/>
                <a:latin typeface="Calibri" panose="020F0502020204030204" pitchFamily="34" charset="0"/>
                <a:ea typeface="DengXian" panose="02010600030101010101" pitchFamily="2" charset="-122"/>
                <a:cs typeface="Arial" panose="020B0604020202020204" pitchFamily="34" charset="0"/>
              </a:rPr>
              <a:t>onnections are the main results of your study</a:t>
            </a:r>
          </a:p>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 results is new knowledge about the world </a:t>
            </a:r>
            <a:r>
              <a:rPr lang="en-GB" sz="3200" dirty="0">
                <a:effectLst/>
                <a:latin typeface="Calibri" panose="020F0502020204030204" pitchFamily="34" charset="0"/>
                <a:ea typeface="DengXian" panose="02010600030101010101" pitchFamily="2" charset="-122"/>
                <a:cs typeface="Arial" panose="020B0604020202020204" pitchFamily="34" charset="0"/>
              </a:rPr>
              <a:t>from the perspective of the participants in your study </a:t>
            </a:r>
          </a:p>
        </p:txBody>
      </p:sp>
    </p:spTree>
    <p:extLst>
      <p:ext uri="{BB962C8B-B14F-4D97-AF65-F5344CB8AC3E}">
        <p14:creationId xmlns:p14="http://schemas.microsoft.com/office/powerpoint/2010/main" val="755704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D8D171-E39D-4432-959F-973E9276A397}"/>
              </a:ext>
            </a:extLst>
          </p:cNvPr>
          <p:cNvSpPr>
            <a:spLocks noGrp="1"/>
          </p:cNvSpPr>
          <p:nvPr>
            <p:ph type="title"/>
          </p:nvPr>
        </p:nvSpPr>
        <p:spPr>
          <a:xfrm>
            <a:off x="630936" y="639520"/>
            <a:ext cx="3429000" cy="1719072"/>
          </a:xfrm>
        </p:spPr>
        <p:txBody>
          <a:bodyPr anchor="b">
            <a:normAutofit/>
          </a:bodyPr>
          <a:lstStyle/>
          <a:p>
            <a:r>
              <a:rPr lang="en-GB" sz="4600">
                <a:latin typeface="Calibri" panose="020F0502020204030204" pitchFamily="34" charset="0"/>
                <a:ea typeface="DengXian" panose="02010600030101010101" pitchFamily="2" charset="-122"/>
                <a:cs typeface="Arial" panose="020B0604020202020204" pitchFamily="34" charset="0"/>
              </a:rPr>
              <a:t>Step 5, </a:t>
            </a:r>
            <a:r>
              <a:rPr lang="en-GB" sz="4600">
                <a:effectLst/>
                <a:latin typeface="Calibri" panose="020F0502020204030204" pitchFamily="34" charset="0"/>
                <a:ea typeface="DengXian" panose="02010600030101010101" pitchFamily="2" charset="-122"/>
                <a:cs typeface="Arial" panose="020B0604020202020204" pitchFamily="34" charset="0"/>
              </a:rPr>
              <a:t>some options </a:t>
            </a:r>
            <a:endParaRPr lang="en-GB" sz="4600"/>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51341D-A68B-49EA-8AA1-ACAF8467B289}"/>
              </a:ext>
            </a:extLst>
          </p:cNvPr>
          <p:cNvSpPr>
            <a:spLocks noGrp="1"/>
          </p:cNvSpPr>
          <p:nvPr>
            <p:ph idx="1"/>
          </p:nvPr>
        </p:nvSpPr>
        <p:spPr>
          <a:xfrm>
            <a:off x="630936" y="2807208"/>
            <a:ext cx="3429000" cy="3410712"/>
          </a:xfrm>
        </p:spPr>
        <p:txBody>
          <a:bodyPr anchor="t">
            <a:normAutofit/>
          </a:bodyPr>
          <a:lstStyle/>
          <a:p>
            <a:r>
              <a:rPr lang="en-GB" sz="2200">
                <a:effectLst/>
                <a:latin typeface="Calibri" panose="020F0502020204030204" pitchFamily="34" charset="0"/>
                <a:ea typeface="DengXian" panose="02010600030101010101" pitchFamily="2" charset="-122"/>
                <a:cs typeface="Arial" panose="020B0604020202020204" pitchFamily="34" charset="0"/>
              </a:rPr>
              <a:t>You could if you want to decide if there's a hierarchy among the categories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could also decide if one category is more important than the others than another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could also draw a figure</a:t>
            </a:r>
          </a:p>
          <a:p>
            <a:endParaRPr lang="en-GB" sz="2200">
              <a:latin typeface="Calibri" panose="020F0502020204030204" pitchFamily="34" charset="0"/>
              <a:ea typeface="DengXian" panose="02010600030101010101" pitchFamily="2" charset="-122"/>
              <a:cs typeface="Arial" panose="020B0604020202020204" pitchFamily="34" charset="0"/>
            </a:endParaRPr>
          </a:p>
          <a:p>
            <a:endParaRPr lang="en-GB" sz="2200">
              <a:effectLst/>
              <a:latin typeface="Calibri" panose="020F0502020204030204" pitchFamily="34" charset="0"/>
              <a:ea typeface="DengXian" panose="02010600030101010101" pitchFamily="2" charset="-122"/>
              <a:cs typeface="Arial" panose="020B0604020202020204" pitchFamily="34" charset="0"/>
            </a:endParaRPr>
          </a:p>
          <a:p>
            <a:endParaRPr lang="en-GB" sz="2200">
              <a:latin typeface="Calibri" panose="020F0502020204030204" pitchFamily="34" charset="0"/>
              <a:ea typeface="DengXian" panose="02010600030101010101" pitchFamily="2" charset="-122"/>
              <a:cs typeface="Arial" panose="020B0604020202020204" pitchFamily="34" charset="0"/>
            </a:endParaRPr>
          </a:p>
          <a:p>
            <a:endParaRPr lang="en-GB" sz="2200">
              <a:effectLst/>
              <a:latin typeface="Calibri" panose="020F0502020204030204" pitchFamily="34" charset="0"/>
              <a:ea typeface="DengXian" panose="02010600030101010101" pitchFamily="2" charset="-122"/>
              <a:cs typeface="Arial" panose="020B0604020202020204" pitchFamily="34" charset="0"/>
            </a:endParaRPr>
          </a:p>
          <a:p>
            <a:endParaRPr lang="en-GB" sz="2200">
              <a:latin typeface="Calibri" panose="020F0502020204030204" pitchFamily="34" charset="0"/>
              <a:ea typeface="DengXian" panose="02010600030101010101" pitchFamily="2" charset="-122"/>
              <a:cs typeface="Arial" panose="020B0604020202020204" pitchFamily="34" charset="0"/>
            </a:endParaRPr>
          </a:p>
        </p:txBody>
      </p:sp>
      <p:pic>
        <p:nvPicPr>
          <p:cNvPr id="5" name="Picture 4">
            <a:extLst>
              <a:ext uri="{FF2B5EF4-FFF2-40B4-BE49-F238E27FC236}">
                <a16:creationId xmlns:a16="http://schemas.microsoft.com/office/drawing/2014/main" id="{D1841493-40C4-47B1-9210-3F7D0543A6A7}"/>
              </a:ext>
            </a:extLst>
          </p:cNvPr>
          <p:cNvPicPr>
            <a:picLocks noChangeAspect="1"/>
          </p:cNvPicPr>
          <p:nvPr/>
        </p:nvPicPr>
        <p:blipFill rotWithShape="1">
          <a:blip r:embed="rId3"/>
          <a:srcRect l="10923" t="37924" r="41718" b="29509"/>
          <a:stretch/>
        </p:blipFill>
        <p:spPr>
          <a:xfrm>
            <a:off x="4654296" y="1844547"/>
            <a:ext cx="6903720" cy="3168906"/>
          </a:xfrm>
          <a:prstGeom prst="rect">
            <a:avLst/>
          </a:prstGeom>
        </p:spPr>
      </p:pic>
    </p:spTree>
    <p:extLst>
      <p:ext uri="{BB962C8B-B14F-4D97-AF65-F5344CB8AC3E}">
        <p14:creationId xmlns:p14="http://schemas.microsoft.com/office/powerpoint/2010/main" val="562616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98595-6FC2-4413-8814-2B1FC512094A}"/>
              </a:ext>
            </a:extLst>
          </p:cNvPr>
          <p:cNvSpPr>
            <a:spLocks noGrp="1"/>
          </p:cNvSpPr>
          <p:nvPr>
            <p:ph type="title"/>
          </p:nvPr>
        </p:nvSpPr>
        <p:spPr>
          <a:xfrm>
            <a:off x="838200" y="365125"/>
            <a:ext cx="10515600" cy="1325563"/>
          </a:xfrm>
        </p:spPr>
        <p:txBody>
          <a:bodyPr>
            <a:normAutofit/>
          </a:bodyPr>
          <a:lstStyle/>
          <a:p>
            <a:r>
              <a:rPr lang="en-GB" sz="5400">
                <a:effectLst/>
                <a:latin typeface="Calibri" panose="020F0502020204030204" pitchFamily="34" charset="0"/>
                <a:ea typeface="DengXian" panose="02010600030101010101" pitchFamily="2" charset="-122"/>
                <a:cs typeface="Arial" panose="020B0604020202020204" pitchFamily="34" charset="0"/>
              </a:rPr>
              <a:t>Step 6</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AEF819-2717-479A-A966-3B7C986FE4C3}"/>
              </a:ext>
            </a:extLst>
          </p:cNvPr>
          <p:cNvSpPr>
            <a:spLocks noGrp="1"/>
          </p:cNvSpPr>
          <p:nvPr>
            <p:ph idx="1"/>
          </p:nvPr>
        </p:nvSpPr>
        <p:spPr>
          <a:xfrm>
            <a:off x="838200" y="1929384"/>
            <a:ext cx="10515600" cy="4251960"/>
          </a:xfrm>
        </p:spPr>
        <p:txBody>
          <a:bodyPr>
            <a:normAutofit/>
          </a:bodyPr>
          <a:lstStyle/>
          <a:p>
            <a:r>
              <a:rPr lang="en-GB" sz="2200" dirty="0">
                <a:effectLst/>
                <a:latin typeface="Calibri" panose="020F0502020204030204" pitchFamily="34" charset="0"/>
                <a:ea typeface="DengXian" panose="02010600030101010101" pitchFamily="2" charset="-122"/>
                <a:cs typeface="Arial" panose="020B0604020202020204" pitchFamily="34" charset="0"/>
              </a:rPr>
              <a:t>Time to write up your results under the heading </a:t>
            </a:r>
            <a:r>
              <a:rPr lang="en-GB" sz="2200" b="1" dirty="0">
                <a:latin typeface="Calibri" panose="020F0502020204030204" pitchFamily="34" charset="0"/>
                <a:ea typeface="DengXian" panose="02010600030101010101" pitchFamily="2" charset="-122"/>
                <a:cs typeface="Arial" panose="020B0604020202020204" pitchFamily="34" charset="0"/>
              </a:rPr>
              <a:t>R</a:t>
            </a:r>
            <a:r>
              <a:rPr lang="en-GB" sz="2200" b="1" dirty="0">
                <a:effectLst/>
                <a:latin typeface="Calibri" panose="020F0502020204030204" pitchFamily="34" charset="0"/>
                <a:ea typeface="DengXian" panose="02010600030101010101" pitchFamily="2" charset="-122"/>
                <a:cs typeface="Arial" panose="020B0604020202020204" pitchFamily="34" charset="0"/>
              </a:rPr>
              <a:t>esults</a:t>
            </a:r>
            <a:r>
              <a:rPr lang="en-GB" sz="2200" dirty="0">
                <a:effectLst/>
                <a:latin typeface="Calibri" panose="020F0502020204030204" pitchFamily="34" charset="0"/>
                <a:ea typeface="DengXian" panose="02010600030101010101" pitchFamily="2" charset="-122"/>
                <a:cs typeface="Arial" panose="020B0604020202020204" pitchFamily="34" charset="0"/>
              </a:rPr>
              <a:t> </a:t>
            </a:r>
          </a:p>
          <a:p>
            <a:r>
              <a:rPr lang="en-GB" sz="2200" dirty="0">
                <a:latin typeface="Calibri" panose="020F0502020204030204" pitchFamily="34" charset="0"/>
                <a:ea typeface="DengXian" panose="02010600030101010101" pitchFamily="2" charset="-122"/>
                <a:cs typeface="Arial" panose="020B0604020202020204" pitchFamily="34" charset="0"/>
              </a:rPr>
              <a:t>D</a:t>
            </a:r>
            <a:r>
              <a:rPr lang="en-GB" sz="2200" dirty="0">
                <a:effectLst/>
                <a:latin typeface="Calibri" panose="020F0502020204030204" pitchFamily="34" charset="0"/>
                <a:ea typeface="DengXian" panose="02010600030101010101" pitchFamily="2" charset="-122"/>
                <a:cs typeface="Arial" panose="020B0604020202020204" pitchFamily="34" charset="0"/>
              </a:rPr>
              <a:t>escribe the categories and how they are connected </a:t>
            </a:r>
          </a:p>
          <a:p>
            <a:r>
              <a:rPr lang="en-GB" sz="2200" dirty="0">
                <a:latin typeface="Calibri" panose="020F0502020204030204" pitchFamily="34" charset="0"/>
                <a:ea typeface="DengXian" panose="02010600030101010101" pitchFamily="2" charset="-122"/>
                <a:cs typeface="Arial" panose="020B0604020202020204" pitchFamily="34" charset="0"/>
              </a:rPr>
              <a:t>U</a:t>
            </a:r>
            <a:r>
              <a:rPr lang="en-GB" sz="2200" dirty="0">
                <a:effectLst/>
                <a:latin typeface="Calibri" panose="020F0502020204030204" pitchFamily="34" charset="0"/>
                <a:ea typeface="DengXian" panose="02010600030101010101" pitchFamily="2" charset="-122"/>
                <a:cs typeface="Arial" panose="020B0604020202020204" pitchFamily="34" charset="0"/>
              </a:rPr>
              <a:t>se a neutral voice and don't interpret your results </a:t>
            </a:r>
          </a:p>
          <a:p>
            <a:r>
              <a:rPr lang="en-GB" sz="2200" dirty="0">
                <a:latin typeface="Calibri" panose="020F0502020204030204" pitchFamily="34" charset="0"/>
                <a:ea typeface="DengXian" panose="02010600030101010101" pitchFamily="2" charset="-122"/>
                <a:cs typeface="Arial" panose="020B0604020202020204" pitchFamily="34" charset="0"/>
              </a:rPr>
              <a:t>U</a:t>
            </a:r>
            <a:r>
              <a:rPr lang="en-GB" sz="2200" dirty="0">
                <a:effectLst/>
                <a:latin typeface="Calibri" panose="020F0502020204030204" pitchFamily="34" charset="0"/>
                <a:ea typeface="DengXian" panose="02010600030101010101" pitchFamily="2" charset="-122"/>
                <a:cs typeface="Arial" panose="020B0604020202020204" pitchFamily="34" charset="0"/>
              </a:rPr>
              <a:t>nder the heading </a:t>
            </a:r>
            <a:r>
              <a:rPr lang="en-GB" sz="2200" b="1" dirty="0">
                <a:effectLst/>
                <a:latin typeface="Calibri" panose="020F0502020204030204" pitchFamily="34" charset="0"/>
                <a:ea typeface="DengXian" panose="02010600030101010101" pitchFamily="2" charset="-122"/>
                <a:cs typeface="Arial" panose="020B0604020202020204" pitchFamily="34" charset="0"/>
              </a:rPr>
              <a:t>Discussion</a:t>
            </a:r>
            <a:r>
              <a:rPr lang="en-GB" sz="2200" dirty="0">
                <a:effectLst/>
                <a:latin typeface="Calibri" panose="020F0502020204030204" pitchFamily="34" charset="0"/>
                <a:ea typeface="DengXian" panose="02010600030101010101" pitchFamily="2" charset="-122"/>
                <a:cs typeface="Arial" panose="020B0604020202020204" pitchFamily="34" charset="0"/>
              </a:rPr>
              <a:t> write out your interpretations and discuss your results </a:t>
            </a:r>
          </a:p>
          <a:p>
            <a:r>
              <a:rPr lang="en-GB" sz="2200" strike="sngStrike" dirty="0">
                <a:latin typeface="Calibri" panose="020F0502020204030204" pitchFamily="34" charset="0"/>
                <a:ea typeface="DengXian" panose="02010600030101010101" pitchFamily="2" charset="-122"/>
                <a:cs typeface="Arial" panose="020B0604020202020204" pitchFamily="34" charset="0"/>
              </a:rPr>
              <a:t>I</a:t>
            </a:r>
            <a:r>
              <a:rPr lang="en-GB" sz="2200" strike="sngStrike" dirty="0">
                <a:effectLst/>
                <a:latin typeface="Calibri" panose="020F0502020204030204" pitchFamily="34" charset="0"/>
                <a:ea typeface="DengXian" panose="02010600030101010101" pitchFamily="2" charset="-122"/>
                <a:cs typeface="Arial" panose="020B0604020202020204" pitchFamily="34" charset="0"/>
              </a:rPr>
              <a:t>nterpret your results in light of from sample results from </a:t>
            </a:r>
          </a:p>
          <a:p>
            <a:pPr lvl="1"/>
            <a:r>
              <a:rPr lang="en-GB" sz="2200" strike="sngStrike" dirty="0">
                <a:effectLst/>
                <a:latin typeface="Calibri" panose="020F0502020204030204" pitchFamily="34" charset="0"/>
                <a:ea typeface="DengXian" panose="02010600030101010101" pitchFamily="2" charset="-122"/>
                <a:cs typeface="Arial" panose="020B0604020202020204" pitchFamily="34" charset="0"/>
              </a:rPr>
              <a:t>similar previous studies published in relevant peer-reviewed journals in your field </a:t>
            </a:r>
          </a:p>
          <a:p>
            <a:pPr lvl="1"/>
            <a:r>
              <a:rPr lang="en-GB" sz="2200" strike="sngStrike" dirty="0">
                <a:effectLst/>
                <a:latin typeface="Calibri" panose="020F0502020204030204" pitchFamily="34" charset="0"/>
                <a:ea typeface="DengXian" panose="02010600030101010101" pitchFamily="2" charset="-122"/>
                <a:cs typeface="Arial" panose="020B0604020202020204" pitchFamily="34" charset="0"/>
              </a:rPr>
              <a:t>theories or concepts from your field </a:t>
            </a:r>
          </a:p>
          <a:p>
            <a:pPr lvl="1"/>
            <a:r>
              <a:rPr lang="en-GB" sz="2200" strike="sngStrike" dirty="0">
                <a:effectLst/>
                <a:latin typeface="Calibri" panose="020F0502020204030204" pitchFamily="34" charset="0"/>
                <a:ea typeface="DengXian" panose="02010600030101010101" pitchFamily="2" charset="-122"/>
                <a:cs typeface="Arial" panose="020B0604020202020204" pitchFamily="34" charset="0"/>
              </a:rPr>
              <a:t>or other relevant aspects</a:t>
            </a:r>
            <a:endParaRPr lang="en-GB" sz="2200" strike="sngStrike" dirty="0"/>
          </a:p>
        </p:txBody>
      </p:sp>
    </p:spTree>
    <p:extLst>
      <p:ext uri="{BB962C8B-B14F-4D97-AF65-F5344CB8AC3E}">
        <p14:creationId xmlns:p14="http://schemas.microsoft.com/office/powerpoint/2010/main" val="37035071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12F9E-767A-42C2-B8DA-3E088C29EDB8}"/>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E</a:t>
            </a:r>
            <a:r>
              <a:rPr lang="en-GB" sz="5400">
                <a:effectLst/>
                <a:latin typeface="Calibri" panose="020F0502020204030204" pitchFamily="34" charset="0"/>
                <a:ea typeface="DengXian" panose="02010600030101010101" pitchFamily="2" charset="-122"/>
                <a:cs typeface="Arial" panose="020B0604020202020204" pitchFamily="34" charset="0"/>
              </a:rPr>
              <a:t>nding remarks</a:t>
            </a:r>
            <a:endParaRPr lang="en-GB" sz="5400"/>
          </a:p>
        </p:txBody>
      </p:sp>
      <p:pic>
        <p:nvPicPr>
          <p:cNvPr id="5" name="Picture 4" descr="A person reaching for a paper on a table full of paper and sticky notes">
            <a:extLst>
              <a:ext uri="{FF2B5EF4-FFF2-40B4-BE49-F238E27FC236}">
                <a16:creationId xmlns:a16="http://schemas.microsoft.com/office/drawing/2014/main" id="{71C24EB8-96C9-962B-63C9-B5B9025899FB}"/>
              </a:ext>
            </a:extLst>
          </p:cNvPr>
          <p:cNvPicPr>
            <a:picLocks noChangeAspect="1"/>
          </p:cNvPicPr>
          <p:nvPr/>
        </p:nvPicPr>
        <p:blipFill rotWithShape="1">
          <a:blip r:embed="rId3"/>
          <a:srcRect l="26838" r="2783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A49BAA-9019-44EA-9154-41D9AABBA283}"/>
              </a:ext>
            </a:extLst>
          </p:cNvPr>
          <p:cNvSpPr>
            <a:spLocks noGrp="1"/>
          </p:cNvSpPr>
          <p:nvPr>
            <p:ph idx="1"/>
          </p:nvPr>
        </p:nvSpPr>
        <p:spPr>
          <a:xfrm>
            <a:off x="5297762" y="2706624"/>
            <a:ext cx="6251110" cy="3483864"/>
          </a:xfrm>
        </p:spPr>
        <p:txBody>
          <a:bodyPr>
            <a:normAutofit/>
          </a:bodyPr>
          <a:lstStyle/>
          <a:p>
            <a:r>
              <a:rPr lang="en-GB" sz="1500">
                <a:effectLst/>
                <a:latin typeface="Calibri" panose="020F0502020204030204" pitchFamily="34" charset="0"/>
                <a:ea typeface="DengXian" panose="02010600030101010101" pitchFamily="2" charset="-122"/>
                <a:cs typeface="Arial" panose="020B0604020202020204" pitchFamily="34" charset="0"/>
              </a:rPr>
              <a:t>I have assumed that your task is to make sense of a lot of unstructured data ie that you have qualitative data in the form of interview transcripts </a:t>
            </a:r>
          </a:p>
          <a:p>
            <a:r>
              <a:rPr lang="en-GB" sz="1500">
                <a:effectLst/>
                <a:latin typeface="Calibri" panose="020F0502020204030204" pitchFamily="34" charset="0"/>
                <a:ea typeface="DengXian" panose="02010600030101010101" pitchFamily="2" charset="-122"/>
                <a:cs typeface="Arial" panose="020B0604020202020204" pitchFamily="34" charset="0"/>
              </a:rPr>
              <a:t>however remember that most of the things that I have said in this tutorial are basic and also applied to qualitative analysis in general </a:t>
            </a:r>
          </a:p>
          <a:p>
            <a:r>
              <a:rPr lang="en-GB" sz="1500">
                <a:latin typeface="Calibri" panose="020F0502020204030204" pitchFamily="34" charset="0"/>
                <a:ea typeface="DengXian" panose="02010600030101010101" pitchFamily="2" charset="-122"/>
                <a:cs typeface="Arial" panose="020B0604020202020204" pitchFamily="34" charset="0"/>
              </a:rPr>
              <a:t>What </a:t>
            </a:r>
            <a:r>
              <a:rPr lang="en-GB" sz="1500">
                <a:effectLst/>
                <a:latin typeface="Calibri" panose="020F0502020204030204" pitchFamily="34" charset="0"/>
                <a:ea typeface="DengXian" panose="02010600030101010101" pitchFamily="2" charset="-122"/>
                <a:cs typeface="Arial" panose="020B0604020202020204" pitchFamily="34" charset="0"/>
              </a:rPr>
              <a:t>does this mean ? </a:t>
            </a:r>
          </a:p>
          <a:p>
            <a:r>
              <a:rPr lang="en-GB" sz="1500">
                <a:latin typeface="Calibri" panose="020F0502020204030204" pitchFamily="34" charset="0"/>
                <a:ea typeface="DengXian" panose="02010600030101010101" pitchFamily="2" charset="-122"/>
                <a:cs typeface="Arial" panose="020B0604020202020204" pitchFamily="34" charset="0"/>
              </a:rPr>
              <a:t>You </a:t>
            </a:r>
            <a:r>
              <a:rPr lang="en-GB" sz="1500">
                <a:effectLst/>
                <a:latin typeface="Calibri" panose="020F0502020204030204" pitchFamily="34" charset="0"/>
                <a:ea typeface="DengXian" panose="02010600030101010101" pitchFamily="2" charset="-122"/>
                <a:cs typeface="Arial" panose="020B0604020202020204" pitchFamily="34" charset="0"/>
              </a:rPr>
              <a:t>can use the steps described in this tutorial to analyse for example notes from </a:t>
            </a:r>
          </a:p>
          <a:p>
            <a:pPr lvl="1"/>
            <a:r>
              <a:rPr lang="en-GB" sz="1500">
                <a:effectLst/>
                <a:latin typeface="Calibri" panose="020F0502020204030204" pitchFamily="34" charset="0"/>
                <a:ea typeface="DengXian" panose="02010600030101010101" pitchFamily="2" charset="-122"/>
                <a:cs typeface="Arial" panose="020B0604020202020204" pitchFamily="34" charset="0"/>
              </a:rPr>
              <a:t>participatory observations </a:t>
            </a:r>
          </a:p>
          <a:p>
            <a:pPr lvl="1"/>
            <a:r>
              <a:rPr lang="en-GB" sz="1500">
                <a:latin typeface="Calibri" panose="020F0502020204030204" pitchFamily="34" charset="0"/>
                <a:ea typeface="DengXian" panose="02010600030101010101" pitchFamily="2" charset="-122"/>
                <a:cs typeface="Arial" panose="020B0604020202020204" pitchFamily="34" charset="0"/>
              </a:rPr>
              <a:t>documents</a:t>
            </a:r>
            <a:r>
              <a:rPr lang="en-GB" sz="1500">
                <a:effectLst/>
                <a:latin typeface="Calibri" panose="020F0502020204030204" pitchFamily="34" charset="0"/>
                <a:ea typeface="DengXian" panose="02010600030101010101" pitchFamily="2" charset="-122"/>
                <a:cs typeface="Arial" panose="020B0604020202020204" pitchFamily="34" charset="0"/>
              </a:rPr>
              <a:t> </a:t>
            </a:r>
          </a:p>
          <a:p>
            <a:pPr lvl="1"/>
            <a:r>
              <a:rPr lang="en-GB" sz="1500">
                <a:effectLst/>
                <a:latin typeface="Calibri" panose="020F0502020204030204" pitchFamily="34" charset="0"/>
                <a:ea typeface="DengXian" panose="02010600030101010101" pitchFamily="2" charset="-122"/>
                <a:cs typeface="Arial" panose="020B0604020202020204" pitchFamily="34" charset="0"/>
              </a:rPr>
              <a:t>web pages </a:t>
            </a:r>
          </a:p>
          <a:p>
            <a:pPr lvl="1"/>
            <a:r>
              <a:rPr lang="en-GB" sz="1500">
                <a:effectLst/>
                <a:latin typeface="Calibri" panose="020F0502020204030204" pitchFamily="34" charset="0"/>
                <a:ea typeface="DengXian" panose="02010600030101010101" pitchFamily="2" charset="-122"/>
                <a:cs typeface="Arial" panose="020B0604020202020204" pitchFamily="34" charset="0"/>
              </a:rPr>
              <a:t>or other types or qualitative</a:t>
            </a:r>
            <a:endParaRPr lang="en-GB" sz="1500"/>
          </a:p>
        </p:txBody>
      </p:sp>
    </p:spTree>
    <p:extLst>
      <p:ext uri="{BB962C8B-B14F-4D97-AF65-F5344CB8AC3E}">
        <p14:creationId xmlns:p14="http://schemas.microsoft.com/office/powerpoint/2010/main" val="23733890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E4EFD-0F58-4DB3-BBC0-ED60D67B60D3}"/>
              </a:ext>
            </a:extLst>
          </p:cNvPr>
          <p:cNvSpPr>
            <a:spLocks noGrp="1"/>
          </p:cNvSpPr>
          <p:nvPr>
            <p:ph type="title"/>
          </p:nvPr>
        </p:nvSpPr>
        <p:spPr/>
        <p:txBody>
          <a:bodyPr/>
          <a:lstStyle/>
          <a:p>
            <a:r>
              <a:rPr lang="en-GB" dirty="0"/>
              <a:t>Suggested reading</a:t>
            </a:r>
          </a:p>
        </p:txBody>
      </p:sp>
      <p:sp>
        <p:nvSpPr>
          <p:cNvPr id="3" name="Content Placeholder 2">
            <a:extLst>
              <a:ext uri="{FF2B5EF4-FFF2-40B4-BE49-F238E27FC236}">
                <a16:creationId xmlns:a16="http://schemas.microsoft.com/office/drawing/2014/main" id="{F77BFC2F-2927-4293-A15D-BE60861DD267}"/>
              </a:ext>
            </a:extLst>
          </p:cNvPr>
          <p:cNvSpPr>
            <a:spLocks noGrp="1"/>
          </p:cNvSpPr>
          <p:nvPr>
            <p:ph idx="1"/>
          </p:nvPr>
        </p:nvSpPr>
        <p:spPr/>
        <p:txBody>
          <a:bodyPr/>
          <a:lstStyle/>
          <a:p>
            <a:r>
              <a:rPr lang="en-GB" sz="2800" dirty="0">
                <a:effectLst/>
                <a:latin typeface="Calibri" panose="020F0502020204030204" pitchFamily="34" charset="0"/>
                <a:ea typeface="DengXian" panose="02010600030101010101" pitchFamily="2" charset="-122"/>
                <a:cs typeface="Arial" panose="020B0604020202020204" pitchFamily="34" charset="0"/>
              </a:rPr>
              <a:t>Alan Bryman’s </a:t>
            </a:r>
            <a:r>
              <a:rPr lang="en-GB" sz="2800" i="1" dirty="0">
                <a:effectLst/>
                <a:latin typeface="Calibri" panose="020F0502020204030204" pitchFamily="34" charset="0"/>
                <a:ea typeface="DengXian" panose="02010600030101010101" pitchFamily="2" charset="-122"/>
                <a:cs typeface="Arial" panose="020B0604020202020204" pitchFamily="34" charset="0"/>
              </a:rPr>
              <a:t>Social Research Methods, </a:t>
            </a:r>
            <a:r>
              <a:rPr lang="en-GB" sz="2800" dirty="0">
                <a:effectLst/>
                <a:latin typeface="Calibri" panose="020F0502020204030204" pitchFamily="34" charset="0"/>
                <a:ea typeface="DengXian" panose="02010600030101010101" pitchFamily="2" charset="-122"/>
                <a:cs typeface="Arial" panose="020B0604020202020204" pitchFamily="34" charset="0"/>
              </a:rPr>
              <a:t>OUP. </a:t>
            </a:r>
          </a:p>
          <a:p>
            <a:r>
              <a:rPr lang="en-GB" dirty="0">
                <a:latin typeface="Calibri" panose="020F0502020204030204" pitchFamily="34" charset="0"/>
                <a:ea typeface="DengXian" panose="02010600030101010101" pitchFamily="2" charset="-122"/>
                <a:cs typeface="Arial" panose="020B0604020202020204" pitchFamily="34" charset="0"/>
              </a:rPr>
              <a:t>Steinar </a:t>
            </a:r>
            <a:r>
              <a:rPr lang="en-GB" dirty="0" err="1">
                <a:latin typeface="Calibri" panose="020F0502020204030204" pitchFamily="34" charset="0"/>
                <a:ea typeface="DengXian" panose="02010600030101010101" pitchFamily="2" charset="-122"/>
                <a:cs typeface="Arial" panose="020B0604020202020204" pitchFamily="34" charset="0"/>
              </a:rPr>
              <a:t>Kvale</a:t>
            </a:r>
            <a:r>
              <a:rPr lang="en-GB" dirty="0">
                <a:latin typeface="Calibri" panose="020F0502020204030204" pitchFamily="34" charset="0"/>
                <a:ea typeface="DengXian" panose="02010600030101010101" pitchFamily="2" charset="-122"/>
                <a:cs typeface="Arial" panose="020B0604020202020204" pitchFamily="34" charset="0"/>
              </a:rPr>
              <a:t> and </a:t>
            </a:r>
            <a:r>
              <a:rPr lang="en-GB" dirty="0" err="1">
                <a:latin typeface="Calibri" panose="020F0502020204030204" pitchFamily="34" charset="0"/>
                <a:ea typeface="DengXian" panose="02010600030101010101" pitchFamily="2" charset="-122"/>
                <a:cs typeface="Arial" panose="020B0604020202020204" pitchFamily="34" charset="0"/>
              </a:rPr>
              <a:t>Svend</a:t>
            </a:r>
            <a:r>
              <a:rPr lang="en-GB" dirty="0">
                <a:latin typeface="Calibri" panose="020F0502020204030204" pitchFamily="34" charset="0"/>
                <a:ea typeface="DengXian" panose="02010600030101010101" pitchFamily="2" charset="-122"/>
                <a:cs typeface="Arial" panose="020B0604020202020204" pitchFamily="34" charset="0"/>
              </a:rPr>
              <a:t> Brinkmann’s </a:t>
            </a:r>
            <a:r>
              <a:rPr lang="en-GB" sz="2800" i="1" dirty="0">
                <a:effectLst/>
                <a:latin typeface="Calibri" panose="020F0502020204030204" pitchFamily="34" charset="0"/>
                <a:ea typeface="DengXian" panose="02010600030101010101" pitchFamily="2" charset="-122"/>
                <a:cs typeface="Arial" panose="020B0604020202020204" pitchFamily="34" charset="0"/>
              </a:rPr>
              <a:t>Interviews</a:t>
            </a:r>
            <a:r>
              <a:rPr lang="en-GB" sz="2800" i="1">
                <a:effectLst/>
                <a:latin typeface="Calibri" panose="020F0502020204030204" pitchFamily="34" charset="0"/>
                <a:ea typeface="DengXian" panose="02010600030101010101" pitchFamily="2" charset="-122"/>
                <a:cs typeface="Arial" panose="020B0604020202020204" pitchFamily="34" charset="0"/>
              </a:rPr>
              <a:t>: Learning </a:t>
            </a:r>
            <a:r>
              <a:rPr lang="en-GB" sz="2800" i="1" dirty="0">
                <a:effectLst/>
                <a:latin typeface="Calibri" panose="020F0502020204030204" pitchFamily="34" charset="0"/>
                <a:ea typeface="DengXian" panose="02010600030101010101" pitchFamily="2" charset="-122"/>
                <a:cs typeface="Arial" panose="020B0604020202020204" pitchFamily="34" charset="0"/>
              </a:rPr>
              <a:t>the craft of Qualitative Research Interviewing </a:t>
            </a:r>
            <a:r>
              <a:rPr lang="en-GB" sz="2800" dirty="0">
                <a:effectLst/>
                <a:latin typeface="Calibri" panose="020F0502020204030204" pitchFamily="34" charset="0"/>
                <a:ea typeface="DengXian" panose="02010600030101010101" pitchFamily="2" charset="-122"/>
                <a:cs typeface="Arial" panose="020B0604020202020204" pitchFamily="34" charset="0"/>
              </a:rPr>
              <a:t>Sage.</a:t>
            </a:r>
          </a:p>
          <a:p>
            <a:endParaRPr lang="en-GB" dirty="0"/>
          </a:p>
        </p:txBody>
      </p:sp>
    </p:spTree>
    <p:extLst>
      <p:ext uri="{BB962C8B-B14F-4D97-AF65-F5344CB8AC3E}">
        <p14:creationId xmlns:p14="http://schemas.microsoft.com/office/powerpoint/2010/main" val="975127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Large tree in the desert">
            <a:extLst>
              <a:ext uri="{FF2B5EF4-FFF2-40B4-BE49-F238E27FC236}">
                <a16:creationId xmlns:a16="http://schemas.microsoft.com/office/drawing/2014/main" id="{D36C23D7-4A39-D6C5-CF53-AA81188A3191}"/>
              </a:ext>
            </a:extLst>
          </p:cNvPr>
          <p:cNvPicPr>
            <a:picLocks noChangeAspect="1"/>
          </p:cNvPicPr>
          <p:nvPr/>
        </p:nvPicPr>
        <p:blipFill rotWithShape="1">
          <a:blip r:embed="rId3"/>
          <a:srcRect r="18925" b="-1"/>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7531610" y="365125"/>
            <a:ext cx="3822189" cy="1899912"/>
          </a:xfrm>
        </p:spPr>
        <p:txBody>
          <a:bodyPr>
            <a:normAutofit/>
          </a:bodyPr>
          <a:lstStyle/>
          <a:p>
            <a:r>
              <a:rPr lang="en-US" sz="4000" dirty="0"/>
              <a:t>Data Organization and Management</a:t>
            </a:r>
            <a:br>
              <a:rPr lang="en-US" sz="4000" dirty="0"/>
            </a:br>
            <a:r>
              <a:rPr lang="en-US" sz="4000"/>
              <a:t>(1 of 4)</a:t>
            </a:r>
          </a:p>
        </p:txBody>
      </p:sp>
      <p:sp>
        <p:nvSpPr>
          <p:cNvPr id="9" name="Content Placeholder 8"/>
          <p:cNvSpPr>
            <a:spLocks noGrp="1"/>
          </p:cNvSpPr>
          <p:nvPr>
            <p:ph idx="1"/>
          </p:nvPr>
        </p:nvSpPr>
        <p:spPr>
          <a:xfrm>
            <a:off x="7531610" y="2434201"/>
            <a:ext cx="3822189" cy="3742762"/>
          </a:xfrm>
        </p:spPr>
        <p:txBody>
          <a:bodyPr>
            <a:normAutofit/>
          </a:bodyPr>
          <a:lstStyle/>
          <a:p>
            <a:pPr marL="0" indent="0">
              <a:buNone/>
            </a:pPr>
            <a:r>
              <a:rPr lang="en-US" sz="2000" noProof="0"/>
              <a:t>Data Management Plan</a:t>
            </a:r>
          </a:p>
          <a:p>
            <a:r>
              <a:rPr lang="en-US" sz="2000" noProof="0"/>
              <a:t>Organize and manage your data.</a:t>
            </a:r>
          </a:p>
          <a:p>
            <a:r>
              <a:rPr lang="en-US" sz="2000" noProof="0"/>
              <a:t>Specific data management plan important.</a:t>
            </a:r>
          </a:p>
          <a:p>
            <a:r>
              <a:rPr lang="en-US" sz="2000" noProof="0"/>
              <a:t>Tips for organizing and managing data.</a:t>
            </a:r>
          </a:p>
          <a:p>
            <a:endParaRPr lang="en-US" sz="2000" noProof="0"/>
          </a:p>
        </p:txBody>
      </p:sp>
    </p:spTree>
    <p:extLst>
      <p:ext uri="{BB962C8B-B14F-4D97-AF65-F5344CB8AC3E}">
        <p14:creationId xmlns:p14="http://schemas.microsoft.com/office/powerpoint/2010/main" val="894780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Turquoise Green Coloured Paper Stacking">
            <a:extLst>
              <a:ext uri="{FF2B5EF4-FFF2-40B4-BE49-F238E27FC236}">
                <a16:creationId xmlns:a16="http://schemas.microsoft.com/office/drawing/2014/main" id="{7E9A6B83-4109-BCBC-5A31-992044F614AB}"/>
              </a:ext>
            </a:extLst>
          </p:cNvPr>
          <p:cNvPicPr>
            <a:picLocks noChangeAspect="1"/>
          </p:cNvPicPr>
          <p:nvPr/>
        </p:nvPicPr>
        <p:blipFill rotWithShape="1">
          <a:blip r:embed="rId3">
            <a:alphaModFix amt="35000"/>
          </a:blip>
          <a:srcRect t="15730"/>
          <a:stretch/>
        </p:blipFill>
        <p:spPr>
          <a:xfrm>
            <a:off x="20" y="1"/>
            <a:ext cx="12191980" cy="6857999"/>
          </a:xfrm>
          <a:prstGeom prst="rect">
            <a:avLst/>
          </a:prstGeom>
        </p:spPr>
      </p:pic>
      <p:sp>
        <p:nvSpPr>
          <p:cNvPr id="8" name="Title 7"/>
          <p:cNvSpPr>
            <a:spLocks noGrp="1"/>
          </p:cNvSpPr>
          <p:nvPr>
            <p:ph type="title"/>
          </p:nvPr>
        </p:nvSpPr>
        <p:spPr>
          <a:xfrm>
            <a:off x="838201" y="1065862"/>
            <a:ext cx="3313164" cy="4726276"/>
          </a:xfrm>
        </p:spPr>
        <p:txBody>
          <a:bodyPr>
            <a:normAutofit/>
          </a:bodyPr>
          <a:lstStyle/>
          <a:p>
            <a:pPr algn="r"/>
            <a:r>
              <a:rPr lang="en-US" sz="4000">
                <a:solidFill>
                  <a:srgbClr val="FFFFFF"/>
                </a:solidFill>
              </a:rPr>
              <a:t>Data Organization and Management</a:t>
            </a:r>
            <a:br>
              <a:rPr lang="en-US" sz="4000">
                <a:solidFill>
                  <a:srgbClr val="FFFFFF"/>
                </a:solidFill>
              </a:rPr>
            </a:br>
            <a:r>
              <a:rPr lang="en-US" sz="4000">
                <a:solidFill>
                  <a:srgbClr val="FFFFFF"/>
                </a:solidFill>
              </a:rPr>
              <a:t>(2 of 4)</a:t>
            </a:r>
          </a:p>
        </p:txBody>
      </p:sp>
      <p:cxnSp>
        <p:nvCxnSpPr>
          <p:cNvPr id="17" name="Straight Connector 1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5155379" y="1065862"/>
            <a:ext cx="5744685" cy="4726276"/>
          </a:xfrm>
        </p:spPr>
        <p:txBody>
          <a:bodyPr anchor="ctr">
            <a:normAutofit/>
          </a:bodyPr>
          <a:lstStyle/>
          <a:p>
            <a:pPr marL="0" indent="0">
              <a:buNone/>
            </a:pPr>
            <a:r>
              <a:rPr lang="en-US" sz="2000" noProof="0">
                <a:solidFill>
                  <a:srgbClr val="FFFFFF"/>
                </a:solidFill>
              </a:rPr>
              <a:t>Data Management Plan: Transcripts</a:t>
            </a:r>
          </a:p>
          <a:p>
            <a:r>
              <a:rPr lang="en-US" sz="2000" noProof="0">
                <a:solidFill>
                  <a:srgbClr val="FFFFFF"/>
                </a:solidFill>
              </a:rPr>
              <a:t>Representation of spoken data.</a:t>
            </a:r>
          </a:p>
          <a:p>
            <a:r>
              <a:rPr lang="en-US" sz="2000" noProof="0">
                <a:solidFill>
                  <a:srgbClr val="FFFFFF"/>
                </a:solidFill>
              </a:rPr>
              <a:t>Important to keep original files.</a:t>
            </a:r>
          </a:p>
          <a:p>
            <a:r>
              <a:rPr lang="en-US" sz="2000" noProof="0">
                <a:solidFill>
                  <a:srgbClr val="FFFFFF"/>
                </a:solidFill>
              </a:rPr>
              <a:t>It is a form of interpretation.</a:t>
            </a:r>
          </a:p>
          <a:p>
            <a:r>
              <a:rPr lang="en-US" sz="2000" noProof="0">
                <a:solidFill>
                  <a:srgbClr val="FFFFFF"/>
                </a:solidFill>
              </a:rPr>
              <a:t>Signifying or ensuring rigor. </a:t>
            </a:r>
          </a:p>
          <a:p>
            <a:endParaRPr lang="en-US" sz="2000" noProof="0">
              <a:solidFill>
                <a:srgbClr val="FFFFFF"/>
              </a:solidFill>
            </a:endParaRPr>
          </a:p>
          <a:p>
            <a:endParaRPr lang="en-US" sz="2000" noProof="0">
              <a:solidFill>
                <a:srgbClr val="FFFFFF"/>
              </a:solidFill>
            </a:endParaRPr>
          </a:p>
          <a:p>
            <a:endParaRPr lang="en-US" sz="2000" i="1" noProof="0">
              <a:solidFill>
                <a:srgbClr val="FFFFFF"/>
              </a:solidFill>
            </a:endParaRPr>
          </a:p>
          <a:p>
            <a:endParaRPr lang="en-US" sz="2000" noProof="0">
              <a:solidFill>
                <a:srgbClr val="FFFFFF"/>
              </a:solidFill>
            </a:endParaRPr>
          </a:p>
          <a:p>
            <a:endParaRPr lang="en-US" sz="2000" noProof="0">
              <a:solidFill>
                <a:srgbClr val="FFFFFF"/>
              </a:solidFill>
            </a:endParaRPr>
          </a:p>
          <a:p>
            <a:endParaRPr lang="en-US" sz="2000" noProof="0">
              <a:solidFill>
                <a:srgbClr val="FFFFFF"/>
              </a:solidFill>
            </a:endParaRPr>
          </a:p>
        </p:txBody>
      </p:sp>
    </p:spTree>
    <p:extLst>
      <p:ext uri="{BB962C8B-B14F-4D97-AF65-F5344CB8AC3E}">
        <p14:creationId xmlns:p14="http://schemas.microsoft.com/office/powerpoint/2010/main" val="729928719"/>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3400"/>
              <a:t>Data Organization and Management</a:t>
            </a:r>
            <a:br>
              <a:rPr lang="en-US" sz="3400"/>
            </a:br>
            <a:r>
              <a:rPr lang="en-US" sz="3400"/>
              <a:t>(3 of 4)</a:t>
            </a:r>
          </a:p>
        </p:txBody>
      </p:sp>
      <p:sp>
        <p:nvSpPr>
          <p:cNvPr id="9" name="Content Placeholder 8"/>
          <p:cNvSpPr>
            <a:spLocks noGrp="1"/>
          </p:cNvSpPr>
          <p:nvPr>
            <p:ph idx="1"/>
          </p:nvPr>
        </p:nvSpPr>
        <p:spPr>
          <a:xfrm>
            <a:off x="4965431" y="2438400"/>
            <a:ext cx="6586489" cy="3785419"/>
          </a:xfrm>
        </p:spPr>
        <p:txBody>
          <a:bodyPr>
            <a:normAutofit/>
          </a:bodyPr>
          <a:lstStyle/>
          <a:p>
            <a:pPr marL="0" indent="0">
              <a:buNone/>
            </a:pPr>
            <a:r>
              <a:rPr lang="en-US" sz="2000" noProof="0"/>
              <a:t>Data Management Plan: Transcripts</a:t>
            </a:r>
          </a:p>
          <a:p>
            <a:r>
              <a:rPr lang="en-US" sz="2000" noProof="0"/>
              <a:t>All transcripts are translations.</a:t>
            </a:r>
          </a:p>
          <a:p>
            <a:r>
              <a:rPr lang="en-US" sz="2000" noProof="0"/>
              <a:t>Discussing presentation of transcripts.</a:t>
            </a:r>
          </a:p>
          <a:p>
            <a:endParaRPr lang="en-US" sz="2000" noProof="0"/>
          </a:p>
          <a:p>
            <a:endParaRPr lang="en-US" sz="2000" i="1" noProof="0"/>
          </a:p>
          <a:p>
            <a:endParaRPr lang="en-US" sz="2000" noProof="0"/>
          </a:p>
          <a:p>
            <a:endParaRPr lang="en-US" sz="2000" noProof="0"/>
          </a:p>
          <a:p>
            <a:endParaRPr lang="en-US" sz="2000" noProof="0"/>
          </a:p>
        </p:txBody>
      </p:sp>
      <p:pic>
        <p:nvPicPr>
          <p:cNvPr id="11" name="Picture 10" descr="Immigration stamps">
            <a:extLst>
              <a:ext uri="{FF2B5EF4-FFF2-40B4-BE49-F238E27FC236}">
                <a16:creationId xmlns:a16="http://schemas.microsoft.com/office/drawing/2014/main" id="{39AFF366-FD50-F978-4C84-D2E4778B8401}"/>
              </a:ext>
            </a:extLst>
          </p:cNvPr>
          <p:cNvPicPr>
            <a:picLocks noChangeAspect="1"/>
          </p:cNvPicPr>
          <p:nvPr/>
        </p:nvPicPr>
        <p:blipFill rotWithShape="1">
          <a:blip r:embed="rId3"/>
          <a:srcRect l="6044" r="4" b="4"/>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9CA4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49453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3400"/>
              <a:t>Data Organization and Management</a:t>
            </a:r>
            <a:br>
              <a:rPr lang="en-US" sz="3400"/>
            </a:br>
            <a:r>
              <a:rPr lang="en-US" sz="3400"/>
              <a:t>(4 of 4)</a:t>
            </a:r>
          </a:p>
        </p:txBody>
      </p:sp>
      <p:sp>
        <p:nvSpPr>
          <p:cNvPr id="9" name="Content Placeholder 8"/>
          <p:cNvSpPr>
            <a:spLocks noGrp="1"/>
          </p:cNvSpPr>
          <p:nvPr>
            <p:ph idx="1"/>
          </p:nvPr>
        </p:nvSpPr>
        <p:spPr>
          <a:xfrm>
            <a:off x="4965431" y="2438400"/>
            <a:ext cx="6586489" cy="3785419"/>
          </a:xfrm>
        </p:spPr>
        <p:txBody>
          <a:bodyPr>
            <a:normAutofit/>
          </a:bodyPr>
          <a:lstStyle/>
          <a:p>
            <a:pPr marL="0" indent="0">
              <a:buNone/>
            </a:pPr>
            <a:r>
              <a:rPr lang="en-US" sz="2000" noProof="0"/>
              <a:t>Data Management Plan: Initial Coding (Precoding)</a:t>
            </a:r>
          </a:p>
          <a:p>
            <a:r>
              <a:rPr lang="en-US" sz="2000" noProof="0"/>
              <a:t>Purpose of coding is data organization. </a:t>
            </a:r>
          </a:p>
          <a:p>
            <a:r>
              <a:rPr lang="en-US" sz="2000" noProof="0"/>
              <a:t>Codes: Descriptive or inferential labels </a:t>
            </a:r>
          </a:p>
          <a:p>
            <a:r>
              <a:rPr lang="en-US" sz="2000" noProof="0"/>
              <a:t>Precoding</a:t>
            </a:r>
            <a:r>
              <a:rPr lang="en-US" sz="2000" i="1" noProof="0"/>
              <a:t> </a:t>
            </a:r>
            <a:r>
              <a:rPr lang="en-US" sz="2000" noProof="0"/>
              <a:t>can take many forms.</a:t>
            </a:r>
          </a:p>
          <a:p>
            <a:endParaRPr lang="en-US" sz="2000" noProof="0"/>
          </a:p>
          <a:p>
            <a:endParaRPr lang="en-US" sz="2000" noProof="0"/>
          </a:p>
        </p:txBody>
      </p:sp>
      <p:pic>
        <p:nvPicPr>
          <p:cNvPr id="11" name="Picture 10" descr="Computer script on a screen">
            <a:extLst>
              <a:ext uri="{FF2B5EF4-FFF2-40B4-BE49-F238E27FC236}">
                <a16:creationId xmlns:a16="http://schemas.microsoft.com/office/drawing/2014/main" id="{97E90930-1102-B0E0-55A9-59DCF65B9BAA}"/>
              </a:ext>
            </a:extLst>
          </p:cNvPr>
          <p:cNvPicPr>
            <a:picLocks noChangeAspect="1"/>
          </p:cNvPicPr>
          <p:nvPr/>
        </p:nvPicPr>
        <p:blipFill rotWithShape="1">
          <a:blip r:embed="rId3"/>
          <a:srcRect l="7554" r="47326" b="-1"/>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4D3E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662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(1 of 15)</a:t>
            </a:r>
          </a:p>
        </p:txBody>
      </p:sp>
      <p:graphicFrame>
        <p:nvGraphicFramePr>
          <p:cNvPr id="11" name="Content Placeholder 8">
            <a:extLst>
              <a:ext uri="{FF2B5EF4-FFF2-40B4-BE49-F238E27FC236}">
                <a16:creationId xmlns:a16="http://schemas.microsoft.com/office/drawing/2014/main" id="{04B91837-1822-6EA1-4380-8A4C30DDA13F}"/>
              </a:ext>
            </a:extLst>
          </p:cNvPr>
          <p:cNvGraphicFramePr>
            <a:graphicFrameLocks noGrp="1"/>
          </p:cNvGraphicFramePr>
          <p:nvPr>
            <p:ph idx="1"/>
            <p:extLst>
              <p:ext uri="{D42A27DB-BD31-4B8C-83A1-F6EECF244321}">
                <p14:modId xmlns:p14="http://schemas.microsoft.com/office/powerpoint/2010/main" val="24889713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99641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(2 of 15)</a:t>
            </a:r>
          </a:p>
        </p:txBody>
      </p:sp>
      <p:graphicFrame>
        <p:nvGraphicFramePr>
          <p:cNvPr id="11" name="Content Placeholder 8">
            <a:extLst>
              <a:ext uri="{FF2B5EF4-FFF2-40B4-BE49-F238E27FC236}">
                <a16:creationId xmlns:a16="http://schemas.microsoft.com/office/drawing/2014/main" id="{5E91C9B6-E43C-0E26-1FB4-93FFC74BBD73}"/>
              </a:ext>
            </a:extLst>
          </p:cNvPr>
          <p:cNvGraphicFramePr>
            <a:graphicFrameLocks noGrp="1"/>
          </p:cNvGraphicFramePr>
          <p:nvPr>
            <p:ph idx="1"/>
            <p:extLst>
              <p:ext uri="{D42A27DB-BD31-4B8C-83A1-F6EECF244321}">
                <p14:modId xmlns:p14="http://schemas.microsoft.com/office/powerpoint/2010/main" val="43886695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46158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94360" y="637125"/>
            <a:ext cx="3802276" cy="5256371"/>
          </a:xfrm>
        </p:spPr>
        <p:txBody>
          <a:bodyPr>
            <a:normAutofit/>
          </a:bodyPr>
          <a:lstStyle/>
          <a:p>
            <a:r>
              <a:rPr lang="en-US" sz="4800">
                <a:solidFill>
                  <a:schemeClr val="bg1"/>
                </a:solidFill>
              </a:rPr>
              <a:t>Immersive Engagement (3 of 15)</a:t>
            </a:r>
          </a:p>
        </p:txBody>
      </p:sp>
      <p:graphicFrame>
        <p:nvGraphicFramePr>
          <p:cNvPr id="20" name="Content Placeholder 8">
            <a:extLst>
              <a:ext uri="{FF2B5EF4-FFF2-40B4-BE49-F238E27FC236}">
                <a16:creationId xmlns:a16="http://schemas.microsoft.com/office/drawing/2014/main" id="{B1A9F77C-3254-E42D-78FA-708F128F4B65}"/>
              </a:ext>
            </a:extLst>
          </p:cNvPr>
          <p:cNvGraphicFramePr>
            <a:graphicFrameLocks noGrp="1"/>
          </p:cNvGraphicFramePr>
          <p:nvPr>
            <p:ph idx="1"/>
            <p:extLst>
              <p:ext uri="{D42A27DB-BD31-4B8C-83A1-F6EECF244321}">
                <p14:modId xmlns:p14="http://schemas.microsoft.com/office/powerpoint/2010/main" val="243410316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256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24741" y="620392"/>
            <a:ext cx="3808268" cy="5504688"/>
          </a:xfrm>
        </p:spPr>
        <p:txBody>
          <a:bodyPr>
            <a:normAutofit/>
          </a:bodyPr>
          <a:lstStyle/>
          <a:p>
            <a:r>
              <a:rPr lang="en-US" sz="5600">
                <a:solidFill>
                  <a:schemeClr val="bg1"/>
                </a:solidFill>
              </a:rPr>
              <a:t>Immersive Engagement (4 of 15)</a:t>
            </a:r>
          </a:p>
        </p:txBody>
      </p:sp>
      <p:graphicFrame>
        <p:nvGraphicFramePr>
          <p:cNvPr id="11" name="Content Placeholder 8">
            <a:extLst>
              <a:ext uri="{FF2B5EF4-FFF2-40B4-BE49-F238E27FC236}">
                <a16:creationId xmlns:a16="http://schemas.microsoft.com/office/drawing/2014/main" id="{B4468AFE-A258-E1D5-4C56-00781584196A}"/>
              </a:ext>
            </a:extLst>
          </p:cNvPr>
          <p:cNvGraphicFramePr>
            <a:graphicFrameLocks noGrp="1"/>
          </p:cNvGraphicFramePr>
          <p:nvPr>
            <p:ph idx="1"/>
            <p:extLst>
              <p:ext uri="{D42A27DB-BD31-4B8C-83A1-F6EECF244321}">
                <p14:modId xmlns:p14="http://schemas.microsoft.com/office/powerpoint/2010/main" val="240459323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41998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(5 of 15)</a:t>
            </a:r>
          </a:p>
        </p:txBody>
      </p:sp>
      <p:graphicFrame>
        <p:nvGraphicFramePr>
          <p:cNvPr id="49" name="Content Placeholder 8">
            <a:extLst>
              <a:ext uri="{FF2B5EF4-FFF2-40B4-BE49-F238E27FC236}">
                <a16:creationId xmlns:a16="http://schemas.microsoft.com/office/drawing/2014/main" id="{ADDD23B1-91F0-FB60-A767-16293D078E21}"/>
              </a:ext>
            </a:extLst>
          </p:cNvPr>
          <p:cNvGraphicFramePr>
            <a:graphicFrameLocks noGrp="1"/>
          </p:cNvGraphicFramePr>
          <p:nvPr>
            <p:ph idx="1"/>
            <p:extLst>
              <p:ext uri="{D42A27DB-BD31-4B8C-83A1-F6EECF244321}">
                <p14:modId xmlns:p14="http://schemas.microsoft.com/office/powerpoint/2010/main" val="53102516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2812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1000"/>
            <a:lum/>
          </a:blip>
          <a:srcRect/>
          <a:stretch>
            <a:fillRect t="-57000" b="-57000"/>
          </a:stretch>
        </a:blip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p:txBody>
          <a:bodyPr>
            <a:noAutofit/>
          </a:bodyPr>
          <a:lstStyle/>
          <a:p>
            <a:r>
              <a:rPr lang="en-US" sz="4000" dirty="0"/>
              <a:t>Immersive Engagement </a:t>
            </a:r>
            <a:r>
              <a:rPr lang="en-US" sz="2400" dirty="0"/>
              <a:t>(6 of 15)</a:t>
            </a:r>
          </a:p>
        </p:txBody>
      </p:sp>
      <p:sp>
        <p:nvSpPr>
          <p:cNvPr id="9" name="Content Placeholder 8"/>
          <p:cNvSpPr>
            <a:spLocks noGrp="1"/>
          </p:cNvSpPr>
          <p:nvPr>
            <p:ph idx="1"/>
          </p:nvPr>
        </p:nvSpPr>
        <p:spPr/>
        <p:txBody>
          <a:bodyPr>
            <a:normAutofit/>
          </a:bodyPr>
          <a:lstStyle/>
          <a:p>
            <a:pPr marL="0" indent="0">
              <a:buNone/>
            </a:pPr>
            <a:r>
              <a:rPr lang="en-US" noProof="0" dirty="0"/>
              <a:t>Data Analysis Strategies: Coding, Connecting, Dialogic Engagement, and Other Methods: Coding Processes</a:t>
            </a:r>
          </a:p>
          <a:p>
            <a:pPr marL="0" indent="0">
              <a:buNone/>
            </a:pPr>
            <a:endParaRPr lang="en-US" noProof="0" dirty="0"/>
          </a:p>
        </p:txBody>
      </p:sp>
      <p:graphicFrame>
        <p:nvGraphicFramePr>
          <p:cNvPr id="2" name="Table 1"/>
          <p:cNvGraphicFramePr>
            <a:graphicFrameLocks noGrp="1"/>
          </p:cNvGraphicFramePr>
          <p:nvPr>
            <p:extLst>
              <p:ext uri="{D42A27DB-BD31-4B8C-83A1-F6EECF244321}">
                <p14:modId xmlns:p14="http://schemas.microsoft.com/office/powerpoint/2010/main" val="158222296"/>
              </p:ext>
            </p:extLst>
          </p:nvPr>
        </p:nvGraphicFramePr>
        <p:xfrm>
          <a:off x="3108832" y="3514165"/>
          <a:ext cx="5766228" cy="1434354"/>
        </p:xfrm>
        <a:graphic>
          <a:graphicData uri="http://schemas.openxmlformats.org/drawingml/2006/table">
            <a:tbl>
              <a:tblPr firstRow="1" firstCol="1" bandRow="1">
                <a:tableStyleId>{BDBED569-4797-4DF1-A0F4-6AAB3CD982D8}</a:tableStyleId>
              </a:tblPr>
              <a:tblGrid>
                <a:gridCol w="5766228">
                  <a:extLst>
                    <a:ext uri="{9D8B030D-6E8A-4147-A177-3AD203B41FA5}">
                      <a16:colId xmlns:a16="http://schemas.microsoft.com/office/drawing/2014/main" val="547294640"/>
                    </a:ext>
                  </a:extLst>
                </a:gridCol>
              </a:tblGrid>
              <a:tr h="1434354">
                <a:tc>
                  <a:txBody>
                    <a:bodyPr/>
                    <a:lstStyle/>
                    <a:p>
                      <a:pPr marL="171450" indent="-171450">
                        <a:lnSpc>
                          <a:spcPct val="115000"/>
                        </a:lnSpc>
                        <a:spcAft>
                          <a:spcPts val="0"/>
                        </a:spcAft>
                        <a:buFont typeface="Arial" panose="020B0604020202020204" pitchFamily="34" charset="0"/>
                        <a:buChar char="•"/>
                      </a:pPr>
                      <a:r>
                        <a:rPr lang="en-IN" sz="1200" b="0" dirty="0">
                          <a:effectLst/>
                        </a:rPr>
                        <a:t>Repetition in and across various data items</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Strong or emotive language</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Agreement between individuals</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Concepts that are not discussed or commented on</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Disagreement between individuals</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Mistakes and how/whether they are solved</a:t>
                      </a:r>
                      <a:endParaRPr lang="en-IN" sz="1100" b="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blipFill>
                      <a:blip r:embed="rId4"/>
                      <a:tile tx="0" ty="0" sx="100000" sy="100000" flip="none" algn="tl"/>
                    </a:blipFill>
                  </a:tcPr>
                </a:tc>
                <a:extLst>
                  <a:ext uri="{0D108BD9-81ED-4DB2-BD59-A6C34878D82A}">
                    <a16:rowId xmlns:a16="http://schemas.microsoft.com/office/drawing/2014/main" val="3209113529"/>
                  </a:ext>
                </a:extLst>
              </a:tr>
            </a:tbl>
          </a:graphicData>
        </a:graphic>
      </p:graphicFrame>
      <p:sp>
        <p:nvSpPr>
          <p:cNvPr id="3" name="Rectangle 2"/>
          <p:cNvSpPr/>
          <p:nvPr/>
        </p:nvSpPr>
        <p:spPr>
          <a:xfrm>
            <a:off x="3108832" y="2877136"/>
            <a:ext cx="5638800" cy="338554"/>
          </a:xfrm>
          <a:prstGeom prst="rect">
            <a:avLst/>
          </a:prstGeom>
        </p:spPr>
        <p:txBody>
          <a:bodyPr wrap="square">
            <a:spAutoFit/>
          </a:bodyPr>
          <a:lstStyle/>
          <a:p>
            <a:r>
              <a:rPr lang="en-IN" sz="1600" b="1" dirty="0">
                <a:latin typeface="+mj-lt"/>
              </a:rPr>
              <a:t>Concepts to Look for When Coding Data</a:t>
            </a:r>
            <a:endParaRPr lang="en-IN" sz="1600" dirty="0">
              <a:latin typeface="+mj-lt"/>
            </a:endParaRPr>
          </a:p>
        </p:txBody>
      </p:sp>
    </p:spTree>
    <p:extLst>
      <p:ext uri="{BB962C8B-B14F-4D97-AF65-F5344CB8AC3E}">
        <p14:creationId xmlns:p14="http://schemas.microsoft.com/office/powerpoint/2010/main" val="6989459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4100"/>
              <a:t>Immersive Engagement (7 of 15)</a:t>
            </a:r>
          </a:p>
        </p:txBody>
      </p:sp>
      <p:sp>
        <p:nvSpPr>
          <p:cNvPr id="9" name="Content Placeholder 8"/>
          <p:cNvSpPr>
            <a:spLocks noGrp="1"/>
          </p:cNvSpPr>
          <p:nvPr>
            <p:ph idx="1"/>
          </p:nvPr>
        </p:nvSpPr>
        <p:spPr>
          <a:xfrm>
            <a:off x="4965431" y="2438400"/>
            <a:ext cx="6586489" cy="3785419"/>
          </a:xfrm>
        </p:spPr>
        <p:txBody>
          <a:bodyPr>
            <a:normAutofit/>
          </a:bodyPr>
          <a:lstStyle/>
          <a:p>
            <a:pPr marL="0" indent="0">
              <a:buNone/>
            </a:pPr>
            <a:r>
              <a:rPr lang="en-US" sz="2000" noProof="0"/>
              <a:t>Data Analysis Strategies: Coding, Connecting, Dialogic Engagement, and Other Methods: Other Coding Considerations</a:t>
            </a:r>
          </a:p>
          <a:p>
            <a:r>
              <a:rPr lang="en-US" sz="2000" noProof="0"/>
              <a:t>Code definitions: Brief and concise.</a:t>
            </a:r>
          </a:p>
          <a:p>
            <a:r>
              <a:rPr lang="en-US" sz="2000" noProof="0"/>
              <a:t>Do not conflate coding with analysis.</a:t>
            </a:r>
          </a:p>
          <a:p>
            <a:endParaRPr lang="en-US" sz="2000" noProof="0"/>
          </a:p>
          <a:p>
            <a:endParaRPr lang="en-US" sz="2000" noProof="0"/>
          </a:p>
          <a:p>
            <a:endParaRPr lang="en-US" sz="2000" noProof="0"/>
          </a:p>
        </p:txBody>
      </p:sp>
      <p:pic>
        <p:nvPicPr>
          <p:cNvPr id="11" name="Picture 10" descr="Computer script on a screen">
            <a:extLst>
              <a:ext uri="{FF2B5EF4-FFF2-40B4-BE49-F238E27FC236}">
                <a16:creationId xmlns:a16="http://schemas.microsoft.com/office/drawing/2014/main" id="{44C8B69F-19D1-45A6-8720-3E55086F70C7}"/>
              </a:ext>
            </a:extLst>
          </p:cNvPr>
          <p:cNvPicPr>
            <a:picLocks noChangeAspect="1"/>
          </p:cNvPicPr>
          <p:nvPr/>
        </p:nvPicPr>
        <p:blipFill rotWithShape="1">
          <a:blip r:embed="rId3"/>
          <a:srcRect l="7554" r="47326" b="-1"/>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4D3E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736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24741" y="620392"/>
            <a:ext cx="3808268" cy="5504688"/>
          </a:xfrm>
        </p:spPr>
        <p:txBody>
          <a:bodyPr>
            <a:normAutofit/>
          </a:bodyPr>
          <a:lstStyle/>
          <a:p>
            <a:r>
              <a:rPr lang="en-US" sz="5600">
                <a:solidFill>
                  <a:schemeClr val="bg1"/>
                </a:solidFill>
              </a:rPr>
              <a:t>Immersive Engagement (8 of 15)</a:t>
            </a:r>
          </a:p>
        </p:txBody>
      </p:sp>
      <p:graphicFrame>
        <p:nvGraphicFramePr>
          <p:cNvPr id="11" name="Content Placeholder 8">
            <a:extLst>
              <a:ext uri="{FF2B5EF4-FFF2-40B4-BE49-F238E27FC236}">
                <a16:creationId xmlns:a16="http://schemas.microsoft.com/office/drawing/2014/main" id="{DC68C26C-7DCF-C92B-F55B-DCF09185C614}"/>
              </a:ext>
            </a:extLst>
          </p:cNvPr>
          <p:cNvGraphicFramePr>
            <a:graphicFrameLocks noGrp="1"/>
          </p:cNvGraphicFramePr>
          <p:nvPr>
            <p:ph idx="1"/>
            <p:extLst>
              <p:ext uri="{D42A27DB-BD31-4B8C-83A1-F6EECF244321}">
                <p14:modId xmlns:p14="http://schemas.microsoft.com/office/powerpoint/2010/main" val="216207483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0384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4100"/>
              <a:t>Immersive Engagement (9 of 15)</a:t>
            </a:r>
          </a:p>
        </p:txBody>
      </p:sp>
      <p:sp>
        <p:nvSpPr>
          <p:cNvPr id="9" name="Content Placeholder 8"/>
          <p:cNvSpPr>
            <a:spLocks noGrp="1"/>
          </p:cNvSpPr>
          <p:nvPr>
            <p:ph idx="1"/>
          </p:nvPr>
        </p:nvSpPr>
        <p:spPr>
          <a:xfrm>
            <a:off x="4965431" y="2438400"/>
            <a:ext cx="6586489" cy="3785419"/>
          </a:xfrm>
        </p:spPr>
        <p:txBody>
          <a:bodyPr>
            <a:normAutofit/>
          </a:bodyPr>
          <a:lstStyle/>
          <a:p>
            <a:pPr marL="0" indent="0">
              <a:buNone/>
            </a:pPr>
            <a:r>
              <a:rPr lang="en-US" sz="2000" noProof="0"/>
              <a:t>Data Analysis Strategies: Coding, Connecting, Dialogic Engagement, and Other Methods: CAQDAS</a:t>
            </a:r>
          </a:p>
          <a:p>
            <a:r>
              <a:rPr lang="en-US" sz="2000" noProof="0"/>
              <a:t>Importing codes are done manually.</a:t>
            </a:r>
          </a:p>
          <a:p>
            <a:r>
              <a:rPr lang="en-US" sz="2000" noProof="0"/>
              <a:t>Provides descriptive statistics on data.</a:t>
            </a:r>
          </a:p>
          <a:p>
            <a:endParaRPr lang="en-US" sz="2000" noProof="0"/>
          </a:p>
          <a:p>
            <a:endParaRPr lang="en-US" sz="2000" noProof="0"/>
          </a:p>
        </p:txBody>
      </p:sp>
      <p:pic>
        <p:nvPicPr>
          <p:cNvPr id="11" name="Picture 10" descr="Computer script on a screen">
            <a:extLst>
              <a:ext uri="{FF2B5EF4-FFF2-40B4-BE49-F238E27FC236}">
                <a16:creationId xmlns:a16="http://schemas.microsoft.com/office/drawing/2014/main" id="{D24C3F2E-A12F-E141-0F3E-5BA04004046C}"/>
              </a:ext>
            </a:extLst>
          </p:cNvPr>
          <p:cNvPicPr>
            <a:picLocks noChangeAspect="1"/>
          </p:cNvPicPr>
          <p:nvPr/>
        </p:nvPicPr>
        <p:blipFill rotWithShape="1">
          <a:blip r:embed="rId3"/>
          <a:srcRect l="7554" r="47326" b="-1"/>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4D3E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0101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(10 of 15)</a:t>
            </a:r>
          </a:p>
        </p:txBody>
      </p:sp>
      <p:graphicFrame>
        <p:nvGraphicFramePr>
          <p:cNvPr id="11" name="Content Placeholder 8">
            <a:extLst>
              <a:ext uri="{FF2B5EF4-FFF2-40B4-BE49-F238E27FC236}">
                <a16:creationId xmlns:a16="http://schemas.microsoft.com/office/drawing/2014/main" id="{0934FE8E-180A-C53C-94BD-64276ACEE581}"/>
              </a:ext>
            </a:extLst>
          </p:cNvPr>
          <p:cNvGraphicFramePr>
            <a:graphicFrameLocks noGrp="1"/>
          </p:cNvGraphicFramePr>
          <p:nvPr>
            <p:ph idx="1"/>
            <p:extLst>
              <p:ext uri="{D42A27DB-BD31-4B8C-83A1-F6EECF244321}">
                <p14:modId xmlns:p14="http://schemas.microsoft.com/office/powerpoint/2010/main" val="102681069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3326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(11 of 15)</a:t>
            </a:r>
          </a:p>
        </p:txBody>
      </p:sp>
      <p:graphicFrame>
        <p:nvGraphicFramePr>
          <p:cNvPr id="11" name="Content Placeholder 8">
            <a:extLst>
              <a:ext uri="{FF2B5EF4-FFF2-40B4-BE49-F238E27FC236}">
                <a16:creationId xmlns:a16="http://schemas.microsoft.com/office/drawing/2014/main" id="{F8FAEA4B-4E1A-8D95-F97A-8156BC5BD4F3}"/>
              </a:ext>
            </a:extLst>
          </p:cNvPr>
          <p:cNvGraphicFramePr>
            <a:graphicFrameLocks noGrp="1"/>
          </p:cNvGraphicFramePr>
          <p:nvPr>
            <p:ph idx="1"/>
            <p:extLst>
              <p:ext uri="{D42A27DB-BD31-4B8C-83A1-F6EECF244321}">
                <p14:modId xmlns:p14="http://schemas.microsoft.com/office/powerpoint/2010/main" val="128777878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2819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Magnifying glass showing decling performance">
            <a:extLst>
              <a:ext uri="{FF2B5EF4-FFF2-40B4-BE49-F238E27FC236}">
                <a16:creationId xmlns:a16="http://schemas.microsoft.com/office/drawing/2014/main" id="{C1CDE2B1-4A49-4248-4215-43F0ADAF1C76}"/>
              </a:ext>
            </a:extLst>
          </p:cNvPr>
          <p:cNvPicPr>
            <a:picLocks noChangeAspect="1"/>
          </p:cNvPicPr>
          <p:nvPr/>
        </p:nvPicPr>
        <p:blipFill rotWithShape="1">
          <a:blip r:embed="rId3">
            <a:alphaModFix amt="35000"/>
          </a:blip>
          <a:srcRect t="1220" b="14510"/>
          <a:stretch/>
        </p:blipFill>
        <p:spPr>
          <a:xfrm>
            <a:off x="20" y="1"/>
            <a:ext cx="12191980" cy="6857999"/>
          </a:xfrm>
          <a:prstGeom prst="rect">
            <a:avLst/>
          </a:prstGeom>
        </p:spPr>
      </p:pic>
      <p:sp>
        <p:nvSpPr>
          <p:cNvPr id="8" name="Title 7"/>
          <p:cNvSpPr>
            <a:spLocks noGrp="1"/>
          </p:cNvSpPr>
          <p:nvPr>
            <p:ph type="title"/>
          </p:nvPr>
        </p:nvSpPr>
        <p:spPr>
          <a:xfrm>
            <a:off x="838201" y="1065862"/>
            <a:ext cx="3313164" cy="4726276"/>
          </a:xfrm>
        </p:spPr>
        <p:txBody>
          <a:bodyPr>
            <a:normAutofit/>
          </a:bodyPr>
          <a:lstStyle/>
          <a:p>
            <a:pPr algn="r"/>
            <a:r>
              <a:rPr lang="en-US" sz="4000">
                <a:solidFill>
                  <a:srgbClr val="FFFFFF"/>
                </a:solidFill>
              </a:rPr>
              <a:t>Immersive Engagement (12 of 15)</a:t>
            </a:r>
          </a:p>
        </p:txBody>
      </p:sp>
      <p:cxnSp>
        <p:nvCxnSpPr>
          <p:cNvPr id="17" name="Straight Connector 1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5155379" y="1065862"/>
            <a:ext cx="5744685" cy="4726276"/>
          </a:xfrm>
        </p:spPr>
        <p:txBody>
          <a:bodyPr anchor="ctr">
            <a:normAutofit/>
          </a:bodyPr>
          <a:lstStyle/>
          <a:p>
            <a:pPr marL="0" indent="0">
              <a:buNone/>
            </a:pPr>
            <a:r>
              <a:rPr lang="en-US" sz="2000" noProof="0">
                <a:solidFill>
                  <a:srgbClr val="FFFFFF"/>
                </a:solidFill>
              </a:rPr>
              <a:t>One Additional Approach to Data Analysis: The Listening Guide</a:t>
            </a:r>
          </a:p>
          <a:p>
            <a:r>
              <a:rPr lang="en-US" sz="2000" noProof="0">
                <a:solidFill>
                  <a:srgbClr val="FFFFFF"/>
                </a:solidFill>
              </a:rPr>
              <a:t>Method for analyzing interview transcripts.</a:t>
            </a:r>
          </a:p>
          <a:p>
            <a:r>
              <a:rPr lang="en-US" sz="2000" noProof="0">
                <a:solidFill>
                  <a:srgbClr val="FFFFFF"/>
                </a:solidFill>
              </a:rPr>
              <a:t>Multiple inter-related recursive listenings.</a:t>
            </a:r>
          </a:p>
          <a:p>
            <a:r>
              <a:rPr lang="en-US" sz="2000" noProof="0">
                <a:solidFill>
                  <a:srgbClr val="FFFFFF"/>
                </a:solidFill>
              </a:rPr>
              <a:t>The steps of the listening guide process.</a:t>
            </a:r>
          </a:p>
          <a:p>
            <a:endParaRPr lang="en-US" sz="2000" noProof="0">
              <a:solidFill>
                <a:srgbClr val="FFFFFF"/>
              </a:solidFill>
            </a:endParaRPr>
          </a:p>
          <a:p>
            <a:endParaRPr lang="en-US" sz="2000" noProof="0">
              <a:solidFill>
                <a:srgbClr val="FFFFFF"/>
              </a:solidFill>
            </a:endParaRPr>
          </a:p>
        </p:txBody>
      </p:sp>
    </p:spTree>
    <p:extLst>
      <p:ext uri="{BB962C8B-B14F-4D97-AF65-F5344CB8AC3E}">
        <p14:creationId xmlns:p14="http://schemas.microsoft.com/office/powerpoint/2010/main" val="3945400183"/>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Stock market graph on display">
            <a:extLst>
              <a:ext uri="{FF2B5EF4-FFF2-40B4-BE49-F238E27FC236}">
                <a16:creationId xmlns:a16="http://schemas.microsoft.com/office/drawing/2014/main" id="{CED0D0F1-1D8B-17B0-C03C-BE9631A4C0DA}"/>
              </a:ext>
            </a:extLst>
          </p:cNvPr>
          <p:cNvPicPr>
            <a:picLocks noChangeAspect="1"/>
          </p:cNvPicPr>
          <p:nvPr/>
        </p:nvPicPr>
        <p:blipFill rotWithShape="1">
          <a:blip r:embed="rId3">
            <a:alphaModFix amt="35000"/>
          </a:blip>
          <a:srcRect t="3017"/>
          <a:stretch/>
        </p:blipFill>
        <p:spPr>
          <a:xfrm>
            <a:off x="20" y="1"/>
            <a:ext cx="12191980" cy="6857999"/>
          </a:xfrm>
          <a:prstGeom prst="rect">
            <a:avLst/>
          </a:prstGeom>
        </p:spPr>
      </p:pic>
      <p:sp>
        <p:nvSpPr>
          <p:cNvPr id="8" name="Title 7"/>
          <p:cNvSpPr>
            <a:spLocks noGrp="1"/>
          </p:cNvSpPr>
          <p:nvPr>
            <p:ph type="title"/>
          </p:nvPr>
        </p:nvSpPr>
        <p:spPr>
          <a:xfrm>
            <a:off x="838201" y="1065862"/>
            <a:ext cx="3313164" cy="4726276"/>
          </a:xfrm>
        </p:spPr>
        <p:txBody>
          <a:bodyPr>
            <a:normAutofit/>
          </a:bodyPr>
          <a:lstStyle/>
          <a:p>
            <a:pPr algn="r"/>
            <a:r>
              <a:rPr lang="en-US" sz="4000">
                <a:solidFill>
                  <a:srgbClr val="FFFFFF"/>
                </a:solidFill>
              </a:rPr>
              <a:t>Immersive Engagement (13 of 15)</a:t>
            </a:r>
          </a:p>
        </p:txBody>
      </p:sp>
      <p:cxnSp>
        <p:nvCxnSpPr>
          <p:cNvPr id="17" name="Straight Connector 1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5155379" y="1065862"/>
            <a:ext cx="5744685" cy="4726276"/>
          </a:xfrm>
        </p:spPr>
        <p:txBody>
          <a:bodyPr anchor="ctr">
            <a:normAutofit/>
          </a:bodyPr>
          <a:lstStyle/>
          <a:p>
            <a:pPr marL="0" indent="0">
              <a:buNone/>
            </a:pPr>
            <a:r>
              <a:rPr lang="en-US" sz="2000" noProof="0">
                <a:solidFill>
                  <a:srgbClr val="FFFFFF"/>
                </a:solidFill>
              </a:rPr>
              <a:t>Generating, Scrutinizing, and Vetting Themes</a:t>
            </a:r>
          </a:p>
          <a:p>
            <a:r>
              <a:rPr lang="en-US" sz="2000" noProof="0">
                <a:solidFill>
                  <a:srgbClr val="FFFFFF"/>
                </a:solidFill>
              </a:rPr>
              <a:t>Themes are important concepts in data.</a:t>
            </a:r>
          </a:p>
          <a:p>
            <a:r>
              <a:rPr lang="en-US" sz="2000" noProof="0">
                <a:solidFill>
                  <a:srgbClr val="FFFFFF"/>
                </a:solidFill>
              </a:rPr>
              <a:t>Analyzing codes and generating themes.</a:t>
            </a:r>
          </a:p>
          <a:p>
            <a:r>
              <a:rPr lang="en-US" sz="2000" noProof="0">
                <a:solidFill>
                  <a:srgbClr val="FFFFFF"/>
                </a:solidFill>
              </a:rPr>
              <a:t>Sample process for developing themes.</a:t>
            </a:r>
          </a:p>
          <a:p>
            <a:endParaRPr lang="en-US" sz="2000" noProof="0">
              <a:solidFill>
                <a:srgbClr val="FFFFFF"/>
              </a:solidFill>
            </a:endParaRPr>
          </a:p>
          <a:p>
            <a:endParaRPr lang="en-US" sz="2000" noProof="0">
              <a:solidFill>
                <a:srgbClr val="FFFFFF"/>
              </a:solidFill>
            </a:endParaRPr>
          </a:p>
          <a:p>
            <a:endParaRPr lang="en-US" sz="2000" noProof="0">
              <a:solidFill>
                <a:srgbClr val="FFFFFF"/>
              </a:solidFill>
            </a:endParaRPr>
          </a:p>
        </p:txBody>
      </p:sp>
    </p:spTree>
    <p:extLst>
      <p:ext uri="{BB962C8B-B14F-4D97-AF65-F5344CB8AC3E}">
        <p14:creationId xmlns:p14="http://schemas.microsoft.com/office/powerpoint/2010/main" val="988578478"/>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(14 of 15)</a:t>
            </a:r>
          </a:p>
        </p:txBody>
      </p:sp>
      <p:graphicFrame>
        <p:nvGraphicFramePr>
          <p:cNvPr id="11" name="Content Placeholder 8">
            <a:extLst>
              <a:ext uri="{FF2B5EF4-FFF2-40B4-BE49-F238E27FC236}">
                <a16:creationId xmlns:a16="http://schemas.microsoft.com/office/drawing/2014/main" id="{3EBD5F2F-E68C-CFFB-7F02-2C14254F955B}"/>
              </a:ext>
            </a:extLst>
          </p:cNvPr>
          <p:cNvGraphicFramePr>
            <a:graphicFrameLocks noGrp="1"/>
          </p:cNvGraphicFramePr>
          <p:nvPr>
            <p:ph idx="1"/>
            <p:extLst>
              <p:ext uri="{D42A27DB-BD31-4B8C-83A1-F6EECF244321}">
                <p14:modId xmlns:p14="http://schemas.microsoft.com/office/powerpoint/2010/main" val="334861704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7332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24741" y="620392"/>
            <a:ext cx="3808268" cy="5504688"/>
          </a:xfrm>
        </p:spPr>
        <p:txBody>
          <a:bodyPr>
            <a:normAutofit/>
          </a:bodyPr>
          <a:lstStyle/>
          <a:p>
            <a:r>
              <a:rPr lang="en-US" sz="5600">
                <a:solidFill>
                  <a:schemeClr val="bg1"/>
                </a:solidFill>
              </a:rPr>
              <a:t>Immersive Engagement (15 of 15)</a:t>
            </a:r>
          </a:p>
        </p:txBody>
      </p:sp>
      <p:graphicFrame>
        <p:nvGraphicFramePr>
          <p:cNvPr id="11" name="Content Placeholder 8">
            <a:extLst>
              <a:ext uri="{FF2B5EF4-FFF2-40B4-BE49-F238E27FC236}">
                <a16:creationId xmlns:a16="http://schemas.microsoft.com/office/drawing/2014/main" id="{8601FF17-2800-50B0-3C6A-E6013222735A}"/>
              </a:ext>
            </a:extLst>
          </p:cNvPr>
          <p:cNvGraphicFramePr>
            <a:graphicFrameLocks noGrp="1"/>
          </p:cNvGraphicFramePr>
          <p:nvPr>
            <p:ph idx="1"/>
            <p:extLst>
              <p:ext uri="{D42A27DB-BD31-4B8C-83A1-F6EECF244321}">
                <p14:modId xmlns:p14="http://schemas.microsoft.com/office/powerpoint/2010/main" val="78286903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4285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3700">
                <a:solidFill>
                  <a:srgbClr val="FFFFFF"/>
                </a:solidFill>
              </a:rPr>
              <a:t>Writing and Representation (1 of 3)</a:t>
            </a:r>
          </a:p>
        </p:txBody>
      </p:sp>
      <p:graphicFrame>
        <p:nvGraphicFramePr>
          <p:cNvPr id="11" name="Content Placeholder 8">
            <a:extLst>
              <a:ext uri="{FF2B5EF4-FFF2-40B4-BE49-F238E27FC236}">
                <a16:creationId xmlns:a16="http://schemas.microsoft.com/office/drawing/2014/main" id="{CCA7FBF9-F747-649B-77A8-3E0E01C20FB0}"/>
              </a:ext>
            </a:extLst>
          </p:cNvPr>
          <p:cNvGraphicFramePr>
            <a:graphicFrameLocks noGrp="1"/>
          </p:cNvGraphicFramePr>
          <p:nvPr>
            <p:ph idx="1"/>
            <p:extLst>
              <p:ext uri="{D42A27DB-BD31-4B8C-83A1-F6EECF244321}">
                <p14:modId xmlns:p14="http://schemas.microsoft.com/office/powerpoint/2010/main" val="31713386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28639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24741" y="620392"/>
            <a:ext cx="3808268" cy="5504688"/>
          </a:xfrm>
        </p:spPr>
        <p:txBody>
          <a:bodyPr>
            <a:normAutofit/>
          </a:bodyPr>
          <a:lstStyle/>
          <a:p>
            <a:r>
              <a:rPr lang="en-US" sz="4200">
                <a:solidFill>
                  <a:schemeClr val="bg1"/>
                </a:solidFill>
              </a:rPr>
              <a:t>Writing and Representation (2 of 3)</a:t>
            </a:r>
          </a:p>
        </p:txBody>
      </p:sp>
      <p:graphicFrame>
        <p:nvGraphicFramePr>
          <p:cNvPr id="11" name="Content Placeholder 8">
            <a:extLst>
              <a:ext uri="{FF2B5EF4-FFF2-40B4-BE49-F238E27FC236}">
                <a16:creationId xmlns:a16="http://schemas.microsoft.com/office/drawing/2014/main" id="{668D4E9E-BD7D-A467-92B9-9A86AACC567F}"/>
              </a:ext>
            </a:extLst>
          </p:cNvPr>
          <p:cNvGraphicFramePr>
            <a:graphicFrameLocks noGrp="1"/>
          </p:cNvGraphicFramePr>
          <p:nvPr>
            <p:ph idx="1"/>
            <p:extLst>
              <p:ext uri="{D42A27DB-BD31-4B8C-83A1-F6EECF244321}">
                <p14:modId xmlns:p14="http://schemas.microsoft.com/office/powerpoint/2010/main" val="71224857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84257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0" name="Straight Connector 19">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6" name="Oval 25">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6" name="Straight Connector 35">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1" name="Rectangle 40">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4" name="Straight Connector 43">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8" name="Title 7"/>
          <p:cNvSpPr>
            <a:spLocks noGrp="1"/>
          </p:cNvSpPr>
          <p:nvPr>
            <p:ph type="title"/>
          </p:nvPr>
        </p:nvSpPr>
        <p:spPr>
          <a:xfrm>
            <a:off x="630936" y="495992"/>
            <a:ext cx="4195140" cy="5638831"/>
          </a:xfrm>
          <a:noFill/>
        </p:spPr>
        <p:txBody>
          <a:bodyPr anchor="ctr">
            <a:normAutofit/>
          </a:bodyPr>
          <a:lstStyle/>
          <a:p>
            <a:r>
              <a:rPr lang="en-US" sz="4800"/>
              <a:t>Writing and Representation (3 of 3)</a:t>
            </a:r>
          </a:p>
        </p:txBody>
      </p:sp>
      <p:graphicFrame>
        <p:nvGraphicFramePr>
          <p:cNvPr id="11" name="Content Placeholder 8">
            <a:extLst>
              <a:ext uri="{FF2B5EF4-FFF2-40B4-BE49-F238E27FC236}">
                <a16:creationId xmlns:a16="http://schemas.microsoft.com/office/drawing/2014/main" id="{52A6E58C-863D-BF43-BEDC-860E72AAFBDE}"/>
              </a:ext>
            </a:extLst>
          </p:cNvPr>
          <p:cNvGraphicFramePr>
            <a:graphicFrameLocks noGrp="1"/>
          </p:cNvGraphicFramePr>
          <p:nvPr>
            <p:ph idx="1"/>
            <p:extLst>
              <p:ext uri="{D42A27DB-BD31-4B8C-83A1-F6EECF244321}">
                <p14:modId xmlns:p14="http://schemas.microsoft.com/office/powerpoint/2010/main" val="3284317866"/>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066019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81F9210-4639-4941-9F01-F8CB66FABCAD}">
  <ds:schemaRefs>
    <ds:schemaRef ds:uri="http://schemas.microsoft.com/sharepoint/v3/contenttype/forms"/>
  </ds:schemaRefs>
</ds:datastoreItem>
</file>

<file path=customXml/itemProps2.xml><?xml version="1.0" encoding="utf-8"?>
<ds:datastoreItem xmlns:ds="http://schemas.openxmlformats.org/officeDocument/2006/customXml" ds:itemID="{D156086F-614A-4269-8B53-988D859C371F}">
  <ds:schemaRefs>
    <ds:schemaRef ds:uri="http://purl.org/dc/elements/1.1/"/>
    <ds:schemaRef ds:uri="http://schemas.openxmlformats.org/package/2006/metadata/core-properties"/>
    <ds:schemaRef ds:uri="175a304c-2342-45ef-8dc6-82622f85b28d"/>
    <ds:schemaRef ds:uri="http://schemas.microsoft.com/office/2006/documentManagement/types"/>
    <ds:schemaRef ds:uri="http://schemas.microsoft.com/office/infopath/2007/PartnerControls"/>
    <ds:schemaRef ds:uri="http://purl.org/dc/dcmitype/"/>
    <ds:schemaRef ds:uri="http://schemas.microsoft.com/office/2006/metadata/properties"/>
    <ds:schemaRef ds:uri="http://purl.org/dc/terms/"/>
    <ds:schemaRef ds:uri="http://www.w3.org/XML/1998/namespace"/>
    <ds:schemaRef ds:uri="30bab34e-cbd2-460d-9227-52c21590b64b"/>
  </ds:schemaRefs>
</ds:datastoreItem>
</file>

<file path=customXml/itemProps3.xml><?xml version="1.0" encoding="utf-8"?>
<ds:datastoreItem xmlns:ds="http://schemas.openxmlformats.org/officeDocument/2006/customXml" ds:itemID="{5E00CF03-C226-4CC7-8894-AB77788121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6152</Words>
  <Application>Microsoft Office PowerPoint</Application>
  <PresentationFormat>Widescreen</PresentationFormat>
  <Paragraphs>468</Paragraphs>
  <Slides>41</Slides>
  <Notes>36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Arial</vt:lpstr>
      <vt:lpstr>Calibri</vt:lpstr>
      <vt:lpstr>Calibri Light</vt:lpstr>
      <vt:lpstr>Office Theme</vt:lpstr>
      <vt:lpstr>Research Principles and Philosophy</vt:lpstr>
      <vt:lpstr>Please note</vt:lpstr>
      <vt:lpstr>Methods and Processes of Data Analysis</vt:lpstr>
      <vt:lpstr>Step 1</vt:lpstr>
      <vt:lpstr>Step 2</vt:lpstr>
      <vt:lpstr>PowerPoint Presentation</vt:lpstr>
      <vt:lpstr>Why or what do you code ? </vt:lpstr>
      <vt:lpstr>Continued</vt:lpstr>
      <vt:lpstr>You are the boss</vt:lpstr>
      <vt:lpstr>Step 3</vt:lpstr>
      <vt:lpstr>Example how I grouped these codes together </vt:lpstr>
      <vt:lpstr>Continued</vt:lpstr>
      <vt:lpstr>Step 4</vt:lpstr>
      <vt:lpstr>Label the categories </vt:lpstr>
      <vt:lpstr>Connections between categories</vt:lpstr>
      <vt:lpstr>Step 5, some options </vt:lpstr>
      <vt:lpstr>Step 6</vt:lpstr>
      <vt:lpstr>Ending remarks</vt:lpstr>
      <vt:lpstr>Suggested reading</vt:lpstr>
      <vt:lpstr>Data Organization and Management (1 of 4)</vt:lpstr>
      <vt:lpstr>Data Organization and Management (2 of 4)</vt:lpstr>
      <vt:lpstr>Data Organization and Management (3 of 4)</vt:lpstr>
      <vt:lpstr>Data Organization and Management (4 of 4)</vt:lpstr>
      <vt:lpstr>Immersive Engagement (1 of 15)</vt:lpstr>
      <vt:lpstr>Immersive Engagement (2 of 15)</vt:lpstr>
      <vt:lpstr>Immersive Engagement (3 of 15)</vt:lpstr>
      <vt:lpstr>Immersive Engagement (4 of 15)</vt:lpstr>
      <vt:lpstr>Immersive Engagement (5 of 15)</vt:lpstr>
      <vt:lpstr>Immersive Engagement (6 of 15)</vt:lpstr>
      <vt:lpstr>Immersive Engagement (7 of 15)</vt:lpstr>
      <vt:lpstr>Immersive Engagement (8 of 15)</vt:lpstr>
      <vt:lpstr>Immersive Engagement (9 of 15)</vt:lpstr>
      <vt:lpstr>Immersive Engagement (10 of 15)</vt:lpstr>
      <vt:lpstr>Immersive Engagement (11 of 15)</vt:lpstr>
      <vt:lpstr>Immersive Engagement (12 of 15)</vt:lpstr>
      <vt:lpstr>Immersive Engagement (13 of 15)</vt:lpstr>
      <vt:lpstr>Immersive Engagement (14 of 15)</vt:lpstr>
      <vt:lpstr>Immersive Engagement (15 of 15)</vt:lpstr>
      <vt:lpstr>Writing and Representation (1 of 3)</vt:lpstr>
      <vt:lpstr>Writing and Representation (2 of 3)</vt:lpstr>
      <vt:lpstr>Writing and Representation (3 of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Converting Research into Practice</dc:title>
  <dc:creator>Caroline Jawad</dc:creator>
  <cp:lastModifiedBy>Amare Desta</cp:lastModifiedBy>
  <cp:revision>2</cp:revision>
  <dcterms:created xsi:type="dcterms:W3CDTF">2022-03-15T15:38:44Z</dcterms:created>
  <dcterms:modified xsi:type="dcterms:W3CDTF">2022-10-18T15:55:48Z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