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5" r:id="rId6"/>
    <p:sldId id="261" r:id="rId7"/>
    <p:sldId id="262" r:id="rId8"/>
    <p:sldId id="263" r:id="rId9"/>
    <p:sldId id="264"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2" d="100"/>
          <a:sy n="42" d="100"/>
        </p:scale>
        <p:origin x="72"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2/15/2018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gov.wales/docs/dsjlg/publications/comm/170622-transition-guidance-en.pdf" TargetMode="External"/><Relationship Id="rId2" Type="http://schemas.openxmlformats.org/officeDocument/2006/relationships/hyperlink" Target="http://www.assembly.wales/NAfW%20Documents/tb-07-008.pdf%20-%2028072009/tb-07-008-English.pdf" TargetMode="External"/><Relationship Id="rId1" Type="http://schemas.openxmlformats.org/officeDocument/2006/relationships/slideLayout" Target="../slideLayouts/slideLayout2.xml"/><Relationship Id="rId4" Type="http://schemas.openxmlformats.org/officeDocument/2006/relationships/hyperlink" Target="https://www.walesonline.co.uk/news/politics/anti-poverty-programme-communities-first-12604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Communities First</a:t>
            </a:r>
            <a:endParaRPr lang="en-GB" dirty="0"/>
          </a:p>
        </p:txBody>
      </p:sp>
      <p:sp>
        <p:nvSpPr>
          <p:cNvPr id="3" name="Subtitle 2"/>
          <p:cNvSpPr>
            <a:spLocks noGrp="1"/>
          </p:cNvSpPr>
          <p:nvPr>
            <p:ph type="subTitle" idx="1"/>
          </p:nvPr>
        </p:nvSpPr>
        <p:spPr/>
        <p:txBody>
          <a:bodyPr/>
          <a:lstStyle/>
          <a:p>
            <a:r>
              <a:rPr lang="en-GB" dirty="0" smtClean="0"/>
              <a:t>Grace Anthony</a:t>
            </a:r>
            <a:endParaRPr lang="en-GB" dirty="0"/>
          </a:p>
        </p:txBody>
      </p:sp>
    </p:spTree>
    <p:extLst>
      <p:ext uri="{BB962C8B-B14F-4D97-AF65-F5344CB8AC3E}">
        <p14:creationId xmlns:p14="http://schemas.microsoft.com/office/powerpoint/2010/main" val="1870319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poverty and attainment?</a:t>
            </a:r>
            <a:endParaRPr lang="en-GB" dirty="0"/>
          </a:p>
        </p:txBody>
      </p:sp>
      <p:sp>
        <p:nvSpPr>
          <p:cNvPr id="3" name="Content Placeholder 2"/>
          <p:cNvSpPr>
            <a:spLocks noGrp="1"/>
          </p:cNvSpPr>
          <p:nvPr>
            <p:ph idx="1"/>
          </p:nvPr>
        </p:nvSpPr>
        <p:spPr/>
        <p:txBody>
          <a:bodyPr/>
          <a:lstStyle/>
          <a:p>
            <a:r>
              <a:rPr lang="en-GB" dirty="0" smtClean="0"/>
              <a:t>In Wales, 23 per cent of people live in poverty. There are many initiatives to help with trying to decrease the number of people living in poverty and help with how adults, young people and children can deal with poverty. Almost one in three children live in poverty in Wales, this is higher than any other nation in the UK and is equal to nearly 200,000 children. The attainment gap presents itself in schools as it has been shown that children that come from poorer backgrounds are up to one year behind their peers at the age of five. Communities First is one of the initiatives that are trying to close the gap between poverty and attainment and give children from deprived areas an easier chance to succeed.</a:t>
            </a:r>
            <a:endParaRPr lang="en-GB" dirty="0"/>
          </a:p>
        </p:txBody>
      </p:sp>
    </p:spTree>
    <p:extLst>
      <p:ext uri="{BB962C8B-B14F-4D97-AF65-F5344CB8AC3E}">
        <p14:creationId xmlns:p14="http://schemas.microsoft.com/office/powerpoint/2010/main" val="2653867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Communities First</a:t>
            </a:r>
            <a:endParaRPr lang="en-GB" dirty="0"/>
          </a:p>
        </p:txBody>
      </p:sp>
      <p:sp>
        <p:nvSpPr>
          <p:cNvPr id="3" name="Content Placeholder 2"/>
          <p:cNvSpPr>
            <a:spLocks noGrp="1"/>
          </p:cNvSpPr>
          <p:nvPr>
            <p:ph idx="1"/>
          </p:nvPr>
        </p:nvSpPr>
        <p:spPr/>
        <p:txBody>
          <a:bodyPr/>
          <a:lstStyle/>
          <a:p>
            <a:r>
              <a:rPr lang="en-GB" dirty="0" smtClean="0"/>
              <a:t>Communities First is an anti-poverty initiative that tries to help the most disadvantaged communities in trying to give them equal opportunities and a better way of life. It was first introduced in April 2001 by the Welsh Assembly Government to reduce the gap between poverty and attainment. During the first decade of the launch of this initiative, it delivered its service with 150 local organisations. It covers a population of 10-15,000 people, in particular it covers 10% of the most underprivileged areas in Wales (WIMD, 2011). Communities First is based on ‘clusters’ which are the most deprived areas, according to the Welsh Index of Multiple Deprivation 2011. The Lead Delivery Bodies apply for certain areas and then is sent to the Minister who then confirms if the cluster is eligible for the initiative.</a:t>
            </a:r>
            <a:endParaRPr lang="en-GB" dirty="0"/>
          </a:p>
        </p:txBody>
      </p:sp>
    </p:spTree>
    <p:extLst>
      <p:ext uri="{BB962C8B-B14F-4D97-AF65-F5344CB8AC3E}">
        <p14:creationId xmlns:p14="http://schemas.microsoft.com/office/powerpoint/2010/main" val="4243780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Communities First aim to reduce poverty?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initiative focuses on the ‘Three E’s, these are what will enable them to create resilient communities. The ‘Three E’s’ consist of’:</a:t>
            </a:r>
          </a:p>
          <a:p>
            <a:r>
              <a:rPr lang="en-GB" b="1" dirty="0" smtClean="0"/>
              <a:t>Employability</a:t>
            </a:r>
            <a:r>
              <a:rPr lang="en-GB" dirty="0" smtClean="0"/>
              <a:t>: ensuring and helping the people from the communities to be fit and ready to be able to work.</a:t>
            </a:r>
          </a:p>
          <a:p>
            <a:r>
              <a:rPr lang="en-GB" b="1" dirty="0" smtClean="0"/>
              <a:t>Empowerment</a:t>
            </a:r>
            <a:r>
              <a:rPr lang="en-GB" dirty="0" smtClean="0"/>
              <a:t>: the communities engage and invest their opinions and views in decisions that they believe strongly about.</a:t>
            </a:r>
          </a:p>
          <a:p>
            <a:r>
              <a:rPr lang="en-GB" b="1" dirty="0" smtClean="0"/>
              <a:t>Early Years</a:t>
            </a:r>
            <a:r>
              <a:rPr lang="en-GB" dirty="0" smtClean="0"/>
              <a:t>: ensuring children have the best quality of life.</a:t>
            </a:r>
          </a:p>
          <a:p>
            <a:pPr marL="0" indent="0">
              <a:buNone/>
            </a:pPr>
            <a:endParaRPr lang="en-GB" dirty="0"/>
          </a:p>
          <a:p>
            <a:pPr marL="0" indent="0">
              <a:buNone/>
            </a:pPr>
            <a:r>
              <a:rPr lang="en-GB" dirty="0" smtClean="0"/>
              <a:t>With all of these working together, Communities First believe that this will decrease the poverty in those areas.</a:t>
            </a:r>
          </a:p>
        </p:txBody>
      </p:sp>
    </p:spTree>
    <p:extLst>
      <p:ext uri="{BB962C8B-B14F-4D97-AF65-F5344CB8AC3E}">
        <p14:creationId xmlns:p14="http://schemas.microsoft.com/office/powerpoint/2010/main" val="1833117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Communities First Activities</a:t>
            </a:r>
            <a:endParaRPr lang="en-GB" dirty="0"/>
          </a:p>
        </p:txBody>
      </p:sp>
      <p:sp>
        <p:nvSpPr>
          <p:cNvPr id="3" name="Content Placeholder 2"/>
          <p:cNvSpPr>
            <a:spLocks noGrp="1"/>
          </p:cNvSpPr>
          <p:nvPr>
            <p:ph idx="1"/>
          </p:nvPr>
        </p:nvSpPr>
        <p:spPr/>
        <p:txBody>
          <a:bodyPr/>
          <a:lstStyle/>
          <a:p>
            <a:r>
              <a:rPr lang="en-GB" dirty="0" smtClean="0"/>
              <a:t>There are five Communities First areas in Swansea, known as clusters. They are called the west, north west, north east, east and south clusters. The staff hold various activities, workshops and support around budgeting. Benefits, jobs, parenting, family learning, qualifications, volunteering, physical activity, cooking and community activities. There are plenty of support systems to include everyone to learn, and to have fun. It gives people from the deprived areas to get the chance to do things that they may have not been able to do, due to poverty. This also creates community relationships and may make families bond together more.</a:t>
            </a:r>
            <a:endParaRPr lang="en-GB" dirty="0"/>
          </a:p>
        </p:txBody>
      </p:sp>
    </p:spTree>
    <p:extLst>
      <p:ext uri="{BB962C8B-B14F-4D97-AF65-F5344CB8AC3E}">
        <p14:creationId xmlns:p14="http://schemas.microsoft.com/office/powerpoint/2010/main" val="3847691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Communities First and the impact on young people</a:t>
            </a:r>
            <a:endParaRPr lang="en-GB" dirty="0"/>
          </a:p>
        </p:txBody>
      </p:sp>
      <p:sp>
        <p:nvSpPr>
          <p:cNvPr id="3" name="Content Placeholder 2"/>
          <p:cNvSpPr>
            <a:spLocks noGrp="1"/>
          </p:cNvSpPr>
          <p:nvPr>
            <p:ph idx="1"/>
          </p:nvPr>
        </p:nvSpPr>
        <p:spPr/>
        <p:txBody>
          <a:bodyPr/>
          <a:lstStyle/>
          <a:p>
            <a:r>
              <a:rPr lang="en-GB" dirty="0" smtClean="0"/>
              <a:t>Communities First has an impact on young people, that with it being abolished could carry out many disadvantages. Communities First help young people with poverty, low self-esteem, confidence, education attainment and achievement. The staff help young people to engage in training, apprenticeships and employment to help them tackle poverty in later life. The staff also help with many  skills of life such as decision-making and problem solving so that the young people can see how to engage in different situations and make better life choices. Without these in place, it then creates more of a problem in the young peoples’ lives, creating more poverty and deprivation without the support.</a:t>
            </a:r>
          </a:p>
        </p:txBody>
      </p:sp>
    </p:spTree>
    <p:extLst>
      <p:ext uri="{BB962C8B-B14F-4D97-AF65-F5344CB8AC3E}">
        <p14:creationId xmlns:p14="http://schemas.microsoft.com/office/powerpoint/2010/main" val="3264639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Communities First and health</a:t>
            </a:r>
            <a:endParaRPr lang="en-GB" dirty="0"/>
          </a:p>
        </p:txBody>
      </p:sp>
      <p:sp>
        <p:nvSpPr>
          <p:cNvPr id="3" name="Content Placeholder 2"/>
          <p:cNvSpPr>
            <a:spLocks noGrp="1"/>
          </p:cNvSpPr>
          <p:nvPr>
            <p:ph idx="1"/>
          </p:nvPr>
        </p:nvSpPr>
        <p:spPr/>
        <p:txBody>
          <a:bodyPr/>
          <a:lstStyle/>
          <a:p>
            <a:r>
              <a:rPr lang="en-GB" dirty="0" smtClean="0"/>
              <a:t>Communities First provides activities and exercises to benefit the health of the people in deprived areas. They work in close partnership with GP surgeries to ensure that the people’s health are at a healthy standard. Mental health is also an issue in these areas due to stress which could get linked to poverty. Communities First engage adults, children and young people with mental health issues into the community, education and society. Vulnerable groups in deprived areas are also helped to be more engaged with society, these could include elderly, disabled and homeless people.</a:t>
            </a:r>
            <a:endParaRPr lang="en-GB" dirty="0"/>
          </a:p>
        </p:txBody>
      </p:sp>
    </p:spTree>
    <p:extLst>
      <p:ext uri="{BB962C8B-B14F-4D97-AF65-F5344CB8AC3E}">
        <p14:creationId xmlns:p14="http://schemas.microsoft.com/office/powerpoint/2010/main" val="1810191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Communities First successful?</a:t>
            </a:r>
            <a:endParaRPr lang="en-GB" dirty="0"/>
          </a:p>
        </p:txBody>
      </p:sp>
      <p:sp>
        <p:nvSpPr>
          <p:cNvPr id="3" name="Content Placeholder 2"/>
          <p:cNvSpPr>
            <a:spLocks noGrp="1"/>
          </p:cNvSpPr>
          <p:nvPr>
            <p:ph idx="1"/>
          </p:nvPr>
        </p:nvSpPr>
        <p:spPr/>
        <p:txBody>
          <a:bodyPr/>
          <a:lstStyle/>
          <a:p>
            <a:r>
              <a:rPr lang="en-GB" dirty="0" smtClean="0"/>
              <a:t>In 2017, Carl </a:t>
            </a:r>
            <a:r>
              <a:rPr lang="en-GB" dirty="0" err="1" smtClean="0"/>
              <a:t>Sargeant</a:t>
            </a:r>
            <a:r>
              <a:rPr lang="en-GB" dirty="0" smtClean="0"/>
              <a:t>, Communities and Children Secretary, explained that Communities First would be axed in 2018 for a number of reasons. The initiative received £300 million since 2001 and had not successfully raised prosperity in the most deprived areas of Wales. The Government believed that the scheme was successful in the way it was with individuals but as a community and the poverty levels, they remained high. The Community First staff were seen as more of a support system to overall moods and emotions, rather than tackling poverty itself.</a:t>
            </a:r>
            <a:endParaRPr lang="en-GB" dirty="0"/>
          </a:p>
        </p:txBody>
      </p:sp>
    </p:spTree>
    <p:extLst>
      <p:ext uri="{BB962C8B-B14F-4D97-AF65-F5344CB8AC3E}">
        <p14:creationId xmlns:p14="http://schemas.microsoft.com/office/powerpoint/2010/main" val="773142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could Communities First have been improved?</a:t>
            </a:r>
            <a:endParaRPr lang="en-GB" dirty="0"/>
          </a:p>
        </p:txBody>
      </p:sp>
      <p:sp>
        <p:nvSpPr>
          <p:cNvPr id="3" name="Content Placeholder 2"/>
          <p:cNvSpPr>
            <a:spLocks noGrp="1"/>
          </p:cNvSpPr>
          <p:nvPr>
            <p:ph idx="1"/>
          </p:nvPr>
        </p:nvSpPr>
        <p:spPr/>
        <p:txBody>
          <a:bodyPr/>
          <a:lstStyle/>
          <a:p>
            <a:r>
              <a:rPr lang="en-GB" dirty="0" smtClean="0"/>
              <a:t>Communities First could have been improved if families or individuals applied themselves instead of as a community. Some families in certain areas are wealthier than others, but are in Community First clusters. This is the same as families living in non Community First clusters, that are living in poverty. Ministers should enable communities to combine and engage with one another, without making one area seem socially excluded, as they already feel due to the attainment gap. The home income, children and work should be included in the consideration of being involved in the initiative, rather than where the people live.</a:t>
            </a:r>
            <a:endParaRPr lang="en-GB" dirty="0"/>
          </a:p>
        </p:txBody>
      </p:sp>
    </p:spTree>
    <p:extLst>
      <p:ext uri="{BB962C8B-B14F-4D97-AF65-F5344CB8AC3E}">
        <p14:creationId xmlns:p14="http://schemas.microsoft.com/office/powerpoint/2010/main" val="2790098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lstStyle/>
          <a:p>
            <a:r>
              <a:rPr lang="en-GB" dirty="0" smtClean="0">
                <a:hlinkClick r:id="rId2"/>
              </a:rPr>
              <a:t>National Assembly for Wales , 2006 </a:t>
            </a:r>
            <a:r>
              <a:rPr lang="en-GB" dirty="0" smtClean="0">
                <a:hlinkClick r:id="rId2"/>
              </a:rPr>
              <a:t>http</a:t>
            </a:r>
            <a:r>
              <a:rPr lang="en-GB" dirty="0">
                <a:hlinkClick r:id="rId2"/>
              </a:rPr>
              <a:t>://www.assembly.wales/NAfW%20Documents/tb-07-008.pdf%20-%</a:t>
            </a:r>
            <a:r>
              <a:rPr lang="en-GB" dirty="0" smtClean="0">
                <a:hlinkClick r:id="rId2"/>
              </a:rPr>
              <a:t>2028072009/tb-07-008-English.pdf</a:t>
            </a:r>
            <a:endParaRPr lang="en-GB" dirty="0" smtClean="0"/>
          </a:p>
          <a:p>
            <a:endParaRPr lang="en-GB" dirty="0" smtClean="0"/>
          </a:p>
          <a:p>
            <a:r>
              <a:rPr lang="en-GB" dirty="0">
                <a:hlinkClick r:id="rId3"/>
              </a:rPr>
              <a:t>http://</a:t>
            </a:r>
            <a:r>
              <a:rPr lang="en-GB" dirty="0" smtClean="0">
                <a:hlinkClick r:id="rId3"/>
              </a:rPr>
              <a:t>gov.wales/docs/dsjlg/publications/comm/170622-transition-guidance-en.pdf</a:t>
            </a:r>
            <a:endParaRPr lang="en-GB" dirty="0" smtClean="0"/>
          </a:p>
          <a:p>
            <a:endParaRPr lang="en-GB" dirty="0" smtClean="0"/>
          </a:p>
          <a:p>
            <a:r>
              <a:rPr lang="en-GB" dirty="0">
                <a:hlinkClick r:id="rId4"/>
              </a:rPr>
              <a:t>https://</a:t>
            </a:r>
            <a:r>
              <a:rPr lang="en-GB" dirty="0" smtClean="0">
                <a:hlinkClick r:id="rId4"/>
              </a:rPr>
              <a:t>www.walesonline.co.uk/news/politics/anti-poverty-programme-communities-first-12604423</a:t>
            </a:r>
            <a:endParaRPr lang="en-GB" dirty="0" smtClean="0"/>
          </a:p>
          <a:p>
            <a:endParaRPr lang="en-GB" dirty="0"/>
          </a:p>
        </p:txBody>
      </p:sp>
    </p:spTree>
    <p:extLst>
      <p:ext uri="{BB962C8B-B14F-4D97-AF65-F5344CB8AC3E}">
        <p14:creationId xmlns:p14="http://schemas.microsoft.com/office/powerpoint/2010/main" val="9262390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457</TotalTime>
  <Words>1007</Words>
  <Application>Microsoft Office PowerPoint</Application>
  <PresentationFormat>Widescreen</PresentationFormat>
  <Paragraphs>29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Communities First</vt:lpstr>
      <vt:lpstr>What is poverty and attainment?</vt:lpstr>
      <vt:lpstr>Communities First</vt:lpstr>
      <vt:lpstr>How does Communities First aim to reduce poverty?</vt:lpstr>
      <vt:lpstr>Communities First Activities</vt:lpstr>
      <vt:lpstr>Communities First and the impact on young people</vt:lpstr>
      <vt:lpstr>Communities First and health</vt:lpstr>
      <vt:lpstr>Is Communities First successful?</vt:lpstr>
      <vt:lpstr>How could Communities First have been improved?</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Communities First</dc:title>
  <dc:creator>MYLAPTOP</dc:creator>
  <cp:lastModifiedBy>MYLAPTOP</cp:lastModifiedBy>
  <cp:revision>22</cp:revision>
  <dcterms:created xsi:type="dcterms:W3CDTF">2018-02-15T18:02:25Z</dcterms:created>
  <dcterms:modified xsi:type="dcterms:W3CDTF">2018-02-16T01:39:30Z</dcterms:modified>
</cp:coreProperties>
</file>