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9"/>
      <p:bold r:id="rId10"/>
      <p:italic r:id="rId11"/>
      <p:boldItalic r:id="rId1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font" Target="fonts/font3.fntdata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1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33701" y="2163232"/>
            <a:ext cx="2276596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66568" y="1384299"/>
            <a:ext cx="3955415" cy="3683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820516" y="1343659"/>
            <a:ext cx="4105275" cy="3876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461432"/>
            <a:ext cx="442468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86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SHSS5063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59597" y="3382432"/>
            <a:ext cx="664337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81505" marR="5080" indent="-1869439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Calibri"/>
                <a:cs typeface="Calibri"/>
              </a:rPr>
              <a:t>Shoulder</a:t>
            </a:r>
            <a:r>
              <a:rPr sz="4000" i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000" i="1" dirty="0">
                <a:solidFill>
                  <a:srgbClr val="FFFFFF"/>
                </a:solidFill>
                <a:latin typeface="Calibri"/>
                <a:cs typeface="Calibri"/>
              </a:rPr>
              <a:t>Early</a:t>
            </a:r>
            <a:r>
              <a:rPr sz="4000" i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000" i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4000" i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Calibri"/>
                <a:cs typeface="Calibri"/>
              </a:rPr>
              <a:t>Intermediate Rehabilitation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ROM</a:t>
            </a:r>
            <a:r>
              <a:rPr spc="-2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Flexibility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31899"/>
            <a:ext cx="3414395" cy="386969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355600" marR="5080" indent="-342900">
              <a:lnSpc>
                <a:spcPts val="2930"/>
              </a:lnSpc>
              <a:spcBef>
                <a:spcPts val="75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Calibri"/>
                <a:cs typeface="Calibri"/>
              </a:rPr>
              <a:t>Pendulum</a:t>
            </a:r>
            <a:r>
              <a:rPr sz="3000" spc="-110" dirty="0">
                <a:latin typeface="Calibri"/>
                <a:cs typeface="Calibri"/>
              </a:rPr>
              <a:t> </a:t>
            </a:r>
            <a:r>
              <a:rPr sz="3000" spc="-30" dirty="0">
                <a:latin typeface="Calibri"/>
                <a:cs typeface="Calibri"/>
              </a:rPr>
              <a:t>exercises </a:t>
            </a:r>
            <a:r>
              <a:rPr sz="3000" dirty="0">
                <a:latin typeface="Calibri"/>
                <a:cs typeface="Calibri"/>
              </a:rPr>
              <a:t>(dynamic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mobility)</a:t>
            </a:r>
            <a:endParaRPr sz="3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Calibri"/>
                <a:cs typeface="Calibri"/>
              </a:rPr>
              <a:t>Capsular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stretches</a:t>
            </a:r>
            <a:endParaRPr sz="30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80" dirty="0">
                <a:latin typeface="Arial"/>
                <a:cs typeface="Arial"/>
              </a:rPr>
              <a:t> </a:t>
            </a:r>
            <a:r>
              <a:rPr sz="2600" spc="-10" dirty="0">
                <a:latin typeface="Calibri"/>
                <a:cs typeface="Calibri"/>
              </a:rPr>
              <a:t>Anterior</a:t>
            </a:r>
            <a:endParaRPr sz="2600">
              <a:latin typeface="Calibri"/>
              <a:cs typeface="Calibri"/>
            </a:endParaRPr>
          </a:p>
          <a:p>
            <a:pPr marL="469900">
              <a:lnSpc>
                <a:spcPts val="3095"/>
              </a:lnSpc>
              <a:spcBef>
                <a:spcPts val="1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80" dirty="0">
                <a:latin typeface="Arial"/>
                <a:cs typeface="Arial"/>
              </a:rPr>
              <a:t> </a:t>
            </a:r>
            <a:r>
              <a:rPr sz="2600" spc="-10" dirty="0">
                <a:latin typeface="Calibri"/>
                <a:cs typeface="Calibri"/>
              </a:rPr>
              <a:t>Posterior</a:t>
            </a:r>
            <a:endParaRPr sz="2600">
              <a:latin typeface="Calibri"/>
              <a:cs typeface="Calibri"/>
            </a:endParaRPr>
          </a:p>
          <a:p>
            <a:pPr marL="469900">
              <a:lnSpc>
                <a:spcPts val="3095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spc="-10" dirty="0">
                <a:latin typeface="Calibri"/>
                <a:cs typeface="Calibri"/>
              </a:rPr>
              <a:t>Superior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Calibri"/>
                <a:cs typeface="Calibri"/>
              </a:rPr>
              <a:t>Active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stretches</a:t>
            </a:r>
            <a:endParaRPr sz="3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Calibri"/>
                <a:cs typeface="Calibri"/>
              </a:rPr>
              <a:t>Passive</a:t>
            </a:r>
            <a:r>
              <a:rPr sz="3000" spc="-114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stretches</a:t>
            </a:r>
            <a:endParaRPr sz="3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Calibri"/>
                <a:cs typeface="Calibri"/>
              </a:rPr>
              <a:t>Assistive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stretches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55204" y="1116752"/>
            <a:ext cx="3696335" cy="455549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Calibri"/>
                <a:cs typeface="Calibri"/>
              </a:rPr>
              <a:t>Wand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exercises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70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Flexion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Abduction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71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7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Lateral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rotation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Medial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rotation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70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5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Horizontal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flex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&amp;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ext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Calibri"/>
                <a:cs typeface="Calibri"/>
              </a:rPr>
              <a:t>Pulley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exercises</a:t>
            </a:r>
            <a:endParaRPr sz="2800">
              <a:latin typeface="Calibri"/>
              <a:cs typeface="Calibri"/>
            </a:endParaRPr>
          </a:p>
          <a:p>
            <a:pPr marL="355600" marR="300355" indent="-342900">
              <a:lnSpc>
                <a:spcPts val="3329"/>
              </a:lnSpc>
              <a:spcBef>
                <a:spcPts val="8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Calibri"/>
                <a:cs typeface="Calibri"/>
              </a:rPr>
              <a:t>THINK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ANTI-</a:t>
            </a:r>
            <a:r>
              <a:rPr sz="2800" spc="-25" dirty="0">
                <a:latin typeface="Calibri"/>
                <a:cs typeface="Calibri"/>
              </a:rPr>
              <a:t>GRAVITY </a:t>
            </a:r>
            <a:r>
              <a:rPr sz="2800" spc="-10" dirty="0">
                <a:latin typeface="Calibri"/>
                <a:cs typeface="Calibri"/>
              </a:rPr>
              <a:t>POSITIONS!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95299"/>
            <a:ext cx="701484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Strength</a:t>
            </a:r>
            <a:r>
              <a:rPr sz="4000" spc="-80" dirty="0"/>
              <a:t> </a:t>
            </a:r>
            <a:r>
              <a:rPr sz="4000" dirty="0"/>
              <a:t>and</a:t>
            </a:r>
            <a:r>
              <a:rPr sz="4000" spc="-70" dirty="0"/>
              <a:t> </a:t>
            </a:r>
            <a:r>
              <a:rPr sz="4000" dirty="0"/>
              <a:t>Muscular</a:t>
            </a:r>
            <a:r>
              <a:rPr sz="4000" spc="-55" dirty="0"/>
              <a:t> </a:t>
            </a:r>
            <a:r>
              <a:rPr sz="4000" spc="-10" dirty="0"/>
              <a:t>Endurance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75492" y="1343659"/>
            <a:ext cx="3358515" cy="3573145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0"/>
              </a:spcBef>
            </a:pPr>
            <a:r>
              <a:rPr sz="2700" b="1" spc="-10" dirty="0">
                <a:latin typeface="Calibri"/>
                <a:cs typeface="Calibri"/>
              </a:rPr>
              <a:t>Isometrics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Calibri"/>
                <a:cs typeface="Calibri"/>
              </a:rPr>
              <a:t>Incl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Bouhler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exercises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700" b="1" spc="-10" dirty="0">
                <a:latin typeface="Calibri"/>
                <a:cs typeface="Calibri"/>
              </a:rPr>
              <a:t>Concentric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Calibri"/>
                <a:cs typeface="Calibri"/>
              </a:rPr>
              <a:t>Scapular</a:t>
            </a:r>
            <a:r>
              <a:rPr sz="2700" spc="-9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stabilisers</a:t>
            </a:r>
            <a:endParaRPr sz="2700">
              <a:latin typeface="Calibri"/>
              <a:cs typeface="Calibri"/>
            </a:endParaRPr>
          </a:p>
          <a:p>
            <a:pPr marL="355600" marR="532765" indent="-342900">
              <a:lnSpc>
                <a:spcPts val="2930"/>
              </a:lnSpc>
              <a:spcBef>
                <a:spcPts val="715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30" dirty="0">
                <a:latin typeface="Calibri"/>
                <a:cs typeface="Calibri"/>
              </a:rPr>
              <a:t>Upper,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spc="-35" dirty="0">
                <a:latin typeface="Calibri"/>
                <a:cs typeface="Calibri"/>
              </a:rPr>
              <a:t>lower,</a:t>
            </a:r>
            <a:r>
              <a:rPr sz="2700" spc="-100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mid </a:t>
            </a:r>
            <a:r>
              <a:rPr sz="2700" spc="-10" dirty="0">
                <a:latin typeface="Calibri"/>
                <a:cs typeface="Calibri"/>
              </a:rPr>
              <a:t>traps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Calibri"/>
                <a:cs typeface="Calibri"/>
              </a:rPr>
              <a:t>Rhomboids</a:t>
            </a:r>
            <a:endParaRPr sz="2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Calibri"/>
                <a:cs typeface="Calibri"/>
              </a:rPr>
              <a:t>Serratus</a:t>
            </a:r>
            <a:r>
              <a:rPr sz="2700" spc="-8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anterior</a:t>
            </a:r>
            <a:endParaRPr sz="27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20516" y="1375832"/>
            <a:ext cx="3154680" cy="4047490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5"/>
              </a:spcBef>
            </a:pPr>
            <a:r>
              <a:rPr sz="2000" b="1" dirty="0">
                <a:latin typeface="Calibri"/>
                <a:cs typeface="Calibri"/>
              </a:rPr>
              <a:t>Glenohumeral</a:t>
            </a:r>
            <a:r>
              <a:rPr sz="2000" b="1" spc="-7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exercises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Extension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Abduction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Calibri"/>
                <a:cs typeface="Calibri"/>
              </a:rPr>
              <a:t>Adduction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M&amp;L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rotation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Horizontal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flex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&amp;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ext</a:t>
            </a:r>
            <a:endParaRPr sz="2000">
              <a:latin typeface="Calibri"/>
              <a:cs typeface="Calibri"/>
            </a:endParaRPr>
          </a:p>
          <a:p>
            <a:pPr marL="12700" marR="5080">
              <a:lnSpc>
                <a:spcPts val="2930"/>
              </a:lnSpc>
              <a:spcBef>
                <a:spcPts val="125"/>
              </a:spcBef>
            </a:pPr>
            <a:r>
              <a:rPr sz="2000" b="1" dirty="0">
                <a:latin typeface="Calibri"/>
                <a:cs typeface="Calibri"/>
              </a:rPr>
              <a:t>Distal</a:t>
            </a:r>
            <a:r>
              <a:rPr sz="2000" b="1" spc="-7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movement</a:t>
            </a:r>
            <a:r>
              <a:rPr sz="2000" b="1" spc="-6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stabilisation </a:t>
            </a:r>
            <a:r>
              <a:rPr sz="2000" b="1" dirty="0">
                <a:latin typeface="Calibri"/>
                <a:cs typeface="Calibri"/>
              </a:rPr>
              <a:t>Multiplanar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exercises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b="1" spc="-25" dirty="0">
                <a:latin typeface="Calibri"/>
                <a:cs typeface="Calibri"/>
              </a:rPr>
              <a:t>OKC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</a:pPr>
            <a:r>
              <a:rPr sz="2000" b="1" spc="-25" dirty="0">
                <a:latin typeface="Calibri"/>
                <a:cs typeface="Calibri"/>
              </a:rPr>
              <a:t>CKC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134533" cy="9821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61432"/>
            <a:ext cx="34194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Proprioception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355600" marR="196215" indent="-342900">
              <a:lnSpc>
                <a:spcPts val="3200"/>
              </a:lnSpc>
              <a:spcBef>
                <a:spcPts val="5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Rhythmic</a:t>
            </a:r>
            <a:r>
              <a:rPr spc="-85" dirty="0"/>
              <a:t> </a:t>
            </a:r>
            <a:r>
              <a:rPr spc="-10" dirty="0"/>
              <a:t>stabilisation exercises</a:t>
            </a:r>
          </a:p>
          <a:p>
            <a:pPr marL="469900">
              <a:lnSpc>
                <a:spcPct val="100000"/>
              </a:lnSpc>
              <a:spcBef>
                <a:spcPts val="29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45" dirty="0">
                <a:latin typeface="Arial"/>
                <a:cs typeface="Arial"/>
              </a:rPr>
              <a:t> </a:t>
            </a:r>
            <a:r>
              <a:rPr sz="2600" dirty="0"/>
              <a:t>Rhythmic</a:t>
            </a:r>
            <a:r>
              <a:rPr sz="2600" spc="-20" dirty="0"/>
              <a:t> </a:t>
            </a:r>
            <a:r>
              <a:rPr sz="2600" spc="-10" dirty="0"/>
              <a:t>stabilisation</a:t>
            </a:r>
            <a:endParaRPr sz="2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35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/>
              <a:t>Alphabets</a:t>
            </a:r>
            <a:r>
              <a:rPr sz="2600" spc="-20" dirty="0"/>
              <a:t> </a:t>
            </a:r>
            <a:r>
              <a:rPr sz="2600" spc="-25" dirty="0"/>
              <a:t>etc</a:t>
            </a:r>
            <a:endParaRPr sz="2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4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Mirror</a:t>
            </a:r>
            <a:r>
              <a:rPr spc="-40" dirty="0"/>
              <a:t> </a:t>
            </a:r>
            <a:r>
              <a:rPr dirty="0"/>
              <a:t>upper</a:t>
            </a:r>
            <a:r>
              <a:rPr spc="-35" dirty="0"/>
              <a:t> </a:t>
            </a:r>
            <a:r>
              <a:rPr spc="-10" dirty="0"/>
              <a:t>extremity</a:t>
            </a:r>
          </a:p>
          <a:p>
            <a:pPr marL="12700">
              <a:lnSpc>
                <a:spcPct val="100000"/>
              </a:lnSpc>
              <a:spcBef>
                <a:spcPts val="33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Duplicating</a:t>
            </a:r>
            <a:r>
              <a:rPr spc="-105" dirty="0"/>
              <a:t> </a:t>
            </a:r>
            <a:r>
              <a:rPr spc="-10" dirty="0"/>
              <a:t>position</a:t>
            </a:r>
          </a:p>
          <a:p>
            <a:pPr marL="355600" marR="484505" indent="-342900">
              <a:lnSpc>
                <a:spcPts val="3270"/>
              </a:lnSpc>
              <a:spcBef>
                <a:spcPts val="71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Double</a:t>
            </a:r>
            <a:r>
              <a:rPr spc="-15" dirty="0"/>
              <a:t> </a:t>
            </a:r>
            <a:r>
              <a:rPr dirty="0"/>
              <a:t>arm</a:t>
            </a:r>
            <a:r>
              <a:rPr spc="-5" dirty="0"/>
              <a:t> </a:t>
            </a:r>
            <a:r>
              <a:rPr spc="-10" dirty="0"/>
              <a:t>balance (stable)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Single</a:t>
            </a:r>
            <a:r>
              <a:rPr spc="-45" dirty="0"/>
              <a:t> </a:t>
            </a:r>
            <a:r>
              <a:rPr dirty="0"/>
              <a:t>arm</a:t>
            </a:r>
            <a:r>
              <a:rPr spc="-40" dirty="0"/>
              <a:t> </a:t>
            </a:r>
            <a:r>
              <a:rPr dirty="0"/>
              <a:t>balance</a:t>
            </a:r>
            <a:r>
              <a:rPr spc="-40" dirty="0"/>
              <a:t> </a:t>
            </a:r>
            <a:r>
              <a:rPr spc="-10" dirty="0"/>
              <a:t>(stable)</a:t>
            </a:r>
          </a:p>
          <a:p>
            <a:pPr marL="355600" marR="946785" indent="-342900">
              <a:lnSpc>
                <a:spcPts val="2870"/>
              </a:lnSpc>
              <a:spcBef>
                <a:spcPts val="76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Double</a:t>
            </a:r>
            <a:r>
              <a:rPr spc="-35" dirty="0"/>
              <a:t> </a:t>
            </a:r>
            <a:r>
              <a:rPr dirty="0"/>
              <a:t>arm</a:t>
            </a:r>
            <a:r>
              <a:rPr spc="-25" dirty="0"/>
              <a:t> </a:t>
            </a:r>
            <a:r>
              <a:rPr spc="-10" dirty="0"/>
              <a:t>balance (unstable)</a:t>
            </a:r>
          </a:p>
          <a:p>
            <a:pPr marL="355600" marR="1119505" indent="-342900">
              <a:lnSpc>
                <a:spcPts val="2870"/>
              </a:lnSpc>
              <a:spcBef>
                <a:spcPts val="73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Single</a:t>
            </a:r>
            <a:r>
              <a:rPr spc="-30" dirty="0"/>
              <a:t> </a:t>
            </a:r>
            <a:r>
              <a:rPr dirty="0"/>
              <a:t>arm</a:t>
            </a:r>
            <a:r>
              <a:rPr spc="-30" dirty="0"/>
              <a:t> </a:t>
            </a:r>
            <a:r>
              <a:rPr spc="-10" dirty="0"/>
              <a:t>balance (unstable)</a:t>
            </a:r>
          </a:p>
          <a:p>
            <a:pPr marL="469900">
              <a:lnSpc>
                <a:spcPct val="100000"/>
              </a:lnSpc>
              <a:spcBef>
                <a:spcPts val="285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45" dirty="0">
                <a:latin typeface="Arial"/>
                <a:cs typeface="Arial"/>
              </a:rPr>
              <a:t> </a:t>
            </a:r>
            <a:r>
              <a:rPr sz="2400" spc="-10" dirty="0"/>
              <a:t>Unstable:</a:t>
            </a:r>
            <a:endParaRPr sz="2400">
              <a:latin typeface="Arial"/>
              <a:cs typeface="Arial"/>
            </a:endParaRPr>
          </a:p>
          <a:p>
            <a:pPr marL="927100">
              <a:lnSpc>
                <a:spcPct val="100000"/>
              </a:lnSpc>
              <a:spcBef>
                <a:spcPts val="254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mat</a:t>
            </a:r>
            <a:r>
              <a:rPr sz="2000" spc="-15" dirty="0"/>
              <a:t> </a:t>
            </a:r>
            <a:r>
              <a:rPr sz="2000" dirty="0"/>
              <a:t>and</a:t>
            </a:r>
            <a:r>
              <a:rPr sz="2000" spc="-10" dirty="0"/>
              <a:t> gloves</a:t>
            </a:r>
            <a:endParaRPr sz="2000">
              <a:latin typeface="Arial"/>
              <a:cs typeface="Arial"/>
            </a:endParaRPr>
          </a:p>
          <a:p>
            <a:pPr marL="927100">
              <a:lnSpc>
                <a:spcPct val="100000"/>
              </a:lnSpc>
              <a:spcBef>
                <a:spcPts val="265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Swiss</a:t>
            </a:r>
            <a:r>
              <a:rPr sz="2000" spc="-25" dirty="0"/>
              <a:t> </a:t>
            </a:r>
            <a:r>
              <a:rPr sz="2000" spc="-20" dirty="0"/>
              <a:t>ball</a:t>
            </a:r>
            <a:endParaRPr sz="2000">
              <a:latin typeface="Arial"/>
              <a:cs typeface="Arial"/>
            </a:endParaRPr>
          </a:p>
          <a:p>
            <a:pPr marL="927100">
              <a:lnSpc>
                <a:spcPct val="100000"/>
              </a:lnSpc>
              <a:spcBef>
                <a:spcPts val="27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BAPS</a:t>
            </a:r>
            <a:r>
              <a:rPr sz="2000" spc="-15" dirty="0"/>
              <a:t> </a:t>
            </a:r>
            <a:r>
              <a:rPr sz="2000" spc="-20" dirty="0"/>
              <a:t>board</a:t>
            </a:r>
            <a:endParaRPr sz="2000">
              <a:latin typeface="Arial"/>
              <a:cs typeface="Arial"/>
            </a:endParaRPr>
          </a:p>
          <a:p>
            <a:pPr marL="927100">
              <a:lnSpc>
                <a:spcPct val="100000"/>
              </a:lnSpc>
              <a:spcBef>
                <a:spcPts val="20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/>
              <a:t>Trampoline</a:t>
            </a:r>
            <a:r>
              <a:rPr sz="2000" spc="-80" dirty="0"/>
              <a:t> </a:t>
            </a:r>
            <a:r>
              <a:rPr sz="2000" spc="-20" dirty="0"/>
              <a:t>etc.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0CA6AB7-133B-4868-9CE9-CD61C6676B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D72DC7-F892-42A7-959F-30125122F3A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41742F-2209-47FB-8687-8DD29DBEF613}">
  <ds:schemaRefs>
    <ds:schemaRef ds:uri="http://schemas.microsoft.com/office/2006/metadata/properties"/>
    <ds:schemaRef ds:uri="0c664b51-63af-4b9d-8d70-3880ca420fc4"/>
    <ds:schemaRef ds:uri="d1ca41dc-05f3-4340-86ae-42a3158c68b4"/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205</Words>
  <Application>Microsoft Office PowerPoint</Application>
  <PresentationFormat>On-screen Show (4:3)</PresentationFormat>
  <Paragraphs>52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Calibri</vt:lpstr>
      <vt:lpstr>Arial</vt:lpstr>
      <vt:lpstr>Office Theme</vt:lpstr>
      <vt:lpstr>SHSS5063</vt:lpstr>
      <vt:lpstr>ROM and Flexibility</vt:lpstr>
      <vt:lpstr>Strength and Muscular Endurance</vt:lpstr>
      <vt:lpstr>Proprioception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SHSS5063</dc:title>
  <cp:lastModifiedBy>Kerry Nicholas</cp:lastModifiedBy>
  <cp:revision>1</cp:revision>
  <dcterms:created xsi:type="dcterms:W3CDTF">2022-10-26T11:55:12Z</dcterms:created>
  <dcterms:modified xsi:type="dcterms:W3CDTF">2022-10-26T11:57:12Z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