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7F4F3E3-8C68-0634-53C0-35A1CF5FD83F}">
          <p14:sldIdLst>
            <p14:sldId id="256"/>
            <p14:sldId id="257"/>
          </p14:sldIdLst>
        </p14:section>
        <p14:section name="Key concepts" id="{2103A759-6F3A-1E9C-B073-6FBAF979D4E9}">
          <p14:sldIdLst>
            <p14:sldId id="258"/>
            <p14:sldId id="259"/>
            <p14:sldId id="260"/>
            <p14:sldId id="261"/>
            <p14:sldId id="262"/>
          </p14:sldIdLst>
        </p14:section>
        <p14:section name="Inequalities and NHS Health Checks" id="{F5984276-DB4B-F45D-EA8B-E4292F97D141}">
          <p14:sldIdLst>
            <p14:sldId id="263"/>
            <p14:sldId id="264"/>
            <p14:sldId id="265"/>
            <p14:sldId id="266"/>
            <p14:sldId id="267"/>
            <p14:sldId id="268"/>
            <p14:sldId id="269"/>
            <p14:sldId id="270"/>
            <p14:sldId id="271"/>
            <p14:sldId id="272"/>
          </p14:sldIdLst>
        </p14:section>
        <p14:section name="Recommendation and conclusion" id="{115A4B6B-AD0B-B56C-8CC6-1D7D04E3F99F}">
          <p14:sldIdLst>
            <p14:sldId id="273"/>
            <p14:sldId id="274"/>
          </p14:sldIdLst>
        </p14:section>
        <p14:section name="References" id="{B84A09A2-B6E0-3248-B816-32A647E89011}">
          <p14:sldIdLst>
            <p14:sldId id="275"/>
            <p14:sldId id="276"/>
            <p14:sldId id="277"/>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27B6D3-A922-1142-82D7-4DF58A963858}" v="14" dt="2026-10-15T04:05:34.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1" d="100"/>
          <a:sy n="141" d="100"/>
        </p:scale>
        <p:origin x="70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Shahban (2325941)" userId="dd6d1ac2-7a98-4fdd-8d47-81f0ecffdff8" providerId="ADAL" clId="{F1986FEE-3D77-5416-887E-BC484C735D9E}"/>
    <pc:docChg chg="custSel addSld modSld modSection">
      <pc:chgData name="Sameena Shahban (2325941)" userId="dd6d1ac2-7a98-4fdd-8d47-81f0ecffdff8" providerId="ADAL" clId="{F1986FEE-3D77-5416-887E-BC484C735D9E}" dt="2026-10-15T04:06:27.123" v="136"/>
      <pc:docMkLst>
        <pc:docMk/>
      </pc:docMkLst>
      <pc:sldChg chg="delSp modSp mod">
        <pc:chgData name="Sameena Shahban (2325941)" userId="dd6d1ac2-7a98-4fdd-8d47-81f0ecffdff8" providerId="ADAL" clId="{F1986FEE-3D77-5416-887E-BC484C735D9E}" dt="2026-10-15T04:02:31.179" v="118" actId="255"/>
        <pc:sldMkLst>
          <pc:docMk/>
          <pc:sldMk cId="0" sldId="275"/>
        </pc:sldMkLst>
        <pc:spChg chg="mod">
          <ac:chgData name="Sameena Shahban (2325941)" userId="dd6d1ac2-7a98-4fdd-8d47-81f0ecffdff8" providerId="ADAL" clId="{F1986FEE-3D77-5416-887E-BC484C735D9E}" dt="2026-10-15T03:30:19.652" v="59" actId="14100"/>
          <ac:spMkLst>
            <pc:docMk/>
            <pc:sldMk cId="0" sldId="275"/>
            <ac:spMk id="2" creationId="{00000000-0000-0000-0000-000000000000}"/>
          </ac:spMkLst>
        </pc:spChg>
        <pc:spChg chg="del mod">
          <ac:chgData name="Sameena Shahban (2325941)" userId="dd6d1ac2-7a98-4fdd-8d47-81f0ecffdff8" providerId="ADAL" clId="{F1986FEE-3D77-5416-887E-BC484C735D9E}" dt="2026-10-15T03:26:51.869" v="31" actId="478"/>
          <ac:spMkLst>
            <pc:docMk/>
            <pc:sldMk cId="0" sldId="275"/>
            <ac:spMk id="3" creationId="{00000000-0000-0000-0000-000000000000}"/>
          </ac:spMkLst>
        </pc:spChg>
        <pc:spChg chg="mod">
          <ac:chgData name="Sameena Shahban (2325941)" userId="dd6d1ac2-7a98-4fdd-8d47-81f0ecffdff8" providerId="ADAL" clId="{F1986FEE-3D77-5416-887E-BC484C735D9E}" dt="2026-10-15T04:02:31.179" v="118" actId="255"/>
          <ac:spMkLst>
            <pc:docMk/>
            <pc:sldMk cId="0" sldId="275"/>
            <ac:spMk id="5" creationId="{00000000-0000-0000-0000-000000000000}"/>
          </ac:spMkLst>
        </pc:spChg>
      </pc:sldChg>
      <pc:sldChg chg="modSp mod">
        <pc:chgData name="Sameena Shahban (2325941)" userId="dd6d1ac2-7a98-4fdd-8d47-81f0ecffdff8" providerId="ADAL" clId="{F1986FEE-3D77-5416-887E-BC484C735D9E}" dt="2026-10-15T04:04:28.910" v="126" actId="255"/>
        <pc:sldMkLst>
          <pc:docMk/>
          <pc:sldMk cId="0" sldId="276"/>
        </pc:sldMkLst>
        <pc:spChg chg="mod">
          <ac:chgData name="Sameena Shahban (2325941)" userId="dd6d1ac2-7a98-4fdd-8d47-81f0ecffdff8" providerId="ADAL" clId="{F1986FEE-3D77-5416-887E-BC484C735D9E}" dt="2026-10-15T03:25:00.884" v="16" actId="14100"/>
          <ac:spMkLst>
            <pc:docMk/>
            <pc:sldMk cId="0" sldId="276"/>
            <ac:spMk id="2" creationId="{00000000-0000-0000-0000-000000000000}"/>
          </ac:spMkLst>
        </pc:spChg>
        <pc:spChg chg="mod">
          <ac:chgData name="Sameena Shahban (2325941)" userId="dd6d1ac2-7a98-4fdd-8d47-81f0ecffdff8" providerId="ADAL" clId="{F1986FEE-3D77-5416-887E-BC484C735D9E}" dt="2026-10-15T03:25:07.451" v="18" actId="14100"/>
          <ac:spMkLst>
            <pc:docMk/>
            <pc:sldMk cId="0" sldId="276"/>
            <ac:spMk id="3" creationId="{00000000-0000-0000-0000-000000000000}"/>
          </ac:spMkLst>
        </pc:spChg>
        <pc:spChg chg="mod">
          <ac:chgData name="Sameena Shahban (2325941)" userId="dd6d1ac2-7a98-4fdd-8d47-81f0ecffdff8" providerId="ADAL" clId="{F1986FEE-3D77-5416-887E-BC484C735D9E}" dt="2026-10-15T04:04:28.910" v="126" actId="255"/>
          <ac:spMkLst>
            <pc:docMk/>
            <pc:sldMk cId="0" sldId="276"/>
            <ac:spMk id="5" creationId="{00000000-0000-0000-0000-000000000000}"/>
          </ac:spMkLst>
        </pc:spChg>
      </pc:sldChg>
      <pc:sldChg chg="modSp mod">
        <pc:chgData name="Sameena Shahban (2325941)" userId="dd6d1ac2-7a98-4fdd-8d47-81f0ecffdff8" providerId="ADAL" clId="{F1986FEE-3D77-5416-887E-BC484C735D9E}" dt="2026-10-15T04:05:46.273" v="133" actId="2710"/>
        <pc:sldMkLst>
          <pc:docMk/>
          <pc:sldMk cId="0" sldId="277"/>
        </pc:sldMkLst>
        <pc:spChg chg="mod">
          <ac:chgData name="Sameena Shahban (2325941)" userId="dd6d1ac2-7a98-4fdd-8d47-81f0ecffdff8" providerId="ADAL" clId="{F1986FEE-3D77-5416-887E-BC484C735D9E}" dt="2026-10-15T03:31:56.839" v="73"/>
          <ac:spMkLst>
            <pc:docMk/>
            <pc:sldMk cId="0" sldId="277"/>
            <ac:spMk id="2" creationId="{00000000-0000-0000-0000-000000000000}"/>
          </ac:spMkLst>
        </pc:spChg>
        <pc:spChg chg="mod">
          <ac:chgData name="Sameena Shahban (2325941)" userId="dd6d1ac2-7a98-4fdd-8d47-81f0ecffdff8" providerId="ADAL" clId="{F1986FEE-3D77-5416-887E-BC484C735D9E}" dt="2026-10-15T04:05:46.273" v="133" actId="2710"/>
          <ac:spMkLst>
            <pc:docMk/>
            <pc:sldMk cId="0" sldId="277"/>
            <ac:spMk id="4" creationId="{00000000-0000-0000-0000-000000000000}"/>
          </ac:spMkLst>
        </pc:spChg>
        <pc:spChg chg="mod">
          <ac:chgData name="Sameena Shahban (2325941)" userId="dd6d1ac2-7a98-4fdd-8d47-81f0ecffdff8" providerId="ADAL" clId="{F1986FEE-3D77-5416-887E-BC484C735D9E}" dt="2026-10-15T03:29:37.235" v="53" actId="14100"/>
          <ac:spMkLst>
            <pc:docMk/>
            <pc:sldMk cId="0" sldId="277"/>
            <ac:spMk id="5" creationId="{00000000-0000-0000-0000-000000000000}"/>
          </ac:spMkLst>
        </pc:spChg>
      </pc:sldChg>
      <pc:sldChg chg="addSp delSp modSp new mod">
        <pc:chgData name="Sameena Shahban (2325941)" userId="dd6d1ac2-7a98-4fdd-8d47-81f0ecffdff8" providerId="ADAL" clId="{F1986FEE-3D77-5416-887E-BC484C735D9E}" dt="2026-10-15T04:06:27.123" v="136"/>
        <pc:sldMkLst>
          <pc:docMk/>
          <pc:sldMk cId="3426176122" sldId="278"/>
        </pc:sldMkLst>
        <pc:spChg chg="mod">
          <ac:chgData name="Sameena Shahban (2325941)" userId="dd6d1ac2-7a98-4fdd-8d47-81f0ecffdff8" providerId="ADAL" clId="{F1986FEE-3D77-5416-887E-BC484C735D9E}" dt="2026-10-15T03:33:16.335" v="95" actId="20577"/>
          <ac:spMkLst>
            <pc:docMk/>
            <pc:sldMk cId="3426176122" sldId="278"/>
            <ac:spMk id="2" creationId="{EACFFCFC-9103-70D4-CC34-5E0C7E90927C}"/>
          </ac:spMkLst>
        </pc:spChg>
        <pc:spChg chg="add del mod">
          <ac:chgData name="Sameena Shahban (2325941)" userId="dd6d1ac2-7a98-4fdd-8d47-81f0ecffdff8" providerId="ADAL" clId="{F1986FEE-3D77-5416-887E-BC484C735D9E}" dt="2026-10-15T04:06:27.123" v="136"/>
          <ac:spMkLst>
            <pc:docMk/>
            <pc:sldMk cId="3426176122" sldId="278"/>
            <ac:spMk id="4" creationId="{5BB2486F-DED7-C14C-AE48-73CDE5CBE0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598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2"/>
        </a:solidFill>
        <a:effectLst/>
      </p:bgPr>
    </p:bg>
    <p:spTree>
      <p:nvGrpSpPr>
        <p:cNvPr id="1" name=""/>
        <p:cNvGrpSpPr/>
        <p:nvPr/>
      </p:nvGrpSpPr>
      <p:grpSpPr>
        <a:xfrm>
          <a:off x="0" y="0"/>
          <a:ext cx="0" cy="0"/>
          <a:chOff x="0" y="0"/>
          <a:chExt cx="0" cy="0"/>
        </a:xfrm>
      </p:grpSpPr>
      <p:sp>
        <p:nvSpPr>
          <p:cNvPr id="2" name="Shape 0"/>
          <p:cNvSpPr/>
          <p:nvPr/>
        </p:nvSpPr>
        <p:spPr>
          <a:xfrm>
            <a:off x="0" y="0"/>
            <a:ext cx="9144000" cy="109728"/>
          </a:xfrm>
          <a:prstGeom prst="rect">
            <a:avLst/>
          </a:prstGeom>
          <a:solidFill>
            <a:schemeClr val="tx2"/>
          </a:solidFill>
          <a:ln/>
        </p:spPr>
        <p:txBody>
          <a:bodyPr/>
          <a:lstStyle/>
          <a:p>
            <a:endParaRPr lang="en-US"/>
          </a:p>
        </p:txBody>
      </p:sp>
      <p:sp>
        <p:nvSpPr>
          <p:cNvPr id="3" name="Shape 1"/>
          <p:cNvSpPr/>
          <p:nvPr/>
        </p:nvSpPr>
        <p:spPr>
          <a:xfrm>
            <a:off x="457200" y="384048"/>
            <a:ext cx="64008" cy="502920"/>
          </a:xfrm>
          <a:prstGeom prst="rect">
            <a:avLst/>
          </a:prstGeom>
          <a:solidFill>
            <a:schemeClr val="accent1"/>
          </a:solidFill>
          <a:ln/>
        </p:spPr>
        <p:txBody>
          <a:bodyPr/>
          <a:lstStyle/>
          <a:p>
            <a:endParaRPr lang="en-US"/>
          </a:p>
        </p:txBody>
      </p:sp>
      <p:sp>
        <p:nvSpPr>
          <p:cNvPr id="4" name="Text 2"/>
          <p:cNvSpPr>
            <a:spLocks noGrp="1"/>
          </p:cNvSpPr>
          <p:nvPr>
            <p:ph type="title" idx="102" hasCustomPrompt="1"/>
          </p:nvPr>
        </p:nvSpPr>
        <p:spPr>
          <a:xfrm>
            <a:off x="685800" y="274320"/>
            <a:ext cx="8001000" cy="731520"/>
          </a:xfrm>
          <a:prstGeom prst="rect">
            <a:avLst/>
          </a:prstGeom>
          <a:noFill/>
          <a:ln/>
        </p:spPr>
        <p:txBody>
          <a:bodyPr wrap="square" rtlCol="0"/>
          <a:lstStyle>
            <a:lvl1pPr marL="0" indent="0" algn="l">
              <a:buNone/>
              <a:defRPr lang="en-US" sz="2000" b="1" dirty="0">
                <a:solidFill>
                  <a:schemeClr val="tx2"/>
                </a:solidFill>
                <a:latin typeface="Georgia" pitchFamily="34" charset="0"/>
                <a:ea typeface="Georgia" pitchFamily="34" charset="-122"/>
                <a:cs typeface="Georgia" pitchFamily="34" charset="-120"/>
              </a:defRPr>
            </a:lvl1pPr>
          </a:lstStyle>
          <a:p>
            <a:pPr marL="0" indent="0" algn="l">
              <a:buNone/>
            </a:pPr>
            <a:endParaRPr lang="en-US" sz="2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solidFill>
        <a:effectLst/>
      </p:bgPr>
    </p:bg>
    <p:spTree>
      <p:nvGrpSpPr>
        <p:cNvPr id="1" name=""/>
        <p:cNvGrpSpPr/>
        <p:nvPr/>
      </p:nvGrpSpPr>
      <p:grpSpPr>
        <a:xfrm>
          <a:off x="0" y="0"/>
          <a:ext cx="0" cy="0"/>
          <a:chOff x="0" y="0"/>
          <a:chExt cx="0" cy="0"/>
        </a:xfrm>
      </p:grpSpPr>
      <p:sp>
        <p:nvSpPr>
          <p:cNvPr id="2" name="Shape 0"/>
          <p:cNvSpPr/>
          <p:nvPr/>
        </p:nvSpPr>
        <p:spPr>
          <a:xfrm>
            <a:off x="0" y="0"/>
            <a:ext cx="3108960" cy="5143500"/>
          </a:xfrm>
          <a:prstGeom prst="rect">
            <a:avLst/>
          </a:prstGeom>
          <a:solidFill>
            <a:schemeClr val="tx2"/>
          </a:solidFill>
          <a:ln/>
        </p:spPr>
        <p:txBody>
          <a:bodyPr/>
          <a:lstStyle/>
          <a:p>
            <a:endParaRPr lang="en-US"/>
          </a:p>
        </p:txBody>
      </p:sp>
      <p:sp>
        <p:nvSpPr>
          <p:cNvPr id="3" name="Text 1"/>
          <p:cNvSpPr>
            <a:spLocks noGrp="1"/>
          </p:cNvSpPr>
          <p:nvPr>
            <p:ph type="title" idx="103" hasCustomPrompt="1"/>
          </p:nvPr>
        </p:nvSpPr>
        <p:spPr>
          <a:xfrm>
            <a:off x="3566160" y="640080"/>
            <a:ext cx="5120640" cy="2011680"/>
          </a:xfrm>
          <a:prstGeom prst="rect">
            <a:avLst/>
          </a:prstGeom>
          <a:noFill/>
          <a:ln/>
        </p:spPr>
        <p:txBody>
          <a:bodyPr wrap="square" rtlCol="0"/>
          <a:lstStyle>
            <a:lvl1pPr marL="0" indent="0" algn="l">
              <a:buNone/>
              <a:defRPr lang="en-US" sz="2400" b="1" dirty="0">
                <a:solidFill>
                  <a:schemeClr val="tx2"/>
                </a:solidFill>
                <a:latin typeface="Georgia" pitchFamily="34" charset="0"/>
                <a:ea typeface="Georgia" pitchFamily="34" charset="-122"/>
                <a:cs typeface="Georgia" pitchFamily="34" charset="-120"/>
              </a:defRPr>
            </a:lvl1pPr>
          </a:lstStyle>
          <a:p>
            <a:pPr marL="0" indent="0" algn="l">
              <a:buNone/>
            </a:pPr>
            <a:endParaRPr lang="en-US" sz="24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commons.wikimedia.org/wiki/File:Nurse_checks_blood_pressure.jpg" TargetMode="External"/><Relationship Id="rId7" Type="http://schemas.openxmlformats.org/officeDocument/2006/relationships/hyperlink" Target="https://doi.org/10.1126/science.847460"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assets.publishing.service.gov.uk/media/693a97ef6a12691d48491de0/dhsc-annual-report-and-accounts-2024-2025-print-ready.pdf" TargetMode="External"/><Relationship Id="rId5" Type="http://schemas.openxmlformats.org/officeDocument/2006/relationships/hyperlink" Target="https://www.gov.uk/government/publications/10-year-health-plan-for-england-fit-for-the-future"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doi.org/10.1136/bmj.d4163"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ofcom.org.uk/media-use-and-attitudes/attitudes-to-news/four-in-10-uk-adults-encounter-misinformation" TargetMode="External"/><Relationship Id="rId3" Type="http://schemas.openxmlformats.org/officeDocument/2006/relationships/hyperlink" Target="https://www.health.org.uk/reports-and-analysis/reports/health-equity-in-england-the-marmot-review-10-years-on-0" TargetMode="External"/><Relationship Id="rId7" Type="http://schemas.openxmlformats.org/officeDocument/2006/relationships/hyperlink" Target="https://www.gov.uk/government/statistics/public-health-outcomes-framework-may-2026-data-update/public-health-outcomes-framework-commentary-may-2026"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england.nhs.uk/2023/07/portrait-of-nurse-of-47-years-among-winners-of-nhs-staff-and-volunteers-photography-competition/" TargetMode="External"/><Relationship Id="rId5" Type="http://schemas.openxmlformats.org/officeDocument/2006/relationships/hyperlink" Target="https://www.nice.org.uk/guidance/ng238" TargetMode="External"/><Relationship Id="rId4" Type="http://schemas.openxmlformats.org/officeDocument/2006/relationships/hyperlink" Target="https://www.nhs.uk/conditions/nhs-health-check/"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ho.int/publications/i/item/ottawa-charter-for-health-promotion" TargetMode="External"/><Relationship Id="rId3" Type="http://schemas.openxmlformats.org/officeDocument/2006/relationships/hyperlink" Target="https://doi.org/10.1177/109019817400200403"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sdgs.un.org/goals/goal3" TargetMode="External"/><Relationship Id="rId5" Type="http://schemas.openxmlformats.org/officeDocument/2006/relationships/hyperlink" Target="https://sdgs.un.org/2030agenda" TargetMode="External"/><Relationship Id="rId10" Type="http://schemas.openxmlformats.org/officeDocument/2006/relationships/hyperlink" Target="https://www.who.int/news-room/fact-sheets/detail/social-determinants-of-health" TargetMode="External"/><Relationship Id="rId4" Type="http://schemas.openxmlformats.org/officeDocument/2006/relationships/hyperlink" Target="https://commons.wikimedia.org/wiki/File:Biopsychosocial_Model_of_Health_1.svg" TargetMode="External"/><Relationship Id="rId9" Type="http://schemas.openxmlformats.org/officeDocument/2006/relationships/hyperlink" Target="https://www.who.int/news-room/questions-and-answers/item/disinformation-and-public-health"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3566160" y="640080"/>
            <a:ext cx="5120640" cy="2011680"/>
          </a:xfrm>
          <a:prstGeom prst="rect">
            <a:avLst/>
          </a:prstGeom>
          <a:noFill/>
          <a:ln/>
        </p:spPr>
        <p:txBody>
          <a:bodyPr wrap="square" lIns="0" tIns="0" rIns="0" bIns="0" rtlCol="0" anchor="ctr"/>
          <a:lstStyle/>
          <a:p>
            <a:pPr marL="0" indent="0" algn="l">
              <a:buNone/>
            </a:pPr>
            <a:r>
              <a:rPr lang="en-US" sz="2400" b="1" dirty="0">
                <a:solidFill>
                  <a:schemeClr val="tx2"/>
                </a:solidFill>
                <a:latin typeface="+mn-lt"/>
                <a:ea typeface="Georgia" pitchFamily="34" charset="-122"/>
                <a:cs typeface="Georgia" pitchFamily="34" charset="-120"/>
              </a:rPr>
              <a:t>Health,wellbeing and sustainable development in the Uk health and social care</a:t>
            </a:r>
            <a:endParaRPr lang="en-US" sz="2400" dirty="0">
              <a:latin typeface="+mn-lt"/>
            </a:endParaRPr>
          </a:p>
        </p:txBody>
      </p:sp>
      <p:sp>
        <p:nvSpPr>
          <p:cNvPr id="3" name="Shape 1"/>
          <p:cNvSpPr/>
          <p:nvPr/>
        </p:nvSpPr>
        <p:spPr>
          <a:xfrm>
            <a:off x="3566160" y="2834640"/>
            <a:ext cx="1097280" cy="45720"/>
          </a:xfrm>
          <a:prstGeom prst="rect">
            <a:avLst/>
          </a:prstGeom>
          <a:solidFill>
            <a:schemeClr val="accent3"/>
          </a:solidFill>
          <a:ln/>
        </p:spPr>
        <p:txBody>
          <a:bodyPr/>
          <a:lstStyle/>
          <a:p>
            <a:endParaRPr lang="en-US"/>
          </a:p>
        </p:txBody>
      </p:sp>
      <p:sp>
        <p:nvSpPr>
          <p:cNvPr id="4" name="Text 2"/>
          <p:cNvSpPr txBox="1"/>
          <p:nvPr/>
        </p:nvSpPr>
        <p:spPr>
          <a:xfrm>
            <a:off x="3566160" y="3017520"/>
            <a:ext cx="5120640" cy="1371600"/>
          </a:xfrm>
          <a:prstGeom prst="rect">
            <a:avLst/>
          </a:prstGeom>
          <a:noFill/>
          <a:ln/>
        </p:spPr>
        <p:txBody>
          <a:bodyPr wrap="square" lIns="0" tIns="0" rIns="0" bIns="0" rtlCol="0" anchor="t"/>
          <a:lstStyle/>
          <a:p>
            <a:pPr marL="0" indent="0">
              <a:spcAft>
                <a:spcPts val="400"/>
              </a:spcAft>
              <a:buNone/>
            </a:pPr>
            <a:r>
              <a:rPr lang="en-US" sz="1800" b="1" dirty="0">
                <a:solidFill>
                  <a:schemeClr val="tx1"/>
                </a:solidFill>
              </a:rPr>
              <a:t>Sameena Shahban</a:t>
            </a:r>
            <a:endParaRPr lang="en-US" sz="1400" dirty="0"/>
          </a:p>
          <a:p>
            <a:pPr marL="0" indent="0">
              <a:spcAft>
                <a:spcPts val="400"/>
              </a:spcAft>
              <a:buNone/>
            </a:pPr>
            <a:r>
              <a:rPr lang="en-US" sz="1600" dirty="0">
                <a:solidFill>
                  <a:schemeClr val="tx1"/>
                </a:solidFill>
              </a:rPr>
              <a:t>Student number: 2325941</a:t>
            </a:r>
            <a:endParaRPr lang="en-US" sz="1600" dirty="0"/>
          </a:p>
          <a:p>
            <a:pPr marL="0" indent="0">
              <a:spcAft>
                <a:spcPts val="400"/>
              </a:spcAft>
              <a:buNone/>
            </a:pPr>
            <a:r>
              <a:rPr lang="en-US" sz="1600" dirty="0">
                <a:solidFill>
                  <a:schemeClr val="tx1"/>
                </a:solidFill>
              </a:rPr>
              <a:t>BMPH6030</a:t>
            </a:r>
            <a:endParaRPr lang="en-US" sz="1600" dirty="0"/>
          </a:p>
          <a:p>
            <a:pPr marL="0" indent="0">
              <a:spcAft>
                <a:spcPts val="400"/>
              </a:spcAft>
              <a:buNone/>
            </a:pPr>
            <a:r>
              <a:rPr lang="en-US" sz="1600" dirty="0">
                <a:solidFill>
                  <a:schemeClr val="tx1"/>
                </a:solidFill>
              </a:rPr>
              <a:t>Lecturer: Parese</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Georgia" pitchFamily="34" charset="0"/>
                <a:ea typeface="Georgia" pitchFamily="34" charset="-122"/>
                <a:cs typeface="Georgia" pitchFamily="34" charset="-120"/>
              </a:rPr>
              <a:t>Introduction</a:t>
            </a:r>
            <a:endParaRPr lang="en-US" sz="2000" dirty="0"/>
          </a:p>
        </p:txBody>
      </p:sp>
      <p:sp>
        <p:nvSpPr>
          <p:cNvPr id="3" name="Shape 1"/>
          <p:cNvSpPr/>
          <p:nvPr/>
        </p:nvSpPr>
        <p:spPr>
          <a:xfrm>
            <a:off x="457200" y="1097280"/>
            <a:ext cx="521208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800600" cy="3246120"/>
          </a:xfrm>
          <a:prstGeom prst="rect">
            <a:avLst/>
          </a:prstGeom>
          <a:noFill/>
          <a:ln/>
        </p:spPr>
        <p:txBody>
          <a:bodyPr wrap="square" lIns="0" tIns="0" rIns="0" bIns="0" rtlCol="0" anchor="t"/>
          <a:lstStyle/>
          <a:p>
            <a:pPr marL="203200" indent="-203200">
              <a:spcAft>
                <a:spcPts val="800"/>
              </a:spcAft>
              <a:buSzPct val="100000"/>
              <a:buChar char="•"/>
            </a:pPr>
            <a:r>
              <a:rPr lang="en-US" sz="1700" dirty="0">
                <a:solidFill>
                  <a:schemeClr val="tx1"/>
                </a:solidFill>
              </a:rPr>
              <a:t>Health and wellbeing involve more than treating illness.</a:t>
            </a:r>
            <a:endParaRPr lang="en-US" sz="1700" dirty="0"/>
          </a:p>
          <a:p>
            <a:pPr marL="203200" indent="-203200">
              <a:spcAft>
                <a:spcPts val="800"/>
              </a:spcAft>
              <a:buSzPct val="100000"/>
              <a:buChar char="•"/>
            </a:pPr>
            <a:r>
              <a:rPr lang="en-US" sz="1700" dirty="0">
                <a:solidFill>
                  <a:schemeClr val="tx1"/>
                </a:solidFill>
              </a:rPr>
              <a:t>Prevention and early intervention can help people stay healthy.</a:t>
            </a:r>
            <a:endParaRPr lang="en-US" sz="1700" dirty="0"/>
          </a:p>
          <a:p>
            <a:pPr marL="203200" indent="-203200">
              <a:spcAft>
                <a:spcPts val="800"/>
              </a:spcAft>
              <a:buSzPct val="100000"/>
              <a:buChar char="•"/>
            </a:pPr>
            <a:r>
              <a:rPr lang="en-US" sz="1700" dirty="0">
                <a:solidFill>
                  <a:schemeClr val="tx1"/>
                </a:solidFill>
              </a:rPr>
              <a:t>Sustainable development aims to improve lives now and in the future.</a:t>
            </a:r>
            <a:endParaRPr lang="en-US" sz="1700" dirty="0"/>
          </a:p>
          <a:p>
            <a:pPr marL="203200" indent="-203200">
              <a:spcAft>
                <a:spcPts val="800"/>
              </a:spcAft>
              <a:buSzPct val="100000"/>
              <a:buChar char="•"/>
            </a:pPr>
            <a:r>
              <a:rPr lang="en-US" sz="1700" b="1" dirty="0">
                <a:solidFill>
                  <a:schemeClr val="accent1"/>
                </a:solidFill>
              </a:rPr>
              <a:t>SDG 3</a:t>
            </a:r>
            <a:r>
              <a:rPr lang="en-US" sz="1700" dirty="0">
                <a:solidFill>
                  <a:schemeClr val="tx1"/>
                </a:solidFill>
              </a:rPr>
              <a:t> aims to promote good health and wellbeing for everyone at every age.</a:t>
            </a:r>
            <a:endParaRPr lang="en-US" sz="1700" dirty="0"/>
          </a:p>
          <a:p>
            <a:pPr marL="203200" indent="-203200">
              <a:spcAft>
                <a:spcPts val="800"/>
              </a:spcAft>
              <a:buSzPct val="100000"/>
              <a:buChar char="•"/>
            </a:pPr>
            <a:r>
              <a:rPr lang="en-US" sz="1700" dirty="0">
                <a:solidFill>
                  <a:schemeClr val="tx1"/>
                </a:solidFill>
              </a:rPr>
              <a:t>This presentation examines UK progress, health inequalities and NHS Health Checks in England.</a:t>
            </a:r>
            <a:endParaRPr lang="en-US" sz="1700" dirty="0"/>
          </a:p>
          <a:p>
            <a:pPr marL="0" indent="0">
              <a:spcBef>
                <a:spcPts val="300"/>
              </a:spcBef>
              <a:buNone/>
            </a:pPr>
            <a:r>
              <a:rPr lang="en-US" sz="1550" i="1" dirty="0">
                <a:solidFill>
                  <a:schemeClr val="accent4"/>
                </a:solidFill>
              </a:rPr>
              <a:t>(United Nations, 2015; NHS, n.d.)</a:t>
            </a:r>
            <a:endParaRPr lang="en-US" sz="1700" dirty="0"/>
          </a:p>
        </p:txBody>
      </p:sp>
      <p:sp>
        <p:nvSpPr>
          <p:cNvPr id="6" name="Shape 4"/>
          <p:cNvSpPr/>
          <p:nvPr/>
        </p:nvSpPr>
        <p:spPr>
          <a:xfrm>
            <a:off x="5861304" y="1106424"/>
            <a:ext cx="2862072" cy="1615190"/>
          </a:xfrm>
          <a:prstGeom prst="rect">
            <a:avLst/>
          </a:prstGeom>
          <a:solidFill>
            <a:schemeClr val="bg1"/>
          </a:solidFill>
          <a:ln w="12700">
            <a:solidFill>
              <a:schemeClr val="accent5"/>
            </a:solidFill>
            <a:prstDash val="solid"/>
          </a:ln>
        </p:spPr>
        <p:txBody>
          <a:bodyPr/>
          <a:lstStyle/>
          <a:p>
            <a:endParaRPr lang="en-US"/>
          </a:p>
        </p:txBody>
      </p:sp>
      <p:pic>
        <p:nvPicPr>
          <p:cNvPr id="7" name="Image 0" descr="Introduction"/>
          <p:cNvPicPr>
            <a:picLocks noChangeAspect="1"/>
          </p:cNvPicPr>
          <p:nvPr/>
        </p:nvPicPr>
        <p:blipFill>
          <a:blip r:embed="rId3"/>
          <a:stretch>
            <a:fillRect/>
          </a:stretch>
        </p:blipFill>
        <p:spPr>
          <a:xfrm>
            <a:off x="5897880" y="1143000"/>
            <a:ext cx="2788920" cy="1542038"/>
          </a:xfrm>
          <a:prstGeom prst="rect">
            <a:avLst/>
          </a:prstGeom>
        </p:spPr>
      </p:pic>
      <p:sp>
        <p:nvSpPr>
          <p:cNvPr id="8" name="Text 5"/>
          <p:cNvSpPr txBox="1"/>
          <p:nvPr/>
        </p:nvSpPr>
        <p:spPr>
          <a:xfrm>
            <a:off x="5897880" y="2776478"/>
            <a:ext cx="2788920" cy="411480"/>
          </a:xfrm>
          <a:prstGeom prst="rect">
            <a:avLst/>
          </a:prstGeom>
          <a:noFill/>
          <a:ln/>
        </p:spPr>
        <p:txBody>
          <a:bodyPr wrap="square" lIns="0" tIns="0" rIns="0" bIns="0" rtlCol="0" anchor="t"/>
          <a:lstStyle/>
          <a:p>
            <a:pPr marL="0" indent="0">
              <a:buNone/>
            </a:pPr>
            <a:r>
              <a:rPr lang="en-US" sz="850" i="1" dirty="0">
                <a:solidFill>
                  <a:schemeClr val="accent4"/>
                </a:solidFill>
              </a:rPr>
              <a:t>Source: NHS England (2023).</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Health, Wellbeing and Sustainable Development</a:t>
            </a:r>
            <a:endParaRPr lang="en-US" sz="2000" dirty="0">
              <a:latin typeface="+mn-lt"/>
            </a:endParaRPr>
          </a:p>
        </p:txBody>
      </p:sp>
      <p:sp>
        <p:nvSpPr>
          <p:cNvPr id="3" name="Shape 1"/>
          <p:cNvSpPr/>
          <p:nvPr/>
        </p:nvSpPr>
        <p:spPr>
          <a:xfrm>
            <a:off x="457200" y="1097280"/>
            <a:ext cx="512064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709160" cy="324612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accent1"/>
                </a:solidFill>
              </a:rPr>
              <a:t>Health:</a:t>
            </a:r>
            <a:r>
              <a:rPr lang="en-US" sz="1400" dirty="0">
                <a:solidFill>
                  <a:schemeClr val="tx1"/>
                </a:solidFill>
              </a:rPr>
              <a:t> Physical, mental and social wellbeing, not just the absence of illness. Critical point: The WHO definition of health is broad, but expecting complete wellbeing may be unrealistic. Huber et al. (2011) argue that health should also include the ability to adapt to challenges and manage long-term conditions.</a:t>
            </a:r>
            <a:endParaRPr lang="en-US" sz="1400" dirty="0"/>
          </a:p>
          <a:p>
            <a:pPr marL="203200" indent="-203200">
              <a:spcAft>
                <a:spcPts val="600"/>
              </a:spcAft>
              <a:buSzPct val="100000"/>
              <a:buChar char="•"/>
            </a:pPr>
            <a:r>
              <a:rPr lang="en-US" sz="1400" b="1" dirty="0">
                <a:solidFill>
                  <a:schemeClr val="accent1"/>
                </a:solidFill>
              </a:rPr>
              <a:t>Wellbeing:</a:t>
            </a:r>
            <a:r>
              <a:rPr lang="en-US" sz="1400" dirty="0">
                <a:solidFill>
                  <a:schemeClr val="tx1"/>
                </a:solidFill>
              </a:rPr>
              <a:t> How people feel about their lives and how well they are doing.</a:t>
            </a:r>
            <a:endParaRPr lang="en-US" sz="1400" dirty="0"/>
          </a:p>
          <a:p>
            <a:pPr marL="203200" indent="-203200">
              <a:spcAft>
                <a:spcPts val="600"/>
              </a:spcAft>
              <a:buSzPct val="100000"/>
              <a:buChar char="•"/>
            </a:pPr>
            <a:r>
              <a:rPr lang="en-US" sz="1400" b="1" dirty="0">
                <a:solidFill>
                  <a:schemeClr val="accent1"/>
                </a:solidFill>
              </a:rPr>
              <a:t>Sustainable development:</a:t>
            </a:r>
            <a:r>
              <a:rPr lang="en-US" sz="1400" dirty="0">
                <a:solidFill>
                  <a:schemeClr val="tx1"/>
                </a:solidFill>
              </a:rPr>
              <a:t> Meeting today's needs without harming future generations.</a:t>
            </a:r>
            <a:endParaRPr lang="en-US" sz="1400" dirty="0"/>
          </a:p>
          <a:p>
            <a:pPr marL="203200" indent="-203200">
              <a:spcAft>
                <a:spcPts val="600"/>
              </a:spcAft>
              <a:buSzPct val="100000"/>
              <a:buChar char="•"/>
            </a:pPr>
            <a:r>
              <a:rPr lang="en-US" sz="1400" dirty="0">
                <a:solidFill>
                  <a:schemeClr val="tx1"/>
                </a:solidFill>
              </a:rPr>
              <a:t>Why they are connected: Health and wellbeing depend on social support, living conditions and a safe environment</a:t>
            </a:r>
            <a:endParaRPr lang="en-US" sz="1400" dirty="0"/>
          </a:p>
          <a:p>
            <a:pPr marL="0" indent="0">
              <a:spcBef>
                <a:spcPts val="300"/>
              </a:spcBef>
              <a:buNone/>
            </a:pPr>
            <a:r>
              <a:rPr lang="en-US" sz="1250" i="1" dirty="0">
                <a:solidFill>
                  <a:schemeClr val="accent4"/>
                </a:solidFill>
              </a:rPr>
              <a:t>(World Health Organization, 1948; World Commission on Environment and Development, 1987; Huber et al., 2011)</a:t>
            </a:r>
            <a:endParaRPr lang="en-US" sz="1400" dirty="0"/>
          </a:p>
        </p:txBody>
      </p:sp>
      <p:sp>
        <p:nvSpPr>
          <p:cNvPr id="6" name="Shape 4"/>
          <p:cNvSpPr/>
          <p:nvPr/>
        </p:nvSpPr>
        <p:spPr>
          <a:xfrm>
            <a:off x="5760720" y="1097280"/>
            <a:ext cx="2926080" cy="3520440"/>
          </a:xfrm>
          <a:prstGeom prst="rect">
            <a:avLst/>
          </a:prstGeom>
          <a:solidFill>
            <a:schemeClr val="bg1"/>
          </a:solidFill>
          <a:ln w="9525">
            <a:solidFill>
              <a:schemeClr val="accent5"/>
            </a:solidFill>
            <a:prstDash val="solid"/>
          </a:ln>
        </p:spPr>
        <p:txBody>
          <a:bodyPr/>
          <a:lstStyle/>
          <a:p>
            <a:endParaRPr lang="en-US"/>
          </a:p>
        </p:txBody>
      </p:sp>
      <p:sp>
        <p:nvSpPr>
          <p:cNvPr id="7" name="Shape 5"/>
          <p:cNvSpPr/>
          <p:nvPr/>
        </p:nvSpPr>
        <p:spPr>
          <a:xfrm>
            <a:off x="5897880" y="1280160"/>
            <a:ext cx="1508760" cy="1508760"/>
          </a:xfrm>
          <a:prstGeom prst="ellipse">
            <a:avLst/>
          </a:prstGeom>
          <a:solidFill>
            <a:srgbClr val="5B8DB8">
              <a:alpha val="60000"/>
            </a:srgbClr>
          </a:solidFill>
          <a:ln w="25400">
            <a:solidFill>
              <a:srgbClr val="5B8DB8"/>
            </a:solidFill>
            <a:prstDash val="solid"/>
          </a:ln>
        </p:spPr>
        <p:txBody>
          <a:bodyPr/>
          <a:lstStyle/>
          <a:p>
            <a:endParaRPr lang="en-US"/>
          </a:p>
        </p:txBody>
      </p:sp>
      <p:sp>
        <p:nvSpPr>
          <p:cNvPr id="8" name="Shape 6"/>
          <p:cNvSpPr/>
          <p:nvPr/>
        </p:nvSpPr>
        <p:spPr>
          <a:xfrm>
            <a:off x="7040880" y="1280160"/>
            <a:ext cx="1508760" cy="1508760"/>
          </a:xfrm>
          <a:prstGeom prst="ellipse">
            <a:avLst/>
          </a:prstGeom>
          <a:solidFill>
            <a:srgbClr val="4C9F70">
              <a:alpha val="60000"/>
            </a:srgbClr>
          </a:solidFill>
          <a:ln w="25400">
            <a:solidFill>
              <a:srgbClr val="4C9F70"/>
            </a:solidFill>
            <a:prstDash val="solid"/>
          </a:ln>
        </p:spPr>
        <p:txBody>
          <a:bodyPr/>
          <a:lstStyle/>
          <a:p>
            <a:endParaRPr lang="en-US"/>
          </a:p>
        </p:txBody>
      </p:sp>
      <p:sp>
        <p:nvSpPr>
          <p:cNvPr id="9" name="Text 7"/>
          <p:cNvSpPr txBox="1"/>
          <p:nvPr/>
        </p:nvSpPr>
        <p:spPr>
          <a:xfrm>
            <a:off x="5943600" y="1280160"/>
            <a:ext cx="914400" cy="1508760"/>
          </a:xfrm>
          <a:prstGeom prst="rect">
            <a:avLst/>
          </a:prstGeom>
          <a:noFill/>
          <a:ln/>
        </p:spPr>
        <p:txBody>
          <a:bodyPr wrap="square" lIns="0" tIns="0" rIns="0" bIns="0" rtlCol="0" anchor="ctr"/>
          <a:lstStyle/>
          <a:p>
            <a:pPr marL="0" indent="0" algn="ctr">
              <a:buNone/>
            </a:pPr>
            <a:r>
              <a:rPr lang="en-US" sz="1250" b="1" dirty="0">
                <a:solidFill>
                  <a:schemeClr val="tx1"/>
                </a:solidFill>
              </a:rPr>
              <a:t>Health</a:t>
            </a:r>
            <a:endParaRPr lang="en-US" sz="1250" dirty="0"/>
          </a:p>
        </p:txBody>
      </p:sp>
      <p:sp>
        <p:nvSpPr>
          <p:cNvPr id="10" name="Text 8"/>
          <p:cNvSpPr txBox="1"/>
          <p:nvPr/>
        </p:nvSpPr>
        <p:spPr>
          <a:xfrm>
            <a:off x="7589520" y="1280160"/>
            <a:ext cx="914400" cy="1508760"/>
          </a:xfrm>
          <a:prstGeom prst="rect">
            <a:avLst/>
          </a:prstGeom>
          <a:noFill/>
          <a:ln/>
        </p:spPr>
        <p:txBody>
          <a:bodyPr wrap="square" lIns="0" tIns="0" rIns="0" bIns="0" rtlCol="0" anchor="ctr"/>
          <a:lstStyle/>
          <a:p>
            <a:pPr marL="0" indent="0" algn="ctr">
              <a:buNone/>
            </a:pPr>
            <a:r>
              <a:rPr lang="en-US" sz="1250" b="1" dirty="0">
                <a:solidFill>
                  <a:schemeClr val="tx1"/>
                </a:solidFill>
              </a:rPr>
              <a:t>Wellbeing</a:t>
            </a:r>
            <a:endParaRPr lang="en-US" sz="1250" dirty="0"/>
          </a:p>
        </p:txBody>
      </p:sp>
      <p:sp>
        <p:nvSpPr>
          <p:cNvPr id="11" name="Shape 9"/>
          <p:cNvSpPr/>
          <p:nvPr/>
        </p:nvSpPr>
        <p:spPr>
          <a:xfrm>
            <a:off x="7040880" y="2926080"/>
            <a:ext cx="365760" cy="640080"/>
          </a:xfrm>
          <a:prstGeom prst="upDownArrow">
            <a:avLst/>
          </a:prstGeom>
          <a:solidFill>
            <a:schemeClr val="tx2"/>
          </a:solidFill>
          <a:ln/>
        </p:spPr>
        <p:txBody>
          <a:bodyPr/>
          <a:lstStyle/>
          <a:p>
            <a:endParaRPr lang="en-US"/>
          </a:p>
        </p:txBody>
      </p:sp>
      <p:sp>
        <p:nvSpPr>
          <p:cNvPr id="12" name="Text 10"/>
          <p:cNvSpPr/>
          <p:nvPr/>
        </p:nvSpPr>
        <p:spPr>
          <a:xfrm>
            <a:off x="6355080" y="3657600"/>
            <a:ext cx="1737360" cy="822960"/>
          </a:xfrm>
          <a:prstGeom prst="ellipse">
            <a:avLst/>
          </a:prstGeom>
          <a:solidFill>
            <a:srgbClr val="F8E0D2"/>
          </a:solidFill>
          <a:ln w="25400">
            <a:solidFill>
              <a:srgbClr val="E8844A"/>
            </a:solidFill>
          </a:ln>
        </p:spPr>
        <p:txBody>
          <a:bodyPr wrap="square" lIns="0" tIns="0" rIns="0" bIns="0" rtlCol="0" anchor="ctr"/>
          <a:lstStyle/>
          <a:p>
            <a:pPr marL="0" indent="0" algn="ctr">
              <a:buNone/>
            </a:pPr>
            <a:r>
              <a:rPr lang="en-US" sz="1250" b="1" dirty="0">
                <a:solidFill>
                  <a:schemeClr val="tx1"/>
                </a:solidFill>
              </a:rPr>
              <a:t>Sustainable development</a:t>
            </a:r>
            <a:endParaRPr lang="en-US" sz="12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SDG 3: Good Health and Well-being</a:t>
            </a:r>
            <a:endParaRPr lang="en-US" sz="2000" dirty="0">
              <a:latin typeface="+mn-lt"/>
            </a:endParaRPr>
          </a:p>
        </p:txBody>
      </p:sp>
      <p:sp>
        <p:nvSpPr>
          <p:cNvPr id="3" name="Shape 1"/>
          <p:cNvSpPr/>
          <p:nvPr/>
        </p:nvSpPr>
        <p:spPr>
          <a:xfrm>
            <a:off x="457200" y="1097280"/>
            <a:ext cx="493776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526280" cy="3246120"/>
          </a:xfrm>
          <a:prstGeom prst="rect">
            <a:avLst/>
          </a:prstGeom>
          <a:noFill/>
          <a:ln/>
        </p:spPr>
        <p:txBody>
          <a:bodyPr wrap="square" lIns="0" tIns="0" rIns="0" bIns="0" rtlCol="0" anchor="t"/>
          <a:lstStyle/>
          <a:p>
            <a:pPr marL="0" indent="0">
              <a:spcAft>
                <a:spcPts val="300"/>
              </a:spcAft>
              <a:buNone/>
            </a:pPr>
            <a:r>
              <a:rPr lang="en-US" sz="1500" dirty="0">
                <a:solidFill>
                  <a:schemeClr val="tx1"/>
                </a:solidFill>
              </a:rPr>
              <a:t>Aims to improve health and wellbeing for everyone at every age.</a:t>
            </a:r>
            <a:endParaRPr lang="en-US" sz="1500" dirty="0"/>
          </a:p>
          <a:p>
            <a:pPr marL="0" indent="0">
              <a:spcAft>
                <a:spcPts val="300"/>
              </a:spcAft>
              <a:buNone/>
            </a:pPr>
            <a:r>
              <a:rPr lang="en-US" sz="1500" dirty="0">
                <a:solidFill>
                  <a:schemeClr val="tx1"/>
                </a:solidFill>
              </a:rPr>
              <a:t>Focuses on preventing illness and reducing early deaths.</a:t>
            </a:r>
            <a:endParaRPr lang="en-US" sz="1500" dirty="0"/>
          </a:p>
          <a:p>
            <a:pPr marL="0" indent="0">
              <a:spcAft>
                <a:spcPts val="300"/>
              </a:spcAft>
              <a:buNone/>
            </a:pPr>
            <a:r>
              <a:rPr lang="en-US" sz="1500" dirty="0">
                <a:solidFill>
                  <a:schemeClr val="tx1"/>
                </a:solidFill>
              </a:rPr>
              <a:t>Supports access to quality healthcare.</a:t>
            </a:r>
            <a:endParaRPr lang="en-US" sz="1500" dirty="0"/>
          </a:p>
          <a:p>
            <a:pPr marL="0" indent="0">
              <a:spcAft>
                <a:spcPts val="300"/>
              </a:spcAft>
              <a:buNone/>
            </a:pPr>
            <a:r>
              <a:rPr lang="en-US" sz="1500" dirty="0">
                <a:solidFill>
                  <a:schemeClr val="tx1"/>
                </a:solidFill>
              </a:rPr>
              <a:t>Includes physical and mental health.</a:t>
            </a:r>
            <a:endParaRPr lang="en-US" sz="1500" dirty="0"/>
          </a:p>
          <a:p>
            <a:pPr marL="0" indent="0">
              <a:spcAft>
                <a:spcPts val="300"/>
              </a:spcAft>
              <a:buNone/>
            </a:pPr>
            <a:r>
              <a:rPr lang="en-US" sz="1500" dirty="0">
                <a:solidFill>
                  <a:schemeClr val="tx1"/>
                </a:solidFill>
              </a:rPr>
              <a:t>Aims to reduce health inequalities.</a:t>
            </a:r>
            <a:endParaRPr lang="en-US" sz="1500" dirty="0"/>
          </a:p>
          <a:p>
            <a:pPr marL="0" indent="0">
              <a:spcAft>
                <a:spcPts val="300"/>
              </a:spcAft>
              <a:buNone/>
            </a:pPr>
            <a:r>
              <a:rPr lang="en-US" sz="1500" b="1" dirty="0">
                <a:solidFill>
                  <a:schemeClr val="accent1"/>
                </a:solidFill>
              </a:rPr>
              <a:t>Examples of SDG 3 targets</a:t>
            </a:r>
            <a:endParaRPr lang="en-US" sz="1500" dirty="0"/>
          </a:p>
          <a:p>
            <a:pPr marL="0" indent="0">
              <a:spcAft>
                <a:spcPts val="300"/>
              </a:spcAft>
              <a:buNone/>
            </a:pPr>
            <a:r>
              <a:rPr lang="en-US" sz="1500" b="1" dirty="0">
                <a:solidFill>
                  <a:schemeClr val="accent1"/>
                </a:solidFill>
              </a:rPr>
              <a:t>Target 3.4:</a:t>
            </a:r>
            <a:r>
              <a:rPr lang="en-US" sz="1500" dirty="0">
                <a:solidFill>
                  <a:schemeClr val="tx1"/>
                </a:solidFill>
              </a:rPr>
              <a:t> Reduce early deaths from major diseases and promote mental health.</a:t>
            </a:r>
            <a:endParaRPr lang="en-US" sz="1500" dirty="0"/>
          </a:p>
          <a:p>
            <a:pPr marL="0" indent="0">
              <a:spcAft>
                <a:spcPts val="300"/>
              </a:spcAft>
              <a:buNone/>
            </a:pPr>
            <a:r>
              <a:rPr lang="en-US" sz="1500" b="1" dirty="0">
                <a:solidFill>
                  <a:schemeClr val="accent1"/>
                </a:solidFill>
              </a:rPr>
              <a:t>Target 3.8:</a:t>
            </a:r>
            <a:r>
              <a:rPr lang="en-US" sz="1500" dirty="0">
                <a:solidFill>
                  <a:schemeClr val="tx1"/>
                </a:solidFill>
              </a:rPr>
              <a:t> Improve access to quality healthcare for everyone.</a:t>
            </a:r>
            <a:endParaRPr lang="en-US" sz="1500" dirty="0"/>
          </a:p>
          <a:p>
            <a:pPr marL="0" indent="0">
              <a:spcBef>
                <a:spcPts val="300"/>
              </a:spcBef>
              <a:buNone/>
            </a:pPr>
            <a:r>
              <a:rPr lang="en-US" sz="1350" i="1" dirty="0">
                <a:solidFill>
                  <a:schemeClr val="accent4"/>
                </a:solidFill>
              </a:rPr>
              <a:t>(United Nations, 2015)</a:t>
            </a:r>
            <a:endParaRPr lang="en-US" sz="1500" dirty="0"/>
          </a:p>
        </p:txBody>
      </p:sp>
      <p:sp>
        <p:nvSpPr>
          <p:cNvPr id="6" name="Shape 4"/>
          <p:cNvSpPr/>
          <p:nvPr/>
        </p:nvSpPr>
        <p:spPr>
          <a:xfrm>
            <a:off x="5586984" y="1106424"/>
            <a:ext cx="3136392" cy="2117139"/>
          </a:xfrm>
          <a:prstGeom prst="rect">
            <a:avLst/>
          </a:prstGeom>
          <a:solidFill>
            <a:schemeClr val="bg1"/>
          </a:solidFill>
          <a:ln w="12700">
            <a:solidFill>
              <a:schemeClr val="accent5"/>
            </a:solidFill>
            <a:prstDash val="solid"/>
          </a:ln>
        </p:spPr>
        <p:txBody>
          <a:bodyPr/>
          <a:lstStyle/>
          <a:p>
            <a:endParaRPr lang="en-US"/>
          </a:p>
        </p:txBody>
      </p:sp>
      <p:pic>
        <p:nvPicPr>
          <p:cNvPr id="7" name="Image 0" descr="SDG 3: Good Health and Well-being"/>
          <p:cNvPicPr>
            <a:picLocks noChangeAspect="1"/>
          </p:cNvPicPr>
          <p:nvPr/>
        </p:nvPicPr>
        <p:blipFill>
          <a:blip r:embed="rId3"/>
          <a:stretch>
            <a:fillRect/>
          </a:stretch>
        </p:blipFill>
        <p:spPr>
          <a:xfrm>
            <a:off x="5623560" y="1143000"/>
            <a:ext cx="3063240" cy="2043987"/>
          </a:xfrm>
          <a:prstGeom prst="rect">
            <a:avLst/>
          </a:prstGeom>
        </p:spPr>
      </p:pic>
      <p:sp>
        <p:nvSpPr>
          <p:cNvPr id="8" name="Text 5"/>
          <p:cNvSpPr txBox="1"/>
          <p:nvPr/>
        </p:nvSpPr>
        <p:spPr>
          <a:xfrm>
            <a:off x="5623560" y="3278427"/>
            <a:ext cx="3063240" cy="411480"/>
          </a:xfrm>
          <a:prstGeom prst="rect">
            <a:avLst/>
          </a:prstGeom>
          <a:noFill/>
          <a:ln/>
        </p:spPr>
        <p:txBody>
          <a:bodyPr wrap="square" lIns="0" tIns="0" rIns="0" bIns="0" rtlCol="0" anchor="t"/>
          <a:lstStyle/>
          <a:p>
            <a:pPr marL="0" indent="0">
              <a:buNone/>
            </a:pPr>
            <a:r>
              <a:rPr lang="en-US" sz="850" i="1" dirty="0">
                <a:solidFill>
                  <a:schemeClr val="accent4"/>
                </a:solidFill>
              </a:rPr>
              <a:t>Image source: United Nations ( n.d.).</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three areas of sustainability are connected to health and wellbeing</a:t>
            </a:r>
            <a:endParaRPr lang="en-US" sz="2000" dirty="0">
              <a:latin typeface="+mn-lt"/>
            </a:endParaRPr>
          </a:p>
        </p:txBody>
      </p:sp>
      <p:sp>
        <p:nvSpPr>
          <p:cNvPr id="3" name="Shape 1"/>
          <p:cNvSpPr/>
          <p:nvPr/>
        </p:nvSpPr>
        <p:spPr>
          <a:xfrm>
            <a:off x="457200" y="1097280"/>
            <a:ext cx="8229600" cy="1024128"/>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1024128"/>
          </a:xfrm>
          <a:prstGeom prst="rect">
            <a:avLst/>
          </a:prstGeom>
          <a:solidFill>
            <a:schemeClr val="accent2"/>
          </a:solidFill>
          <a:ln/>
        </p:spPr>
        <p:txBody>
          <a:bodyPr/>
          <a:lstStyle/>
          <a:p>
            <a:endParaRPr lang="en-US"/>
          </a:p>
        </p:txBody>
      </p:sp>
      <p:sp>
        <p:nvSpPr>
          <p:cNvPr id="5" name="Shape 3"/>
          <p:cNvSpPr/>
          <p:nvPr/>
        </p:nvSpPr>
        <p:spPr>
          <a:xfrm>
            <a:off x="808798" y="1152144"/>
            <a:ext cx="1217044" cy="914400"/>
          </a:xfrm>
          <a:prstGeom prst="rect">
            <a:avLst/>
          </a:prstGeom>
          <a:solidFill>
            <a:schemeClr val="bg1"/>
          </a:solidFill>
          <a:ln w="12700">
            <a:solidFill>
              <a:schemeClr val="accent5"/>
            </a:solidFill>
            <a:prstDash val="solid"/>
          </a:ln>
        </p:spPr>
        <p:txBody>
          <a:bodyPr/>
          <a:lstStyle/>
          <a:p>
            <a:endParaRPr lang="en-US"/>
          </a:p>
        </p:txBody>
      </p:sp>
      <p:pic>
        <p:nvPicPr>
          <p:cNvPr id="6" name="Image 0" descr="1. Environmental sustainability"/>
          <p:cNvPicPr>
            <a:picLocks noChangeAspect="1"/>
          </p:cNvPicPr>
          <p:nvPr/>
        </p:nvPicPr>
        <p:blipFill>
          <a:blip r:embed="rId3"/>
          <a:stretch>
            <a:fillRect/>
          </a:stretch>
        </p:blipFill>
        <p:spPr>
          <a:xfrm>
            <a:off x="845374" y="1188720"/>
            <a:ext cx="1143892" cy="841248"/>
          </a:xfrm>
          <a:prstGeom prst="rect">
            <a:avLst/>
          </a:prstGeom>
        </p:spPr>
      </p:pic>
      <p:sp>
        <p:nvSpPr>
          <p:cNvPr id="7" name="Text 4"/>
          <p:cNvSpPr txBox="1"/>
          <p:nvPr/>
        </p:nvSpPr>
        <p:spPr>
          <a:xfrm>
            <a:off x="2377440" y="1188720"/>
            <a:ext cx="6126480" cy="841248"/>
          </a:xfrm>
          <a:prstGeom prst="rect">
            <a:avLst/>
          </a:prstGeom>
          <a:noFill/>
          <a:ln/>
        </p:spPr>
        <p:txBody>
          <a:bodyPr wrap="square" lIns="0" tIns="0" rIns="0" bIns="0" rtlCol="0" anchor="ctr"/>
          <a:lstStyle/>
          <a:p>
            <a:pPr marL="0" indent="0">
              <a:spcAft>
                <a:spcPts val="300"/>
              </a:spcAft>
              <a:buNone/>
            </a:pPr>
            <a:r>
              <a:rPr lang="en-US" sz="1400" b="1" dirty="0">
                <a:solidFill>
                  <a:schemeClr val="accent1"/>
                </a:solidFill>
              </a:rPr>
              <a:t>1. Environmental sustainability</a:t>
            </a:r>
            <a:endParaRPr lang="en-US" sz="1400" dirty="0"/>
          </a:p>
          <a:p>
            <a:pPr marL="0" indent="0">
              <a:spcAft>
                <a:spcPts val="300"/>
              </a:spcAft>
              <a:buNone/>
            </a:pPr>
            <a:r>
              <a:rPr lang="en-US" sz="1400" dirty="0">
                <a:solidFill>
                  <a:schemeClr val="tx1"/>
                </a:solidFill>
              </a:rPr>
              <a:t>Protecting the environment, reducing pollution and using natural resources responsibly.</a:t>
            </a:r>
            <a:endParaRPr lang="en-US" sz="1400" dirty="0"/>
          </a:p>
        </p:txBody>
      </p:sp>
      <p:sp>
        <p:nvSpPr>
          <p:cNvPr id="8" name="Shape 5"/>
          <p:cNvSpPr/>
          <p:nvPr/>
        </p:nvSpPr>
        <p:spPr>
          <a:xfrm>
            <a:off x="457200" y="2212848"/>
            <a:ext cx="8229600" cy="1024128"/>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9" name="Shape 6"/>
          <p:cNvSpPr/>
          <p:nvPr/>
        </p:nvSpPr>
        <p:spPr>
          <a:xfrm>
            <a:off x="457200" y="2212848"/>
            <a:ext cx="64008" cy="1024128"/>
          </a:xfrm>
          <a:prstGeom prst="rect">
            <a:avLst/>
          </a:prstGeom>
          <a:solidFill>
            <a:schemeClr val="accent3"/>
          </a:solidFill>
          <a:ln/>
        </p:spPr>
        <p:txBody>
          <a:bodyPr/>
          <a:lstStyle/>
          <a:p>
            <a:endParaRPr lang="en-US"/>
          </a:p>
        </p:txBody>
      </p:sp>
      <p:sp>
        <p:nvSpPr>
          <p:cNvPr id="10" name="Shape 7"/>
          <p:cNvSpPr/>
          <p:nvPr/>
        </p:nvSpPr>
        <p:spPr>
          <a:xfrm>
            <a:off x="694944" y="2267712"/>
            <a:ext cx="1444752" cy="861822"/>
          </a:xfrm>
          <a:prstGeom prst="rect">
            <a:avLst/>
          </a:prstGeom>
          <a:solidFill>
            <a:schemeClr val="bg1"/>
          </a:solidFill>
          <a:ln w="12700">
            <a:solidFill>
              <a:schemeClr val="accent5"/>
            </a:solidFill>
            <a:prstDash val="solid"/>
          </a:ln>
        </p:spPr>
        <p:txBody>
          <a:bodyPr/>
          <a:lstStyle/>
          <a:p>
            <a:endParaRPr lang="en-US"/>
          </a:p>
        </p:txBody>
      </p:sp>
      <p:pic>
        <p:nvPicPr>
          <p:cNvPr id="11" name="Image 1" descr="2. Economic sustainability"/>
          <p:cNvPicPr>
            <a:picLocks noChangeAspect="1"/>
          </p:cNvPicPr>
          <p:nvPr/>
        </p:nvPicPr>
        <p:blipFill>
          <a:blip r:embed="rId4"/>
          <a:stretch>
            <a:fillRect/>
          </a:stretch>
        </p:blipFill>
        <p:spPr>
          <a:xfrm>
            <a:off x="731520" y="2304288"/>
            <a:ext cx="1371600" cy="788670"/>
          </a:xfrm>
          <a:prstGeom prst="rect">
            <a:avLst/>
          </a:prstGeom>
        </p:spPr>
      </p:pic>
      <p:sp>
        <p:nvSpPr>
          <p:cNvPr id="12" name="Text 8"/>
          <p:cNvSpPr txBox="1"/>
          <p:nvPr/>
        </p:nvSpPr>
        <p:spPr>
          <a:xfrm>
            <a:off x="2377440" y="2304288"/>
            <a:ext cx="6126480" cy="841248"/>
          </a:xfrm>
          <a:prstGeom prst="rect">
            <a:avLst/>
          </a:prstGeom>
          <a:noFill/>
          <a:ln/>
        </p:spPr>
        <p:txBody>
          <a:bodyPr wrap="square" lIns="0" tIns="0" rIns="0" bIns="0" rtlCol="0" anchor="ctr"/>
          <a:lstStyle/>
          <a:p>
            <a:pPr marL="0" indent="0">
              <a:spcAft>
                <a:spcPts val="300"/>
              </a:spcAft>
              <a:buNone/>
            </a:pPr>
            <a:r>
              <a:rPr lang="en-US" sz="1400" b="1" dirty="0">
                <a:solidFill>
                  <a:schemeClr val="accent1"/>
                </a:solidFill>
              </a:rPr>
              <a:t>2. Economic sustainability</a:t>
            </a:r>
            <a:endParaRPr lang="en-US" sz="1400" dirty="0"/>
          </a:p>
          <a:p>
            <a:pPr marL="0" indent="0">
              <a:spcAft>
                <a:spcPts val="300"/>
              </a:spcAft>
              <a:buNone/>
            </a:pPr>
            <a:r>
              <a:rPr lang="en-US" sz="1400" dirty="0">
                <a:solidFill>
                  <a:schemeClr val="tx1"/>
                </a:solidFill>
              </a:rPr>
              <a:t>Using money and resources wisely so health services can continue in the future.</a:t>
            </a:r>
            <a:endParaRPr lang="en-US" sz="1400" dirty="0"/>
          </a:p>
        </p:txBody>
      </p:sp>
      <p:sp>
        <p:nvSpPr>
          <p:cNvPr id="13" name="Shape 9"/>
          <p:cNvSpPr/>
          <p:nvPr/>
        </p:nvSpPr>
        <p:spPr>
          <a:xfrm>
            <a:off x="457200" y="3328416"/>
            <a:ext cx="8229600" cy="1024128"/>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14" name="Shape 10"/>
          <p:cNvSpPr/>
          <p:nvPr/>
        </p:nvSpPr>
        <p:spPr>
          <a:xfrm>
            <a:off x="457200" y="3328416"/>
            <a:ext cx="64008" cy="1024128"/>
          </a:xfrm>
          <a:prstGeom prst="rect">
            <a:avLst/>
          </a:prstGeom>
          <a:solidFill>
            <a:schemeClr val="accent1"/>
          </a:solidFill>
          <a:ln/>
        </p:spPr>
        <p:txBody>
          <a:bodyPr/>
          <a:lstStyle/>
          <a:p>
            <a:endParaRPr lang="en-US"/>
          </a:p>
        </p:txBody>
      </p:sp>
      <p:sp>
        <p:nvSpPr>
          <p:cNvPr id="15" name="Shape 11"/>
          <p:cNvSpPr/>
          <p:nvPr/>
        </p:nvSpPr>
        <p:spPr>
          <a:xfrm>
            <a:off x="836065" y="3383280"/>
            <a:ext cx="1162510" cy="914400"/>
          </a:xfrm>
          <a:prstGeom prst="rect">
            <a:avLst/>
          </a:prstGeom>
          <a:solidFill>
            <a:schemeClr val="bg1"/>
          </a:solidFill>
          <a:ln w="12700">
            <a:solidFill>
              <a:schemeClr val="accent5"/>
            </a:solidFill>
            <a:prstDash val="solid"/>
          </a:ln>
        </p:spPr>
        <p:txBody>
          <a:bodyPr/>
          <a:lstStyle/>
          <a:p>
            <a:endParaRPr lang="en-US"/>
          </a:p>
        </p:txBody>
      </p:sp>
      <p:pic>
        <p:nvPicPr>
          <p:cNvPr id="16" name="Image 2" descr="3. Social sustainability"/>
          <p:cNvPicPr>
            <a:picLocks noChangeAspect="1"/>
          </p:cNvPicPr>
          <p:nvPr/>
        </p:nvPicPr>
        <p:blipFill>
          <a:blip r:embed="rId5"/>
          <a:stretch>
            <a:fillRect/>
          </a:stretch>
        </p:blipFill>
        <p:spPr>
          <a:xfrm>
            <a:off x="872641" y="3419856"/>
            <a:ext cx="1089358" cy="841248"/>
          </a:xfrm>
          <a:prstGeom prst="rect">
            <a:avLst/>
          </a:prstGeom>
        </p:spPr>
      </p:pic>
      <p:sp>
        <p:nvSpPr>
          <p:cNvPr id="17" name="Text 12"/>
          <p:cNvSpPr txBox="1"/>
          <p:nvPr/>
        </p:nvSpPr>
        <p:spPr>
          <a:xfrm>
            <a:off x="2377440" y="3419856"/>
            <a:ext cx="6126480" cy="841248"/>
          </a:xfrm>
          <a:prstGeom prst="rect">
            <a:avLst/>
          </a:prstGeom>
          <a:noFill/>
          <a:ln/>
        </p:spPr>
        <p:txBody>
          <a:bodyPr wrap="square" lIns="0" tIns="0" rIns="0" bIns="0" rtlCol="0" anchor="ctr"/>
          <a:lstStyle/>
          <a:p>
            <a:pPr marL="0" indent="0">
              <a:spcAft>
                <a:spcPts val="300"/>
              </a:spcAft>
              <a:buNone/>
            </a:pPr>
            <a:r>
              <a:rPr lang="en-US" sz="1400" b="1" dirty="0">
                <a:solidFill>
                  <a:schemeClr val="accent1"/>
                </a:solidFill>
              </a:rPr>
              <a:t>3. Social sustainability</a:t>
            </a:r>
            <a:endParaRPr lang="en-US" sz="1400" dirty="0"/>
          </a:p>
          <a:p>
            <a:pPr marL="0" indent="0">
              <a:spcAft>
                <a:spcPts val="300"/>
              </a:spcAft>
              <a:buNone/>
            </a:pPr>
            <a:r>
              <a:rPr lang="en-US" sz="1400" dirty="0">
                <a:solidFill>
                  <a:schemeClr val="tx1"/>
                </a:solidFill>
              </a:rPr>
              <a:t>Promoting fairness, good health and equal opportunities for everyone.</a:t>
            </a:r>
            <a:endParaRPr lang="en-US" sz="1400" dirty="0"/>
          </a:p>
        </p:txBody>
      </p:sp>
      <p:sp>
        <p:nvSpPr>
          <p:cNvPr id="18" name="Text 13"/>
          <p:cNvSpPr txBox="1"/>
          <p:nvPr/>
        </p:nvSpPr>
        <p:spPr>
          <a:xfrm>
            <a:off x="457200" y="4462272"/>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(World Commission on Environment and Development, 1987; United Nations, 2015)</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Biopsychosocial Model of Health</a:t>
            </a:r>
            <a:endParaRPr lang="en-US" sz="2000" dirty="0">
              <a:latin typeface="+mn-lt"/>
            </a:endParaRPr>
          </a:p>
        </p:txBody>
      </p:sp>
      <p:sp>
        <p:nvSpPr>
          <p:cNvPr id="3" name="Shape 1"/>
          <p:cNvSpPr/>
          <p:nvPr/>
        </p:nvSpPr>
        <p:spPr>
          <a:xfrm>
            <a:off x="457200" y="1097280"/>
            <a:ext cx="493776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526280" cy="3246120"/>
          </a:xfrm>
          <a:prstGeom prst="rect">
            <a:avLst/>
          </a:prstGeom>
          <a:noFill/>
          <a:ln/>
        </p:spPr>
        <p:txBody>
          <a:bodyPr wrap="square" lIns="0" tIns="0" rIns="0" bIns="0" rtlCol="0" anchor="t"/>
          <a:lstStyle/>
          <a:p>
            <a:pPr marL="0" indent="0">
              <a:spcAft>
                <a:spcPts val="400"/>
              </a:spcAft>
              <a:buNone/>
            </a:pPr>
            <a:r>
              <a:rPr lang="en-US" sz="1500" b="1" dirty="0">
                <a:solidFill>
                  <a:schemeClr val="accent1"/>
                </a:solidFill>
              </a:rPr>
              <a:t>Biological:</a:t>
            </a:r>
            <a:r>
              <a:rPr lang="en-US" sz="1500" dirty="0">
                <a:solidFill>
                  <a:schemeClr val="tx1"/>
                </a:solidFill>
              </a:rPr>
              <a:t> Age, genes and physical illness.</a:t>
            </a:r>
            <a:endParaRPr lang="en-US" sz="1500" dirty="0"/>
          </a:p>
          <a:p>
            <a:pPr marL="0" indent="0">
              <a:spcAft>
                <a:spcPts val="400"/>
              </a:spcAft>
              <a:buNone/>
            </a:pPr>
            <a:r>
              <a:rPr lang="en-US" sz="1500" b="1" dirty="0">
                <a:solidFill>
                  <a:schemeClr val="accent1"/>
                </a:solidFill>
              </a:rPr>
              <a:t>Psychological:</a:t>
            </a:r>
            <a:r>
              <a:rPr lang="en-US" sz="1500" dirty="0">
                <a:solidFill>
                  <a:schemeClr val="tx1"/>
                </a:solidFill>
              </a:rPr>
              <a:t> Thoughts, feelings and mental health.</a:t>
            </a:r>
            <a:endParaRPr lang="en-US" sz="1500" dirty="0"/>
          </a:p>
          <a:p>
            <a:pPr marL="0" indent="0">
              <a:spcAft>
                <a:spcPts val="400"/>
              </a:spcAft>
              <a:buNone/>
            </a:pPr>
            <a:r>
              <a:rPr lang="en-US" sz="1500" b="1" dirty="0">
                <a:solidFill>
                  <a:schemeClr val="accent1"/>
                </a:solidFill>
              </a:rPr>
              <a:t>Social:</a:t>
            </a:r>
            <a:r>
              <a:rPr lang="en-US" sz="1500" dirty="0">
                <a:solidFill>
                  <a:schemeClr val="tx1"/>
                </a:solidFill>
              </a:rPr>
              <a:t> Income, housing, family and social support.</a:t>
            </a:r>
            <a:endParaRPr lang="en-US" sz="1500" dirty="0"/>
          </a:p>
          <a:p>
            <a:pPr marL="0" indent="0">
              <a:spcAft>
                <a:spcPts val="400"/>
              </a:spcAft>
              <a:buNone/>
            </a:pPr>
            <a:r>
              <a:rPr lang="en-US" sz="1500" dirty="0">
                <a:solidFill>
                  <a:schemeClr val="tx1"/>
                </a:solidFill>
              </a:rPr>
              <a:t>These factors work together to affect health and wellbeing.</a:t>
            </a:r>
            <a:endParaRPr lang="en-US" sz="1500" dirty="0"/>
          </a:p>
          <a:p>
            <a:pPr marL="0" indent="0">
              <a:spcAft>
                <a:spcPts val="400"/>
              </a:spcAft>
              <a:buNone/>
            </a:pPr>
            <a:r>
              <a:rPr lang="en-US" sz="1500" b="1" dirty="0">
                <a:solidFill>
                  <a:schemeClr val="accent1"/>
                </a:solidFill>
              </a:rPr>
              <a:t>Link to NHS Health Checks:</a:t>
            </a:r>
            <a:r>
              <a:rPr lang="en-US" sz="1500" dirty="0">
                <a:solidFill>
                  <a:schemeClr val="tx1"/>
                </a:solidFill>
              </a:rPr>
              <a:t> Health checks can identify physical health risks, but people may also need mental health and social support.</a:t>
            </a:r>
            <a:endParaRPr lang="en-US" sz="1500" dirty="0"/>
          </a:p>
          <a:p>
            <a:pPr marL="0" indent="0">
              <a:spcAft>
                <a:spcPts val="400"/>
              </a:spcAft>
              <a:buNone/>
            </a:pPr>
            <a:r>
              <a:rPr lang="en-US" sz="1500" b="1" dirty="0">
                <a:solidFill>
                  <a:schemeClr val="accent1"/>
                </a:solidFill>
              </a:rPr>
              <a:t>Limitation:</a:t>
            </a:r>
            <a:r>
              <a:rPr lang="en-US" sz="1500" dirty="0">
                <a:solidFill>
                  <a:schemeClr val="tx1"/>
                </a:solidFill>
              </a:rPr>
              <a:t> The model explains different influences on health, but it does not remove wider problems such as poverty or poor housing.</a:t>
            </a:r>
            <a:endParaRPr lang="en-US" sz="1500" dirty="0"/>
          </a:p>
          <a:p>
            <a:pPr marL="0" indent="0">
              <a:spcBef>
                <a:spcPts val="300"/>
              </a:spcBef>
              <a:buNone/>
            </a:pPr>
            <a:r>
              <a:rPr lang="en-US" sz="1350" i="1" dirty="0">
                <a:solidFill>
                  <a:schemeClr val="accent4"/>
                </a:solidFill>
              </a:rPr>
              <a:t>(Engel, 1977)</a:t>
            </a:r>
            <a:endParaRPr lang="en-US" sz="1500" dirty="0"/>
          </a:p>
        </p:txBody>
      </p:sp>
      <p:sp>
        <p:nvSpPr>
          <p:cNvPr id="6" name="Shape 4"/>
          <p:cNvSpPr/>
          <p:nvPr/>
        </p:nvSpPr>
        <p:spPr>
          <a:xfrm>
            <a:off x="5586984" y="1106424"/>
            <a:ext cx="3136392" cy="2686631"/>
          </a:xfrm>
          <a:prstGeom prst="rect">
            <a:avLst/>
          </a:prstGeom>
          <a:solidFill>
            <a:schemeClr val="bg1"/>
          </a:solidFill>
          <a:ln w="12700">
            <a:solidFill>
              <a:schemeClr val="accent5"/>
            </a:solidFill>
            <a:prstDash val="solid"/>
          </a:ln>
        </p:spPr>
        <p:txBody>
          <a:bodyPr/>
          <a:lstStyle/>
          <a:p>
            <a:endParaRPr lang="en-US"/>
          </a:p>
        </p:txBody>
      </p:sp>
      <p:pic>
        <p:nvPicPr>
          <p:cNvPr id="7" name="Image 0" descr="The Biopsychosocial Model of Health"/>
          <p:cNvPicPr>
            <a:picLocks noChangeAspect="1"/>
          </p:cNvPicPr>
          <p:nvPr/>
        </p:nvPicPr>
        <p:blipFill>
          <a:blip r:embed="rId3"/>
          <a:stretch>
            <a:fillRect/>
          </a:stretch>
        </p:blipFill>
        <p:spPr>
          <a:xfrm>
            <a:off x="5623560" y="1143000"/>
            <a:ext cx="3063240" cy="2613479"/>
          </a:xfrm>
          <a:prstGeom prst="rect">
            <a:avLst/>
          </a:prstGeom>
        </p:spPr>
      </p:pic>
      <p:sp>
        <p:nvSpPr>
          <p:cNvPr id="8" name="Text 5"/>
          <p:cNvSpPr txBox="1"/>
          <p:nvPr/>
        </p:nvSpPr>
        <p:spPr>
          <a:xfrm>
            <a:off x="5623560" y="3847919"/>
            <a:ext cx="3063240" cy="411480"/>
          </a:xfrm>
          <a:prstGeom prst="rect">
            <a:avLst/>
          </a:prstGeom>
          <a:noFill/>
          <a:ln/>
        </p:spPr>
        <p:txBody>
          <a:bodyPr wrap="square" lIns="0" tIns="0" rIns="0" bIns="0" rtlCol="0" anchor="t"/>
          <a:lstStyle/>
          <a:p>
            <a:pPr marL="0" indent="0">
              <a:buNone/>
            </a:pPr>
            <a:r>
              <a:rPr lang="en-US" sz="850" i="1" dirty="0">
                <a:solidFill>
                  <a:schemeClr val="accent4"/>
                </a:solidFill>
              </a:rPr>
              <a:t>Image source: Seth Falco (2022), Wikimedia Commons, CC BY-SA 4.0.</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Dahlgren and Whitehead Model of Health Inequalities</a:t>
            </a:r>
            <a:endParaRPr lang="en-US" sz="2000" dirty="0">
              <a:latin typeface="+mn-lt"/>
            </a:endParaRPr>
          </a:p>
        </p:txBody>
      </p:sp>
      <p:sp>
        <p:nvSpPr>
          <p:cNvPr id="3" name="Shape 1"/>
          <p:cNvSpPr/>
          <p:nvPr/>
        </p:nvSpPr>
        <p:spPr>
          <a:xfrm>
            <a:off x="457200" y="1097280"/>
            <a:ext cx="475488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343400" cy="3246120"/>
          </a:xfrm>
          <a:prstGeom prst="rect">
            <a:avLst/>
          </a:prstGeom>
          <a:noFill/>
          <a:ln/>
        </p:spPr>
        <p:txBody>
          <a:bodyPr wrap="square" lIns="0" tIns="0" rIns="0" bIns="0" rtlCol="0" anchor="t"/>
          <a:lstStyle/>
          <a:p>
            <a:pPr marL="0" indent="0">
              <a:spcAft>
                <a:spcPts val="400"/>
              </a:spcAft>
              <a:buNone/>
            </a:pPr>
            <a:r>
              <a:rPr lang="en-US" sz="1400" b="1" dirty="0">
                <a:solidFill>
                  <a:schemeClr val="accent1"/>
                </a:solidFill>
              </a:rPr>
              <a:t>Individual factors:</a:t>
            </a:r>
            <a:r>
              <a:rPr lang="en-US" sz="1400" dirty="0">
                <a:solidFill>
                  <a:schemeClr val="tx1"/>
                </a:solidFill>
              </a:rPr>
              <a:t> Age, sex and genetics.</a:t>
            </a:r>
            <a:endParaRPr lang="en-US" sz="1400" dirty="0"/>
          </a:p>
          <a:p>
            <a:pPr marL="0" indent="0">
              <a:spcAft>
                <a:spcPts val="400"/>
              </a:spcAft>
              <a:buNone/>
            </a:pPr>
            <a:r>
              <a:rPr lang="en-US" sz="1400" b="1" dirty="0">
                <a:solidFill>
                  <a:schemeClr val="accent1"/>
                </a:solidFill>
              </a:rPr>
              <a:t>Lifestyle:</a:t>
            </a:r>
            <a:r>
              <a:rPr lang="en-US" sz="1400" dirty="0">
                <a:solidFill>
                  <a:schemeClr val="tx1"/>
                </a:solidFill>
              </a:rPr>
              <a:t> Diet, exercise and smoking.</a:t>
            </a:r>
            <a:endParaRPr lang="en-US" sz="1400" dirty="0"/>
          </a:p>
          <a:p>
            <a:pPr marL="0" indent="0">
              <a:spcAft>
                <a:spcPts val="400"/>
              </a:spcAft>
              <a:buNone/>
            </a:pPr>
            <a:r>
              <a:rPr lang="en-US" sz="1400" b="1" dirty="0">
                <a:solidFill>
                  <a:schemeClr val="accent1"/>
                </a:solidFill>
              </a:rPr>
              <a:t>Social networks:</a:t>
            </a:r>
            <a:r>
              <a:rPr lang="en-US" sz="1400" dirty="0">
                <a:solidFill>
                  <a:schemeClr val="tx1"/>
                </a:solidFill>
              </a:rPr>
              <a:t> Family, friends and community support.</a:t>
            </a:r>
            <a:endParaRPr lang="en-US" sz="1400" dirty="0"/>
          </a:p>
          <a:p>
            <a:pPr marL="0" indent="0">
              <a:spcAft>
                <a:spcPts val="400"/>
              </a:spcAft>
              <a:buNone/>
            </a:pPr>
            <a:r>
              <a:rPr lang="en-US" sz="1400" b="1" dirty="0">
                <a:solidFill>
                  <a:schemeClr val="accent1"/>
                </a:solidFill>
              </a:rPr>
              <a:t>Living and working conditions:</a:t>
            </a:r>
            <a:r>
              <a:rPr lang="en-US" sz="1400" dirty="0">
                <a:solidFill>
                  <a:schemeClr val="tx1"/>
                </a:solidFill>
              </a:rPr>
              <a:t> Housing, education and employment.</a:t>
            </a:r>
            <a:endParaRPr lang="en-US" sz="1400" dirty="0"/>
          </a:p>
          <a:p>
            <a:pPr marL="0" indent="0">
              <a:spcAft>
                <a:spcPts val="400"/>
              </a:spcAft>
              <a:buNone/>
            </a:pPr>
            <a:r>
              <a:rPr lang="en-US" sz="1400" b="1" dirty="0">
                <a:solidFill>
                  <a:schemeClr val="accent1"/>
                </a:solidFill>
              </a:rPr>
              <a:t>Wider influences:</a:t>
            </a:r>
            <a:r>
              <a:rPr lang="en-US" sz="1400" dirty="0">
                <a:solidFill>
                  <a:schemeClr val="tx1"/>
                </a:solidFill>
              </a:rPr>
              <a:t> Income, the economy and the environment.</a:t>
            </a:r>
            <a:endParaRPr lang="en-US" sz="1400" dirty="0"/>
          </a:p>
          <a:p>
            <a:pPr marL="0" indent="0">
              <a:spcAft>
                <a:spcPts val="400"/>
              </a:spcAft>
              <a:buNone/>
            </a:pPr>
            <a:r>
              <a:rPr lang="en-US" sz="1400" b="1" dirty="0">
                <a:solidFill>
                  <a:schemeClr val="accent1"/>
                </a:solidFill>
              </a:rPr>
              <a:t>Link to SDG 3:</a:t>
            </a:r>
            <a:r>
              <a:rPr lang="en-US" sz="1400" dirty="0">
                <a:solidFill>
                  <a:schemeClr val="tx1"/>
                </a:solidFill>
              </a:rPr>
              <a:t> Improving these conditions can help reduce health inequalities.</a:t>
            </a:r>
            <a:endParaRPr lang="en-US" sz="1400" dirty="0"/>
          </a:p>
          <a:p>
            <a:pPr marL="0" indent="0">
              <a:spcAft>
                <a:spcPts val="400"/>
              </a:spcAft>
              <a:buNone/>
            </a:pPr>
            <a:r>
              <a:rPr lang="en-US" sz="1400" b="1" dirty="0">
                <a:solidFill>
                  <a:schemeClr val="accent1"/>
                </a:solidFill>
              </a:rPr>
              <a:t>Limitation:</a:t>
            </a:r>
            <a:r>
              <a:rPr lang="en-US" sz="1400" dirty="0">
                <a:solidFill>
                  <a:schemeClr val="tx1"/>
                </a:solidFill>
              </a:rPr>
              <a:t> Improving these social conditions requires action from governments and public services.</a:t>
            </a:r>
            <a:endParaRPr lang="en-US" sz="1400" dirty="0"/>
          </a:p>
          <a:p>
            <a:pPr marL="0" indent="0">
              <a:spcBef>
                <a:spcPts val="300"/>
              </a:spcBef>
              <a:buNone/>
            </a:pPr>
            <a:r>
              <a:rPr lang="en-US" sz="1250" i="1" dirty="0">
                <a:solidFill>
                  <a:schemeClr val="accent4"/>
                </a:solidFill>
              </a:rPr>
              <a:t>(Dahlgren and Whitehead, 1991)</a:t>
            </a:r>
            <a:endParaRPr lang="en-US" sz="1400" dirty="0"/>
          </a:p>
        </p:txBody>
      </p:sp>
      <p:sp>
        <p:nvSpPr>
          <p:cNvPr id="6" name="Shape 4"/>
          <p:cNvSpPr/>
          <p:nvPr/>
        </p:nvSpPr>
        <p:spPr>
          <a:xfrm>
            <a:off x="5404104" y="1106424"/>
            <a:ext cx="3319272" cy="2242927"/>
          </a:xfrm>
          <a:prstGeom prst="rect">
            <a:avLst/>
          </a:prstGeom>
          <a:solidFill>
            <a:schemeClr val="bg1"/>
          </a:solidFill>
          <a:ln w="12700">
            <a:solidFill>
              <a:schemeClr val="accent5"/>
            </a:solidFill>
            <a:prstDash val="solid"/>
          </a:ln>
        </p:spPr>
        <p:txBody>
          <a:bodyPr/>
          <a:lstStyle/>
          <a:p>
            <a:endParaRPr lang="en-US"/>
          </a:p>
        </p:txBody>
      </p:sp>
      <p:pic>
        <p:nvPicPr>
          <p:cNvPr id="7" name="Image 0" descr="Dahlgren and Whitehead Model of Health Inequalities"/>
          <p:cNvPicPr>
            <a:picLocks noChangeAspect="1"/>
          </p:cNvPicPr>
          <p:nvPr/>
        </p:nvPicPr>
        <p:blipFill>
          <a:blip r:embed="rId3"/>
          <a:stretch>
            <a:fillRect/>
          </a:stretch>
        </p:blipFill>
        <p:spPr>
          <a:xfrm>
            <a:off x="5440680" y="1143000"/>
            <a:ext cx="3246120" cy="2169775"/>
          </a:xfrm>
          <a:prstGeom prst="rect">
            <a:avLst/>
          </a:prstGeom>
        </p:spPr>
      </p:pic>
      <p:sp>
        <p:nvSpPr>
          <p:cNvPr id="8" name="Text 5"/>
          <p:cNvSpPr txBox="1"/>
          <p:nvPr/>
        </p:nvSpPr>
        <p:spPr>
          <a:xfrm>
            <a:off x="5440680" y="3404215"/>
            <a:ext cx="3246120" cy="411480"/>
          </a:xfrm>
          <a:prstGeom prst="rect">
            <a:avLst/>
          </a:prstGeom>
          <a:noFill/>
          <a:ln/>
        </p:spPr>
        <p:txBody>
          <a:bodyPr wrap="square" lIns="0" tIns="0" rIns="0" bIns="0" rtlCol="0" anchor="t"/>
          <a:lstStyle/>
          <a:p>
            <a:pPr marL="0" indent="0">
              <a:buNone/>
            </a:pPr>
            <a:r>
              <a:rPr lang="en-US" sz="850" i="1" dirty="0">
                <a:solidFill>
                  <a:schemeClr val="accent4"/>
                </a:solidFill>
              </a:rPr>
              <a:t>(Dahlgren and Whitehead, 1991)</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Health Belief Model and NHS Health Checks</a:t>
            </a:r>
            <a:endParaRPr lang="en-US" sz="2000" dirty="0">
              <a:latin typeface="+mn-lt"/>
            </a:endParaRPr>
          </a:p>
        </p:txBody>
      </p:sp>
      <p:sp>
        <p:nvSpPr>
          <p:cNvPr id="3" name="Shape 1"/>
          <p:cNvSpPr/>
          <p:nvPr/>
        </p:nvSpPr>
        <p:spPr>
          <a:xfrm>
            <a:off x="457200" y="1097280"/>
            <a:ext cx="50292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617720" cy="3246120"/>
          </a:xfrm>
          <a:prstGeom prst="rect">
            <a:avLst/>
          </a:prstGeom>
          <a:noFill/>
          <a:ln/>
        </p:spPr>
        <p:txBody>
          <a:bodyPr wrap="square" lIns="0" tIns="0" rIns="0" bIns="0" rtlCol="0" anchor="t"/>
          <a:lstStyle/>
          <a:p>
            <a:pPr marL="203200" indent="-203200">
              <a:spcAft>
                <a:spcPts val="500"/>
              </a:spcAft>
              <a:buSzPct val="100000"/>
              <a:buChar char="•"/>
            </a:pPr>
            <a:r>
              <a:rPr lang="en-US" sz="1500" dirty="0">
                <a:solidFill>
                  <a:schemeClr val="tx1"/>
                </a:solidFill>
              </a:rPr>
              <a:t>People may attend if they believe they are at risk of developing a health problem.</a:t>
            </a:r>
            <a:endParaRPr lang="en-US" sz="1500" dirty="0"/>
          </a:p>
          <a:p>
            <a:pPr marL="203200" indent="-203200">
              <a:spcAft>
                <a:spcPts val="500"/>
              </a:spcAft>
              <a:buSzPct val="100000"/>
              <a:buChar char="•"/>
            </a:pPr>
            <a:r>
              <a:rPr lang="en-US" sz="1500" dirty="0">
                <a:solidFill>
                  <a:schemeClr val="tx1"/>
                </a:solidFill>
              </a:rPr>
              <a:t>They may attend because they understand the seriousness of the illness.</a:t>
            </a:r>
            <a:endParaRPr lang="en-US" sz="1500" dirty="0"/>
          </a:p>
          <a:p>
            <a:pPr marL="203200" indent="-203200">
              <a:spcAft>
                <a:spcPts val="500"/>
              </a:spcAft>
              <a:buSzPct val="100000"/>
              <a:buChar char="•"/>
            </a:pPr>
            <a:r>
              <a:rPr lang="en-US" sz="1500" dirty="0">
                <a:solidFill>
                  <a:schemeClr val="tx1"/>
                </a:solidFill>
              </a:rPr>
              <a:t>They may believe a health check can help prevent future health problems.</a:t>
            </a:r>
            <a:endParaRPr lang="en-US" sz="1500" dirty="0"/>
          </a:p>
          <a:p>
            <a:pPr marL="203200" indent="-203200">
              <a:spcAft>
                <a:spcPts val="500"/>
              </a:spcAft>
              <a:buSzPct val="100000"/>
              <a:buChar char="•"/>
            </a:pPr>
            <a:r>
              <a:rPr lang="en-US" sz="1500" dirty="0">
                <a:solidFill>
                  <a:schemeClr val="tx1"/>
                </a:solidFill>
              </a:rPr>
              <a:t>Barriers include fear, lack of time, transport problems and low awareness.</a:t>
            </a:r>
            <a:endParaRPr lang="en-US" sz="1500" dirty="0"/>
          </a:p>
          <a:p>
            <a:pPr marL="203200" indent="-203200">
              <a:spcAft>
                <a:spcPts val="500"/>
              </a:spcAft>
              <a:buSzPct val="100000"/>
              <a:buChar char="•"/>
            </a:pPr>
            <a:r>
              <a:rPr lang="en-US" sz="1500" dirty="0">
                <a:solidFill>
                  <a:schemeClr val="tx1"/>
                </a:solidFill>
              </a:rPr>
              <a:t>Reminders and clear information may encourage people to attend.</a:t>
            </a:r>
            <a:endParaRPr lang="en-US" sz="1500" dirty="0"/>
          </a:p>
          <a:p>
            <a:pPr marL="203200" indent="-203200">
              <a:spcAft>
                <a:spcPts val="500"/>
              </a:spcAft>
              <a:buSzPct val="100000"/>
              <a:buChar char="•"/>
            </a:pPr>
            <a:r>
              <a:rPr lang="en-US" sz="1500" dirty="0">
                <a:solidFill>
                  <a:schemeClr val="tx1"/>
                </a:solidFill>
              </a:rPr>
              <a:t>However, this model does not fully explain how poverty and unequal access affect health.</a:t>
            </a:r>
            <a:endParaRPr lang="en-US" sz="1500" dirty="0"/>
          </a:p>
          <a:p>
            <a:pPr marL="0" indent="0">
              <a:spcBef>
                <a:spcPts val="300"/>
              </a:spcBef>
              <a:buNone/>
            </a:pPr>
            <a:r>
              <a:rPr lang="en-US" sz="1350" i="1" dirty="0">
                <a:solidFill>
                  <a:schemeClr val="accent4"/>
                </a:solidFill>
              </a:rPr>
              <a:t>(Rosenstock, 1974; NHS, n.d.)</a:t>
            </a:r>
            <a:endParaRPr lang="en-US" sz="1500" dirty="0"/>
          </a:p>
        </p:txBody>
      </p:sp>
      <p:sp>
        <p:nvSpPr>
          <p:cNvPr id="6" name="Shape 4"/>
          <p:cNvSpPr/>
          <p:nvPr/>
        </p:nvSpPr>
        <p:spPr>
          <a:xfrm>
            <a:off x="5678424" y="1106424"/>
            <a:ext cx="3044952" cy="1780797"/>
          </a:xfrm>
          <a:prstGeom prst="rect">
            <a:avLst/>
          </a:prstGeom>
          <a:solidFill>
            <a:schemeClr val="bg1"/>
          </a:solidFill>
          <a:ln w="12700">
            <a:solidFill>
              <a:schemeClr val="accent5"/>
            </a:solidFill>
            <a:prstDash val="solid"/>
          </a:ln>
        </p:spPr>
        <p:txBody>
          <a:bodyPr/>
          <a:lstStyle/>
          <a:p>
            <a:endParaRPr lang="en-US"/>
          </a:p>
        </p:txBody>
      </p:sp>
      <p:pic>
        <p:nvPicPr>
          <p:cNvPr id="7" name="Image 0" descr="The Health Belief Model and NHS Health Checks"/>
          <p:cNvPicPr>
            <a:picLocks noChangeAspect="1"/>
          </p:cNvPicPr>
          <p:nvPr/>
        </p:nvPicPr>
        <p:blipFill>
          <a:blip r:embed="rId3"/>
          <a:stretch>
            <a:fillRect/>
          </a:stretch>
        </p:blipFill>
        <p:spPr>
          <a:xfrm>
            <a:off x="5715000" y="1143000"/>
            <a:ext cx="2971800" cy="1707645"/>
          </a:xfrm>
          <a:prstGeom prst="rect">
            <a:avLst/>
          </a:prstGeom>
        </p:spPr>
      </p:pic>
      <p:sp>
        <p:nvSpPr>
          <p:cNvPr id="8" name="Text 5"/>
          <p:cNvSpPr txBox="1"/>
          <p:nvPr/>
        </p:nvSpPr>
        <p:spPr>
          <a:xfrm>
            <a:off x="5715000" y="2942085"/>
            <a:ext cx="2971800" cy="411480"/>
          </a:xfrm>
          <a:prstGeom prst="rect">
            <a:avLst/>
          </a:prstGeom>
          <a:noFill/>
          <a:ln/>
        </p:spPr>
        <p:txBody>
          <a:bodyPr wrap="square" lIns="0" tIns="0" rIns="0" bIns="0" rtlCol="0" anchor="t"/>
          <a:lstStyle/>
          <a:p>
            <a:pPr marL="0" indent="0">
              <a:buNone/>
            </a:pPr>
            <a:r>
              <a:rPr lang="en-US" sz="850" i="1" dirty="0">
                <a:solidFill>
                  <a:schemeClr val="accent4"/>
                </a:solidFill>
              </a:rPr>
              <a:t>Image source: Linda Bartlett, National Cancer Institute (1980), via Wikimedia Commons.</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Access to Healthcare and Health Inequalities</a:t>
            </a:r>
            <a:endParaRPr lang="en-US" sz="2000" dirty="0">
              <a:latin typeface="+mn-lt"/>
            </a:endParaRPr>
          </a:p>
        </p:txBody>
      </p:sp>
      <p:sp>
        <p:nvSpPr>
          <p:cNvPr id="3" name="Shape 1"/>
          <p:cNvSpPr/>
          <p:nvPr/>
        </p:nvSpPr>
        <p:spPr>
          <a:xfrm>
            <a:off x="457200" y="1097280"/>
            <a:ext cx="530352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892040" cy="3246120"/>
          </a:xfrm>
          <a:prstGeom prst="rect">
            <a:avLst/>
          </a:prstGeom>
          <a:noFill/>
          <a:ln/>
        </p:spPr>
        <p:txBody>
          <a:bodyPr wrap="square" lIns="0" tIns="0" rIns="0" bIns="0" rtlCol="0" anchor="t"/>
          <a:lstStyle/>
          <a:p>
            <a:pPr marL="203200" indent="-203200">
              <a:spcAft>
                <a:spcPts val="600"/>
              </a:spcAft>
              <a:buSzPct val="100000"/>
              <a:buChar char="•"/>
            </a:pPr>
            <a:r>
              <a:rPr lang="en-US" sz="1500" dirty="0">
                <a:solidFill>
                  <a:schemeClr val="tx1"/>
                </a:solidFill>
              </a:rPr>
              <a:t>People in deprived areas may face greater barriers to healthcare.</a:t>
            </a:r>
            <a:endParaRPr lang="en-US" sz="1500" dirty="0"/>
          </a:p>
          <a:p>
            <a:pPr marL="203200" indent="-203200">
              <a:spcAft>
                <a:spcPts val="600"/>
              </a:spcAft>
              <a:buSzPct val="100000"/>
              <a:buChar char="•"/>
            </a:pPr>
            <a:r>
              <a:rPr lang="en-US" sz="1500" dirty="0">
                <a:solidFill>
                  <a:schemeClr val="tx1"/>
                </a:solidFill>
              </a:rPr>
              <a:t>Transport costs, work commitments and long waiting times can make access difficult.</a:t>
            </a:r>
            <a:endParaRPr lang="en-US" sz="1500" dirty="0"/>
          </a:p>
          <a:p>
            <a:pPr marL="203200" indent="-203200">
              <a:spcAft>
                <a:spcPts val="600"/>
              </a:spcAft>
              <a:buSzPct val="100000"/>
              <a:buChar char="•"/>
            </a:pPr>
            <a:r>
              <a:rPr lang="en-US" sz="1500" dirty="0">
                <a:solidFill>
                  <a:schemeClr val="tx1"/>
                </a:solidFill>
              </a:rPr>
              <a:t>Language barriers and lack of clear information can affect understanding.</a:t>
            </a:r>
            <a:endParaRPr lang="en-US" sz="1500" dirty="0"/>
          </a:p>
          <a:p>
            <a:pPr marL="203200" indent="-203200">
              <a:spcAft>
                <a:spcPts val="600"/>
              </a:spcAft>
              <a:buSzPct val="100000"/>
              <a:buChar char="•"/>
            </a:pPr>
            <a:r>
              <a:rPr lang="en-US" sz="1500" dirty="0">
                <a:solidFill>
                  <a:schemeClr val="tx1"/>
                </a:solidFill>
              </a:rPr>
              <a:t>Some people may not attend NHS Health Checks because of these barriers.</a:t>
            </a:r>
            <a:endParaRPr lang="en-US" sz="1500" dirty="0"/>
          </a:p>
          <a:p>
            <a:pPr marL="203200" indent="-203200">
              <a:spcAft>
                <a:spcPts val="600"/>
              </a:spcAft>
              <a:buSzPct val="100000"/>
              <a:buChar char="•"/>
            </a:pPr>
            <a:r>
              <a:rPr lang="en-US" sz="1500" dirty="0">
                <a:solidFill>
                  <a:schemeClr val="tx1"/>
                </a:solidFill>
              </a:rPr>
              <a:t>Services should provide flexible appointments and accessible information.</a:t>
            </a:r>
            <a:endParaRPr lang="en-US" sz="1500" dirty="0"/>
          </a:p>
          <a:p>
            <a:pPr marL="203200" indent="-203200">
              <a:spcAft>
                <a:spcPts val="600"/>
              </a:spcAft>
              <a:buSzPct val="100000"/>
              <a:buChar char="•"/>
            </a:pPr>
            <a:r>
              <a:rPr lang="en-US" sz="1500" dirty="0">
                <a:solidFill>
                  <a:schemeClr val="tx1"/>
                </a:solidFill>
              </a:rPr>
              <a:t>Fair access is important to reduce health inequalities.</a:t>
            </a:r>
            <a:endParaRPr lang="en-US" sz="1500" dirty="0"/>
          </a:p>
          <a:p>
            <a:pPr marL="0" indent="0">
              <a:spcBef>
                <a:spcPts val="300"/>
              </a:spcBef>
              <a:buNone/>
            </a:pPr>
            <a:r>
              <a:rPr lang="en-US" sz="1350" i="1" dirty="0">
                <a:solidFill>
                  <a:schemeClr val="accent4"/>
                </a:solidFill>
              </a:rPr>
              <a:t>(Marmot et al., 2020; NHS, n.d.)</a:t>
            </a:r>
            <a:endParaRPr lang="en-US" sz="1500" dirty="0"/>
          </a:p>
        </p:txBody>
      </p:sp>
      <p:sp>
        <p:nvSpPr>
          <p:cNvPr id="6" name="Shape 4"/>
          <p:cNvSpPr/>
          <p:nvPr/>
        </p:nvSpPr>
        <p:spPr>
          <a:xfrm>
            <a:off x="6060216" y="1106424"/>
            <a:ext cx="2555689" cy="3456432"/>
          </a:xfrm>
          <a:prstGeom prst="rect">
            <a:avLst/>
          </a:prstGeom>
          <a:solidFill>
            <a:schemeClr val="bg1"/>
          </a:solidFill>
          <a:ln w="12700">
            <a:solidFill>
              <a:schemeClr val="accent5"/>
            </a:solidFill>
            <a:prstDash val="solid"/>
          </a:ln>
        </p:spPr>
        <p:txBody>
          <a:bodyPr/>
          <a:lstStyle/>
          <a:p>
            <a:endParaRPr lang="en-US"/>
          </a:p>
        </p:txBody>
      </p:sp>
      <p:pic>
        <p:nvPicPr>
          <p:cNvPr id="7" name="Image 0" descr="Access to Healthcare and Health Inequalities"/>
          <p:cNvPicPr>
            <a:picLocks noChangeAspect="1"/>
          </p:cNvPicPr>
          <p:nvPr/>
        </p:nvPicPr>
        <p:blipFill>
          <a:blip r:embed="rId3"/>
          <a:stretch>
            <a:fillRect/>
          </a:stretch>
        </p:blipFill>
        <p:spPr>
          <a:xfrm>
            <a:off x="6096792" y="1143000"/>
            <a:ext cx="2482537" cy="3383280"/>
          </a:xfrm>
          <a:prstGeom prst="rect">
            <a:avLst/>
          </a:prstGeom>
        </p:spPr>
      </p:pic>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Social Processes, Media and Ideologies Impacting Service Users</a:t>
            </a:r>
            <a:endParaRPr lang="en-US" sz="2000" dirty="0">
              <a:latin typeface="+mn-lt"/>
            </a:endParaRPr>
          </a:p>
        </p:txBody>
      </p:sp>
      <p:sp>
        <p:nvSpPr>
          <p:cNvPr id="3" name="Shape 1"/>
          <p:cNvSpPr/>
          <p:nvPr/>
        </p:nvSpPr>
        <p:spPr>
          <a:xfrm>
            <a:off x="457200" y="1097280"/>
            <a:ext cx="54864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5074920" cy="3246120"/>
          </a:xfrm>
          <a:prstGeom prst="rect">
            <a:avLst/>
          </a:prstGeom>
          <a:noFill/>
          <a:ln/>
        </p:spPr>
        <p:txBody>
          <a:bodyPr wrap="square" lIns="0" tIns="0" rIns="0" bIns="0" rtlCol="0" anchor="t"/>
          <a:lstStyle/>
          <a:p>
            <a:pPr marL="203200" indent="-203200">
              <a:spcAft>
                <a:spcPts val="400"/>
              </a:spcAft>
              <a:buSzPct val="100000"/>
              <a:buChar char="•"/>
            </a:pPr>
            <a:r>
              <a:rPr lang="en-US" sz="1400" dirty="0">
                <a:solidFill>
                  <a:schemeClr val="tx1"/>
                </a:solidFill>
              </a:rPr>
              <a:t>Social media and advertising can influence people's health choices.</a:t>
            </a:r>
            <a:endParaRPr lang="en-US" sz="1400" dirty="0"/>
          </a:p>
          <a:p>
            <a:pPr marL="203200" indent="-203200">
              <a:spcAft>
                <a:spcPts val="400"/>
              </a:spcAft>
              <a:buSzPct val="100000"/>
              <a:buChar char="•"/>
            </a:pPr>
            <a:r>
              <a:rPr lang="en-US" sz="1400" dirty="0">
                <a:solidFill>
                  <a:schemeClr val="tx1"/>
                </a:solidFill>
              </a:rPr>
              <a:t>Health campaigns can encourage exercise, healthy eating and preventive care.</a:t>
            </a:r>
            <a:endParaRPr lang="en-US" sz="1400" dirty="0"/>
          </a:p>
          <a:p>
            <a:pPr marL="203200" indent="-203200">
              <a:spcAft>
                <a:spcPts val="400"/>
              </a:spcAft>
              <a:buSzPct val="100000"/>
              <a:buChar char="•"/>
            </a:pPr>
            <a:r>
              <a:rPr lang="en-US" sz="1400" dirty="0">
                <a:solidFill>
                  <a:schemeClr val="tx1"/>
                </a:solidFill>
              </a:rPr>
              <a:t>False or misleading information can cause confusion.</a:t>
            </a:r>
            <a:endParaRPr lang="en-US" sz="1400" dirty="0"/>
          </a:p>
          <a:p>
            <a:pPr marL="203200" indent="-203200">
              <a:spcAft>
                <a:spcPts val="400"/>
              </a:spcAft>
              <a:buSzPct val="100000"/>
              <a:buChar char="•"/>
            </a:pPr>
            <a:r>
              <a:rPr lang="en-US" sz="1400" dirty="0">
                <a:solidFill>
                  <a:schemeClr val="tx1"/>
                </a:solidFill>
              </a:rPr>
              <a:t>Ofcom (2024) found that 25% of people who had seen health or medical information reported encountering false or misleading information about these topics.</a:t>
            </a:r>
            <a:endParaRPr lang="en-US" sz="1400" dirty="0"/>
          </a:p>
          <a:p>
            <a:pPr marL="203200" indent="-203200">
              <a:spcAft>
                <a:spcPts val="400"/>
              </a:spcAft>
              <a:buSzPct val="100000"/>
              <a:buChar char="•"/>
            </a:pPr>
            <a:r>
              <a:rPr lang="en-US" sz="1400" dirty="0">
                <a:solidFill>
                  <a:schemeClr val="tx1"/>
                </a:solidFill>
              </a:rPr>
              <a:t>Some people may struggle to access online health information.</a:t>
            </a:r>
            <a:endParaRPr lang="en-US" sz="1400" dirty="0"/>
          </a:p>
          <a:p>
            <a:pPr marL="203200" indent="-203200">
              <a:spcAft>
                <a:spcPts val="400"/>
              </a:spcAft>
              <a:buSzPct val="100000"/>
              <a:buChar char="•"/>
            </a:pPr>
            <a:r>
              <a:rPr lang="en-US" sz="1400" dirty="0">
                <a:solidFill>
                  <a:schemeClr val="tx1"/>
                </a:solidFill>
              </a:rPr>
              <a:t>Poverty and social inequality can make it harder to stay healthy.</a:t>
            </a:r>
            <a:endParaRPr lang="en-US" sz="1400" dirty="0"/>
          </a:p>
          <a:p>
            <a:pPr marL="203200" indent="-203200">
              <a:spcAft>
                <a:spcPts val="400"/>
              </a:spcAft>
              <a:buSzPct val="100000"/>
              <a:buChar char="•"/>
            </a:pPr>
            <a:r>
              <a:rPr lang="en-US" sz="1400" dirty="0">
                <a:solidFill>
                  <a:schemeClr val="tx1"/>
                </a:solidFill>
              </a:rPr>
              <a:t>Health messages should be clear, accurate and accessible to everyone.</a:t>
            </a:r>
            <a:endParaRPr lang="en-US" sz="1400" dirty="0"/>
          </a:p>
          <a:p>
            <a:pPr marL="0" indent="0">
              <a:spcBef>
                <a:spcPts val="300"/>
              </a:spcBef>
              <a:buNone/>
            </a:pPr>
            <a:r>
              <a:rPr lang="en-US" sz="1250" i="1" dirty="0">
                <a:solidFill>
                  <a:schemeClr val="accent4"/>
                </a:solidFill>
              </a:rPr>
              <a:t>(World Health Organization, 2024; Marmot et al., 2020; Ofcom, 2024)</a:t>
            </a:r>
            <a:endParaRPr lang="en-US" sz="1400" dirty="0"/>
          </a:p>
        </p:txBody>
      </p:sp>
      <p:sp>
        <p:nvSpPr>
          <p:cNvPr id="6" name="Shape 4"/>
          <p:cNvSpPr/>
          <p:nvPr/>
        </p:nvSpPr>
        <p:spPr>
          <a:xfrm>
            <a:off x="6135624" y="1106424"/>
            <a:ext cx="2587752" cy="1754995"/>
          </a:xfrm>
          <a:prstGeom prst="rect">
            <a:avLst/>
          </a:prstGeom>
          <a:solidFill>
            <a:schemeClr val="bg1"/>
          </a:solidFill>
          <a:ln w="12700">
            <a:solidFill>
              <a:schemeClr val="accent5"/>
            </a:solidFill>
            <a:prstDash val="solid"/>
          </a:ln>
        </p:spPr>
        <p:txBody>
          <a:bodyPr/>
          <a:lstStyle/>
          <a:p>
            <a:endParaRPr lang="en-US"/>
          </a:p>
        </p:txBody>
      </p:sp>
      <p:pic>
        <p:nvPicPr>
          <p:cNvPr id="7" name="Image 0" descr="Social Processes, Media and Ideologies Impacting Service Users"/>
          <p:cNvPicPr>
            <a:picLocks noChangeAspect="1"/>
          </p:cNvPicPr>
          <p:nvPr/>
        </p:nvPicPr>
        <p:blipFill>
          <a:blip r:embed="rId3"/>
          <a:stretch>
            <a:fillRect/>
          </a:stretch>
        </p:blipFill>
        <p:spPr>
          <a:xfrm>
            <a:off x="6172200" y="1143000"/>
            <a:ext cx="2514600" cy="1681843"/>
          </a:xfrm>
          <a:prstGeom prst="rect">
            <a:avLst/>
          </a:prstGeom>
        </p:spPr>
      </p:pic>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UK Progress Towards SDG 3: Successes and Challenges</a:t>
            </a:r>
            <a:endParaRPr lang="en-US" sz="2000" dirty="0">
              <a:latin typeface="+mn-lt"/>
            </a:endParaRPr>
          </a:p>
        </p:txBody>
      </p:sp>
      <p:sp>
        <p:nvSpPr>
          <p:cNvPr id="3" name="Shape 1"/>
          <p:cNvSpPr/>
          <p:nvPr/>
        </p:nvSpPr>
        <p:spPr>
          <a:xfrm>
            <a:off x="457200" y="1097280"/>
            <a:ext cx="4023360" cy="228600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2286000"/>
          </a:xfrm>
          <a:prstGeom prst="rect">
            <a:avLst/>
          </a:prstGeom>
          <a:solidFill>
            <a:schemeClr val="accent2"/>
          </a:solidFill>
          <a:ln/>
        </p:spPr>
        <p:txBody>
          <a:bodyPr/>
          <a:lstStyle/>
          <a:p>
            <a:endParaRPr lang="en-US"/>
          </a:p>
        </p:txBody>
      </p:sp>
      <p:sp>
        <p:nvSpPr>
          <p:cNvPr id="5" name="Text 3"/>
          <p:cNvSpPr txBox="1"/>
          <p:nvPr/>
        </p:nvSpPr>
        <p:spPr>
          <a:xfrm>
            <a:off x="685800" y="1234440"/>
            <a:ext cx="3611880" cy="2011680"/>
          </a:xfrm>
          <a:prstGeom prst="rect">
            <a:avLst/>
          </a:prstGeom>
          <a:noFill/>
          <a:ln/>
        </p:spPr>
        <p:txBody>
          <a:bodyPr wrap="square" lIns="0" tIns="0" rIns="0" bIns="0" rtlCol="0" anchor="t"/>
          <a:lstStyle/>
          <a:p>
            <a:pPr marL="0" indent="0">
              <a:spcAft>
                <a:spcPts val="600"/>
              </a:spcAft>
              <a:buNone/>
            </a:pPr>
            <a:r>
              <a:rPr lang="en-US" sz="1500" b="1" dirty="0">
                <a:solidFill>
                  <a:schemeClr val="accent1"/>
                </a:solidFill>
              </a:rPr>
              <a:t>Successes</a:t>
            </a:r>
            <a:endParaRPr lang="en-US" sz="1500" dirty="0"/>
          </a:p>
          <a:p>
            <a:pPr marL="203200" indent="-203200">
              <a:spcAft>
                <a:spcPts val="600"/>
              </a:spcAft>
              <a:buSzPct val="100000"/>
              <a:buChar char="•"/>
            </a:pPr>
            <a:r>
              <a:rPr lang="en-US" sz="1500" dirty="0">
                <a:solidFill>
                  <a:schemeClr val="tx1"/>
                </a:solidFill>
              </a:rPr>
              <a:t>The NHS provides most healthcare free at the point of use.</a:t>
            </a:r>
            <a:endParaRPr lang="en-US" sz="1500" dirty="0"/>
          </a:p>
          <a:p>
            <a:pPr marL="203200" indent="-203200">
              <a:spcAft>
                <a:spcPts val="600"/>
              </a:spcAft>
              <a:buSzPct val="100000"/>
              <a:buChar char="•"/>
            </a:pPr>
            <a:r>
              <a:rPr lang="en-US" sz="1500" dirty="0">
                <a:solidFill>
                  <a:schemeClr val="tx1"/>
                </a:solidFill>
              </a:rPr>
              <a:t>NHS Health Checks can identify health risks early.</a:t>
            </a:r>
            <a:endParaRPr lang="en-US" sz="1500" dirty="0"/>
          </a:p>
          <a:p>
            <a:pPr marL="203200" indent="-203200">
              <a:spcAft>
                <a:spcPts val="600"/>
              </a:spcAft>
              <a:buSzPct val="100000"/>
              <a:buChar char="•"/>
            </a:pPr>
            <a:r>
              <a:rPr lang="en-US" sz="1500" dirty="0">
                <a:solidFill>
                  <a:schemeClr val="tx1"/>
                </a:solidFill>
              </a:rPr>
              <a:t>Government policies support prevention and better wellbeing.</a:t>
            </a:r>
            <a:endParaRPr lang="en-US" sz="1500" dirty="0"/>
          </a:p>
        </p:txBody>
      </p:sp>
      <p:sp>
        <p:nvSpPr>
          <p:cNvPr id="6" name="Shape 4"/>
          <p:cNvSpPr/>
          <p:nvPr/>
        </p:nvSpPr>
        <p:spPr>
          <a:xfrm>
            <a:off x="4663440" y="1097280"/>
            <a:ext cx="4023360" cy="228600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7" name="Shape 5"/>
          <p:cNvSpPr/>
          <p:nvPr/>
        </p:nvSpPr>
        <p:spPr>
          <a:xfrm>
            <a:off x="4663440" y="1097280"/>
            <a:ext cx="64008" cy="2286000"/>
          </a:xfrm>
          <a:prstGeom prst="rect">
            <a:avLst/>
          </a:prstGeom>
          <a:solidFill>
            <a:schemeClr val="accent3"/>
          </a:solidFill>
          <a:ln/>
        </p:spPr>
        <p:txBody>
          <a:bodyPr/>
          <a:lstStyle/>
          <a:p>
            <a:endParaRPr lang="en-US"/>
          </a:p>
        </p:txBody>
      </p:sp>
      <p:sp>
        <p:nvSpPr>
          <p:cNvPr id="8" name="Text 6"/>
          <p:cNvSpPr txBox="1"/>
          <p:nvPr/>
        </p:nvSpPr>
        <p:spPr>
          <a:xfrm>
            <a:off x="4892040" y="1234440"/>
            <a:ext cx="3611880" cy="2011680"/>
          </a:xfrm>
          <a:prstGeom prst="rect">
            <a:avLst/>
          </a:prstGeom>
          <a:noFill/>
          <a:ln/>
        </p:spPr>
        <p:txBody>
          <a:bodyPr wrap="square" lIns="0" tIns="0" rIns="0" bIns="0" rtlCol="0" anchor="t"/>
          <a:lstStyle/>
          <a:p>
            <a:pPr marL="0" indent="0">
              <a:spcAft>
                <a:spcPts val="600"/>
              </a:spcAft>
              <a:buNone/>
            </a:pPr>
            <a:r>
              <a:rPr lang="en-US" sz="1500" b="1" dirty="0">
                <a:solidFill>
                  <a:schemeClr val="accent1"/>
                </a:solidFill>
              </a:rPr>
              <a:t>Challenges</a:t>
            </a:r>
            <a:endParaRPr lang="en-US" sz="1500" dirty="0"/>
          </a:p>
          <a:p>
            <a:pPr marL="203200" indent="-203200">
              <a:spcAft>
                <a:spcPts val="600"/>
              </a:spcAft>
              <a:buSzPct val="100000"/>
              <a:buChar char="•"/>
            </a:pPr>
            <a:r>
              <a:rPr lang="en-US" sz="1500" dirty="0">
                <a:solidFill>
                  <a:schemeClr val="tx1"/>
                </a:solidFill>
              </a:rPr>
              <a:t>Health inequalities remain significant between richer and poorer communities.</a:t>
            </a:r>
            <a:endParaRPr lang="en-US" sz="1500" dirty="0"/>
          </a:p>
          <a:p>
            <a:pPr marL="203200" indent="-203200">
              <a:spcAft>
                <a:spcPts val="600"/>
              </a:spcAft>
              <a:buSzPct val="100000"/>
              <a:buChar char="•"/>
            </a:pPr>
            <a:r>
              <a:rPr lang="en-US" sz="1500" dirty="0">
                <a:solidFill>
                  <a:schemeClr val="tx1"/>
                </a:solidFill>
              </a:rPr>
              <a:t>Staff shortages and long waiting times can delay care.</a:t>
            </a:r>
            <a:endParaRPr lang="en-US" sz="1500" dirty="0"/>
          </a:p>
          <a:p>
            <a:pPr marL="203200" indent="-203200">
              <a:spcAft>
                <a:spcPts val="600"/>
              </a:spcAft>
              <a:buSzPct val="100000"/>
              <a:buChar char="•"/>
            </a:pPr>
            <a:r>
              <a:rPr lang="en-US" sz="1500" dirty="0">
                <a:solidFill>
                  <a:schemeClr val="tx1"/>
                </a:solidFill>
              </a:rPr>
              <a:t>Poverty and poor housing continue to affect health.</a:t>
            </a:r>
            <a:endParaRPr lang="en-US" sz="1500" dirty="0"/>
          </a:p>
        </p:txBody>
      </p:sp>
      <p:sp>
        <p:nvSpPr>
          <p:cNvPr id="9" name="Shape 7"/>
          <p:cNvSpPr/>
          <p:nvPr/>
        </p:nvSpPr>
        <p:spPr>
          <a:xfrm>
            <a:off x="457200" y="3566160"/>
            <a:ext cx="8229600" cy="731520"/>
          </a:xfrm>
          <a:prstGeom prst="rect">
            <a:avLst/>
          </a:prstGeom>
          <a:solidFill>
            <a:schemeClr val="tx2"/>
          </a:solidFill>
          <a:ln/>
        </p:spPr>
        <p:txBody>
          <a:bodyPr/>
          <a:lstStyle/>
          <a:p>
            <a:endParaRPr lang="en-US"/>
          </a:p>
        </p:txBody>
      </p:sp>
      <p:sp>
        <p:nvSpPr>
          <p:cNvPr id="10" name="Text 8"/>
          <p:cNvSpPr txBox="1"/>
          <p:nvPr/>
        </p:nvSpPr>
        <p:spPr>
          <a:xfrm>
            <a:off x="685800" y="3566160"/>
            <a:ext cx="7772400" cy="731520"/>
          </a:xfrm>
          <a:prstGeom prst="rect">
            <a:avLst/>
          </a:prstGeom>
          <a:noFill/>
          <a:ln/>
        </p:spPr>
        <p:txBody>
          <a:bodyPr wrap="square" lIns="0" tIns="0" rIns="0" bIns="0" rtlCol="0" anchor="ctr"/>
          <a:lstStyle/>
          <a:p>
            <a:pPr marL="0" indent="0">
              <a:buNone/>
            </a:pPr>
            <a:r>
              <a:rPr lang="en-US" sz="1300" b="1" dirty="0">
                <a:solidFill>
                  <a:schemeClr val="bg1"/>
                </a:solidFill>
              </a:rPr>
              <a:t>Overall:</a:t>
            </a:r>
            <a:r>
              <a:rPr lang="en-US" sz="1300" dirty="0">
                <a:solidFill>
                  <a:schemeClr val="bg1"/>
                </a:solidFill>
              </a:rPr>
              <a:t> The UK has made progress, but unequal access and living conditions remain barriers to good health for everyone.</a:t>
            </a:r>
            <a:endParaRPr lang="en-US" sz="1300" dirty="0"/>
          </a:p>
        </p:txBody>
      </p:sp>
      <p:sp>
        <p:nvSpPr>
          <p:cNvPr id="11" name="Text 9"/>
          <p:cNvSpPr txBox="1"/>
          <p:nvPr/>
        </p:nvSpPr>
        <p:spPr>
          <a:xfrm>
            <a:off x="457200" y="438912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(DHSC, 2025; Marmot et al., 2020; NHS, n.d.)</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Health Inequalities in England</a:t>
            </a:r>
            <a:endParaRPr lang="en-US" sz="2000" dirty="0">
              <a:latin typeface="+mn-lt"/>
            </a:endParaRPr>
          </a:p>
        </p:txBody>
      </p:sp>
      <p:sp>
        <p:nvSpPr>
          <p:cNvPr id="3" name="Shape 1"/>
          <p:cNvSpPr/>
          <p:nvPr/>
        </p:nvSpPr>
        <p:spPr>
          <a:xfrm>
            <a:off x="457200" y="1097280"/>
            <a:ext cx="420624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3794760" cy="3246120"/>
          </a:xfrm>
          <a:prstGeom prst="rect">
            <a:avLst/>
          </a:prstGeom>
          <a:noFill/>
          <a:ln/>
        </p:spPr>
        <p:txBody>
          <a:bodyPr wrap="square" lIns="0" tIns="0" rIns="0" bIns="0" rtlCol="0" anchor="t"/>
          <a:lstStyle/>
          <a:p>
            <a:pPr marL="0" indent="0">
              <a:spcAft>
                <a:spcPts val="500"/>
              </a:spcAft>
              <a:buNone/>
            </a:pPr>
            <a:r>
              <a:rPr lang="en-US" sz="1450" b="1" dirty="0">
                <a:solidFill>
                  <a:schemeClr val="accent1"/>
                </a:solidFill>
              </a:rPr>
              <a:t>Life expectancy:</a:t>
            </a:r>
            <a:r>
              <a:rPr lang="en-US" sz="1450" dirty="0">
                <a:solidFill>
                  <a:schemeClr val="tx1"/>
                </a:solidFill>
              </a:rPr>
              <a:t> People in more deprived areas tend to die younger than people in wealthier areas.</a:t>
            </a:r>
            <a:endParaRPr lang="en-US" sz="1450" dirty="0"/>
          </a:p>
          <a:p>
            <a:pPr marL="0" indent="0">
              <a:spcAft>
                <a:spcPts val="500"/>
              </a:spcAft>
              <a:buNone/>
            </a:pPr>
            <a:r>
              <a:rPr lang="en-US" sz="1450" b="1" dirty="0">
                <a:solidFill>
                  <a:schemeClr val="accent1"/>
                </a:solidFill>
              </a:rPr>
              <a:t>Healthy life expectancy:</a:t>
            </a:r>
            <a:r>
              <a:rPr lang="en-US" sz="1450" dirty="0">
                <a:solidFill>
                  <a:schemeClr val="tx1"/>
                </a:solidFill>
              </a:rPr>
              <a:t> Men in the most deprived areas can expect 49.8 years in good health, compared with 69.2 years in the least deprived areas.</a:t>
            </a:r>
            <a:endParaRPr lang="en-US" sz="1450" dirty="0"/>
          </a:p>
          <a:p>
            <a:pPr marL="0" indent="0">
              <a:spcAft>
                <a:spcPts val="500"/>
              </a:spcAft>
              <a:buNone/>
            </a:pPr>
            <a:r>
              <a:rPr lang="en-US" sz="1450" b="1" dirty="0">
                <a:solidFill>
                  <a:schemeClr val="accent1"/>
                </a:solidFill>
              </a:rPr>
              <a:t>Why it matters:</a:t>
            </a:r>
            <a:r>
              <a:rPr lang="en-US" sz="1450" dirty="0">
                <a:solidFill>
                  <a:schemeClr val="tx1"/>
                </a:solidFill>
              </a:rPr>
              <a:t> This is a difference of 19.4 years in healthy life expectancy.</a:t>
            </a:r>
            <a:endParaRPr lang="en-US" sz="1450" dirty="0"/>
          </a:p>
          <a:p>
            <a:pPr marL="0" indent="0">
              <a:spcAft>
                <a:spcPts val="500"/>
              </a:spcAft>
              <a:buNone/>
            </a:pPr>
            <a:r>
              <a:rPr lang="en-US" sz="1450" b="1" dirty="0">
                <a:solidFill>
                  <a:schemeClr val="accent1"/>
                </a:solidFill>
              </a:rPr>
              <a:t>Link to SDG 3:</a:t>
            </a:r>
            <a:r>
              <a:rPr lang="en-US" sz="1450" dirty="0">
                <a:solidFill>
                  <a:schemeClr val="tx1"/>
                </a:solidFill>
              </a:rPr>
              <a:t> Reducing health inequalities helps give everyone a fairer chance of living a long and healthy life.</a:t>
            </a:r>
            <a:endParaRPr lang="en-US" sz="1450" dirty="0"/>
          </a:p>
          <a:p>
            <a:pPr marL="0" indent="0">
              <a:spcBef>
                <a:spcPts val="300"/>
              </a:spcBef>
              <a:buNone/>
            </a:pPr>
            <a:r>
              <a:rPr lang="en-US" sz="1300" i="1" dirty="0">
                <a:solidFill>
                  <a:schemeClr val="accent4"/>
                </a:solidFill>
              </a:rPr>
              <a:t>(OHID, 2026; United Nations, 2015)</a:t>
            </a:r>
            <a:endParaRPr lang="en-US" sz="1450" dirty="0"/>
          </a:p>
        </p:txBody>
      </p:sp>
      <p:sp>
        <p:nvSpPr>
          <p:cNvPr id="6" name="Shape 4"/>
          <p:cNvSpPr/>
          <p:nvPr/>
        </p:nvSpPr>
        <p:spPr>
          <a:xfrm>
            <a:off x="4855464" y="1106424"/>
            <a:ext cx="3867912" cy="2225159"/>
          </a:xfrm>
          <a:prstGeom prst="rect">
            <a:avLst/>
          </a:prstGeom>
          <a:solidFill>
            <a:schemeClr val="bg1"/>
          </a:solidFill>
          <a:ln w="12700">
            <a:solidFill>
              <a:schemeClr val="accent5"/>
            </a:solidFill>
            <a:prstDash val="solid"/>
          </a:ln>
        </p:spPr>
        <p:txBody>
          <a:bodyPr/>
          <a:lstStyle/>
          <a:p>
            <a:endParaRPr lang="en-US"/>
          </a:p>
        </p:txBody>
      </p:sp>
      <p:pic>
        <p:nvPicPr>
          <p:cNvPr id="7" name="Image 0" descr="Health Inequalities in England"/>
          <p:cNvPicPr>
            <a:picLocks noChangeAspect="1"/>
          </p:cNvPicPr>
          <p:nvPr/>
        </p:nvPicPr>
        <p:blipFill>
          <a:blip r:embed="rId3"/>
          <a:stretch>
            <a:fillRect/>
          </a:stretch>
        </p:blipFill>
        <p:spPr>
          <a:xfrm>
            <a:off x="4892040" y="1143000"/>
            <a:ext cx="3794760" cy="2152007"/>
          </a:xfrm>
          <a:prstGeom prst="rect">
            <a:avLst/>
          </a:prstGeom>
        </p:spPr>
      </p:pic>
      <p:sp>
        <p:nvSpPr>
          <p:cNvPr id="8" name="Text 5"/>
          <p:cNvSpPr txBox="1"/>
          <p:nvPr/>
        </p:nvSpPr>
        <p:spPr>
          <a:xfrm>
            <a:off x="4892040" y="3386447"/>
            <a:ext cx="3794760" cy="411480"/>
          </a:xfrm>
          <a:prstGeom prst="rect">
            <a:avLst/>
          </a:prstGeom>
          <a:noFill/>
          <a:ln/>
        </p:spPr>
        <p:txBody>
          <a:bodyPr wrap="square" lIns="0" tIns="0" rIns="0" bIns="0" rtlCol="0" anchor="t"/>
          <a:lstStyle/>
          <a:p>
            <a:pPr marL="0" indent="0">
              <a:buNone/>
            </a:pPr>
            <a:r>
              <a:rPr lang="en-US" sz="850" i="1" dirty="0">
                <a:solidFill>
                  <a:schemeClr val="accent4"/>
                </a:solidFill>
              </a:rPr>
              <a:t>Source: Office for Health Improvement and Disparities (OHID, 2026).</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Social Determinants of Health</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203200" indent="-203200">
              <a:spcAft>
                <a:spcPts val="700"/>
              </a:spcAft>
              <a:buSzPct val="100000"/>
              <a:buChar char="•"/>
            </a:pPr>
            <a:r>
              <a:rPr lang="en-US" sz="1600" dirty="0">
                <a:solidFill>
                  <a:schemeClr val="tx1"/>
                </a:solidFill>
              </a:rPr>
              <a:t>Income and poverty can affect people's health.</a:t>
            </a:r>
            <a:endParaRPr lang="en-US" sz="1600" dirty="0"/>
          </a:p>
          <a:p>
            <a:pPr marL="203200" indent="-203200">
              <a:spcAft>
                <a:spcPts val="700"/>
              </a:spcAft>
              <a:buSzPct val="100000"/>
              <a:buChar char="•"/>
            </a:pPr>
            <a:r>
              <a:rPr lang="en-US" sz="1600" dirty="0">
                <a:solidFill>
                  <a:schemeClr val="tx1"/>
                </a:solidFill>
              </a:rPr>
              <a:t>Poor housing and unsafe environments can cause health problems.</a:t>
            </a:r>
            <a:endParaRPr lang="en-US" sz="1600" dirty="0"/>
          </a:p>
          <a:p>
            <a:pPr marL="203200" indent="-203200">
              <a:spcAft>
                <a:spcPts val="700"/>
              </a:spcAft>
              <a:buSzPct val="100000"/>
              <a:buChar char="•"/>
            </a:pPr>
            <a:r>
              <a:rPr lang="en-US" sz="1600" dirty="0">
                <a:solidFill>
                  <a:schemeClr val="tx1"/>
                </a:solidFill>
              </a:rPr>
              <a:t>Education and employment affect people's opportunities to stay healthy.</a:t>
            </a:r>
            <a:endParaRPr lang="en-US" sz="1600" dirty="0"/>
          </a:p>
          <a:p>
            <a:pPr marL="203200" indent="-203200">
              <a:spcAft>
                <a:spcPts val="700"/>
              </a:spcAft>
              <a:buSzPct val="100000"/>
              <a:buChar char="•"/>
            </a:pPr>
            <a:r>
              <a:rPr lang="en-US" sz="1600" dirty="0">
                <a:solidFill>
                  <a:schemeClr val="tx1"/>
                </a:solidFill>
              </a:rPr>
              <a:t>Access to healthy food and healthcare can also affect health.</a:t>
            </a:r>
            <a:endParaRPr lang="en-US" sz="1600" dirty="0"/>
          </a:p>
          <a:p>
            <a:pPr marL="203200" indent="-203200">
              <a:spcAft>
                <a:spcPts val="700"/>
              </a:spcAft>
              <a:buSzPct val="100000"/>
              <a:buChar char="•"/>
            </a:pPr>
            <a:r>
              <a:rPr lang="en-US" sz="1600" dirty="0">
                <a:solidFill>
                  <a:schemeClr val="tx1"/>
                </a:solidFill>
              </a:rPr>
              <a:t>These factors can lead to health inequalities.</a:t>
            </a:r>
            <a:endParaRPr lang="en-US" sz="1600" dirty="0"/>
          </a:p>
          <a:p>
            <a:pPr marL="203200" indent="-203200">
              <a:spcAft>
                <a:spcPts val="700"/>
              </a:spcAft>
              <a:buSzPct val="100000"/>
              <a:buChar char="•"/>
            </a:pPr>
            <a:r>
              <a:rPr lang="en-US" sz="1600" dirty="0">
                <a:solidFill>
                  <a:schemeClr val="tx1"/>
                </a:solidFill>
              </a:rPr>
              <a:t>Improving living conditions can support SDG 3 by helping people live healthier lives.</a:t>
            </a:r>
            <a:endParaRPr lang="en-US" sz="1600" dirty="0"/>
          </a:p>
          <a:p>
            <a:pPr marL="203200" indent="-203200">
              <a:spcAft>
                <a:spcPts val="700"/>
              </a:spcAft>
              <a:buSzPct val="100000"/>
              <a:buChar char="•"/>
            </a:pPr>
            <a:r>
              <a:rPr lang="en-US" sz="1600" dirty="0">
                <a:solidFill>
                  <a:schemeClr val="tx1"/>
                </a:solidFill>
              </a:rPr>
              <a:t>People on lower incomes may have fewer opportunities to make healthy choices, even when they understand the benefits.</a:t>
            </a:r>
            <a:endParaRPr lang="en-US" sz="1600" dirty="0"/>
          </a:p>
          <a:p>
            <a:pPr marL="0" indent="0">
              <a:spcBef>
                <a:spcPts val="300"/>
              </a:spcBef>
              <a:buNone/>
            </a:pPr>
            <a:r>
              <a:rPr lang="en-US" sz="1450" i="1" dirty="0">
                <a:solidFill>
                  <a:schemeClr val="accent4"/>
                </a:solidFill>
              </a:rPr>
              <a:t>(WHO, 2025; Marmot et al., 2020)</a:t>
            </a:r>
            <a:endParaRPr lang="en-US" sz="16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NHS 10 Year Health Plan for England</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0" indent="0">
              <a:spcAft>
                <a:spcPts val="600"/>
              </a:spcAft>
              <a:buNone/>
            </a:pPr>
            <a:r>
              <a:rPr lang="en-US" sz="1650" dirty="0">
                <a:solidFill>
                  <a:schemeClr val="tx1"/>
                </a:solidFill>
              </a:rPr>
              <a:t>Published in 2025 to improve NHS services.</a:t>
            </a:r>
            <a:endParaRPr lang="en-US" sz="1650" dirty="0"/>
          </a:p>
          <a:p>
            <a:pPr marL="0" indent="0">
              <a:spcAft>
                <a:spcPts val="600"/>
              </a:spcAft>
              <a:buNone/>
            </a:pPr>
            <a:r>
              <a:rPr lang="en-US" sz="1650" b="1" dirty="0">
                <a:solidFill>
                  <a:schemeClr val="accent1"/>
                </a:solidFill>
              </a:rPr>
              <a:t>Hospital to community:</a:t>
            </a:r>
            <a:r>
              <a:rPr lang="en-US" sz="1650" dirty="0">
                <a:solidFill>
                  <a:schemeClr val="tx1"/>
                </a:solidFill>
              </a:rPr>
              <a:t> More care closer to people's homes.</a:t>
            </a:r>
            <a:endParaRPr lang="en-US" sz="1650" dirty="0"/>
          </a:p>
          <a:p>
            <a:pPr marL="0" indent="0">
              <a:spcAft>
                <a:spcPts val="600"/>
              </a:spcAft>
              <a:buNone/>
            </a:pPr>
            <a:r>
              <a:rPr lang="en-US" sz="1650" b="1" dirty="0">
                <a:solidFill>
                  <a:schemeClr val="accent1"/>
                </a:solidFill>
              </a:rPr>
              <a:t>Analogue to digital:</a:t>
            </a:r>
            <a:r>
              <a:rPr lang="en-US" sz="1650" dirty="0">
                <a:solidFill>
                  <a:schemeClr val="tx1"/>
                </a:solidFill>
              </a:rPr>
              <a:t> Greater use of digital technology.</a:t>
            </a:r>
            <a:endParaRPr lang="en-US" sz="1650" dirty="0"/>
          </a:p>
          <a:p>
            <a:pPr marL="0" indent="0">
              <a:spcAft>
                <a:spcPts val="600"/>
              </a:spcAft>
              <a:buNone/>
            </a:pPr>
            <a:r>
              <a:rPr lang="en-US" sz="1650" b="1" dirty="0">
                <a:solidFill>
                  <a:schemeClr val="accent1"/>
                </a:solidFill>
              </a:rPr>
              <a:t>Sickness to prevention:</a:t>
            </a:r>
            <a:r>
              <a:rPr lang="en-US" sz="1650" dirty="0">
                <a:solidFill>
                  <a:schemeClr val="tx1"/>
                </a:solidFill>
              </a:rPr>
              <a:t> Identify health problems earlier.</a:t>
            </a:r>
            <a:endParaRPr lang="en-US" sz="1650" dirty="0"/>
          </a:p>
          <a:p>
            <a:pPr marL="0" indent="0">
              <a:spcAft>
                <a:spcPts val="600"/>
              </a:spcAft>
              <a:buNone/>
            </a:pPr>
            <a:r>
              <a:rPr lang="en-US" sz="1650" dirty="0">
                <a:solidFill>
                  <a:schemeClr val="tx1"/>
                </a:solidFill>
              </a:rPr>
              <a:t>Aims to improve health and reduce health inequalities.</a:t>
            </a:r>
            <a:endParaRPr lang="en-US" sz="1650" dirty="0"/>
          </a:p>
          <a:p>
            <a:pPr marL="0" indent="0">
              <a:spcAft>
                <a:spcPts val="600"/>
              </a:spcAft>
              <a:buNone/>
            </a:pPr>
            <a:r>
              <a:rPr lang="en-US" sz="1650" b="1" dirty="0">
                <a:solidFill>
                  <a:schemeClr val="accent1"/>
                </a:solidFill>
              </a:rPr>
              <a:t>Challenge:</a:t>
            </a:r>
            <a:r>
              <a:rPr lang="en-US" sz="1650" dirty="0">
                <a:solidFill>
                  <a:schemeClr val="tx1"/>
                </a:solidFill>
              </a:rPr>
              <a:t> These changes need enough funding and trained staff. Digital services must also support people who struggle to use technology, so they are not left behind.</a:t>
            </a:r>
            <a:endParaRPr lang="en-US" sz="1650" dirty="0"/>
          </a:p>
          <a:p>
            <a:pPr marL="0" indent="0">
              <a:spcAft>
                <a:spcPts val="600"/>
              </a:spcAft>
              <a:buNone/>
            </a:pPr>
            <a:r>
              <a:rPr lang="en-US" sz="1650" b="1" dirty="0">
                <a:solidFill>
                  <a:schemeClr val="accent1"/>
                </a:solidFill>
              </a:rPr>
              <a:t>Link to SDG 3:</a:t>
            </a:r>
            <a:r>
              <a:rPr lang="en-US" sz="1650" dirty="0">
                <a:solidFill>
                  <a:schemeClr val="tx1"/>
                </a:solidFill>
              </a:rPr>
              <a:t> The plan supports better health through prevention, early treatment and improved access to healthcare.</a:t>
            </a:r>
            <a:endParaRPr lang="en-US" sz="1650" dirty="0"/>
          </a:p>
          <a:p>
            <a:pPr marL="0" indent="0">
              <a:spcBef>
                <a:spcPts val="300"/>
              </a:spcBef>
              <a:buNone/>
            </a:pPr>
            <a:r>
              <a:rPr lang="en-US" sz="1500" i="1" dirty="0">
                <a:solidFill>
                  <a:schemeClr val="accent4"/>
                </a:solidFill>
              </a:rPr>
              <a:t>(DHSC, 2025a)</a:t>
            </a:r>
            <a:endParaRPr lang="en-US" sz="16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Policy and Governance in Health and Social Care</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0" indent="0">
              <a:spcAft>
                <a:spcPts val="600"/>
              </a:spcAft>
              <a:buNone/>
            </a:pPr>
            <a:r>
              <a:rPr lang="en-US" sz="1650" b="1" dirty="0">
                <a:solidFill>
                  <a:schemeClr val="accent1"/>
                </a:solidFill>
              </a:rPr>
              <a:t>Policy:</a:t>
            </a:r>
            <a:r>
              <a:rPr lang="en-US" sz="1650" dirty="0">
                <a:solidFill>
                  <a:schemeClr val="tx1"/>
                </a:solidFill>
              </a:rPr>
              <a:t> The NHS 10 Year Health Plan aims to improve prevention, community care and digital services.</a:t>
            </a:r>
            <a:endParaRPr lang="en-US" sz="1650" dirty="0"/>
          </a:p>
          <a:p>
            <a:pPr marL="0" indent="0">
              <a:spcAft>
                <a:spcPts val="600"/>
              </a:spcAft>
              <a:buNone/>
            </a:pPr>
            <a:r>
              <a:rPr lang="en-US" sz="1650" b="1" dirty="0">
                <a:solidFill>
                  <a:schemeClr val="accent1"/>
                </a:solidFill>
              </a:rPr>
              <a:t>Governance:</a:t>
            </a:r>
            <a:r>
              <a:rPr lang="en-US" sz="1650" dirty="0">
                <a:solidFill>
                  <a:schemeClr val="tx1"/>
                </a:solidFill>
              </a:rPr>
              <a:t> Laws and regulations help ensure services are safe, fair and accountable.</a:t>
            </a:r>
            <a:endParaRPr lang="en-US" sz="1650" dirty="0"/>
          </a:p>
          <a:p>
            <a:pPr marL="0" indent="0">
              <a:spcAft>
                <a:spcPts val="600"/>
              </a:spcAft>
              <a:buNone/>
            </a:pPr>
            <a:r>
              <a:rPr lang="en-US" sz="1650" b="1" dirty="0">
                <a:solidFill>
                  <a:schemeClr val="accent1"/>
                </a:solidFill>
              </a:rPr>
              <a:t>Equality Act 2010:</a:t>
            </a:r>
            <a:r>
              <a:rPr lang="en-US" sz="1650" dirty="0">
                <a:solidFill>
                  <a:schemeClr val="tx1"/>
                </a:solidFill>
              </a:rPr>
              <a:t> Protects people from discrimination.</a:t>
            </a:r>
            <a:endParaRPr lang="en-US" sz="1650" dirty="0"/>
          </a:p>
          <a:p>
            <a:pPr marL="0" indent="0">
              <a:spcAft>
                <a:spcPts val="600"/>
              </a:spcAft>
              <a:buNone/>
            </a:pPr>
            <a:r>
              <a:rPr lang="en-US" sz="1650" b="1" dirty="0">
                <a:solidFill>
                  <a:schemeClr val="accent1"/>
                </a:solidFill>
              </a:rPr>
              <a:t>Care Act 2014:</a:t>
            </a:r>
            <a:r>
              <a:rPr lang="en-US" sz="1650" dirty="0">
                <a:solidFill>
                  <a:schemeClr val="tx1"/>
                </a:solidFill>
              </a:rPr>
              <a:t> Requires local authorities to promote wellbeing and assess eligible care and support needs.</a:t>
            </a:r>
            <a:endParaRPr lang="en-US" sz="1650" dirty="0"/>
          </a:p>
          <a:p>
            <a:pPr marL="0" indent="0">
              <a:spcAft>
                <a:spcPts val="600"/>
              </a:spcAft>
              <a:buNone/>
            </a:pPr>
            <a:r>
              <a:rPr lang="en-US" sz="1650" b="1" dirty="0">
                <a:solidFill>
                  <a:schemeClr val="accent1"/>
                </a:solidFill>
              </a:rPr>
              <a:t>Challenge:</a:t>
            </a:r>
            <a:r>
              <a:rPr lang="en-US" sz="1650" dirty="0">
                <a:solidFill>
                  <a:schemeClr val="tx1"/>
                </a:solidFill>
              </a:rPr>
              <a:t> Policies and laws cannot remove health inequalities without enough funding, staff and effective implementation.</a:t>
            </a:r>
            <a:endParaRPr lang="en-US" sz="1650" dirty="0"/>
          </a:p>
          <a:p>
            <a:pPr marL="0" indent="0">
              <a:spcAft>
                <a:spcPts val="600"/>
              </a:spcAft>
              <a:buNone/>
            </a:pPr>
            <a:r>
              <a:rPr lang="en-US" sz="1650" b="1" dirty="0">
                <a:solidFill>
                  <a:schemeClr val="accent1"/>
                </a:solidFill>
              </a:rPr>
              <a:t>Link to SDG 3:</a:t>
            </a:r>
            <a:r>
              <a:rPr lang="en-US" sz="1650" dirty="0">
                <a:solidFill>
                  <a:schemeClr val="tx1"/>
                </a:solidFill>
              </a:rPr>
              <a:t> Good policies and governance help improve access to safe, fair and effective healthcare.</a:t>
            </a:r>
            <a:endParaRPr lang="en-US" sz="1650" dirty="0"/>
          </a:p>
          <a:p>
            <a:pPr marL="0" indent="0">
              <a:spcBef>
                <a:spcPts val="300"/>
              </a:spcBef>
              <a:buNone/>
            </a:pPr>
            <a:r>
              <a:rPr lang="en-US" sz="1500" i="1" dirty="0">
                <a:solidFill>
                  <a:schemeClr val="accent4"/>
                </a:solidFill>
              </a:rPr>
              <a:t>(DHSC, 2025a; Equality Act 2010; Care Act 2014)</a:t>
            </a:r>
            <a:endParaRPr lang="en-US" sz="16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NHS Health Check: What Is It?</a:t>
            </a:r>
            <a:endParaRPr lang="en-US" sz="2000" dirty="0">
              <a:latin typeface="+mn-lt"/>
            </a:endParaRPr>
          </a:p>
        </p:txBody>
      </p:sp>
      <p:sp>
        <p:nvSpPr>
          <p:cNvPr id="3" name="Shape 1"/>
          <p:cNvSpPr/>
          <p:nvPr/>
        </p:nvSpPr>
        <p:spPr>
          <a:xfrm>
            <a:off x="457200" y="1097280"/>
            <a:ext cx="402336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3611880" cy="3246120"/>
          </a:xfrm>
          <a:prstGeom prst="rect">
            <a:avLst/>
          </a:prstGeom>
          <a:noFill/>
          <a:ln/>
        </p:spPr>
        <p:txBody>
          <a:bodyPr wrap="square" lIns="0" tIns="0" rIns="0" bIns="0" rtlCol="0" anchor="t"/>
          <a:lstStyle/>
          <a:p>
            <a:pPr marL="203200" indent="-203200">
              <a:spcAft>
                <a:spcPts val="400"/>
              </a:spcAft>
              <a:buSzPct val="100000"/>
              <a:buChar char="•"/>
            </a:pPr>
            <a:r>
              <a:rPr lang="en-US" sz="1300" dirty="0">
                <a:solidFill>
                  <a:schemeClr val="tx1"/>
                </a:solidFill>
              </a:rPr>
              <a:t>Offered in England to eligible adults aged 40–74.</a:t>
            </a:r>
            <a:endParaRPr lang="en-US" sz="1300" dirty="0"/>
          </a:p>
          <a:p>
            <a:pPr marL="203200" indent="-203200">
              <a:spcAft>
                <a:spcPts val="400"/>
              </a:spcAft>
              <a:buSzPct val="100000"/>
              <a:buChar char="•"/>
            </a:pPr>
            <a:r>
              <a:rPr lang="en-US" sz="1300" dirty="0">
                <a:solidFill>
                  <a:schemeClr val="tx1"/>
                </a:solidFill>
              </a:rPr>
              <a:t>Usually offered every five years.</a:t>
            </a:r>
            <a:endParaRPr lang="en-US" sz="1300" dirty="0"/>
          </a:p>
          <a:p>
            <a:pPr marL="203200" indent="-203200">
              <a:spcAft>
                <a:spcPts val="400"/>
              </a:spcAft>
              <a:buSzPct val="100000"/>
              <a:buChar char="•"/>
            </a:pPr>
            <a:r>
              <a:rPr lang="en-US" sz="1300" dirty="0">
                <a:solidFill>
                  <a:schemeClr val="tx1"/>
                </a:solidFill>
              </a:rPr>
              <a:t>Checks the risk of heart disease, stroke, type 2 diabetes and kidney disease.</a:t>
            </a:r>
            <a:endParaRPr lang="en-US" sz="1300" dirty="0"/>
          </a:p>
          <a:p>
            <a:pPr marL="203200" indent="-203200">
              <a:spcAft>
                <a:spcPts val="400"/>
              </a:spcAft>
              <a:buSzPct val="100000"/>
              <a:buChar char="•"/>
            </a:pPr>
            <a:r>
              <a:rPr lang="en-US" sz="1300" dirty="0">
                <a:solidFill>
                  <a:schemeClr val="tx1"/>
                </a:solidFill>
              </a:rPr>
              <a:t>Measures factors such as blood pressure and cholesterol.</a:t>
            </a:r>
            <a:endParaRPr lang="en-US" sz="1300" dirty="0"/>
          </a:p>
          <a:p>
            <a:pPr marL="203200" indent="-203200">
              <a:spcAft>
                <a:spcPts val="400"/>
              </a:spcAft>
              <a:buSzPct val="100000"/>
              <a:buChar char="•"/>
            </a:pPr>
            <a:r>
              <a:rPr lang="en-US" sz="1300" dirty="0">
                <a:solidFill>
                  <a:schemeClr val="tx1"/>
                </a:solidFill>
              </a:rPr>
              <a:t>Provides healthy living advice and may lead to further tests or support.</a:t>
            </a:r>
            <a:endParaRPr lang="en-US" sz="1300" dirty="0"/>
          </a:p>
          <a:p>
            <a:pPr marL="203200" indent="-203200">
              <a:spcAft>
                <a:spcPts val="400"/>
              </a:spcAft>
              <a:buSzPct val="100000"/>
              <a:buChar char="•"/>
            </a:pPr>
            <a:r>
              <a:rPr lang="en-US" sz="1300" dirty="0">
                <a:solidFill>
                  <a:schemeClr val="tx1"/>
                </a:solidFill>
              </a:rPr>
              <a:t>Aims to identify health risks early and help prevent illness.</a:t>
            </a:r>
            <a:endParaRPr lang="en-US" sz="1300" dirty="0"/>
          </a:p>
          <a:p>
            <a:pPr marL="0" indent="0">
              <a:spcBef>
                <a:spcPts val="300"/>
              </a:spcBef>
              <a:buNone/>
            </a:pPr>
            <a:r>
              <a:rPr lang="en-US" sz="1150" i="1" dirty="0">
                <a:solidFill>
                  <a:schemeClr val="accent4"/>
                </a:solidFill>
              </a:rPr>
              <a:t>(NHS, n.d.)</a:t>
            </a:r>
            <a:endParaRPr lang="en-US" sz="1300" dirty="0"/>
          </a:p>
          <a:p>
            <a:pPr marL="0" indent="0">
              <a:spcAft>
                <a:spcPts val="400"/>
              </a:spcAft>
              <a:buNone/>
            </a:pPr>
            <a:r>
              <a:rPr lang="en-US" sz="1300" b="1" dirty="0">
                <a:solidFill>
                  <a:schemeClr val="accent1"/>
                </a:solidFill>
              </a:rPr>
              <a:t>The graph shows that fewer NHS Health Checks were delivered than offered.</a:t>
            </a:r>
            <a:endParaRPr lang="en-US" sz="1300" dirty="0"/>
          </a:p>
        </p:txBody>
      </p:sp>
      <p:sp>
        <p:nvSpPr>
          <p:cNvPr id="6" name="Shape 4"/>
          <p:cNvSpPr/>
          <p:nvPr/>
        </p:nvSpPr>
        <p:spPr>
          <a:xfrm>
            <a:off x="4672584" y="1106424"/>
            <a:ext cx="4050792" cy="2285084"/>
          </a:xfrm>
          <a:prstGeom prst="rect">
            <a:avLst/>
          </a:prstGeom>
          <a:solidFill>
            <a:schemeClr val="bg1"/>
          </a:solidFill>
          <a:ln w="12700">
            <a:solidFill>
              <a:schemeClr val="accent5"/>
            </a:solidFill>
            <a:prstDash val="solid"/>
          </a:ln>
        </p:spPr>
        <p:txBody>
          <a:bodyPr/>
          <a:lstStyle/>
          <a:p>
            <a:endParaRPr lang="en-US"/>
          </a:p>
        </p:txBody>
      </p:sp>
      <p:pic>
        <p:nvPicPr>
          <p:cNvPr id="7" name="Image 0" descr="NHS Health Check: What Is It?"/>
          <p:cNvPicPr>
            <a:picLocks noChangeAspect="1"/>
          </p:cNvPicPr>
          <p:nvPr/>
        </p:nvPicPr>
        <p:blipFill>
          <a:blip r:embed="rId3"/>
          <a:stretch>
            <a:fillRect/>
          </a:stretch>
        </p:blipFill>
        <p:spPr>
          <a:xfrm>
            <a:off x="4709160" y="1143000"/>
            <a:ext cx="3977640" cy="2211932"/>
          </a:xfrm>
          <a:prstGeom prst="rect">
            <a:avLst/>
          </a:prstGeom>
        </p:spPr>
      </p:pic>
      <p:sp>
        <p:nvSpPr>
          <p:cNvPr id="8" name="Text 5"/>
          <p:cNvSpPr txBox="1"/>
          <p:nvPr/>
        </p:nvSpPr>
        <p:spPr>
          <a:xfrm>
            <a:off x="4709160" y="3446372"/>
            <a:ext cx="3977640" cy="411480"/>
          </a:xfrm>
          <a:prstGeom prst="rect">
            <a:avLst/>
          </a:prstGeom>
          <a:noFill/>
          <a:ln/>
        </p:spPr>
        <p:txBody>
          <a:bodyPr wrap="square" lIns="0" tIns="0" rIns="0" bIns="0" rtlCol="0" anchor="t"/>
          <a:lstStyle/>
          <a:p>
            <a:pPr marL="0" indent="0">
              <a:buNone/>
            </a:pPr>
            <a:r>
              <a:rPr lang="en-US" sz="850" i="1" dirty="0">
                <a:solidFill>
                  <a:schemeClr val="accent4"/>
                </a:solidFill>
              </a:rPr>
              <a:t>Source: Department of Health and Social Care (2025), Figure 16.</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NHS Health Check: Benefits and Limitations</a:t>
            </a:r>
            <a:endParaRPr lang="en-US" sz="2000" dirty="0">
              <a:latin typeface="+mn-lt"/>
            </a:endParaRPr>
          </a:p>
        </p:txBody>
      </p:sp>
      <p:sp>
        <p:nvSpPr>
          <p:cNvPr id="3" name="Shape 1"/>
          <p:cNvSpPr/>
          <p:nvPr/>
        </p:nvSpPr>
        <p:spPr>
          <a:xfrm>
            <a:off x="457200" y="1097280"/>
            <a:ext cx="3200400" cy="246888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2468880"/>
          </a:xfrm>
          <a:prstGeom prst="rect">
            <a:avLst/>
          </a:prstGeom>
          <a:solidFill>
            <a:schemeClr val="accent2"/>
          </a:solidFill>
          <a:ln/>
        </p:spPr>
        <p:txBody>
          <a:bodyPr/>
          <a:lstStyle/>
          <a:p>
            <a:endParaRPr lang="en-US"/>
          </a:p>
        </p:txBody>
      </p:sp>
      <p:sp>
        <p:nvSpPr>
          <p:cNvPr id="5" name="Text 3"/>
          <p:cNvSpPr txBox="1"/>
          <p:nvPr/>
        </p:nvSpPr>
        <p:spPr>
          <a:xfrm>
            <a:off x="685800" y="1234440"/>
            <a:ext cx="2788920" cy="2194560"/>
          </a:xfrm>
          <a:prstGeom prst="rect">
            <a:avLst/>
          </a:prstGeom>
          <a:noFill/>
          <a:ln/>
        </p:spPr>
        <p:txBody>
          <a:bodyPr wrap="square" lIns="0" tIns="0" rIns="0" bIns="0" rtlCol="0" anchor="t"/>
          <a:lstStyle/>
          <a:p>
            <a:pPr marL="0" indent="0">
              <a:spcAft>
                <a:spcPts val="500"/>
              </a:spcAft>
              <a:buNone/>
            </a:pPr>
            <a:r>
              <a:rPr lang="en-US" sz="1200" b="1" dirty="0">
                <a:solidFill>
                  <a:schemeClr val="accent1"/>
                </a:solidFill>
              </a:rPr>
              <a:t>Benefits</a:t>
            </a:r>
            <a:endParaRPr lang="en-US" sz="1200" dirty="0"/>
          </a:p>
          <a:p>
            <a:pPr marL="203200" indent="-203200">
              <a:spcAft>
                <a:spcPts val="500"/>
              </a:spcAft>
              <a:buSzPct val="100000"/>
              <a:buChar char="•"/>
            </a:pPr>
            <a:r>
              <a:rPr lang="en-US" sz="1200" dirty="0">
                <a:solidFill>
                  <a:schemeClr val="tx1"/>
                </a:solidFill>
              </a:rPr>
              <a:t>Identifies health risks early.</a:t>
            </a:r>
            <a:endParaRPr lang="en-US" sz="1200" dirty="0"/>
          </a:p>
          <a:p>
            <a:pPr marL="203200" indent="-203200">
              <a:spcAft>
                <a:spcPts val="500"/>
              </a:spcAft>
              <a:buSzPct val="100000"/>
              <a:buChar char="•"/>
            </a:pPr>
            <a:r>
              <a:rPr lang="en-US" sz="1200" dirty="0">
                <a:solidFill>
                  <a:schemeClr val="tx1"/>
                </a:solidFill>
              </a:rPr>
              <a:t>Encourages healthier lifestyle choices.</a:t>
            </a:r>
            <a:endParaRPr lang="en-US" sz="1200" dirty="0"/>
          </a:p>
          <a:p>
            <a:pPr marL="203200" indent="-203200">
              <a:spcAft>
                <a:spcPts val="500"/>
              </a:spcAft>
              <a:buSzPct val="100000"/>
              <a:buChar char="•"/>
            </a:pPr>
            <a:r>
              <a:rPr lang="en-US" sz="1200" dirty="0">
                <a:solidFill>
                  <a:schemeClr val="tx1"/>
                </a:solidFill>
              </a:rPr>
              <a:t>Supports prevention, although a health check cannot guarantee that illness will be prevented.</a:t>
            </a:r>
            <a:endParaRPr lang="en-US" sz="1200" dirty="0"/>
          </a:p>
        </p:txBody>
      </p:sp>
      <p:sp>
        <p:nvSpPr>
          <p:cNvPr id="6" name="Shape 4"/>
          <p:cNvSpPr/>
          <p:nvPr/>
        </p:nvSpPr>
        <p:spPr>
          <a:xfrm>
            <a:off x="3840480" y="1097280"/>
            <a:ext cx="4846320" cy="246888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7" name="Shape 5"/>
          <p:cNvSpPr/>
          <p:nvPr/>
        </p:nvSpPr>
        <p:spPr>
          <a:xfrm>
            <a:off x="3840480" y="1097280"/>
            <a:ext cx="64008" cy="2468880"/>
          </a:xfrm>
          <a:prstGeom prst="rect">
            <a:avLst/>
          </a:prstGeom>
          <a:solidFill>
            <a:schemeClr val="accent3"/>
          </a:solidFill>
          <a:ln/>
        </p:spPr>
        <p:txBody>
          <a:bodyPr/>
          <a:lstStyle/>
          <a:p>
            <a:endParaRPr lang="en-US"/>
          </a:p>
        </p:txBody>
      </p:sp>
      <p:sp>
        <p:nvSpPr>
          <p:cNvPr id="8" name="Text 6"/>
          <p:cNvSpPr txBox="1"/>
          <p:nvPr/>
        </p:nvSpPr>
        <p:spPr>
          <a:xfrm>
            <a:off x="4069080" y="1234440"/>
            <a:ext cx="4434840" cy="2194560"/>
          </a:xfrm>
          <a:prstGeom prst="rect">
            <a:avLst/>
          </a:prstGeom>
          <a:noFill/>
          <a:ln/>
        </p:spPr>
        <p:txBody>
          <a:bodyPr wrap="square" lIns="0" tIns="0" rIns="0" bIns="0" rtlCol="0" anchor="t"/>
          <a:lstStyle/>
          <a:p>
            <a:pPr marL="0" indent="0">
              <a:spcAft>
                <a:spcPts val="400"/>
              </a:spcAft>
              <a:buNone/>
            </a:pPr>
            <a:r>
              <a:rPr lang="en-US" sz="1100" b="1" dirty="0">
                <a:solidFill>
                  <a:schemeClr val="accent1"/>
                </a:solidFill>
              </a:rPr>
              <a:t>Limitations</a:t>
            </a:r>
            <a:endParaRPr lang="en-US" sz="1100" dirty="0"/>
          </a:p>
          <a:p>
            <a:pPr marL="203200" indent="-203200">
              <a:spcAft>
                <a:spcPts val="400"/>
              </a:spcAft>
              <a:buSzPct val="100000"/>
              <a:buChar char="•"/>
            </a:pPr>
            <a:r>
              <a:rPr lang="en-US" sz="1100" dirty="0">
                <a:solidFill>
                  <a:schemeClr val="tx1"/>
                </a:solidFill>
              </a:rPr>
              <a:t>Not everyone attends their health check.</a:t>
            </a:r>
            <a:endParaRPr lang="en-US" sz="1100" dirty="0"/>
          </a:p>
          <a:p>
            <a:pPr marL="203200" indent="-203200">
              <a:spcAft>
                <a:spcPts val="400"/>
              </a:spcAft>
              <a:buSzPct val="100000"/>
              <a:buChar char="•"/>
            </a:pPr>
            <a:r>
              <a:rPr lang="en-US" sz="1100" dirty="0">
                <a:solidFill>
                  <a:schemeClr val="tx1"/>
                </a:solidFill>
              </a:rPr>
              <a:t>Some people face barriers, such as transport costs, work commitments or limited awareness.</a:t>
            </a:r>
            <a:endParaRPr lang="en-US" sz="1100" dirty="0"/>
          </a:p>
          <a:p>
            <a:pPr marL="203200" indent="-203200">
              <a:spcAft>
                <a:spcPts val="400"/>
              </a:spcAft>
              <a:buSzPct val="100000"/>
              <a:buChar char="•"/>
            </a:pPr>
            <a:r>
              <a:rPr lang="en-US" sz="1100" dirty="0">
                <a:solidFill>
                  <a:schemeClr val="tx1"/>
                </a:solidFill>
              </a:rPr>
              <a:t>In 2024–25, approximately 38% of NHS Health Checks offered were delivered, meaning that most offers did not result in a completed check (DHSC, 2025).</a:t>
            </a:r>
            <a:endParaRPr lang="en-US" sz="1100" dirty="0"/>
          </a:p>
          <a:p>
            <a:pPr marL="203200" indent="-203200">
              <a:spcAft>
                <a:spcPts val="400"/>
              </a:spcAft>
              <a:buSzPct val="100000"/>
              <a:buChar char="•"/>
            </a:pPr>
            <a:r>
              <a:rPr lang="en-US" sz="1100" dirty="0">
                <a:solidFill>
                  <a:schemeClr val="tx1"/>
                </a:solidFill>
              </a:rPr>
              <a:t>Advice alone cannot remove wider problems such as poverty or poor housing.</a:t>
            </a:r>
            <a:endParaRPr lang="en-US" sz="1100" dirty="0"/>
          </a:p>
          <a:p>
            <a:pPr marL="203200" indent="-203200">
              <a:spcAft>
                <a:spcPts val="400"/>
              </a:spcAft>
              <a:buSzPct val="100000"/>
              <a:buChar char="•"/>
            </a:pPr>
            <a:r>
              <a:rPr lang="en-US" sz="1100" dirty="0">
                <a:solidFill>
                  <a:schemeClr val="tx1"/>
                </a:solidFill>
              </a:rPr>
              <a:t>Health promotion also depends on income, education, housing and access to support (WHO, 1986).</a:t>
            </a:r>
            <a:endParaRPr lang="en-US" sz="1100" dirty="0"/>
          </a:p>
        </p:txBody>
      </p:sp>
      <p:sp>
        <p:nvSpPr>
          <p:cNvPr id="9" name="Shape 7"/>
          <p:cNvSpPr/>
          <p:nvPr/>
        </p:nvSpPr>
        <p:spPr>
          <a:xfrm>
            <a:off x="457200" y="3703320"/>
            <a:ext cx="8229600" cy="640080"/>
          </a:xfrm>
          <a:prstGeom prst="rect">
            <a:avLst/>
          </a:prstGeom>
          <a:solidFill>
            <a:schemeClr val="tx2"/>
          </a:solidFill>
          <a:ln/>
        </p:spPr>
        <p:txBody>
          <a:bodyPr/>
          <a:lstStyle/>
          <a:p>
            <a:endParaRPr lang="en-US"/>
          </a:p>
        </p:txBody>
      </p:sp>
      <p:sp>
        <p:nvSpPr>
          <p:cNvPr id="10" name="Text 8"/>
          <p:cNvSpPr txBox="1"/>
          <p:nvPr/>
        </p:nvSpPr>
        <p:spPr>
          <a:xfrm>
            <a:off x="685800" y="3703320"/>
            <a:ext cx="7772400" cy="640080"/>
          </a:xfrm>
          <a:prstGeom prst="rect">
            <a:avLst/>
          </a:prstGeom>
          <a:noFill/>
          <a:ln/>
        </p:spPr>
        <p:txBody>
          <a:bodyPr wrap="square" lIns="0" tIns="0" rIns="0" bIns="0" rtlCol="0" anchor="ctr"/>
          <a:lstStyle/>
          <a:p>
            <a:pPr marL="0" indent="0">
              <a:buNone/>
            </a:pPr>
            <a:r>
              <a:rPr lang="en-US" sz="1200" b="1" dirty="0">
                <a:solidFill>
                  <a:schemeClr val="bg1"/>
                </a:solidFill>
              </a:rPr>
              <a:t>Overall:</a:t>
            </a:r>
            <a:r>
              <a:rPr lang="en-US" sz="1200" dirty="0">
                <a:solidFill>
                  <a:schemeClr val="bg1"/>
                </a:solidFill>
              </a:rPr>
              <a:t> The programme supports prevention, but it needs to reach people most at risk and connect them with further support.</a:t>
            </a:r>
            <a:endParaRPr lang="en-US" sz="1200" dirty="0"/>
          </a:p>
        </p:txBody>
      </p:sp>
      <p:sp>
        <p:nvSpPr>
          <p:cNvPr id="11" name="Text 9"/>
          <p:cNvSpPr txBox="1"/>
          <p:nvPr/>
        </p:nvSpPr>
        <p:spPr>
          <a:xfrm>
            <a:off x="457200" y="4407408"/>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(NHS, n.d.; Marmot et al., 2020; WHO, 1986; DHSC, 2025b)</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Recommendation: Improve Access to NHS Health Checks in Deprived Communities</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0" indent="0">
              <a:spcAft>
                <a:spcPts val="1000"/>
              </a:spcAft>
              <a:buNone/>
            </a:pPr>
            <a:r>
              <a:rPr lang="en-US" sz="1500" dirty="0">
                <a:solidFill>
                  <a:schemeClr val="tx1"/>
                </a:solidFill>
              </a:rPr>
              <a:t>A key recommendation is to improve access to NHS Health Checks in communities experiencing high levels of deprivation. This could be achieved by offering checks in local community centres, providing evening and weekend appointments, and using clear information to raise awareness. These changes could make preventive healthcare easier to access for people who face barriers such as transport costs, work commitments and limited awareness.</a:t>
            </a:r>
            <a:endParaRPr lang="en-US" sz="1500" dirty="0"/>
          </a:p>
          <a:p>
            <a:pPr marL="0" indent="0">
              <a:spcAft>
                <a:spcPts val="1000"/>
              </a:spcAft>
              <a:buNone/>
            </a:pPr>
            <a:r>
              <a:rPr lang="en-US" sz="1500" dirty="0">
                <a:solidFill>
                  <a:schemeClr val="tx1"/>
                </a:solidFill>
              </a:rPr>
              <a:t>However, challenges include staff shortages, funding pressures and engaging people who do not usually attend health services. To overcome these barriers, NHS providers and local authorities should work with community organisations to plan accessible services and provide clear, culturally appropriate information.</a:t>
            </a:r>
            <a:endParaRPr lang="en-US" sz="1500" dirty="0"/>
          </a:p>
          <a:p>
            <a:pPr marL="0" indent="0">
              <a:spcAft>
                <a:spcPts val="1000"/>
              </a:spcAft>
              <a:buNone/>
            </a:pPr>
            <a:r>
              <a:rPr lang="en-US" sz="1500" dirty="0">
                <a:solidFill>
                  <a:schemeClr val="tx1"/>
                </a:solidFill>
              </a:rPr>
              <a:t>The NHS should monitor attendance and follow-up outcomes to assess whether access improves and health inequalities begin to reduce. Addressing social and economic barriers is important for improving health equity. NHS Health Checks provide an opportunity to identify risks early and support prevention (Marmot et al., 2020; NHS, n.d.).</a:t>
            </a:r>
            <a:endParaRPr lang="en-US" sz="15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Conclusion</a:t>
            </a:r>
            <a:endParaRPr lang="en-US" sz="2000" dirty="0">
              <a:latin typeface="+mn-lt"/>
            </a:endParaRPr>
          </a:p>
        </p:txBody>
      </p:sp>
      <p:sp>
        <p:nvSpPr>
          <p:cNvPr id="3" name="Shape 1"/>
          <p:cNvSpPr/>
          <p:nvPr/>
        </p:nvSpPr>
        <p:spPr>
          <a:xfrm>
            <a:off x="457200" y="1097280"/>
            <a:ext cx="8229600" cy="242316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2423160"/>
          </a:xfrm>
          <a:prstGeom prst="rect">
            <a:avLst/>
          </a:prstGeom>
          <a:solidFill>
            <a:schemeClr val="accent1"/>
          </a:solidFill>
          <a:ln/>
        </p:spPr>
        <p:txBody>
          <a:bodyPr/>
          <a:lstStyle/>
          <a:p>
            <a:endParaRPr lang="en-US"/>
          </a:p>
        </p:txBody>
      </p:sp>
      <p:sp>
        <p:nvSpPr>
          <p:cNvPr id="5" name="Text 3"/>
          <p:cNvSpPr txBox="1"/>
          <p:nvPr/>
        </p:nvSpPr>
        <p:spPr>
          <a:xfrm>
            <a:off x="685800" y="1234440"/>
            <a:ext cx="7818120" cy="2148840"/>
          </a:xfrm>
          <a:prstGeom prst="rect">
            <a:avLst/>
          </a:prstGeom>
          <a:noFill/>
          <a:ln/>
        </p:spPr>
        <p:txBody>
          <a:bodyPr wrap="square" lIns="0" tIns="0" rIns="0" bIns="0" rtlCol="0" anchor="t"/>
          <a:lstStyle/>
          <a:p>
            <a:pPr marL="203200" indent="-203200">
              <a:spcAft>
                <a:spcPts val="600"/>
              </a:spcAft>
              <a:buSzPct val="100000"/>
              <a:buChar char="•"/>
            </a:pPr>
            <a:r>
              <a:rPr lang="en-US" sz="1600" dirty="0">
                <a:solidFill>
                  <a:schemeClr val="tx1"/>
                </a:solidFill>
              </a:rPr>
              <a:t>SDG 3 aims to improve health and wellbeing for everyone at every age.</a:t>
            </a:r>
            <a:endParaRPr lang="en-US" sz="1600" dirty="0"/>
          </a:p>
          <a:p>
            <a:pPr marL="203200" indent="-203200">
              <a:spcAft>
                <a:spcPts val="600"/>
              </a:spcAft>
              <a:buSzPct val="100000"/>
              <a:buChar char="•"/>
            </a:pPr>
            <a:r>
              <a:rPr lang="en-US" sz="1600" dirty="0">
                <a:solidFill>
                  <a:schemeClr val="tx1"/>
                </a:solidFill>
              </a:rPr>
              <a:t>Health is affected by social factors such as poverty, housing and employment.</a:t>
            </a:r>
            <a:endParaRPr lang="en-US" sz="1600" dirty="0"/>
          </a:p>
          <a:p>
            <a:pPr marL="203200" indent="-203200">
              <a:spcAft>
                <a:spcPts val="600"/>
              </a:spcAft>
              <a:buSzPct val="100000"/>
              <a:buChar char="•"/>
            </a:pPr>
            <a:r>
              <a:rPr lang="en-US" sz="1600" dirty="0">
                <a:solidFill>
                  <a:schemeClr val="tx1"/>
                </a:solidFill>
              </a:rPr>
              <a:t>Health inequalities remain a challenge in England, particularly for people living in deprived communities.</a:t>
            </a:r>
            <a:endParaRPr lang="en-US" sz="1600" dirty="0"/>
          </a:p>
          <a:p>
            <a:pPr marL="203200" indent="-203200">
              <a:spcAft>
                <a:spcPts val="600"/>
              </a:spcAft>
              <a:buSzPct val="100000"/>
              <a:buChar char="•"/>
            </a:pPr>
            <a:r>
              <a:rPr lang="en-US" sz="1600" dirty="0">
                <a:solidFill>
                  <a:schemeClr val="tx1"/>
                </a:solidFill>
              </a:rPr>
              <a:t>NHS Health Checks can identify health risks early and support prevention.</a:t>
            </a:r>
            <a:endParaRPr lang="en-US" sz="1600" dirty="0"/>
          </a:p>
          <a:p>
            <a:pPr marL="203200" indent="-203200">
              <a:spcAft>
                <a:spcPts val="600"/>
              </a:spcAft>
              <a:buSzPct val="100000"/>
              <a:buChar char="•"/>
            </a:pPr>
            <a:r>
              <a:rPr lang="en-US" sz="1600" dirty="0">
                <a:solidFill>
                  <a:schemeClr val="tx1"/>
                </a:solidFill>
              </a:rPr>
              <a:t>Better access to healthcare, effective policies and community support are needed.</a:t>
            </a:r>
            <a:endParaRPr lang="en-US" sz="1600" dirty="0"/>
          </a:p>
          <a:p>
            <a:pPr marL="203200" indent="-203200">
              <a:spcAft>
                <a:spcPts val="600"/>
              </a:spcAft>
              <a:buSzPct val="100000"/>
              <a:buChar char="•"/>
            </a:pPr>
            <a:r>
              <a:rPr lang="en-US" sz="1600" dirty="0">
                <a:solidFill>
                  <a:schemeClr val="tx1"/>
                </a:solidFill>
              </a:rPr>
              <a:t>Sustainable healthcare should be fair and accessible to everyone.</a:t>
            </a:r>
            <a:endParaRPr lang="en-US" sz="1600" dirty="0"/>
          </a:p>
        </p:txBody>
      </p:sp>
      <p:sp>
        <p:nvSpPr>
          <p:cNvPr id="6" name="Shape 4"/>
          <p:cNvSpPr/>
          <p:nvPr/>
        </p:nvSpPr>
        <p:spPr>
          <a:xfrm>
            <a:off x="457200" y="3657600"/>
            <a:ext cx="8229600" cy="594360"/>
          </a:xfrm>
          <a:prstGeom prst="rect">
            <a:avLst/>
          </a:prstGeom>
          <a:solidFill>
            <a:schemeClr val="tx2"/>
          </a:solidFill>
          <a:ln/>
        </p:spPr>
        <p:txBody>
          <a:bodyPr/>
          <a:lstStyle/>
          <a:p>
            <a:endParaRPr lang="en-US"/>
          </a:p>
        </p:txBody>
      </p:sp>
      <p:sp>
        <p:nvSpPr>
          <p:cNvPr id="7" name="Text 5"/>
          <p:cNvSpPr txBox="1"/>
          <p:nvPr/>
        </p:nvSpPr>
        <p:spPr>
          <a:xfrm>
            <a:off x="685800" y="3657600"/>
            <a:ext cx="7772400" cy="594360"/>
          </a:xfrm>
          <a:prstGeom prst="rect">
            <a:avLst/>
          </a:prstGeom>
          <a:noFill/>
          <a:ln/>
        </p:spPr>
        <p:txBody>
          <a:bodyPr wrap="square" lIns="0" tIns="0" rIns="0" bIns="0" rtlCol="0" anchor="ctr"/>
          <a:lstStyle/>
          <a:p>
            <a:pPr marL="0" indent="0">
              <a:buNone/>
            </a:pPr>
            <a:r>
              <a:rPr lang="en-US" sz="1500" b="1" dirty="0">
                <a:solidFill>
                  <a:schemeClr val="bg1"/>
                </a:solidFill>
              </a:rPr>
              <a:t>Final message:</a:t>
            </a:r>
            <a:r>
              <a:rPr lang="en-US" sz="1500" dirty="0">
                <a:solidFill>
                  <a:schemeClr val="bg1"/>
                </a:solidFill>
              </a:rPr>
              <a:t> Everyone deserves a fair chance to live a healthy life.</a:t>
            </a:r>
            <a:endParaRPr lang="en-US" sz="1500" dirty="0"/>
          </a:p>
        </p:txBody>
      </p:sp>
      <p:sp>
        <p:nvSpPr>
          <p:cNvPr id="8" name="Text 6"/>
          <p:cNvSpPr txBox="1"/>
          <p:nvPr/>
        </p:nvSpPr>
        <p:spPr>
          <a:xfrm>
            <a:off x="457200" y="434340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(United Nations, 2015; Marmot et al., 2020; NHS, n.d.)</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1"/>
            <a:ext cx="8001000" cy="38346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References</a:t>
            </a:r>
            <a:endParaRPr lang="en-US" sz="2000" dirty="0">
              <a:latin typeface="+mn-lt"/>
            </a:endParaRPr>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40533" y="584627"/>
            <a:ext cx="8290937" cy="4376671"/>
          </a:xfrm>
          <a:prstGeom prst="rect">
            <a:avLst/>
          </a:prstGeom>
          <a:noFill/>
          <a:ln/>
        </p:spPr>
        <p:txBody>
          <a:bodyPr wrap="square" lIns="0" tIns="0" rIns="0" bIns="0" rtlCol="0" anchor="t"/>
          <a:lstStyle/>
          <a:p>
            <a:pPr marL="0" indent="0">
              <a:lnSpc>
                <a:spcPct val="150000"/>
              </a:lnSpc>
              <a:spcAft>
                <a:spcPts val="400"/>
              </a:spcAft>
              <a:buNone/>
            </a:pPr>
            <a:endParaRPr lang="en-US" sz="1050" dirty="0">
              <a:solidFill>
                <a:schemeClr val="tx1"/>
              </a:solidFill>
            </a:endParaRPr>
          </a:p>
          <a:p>
            <a:pPr lvl="0">
              <a:lnSpc>
                <a:spcPct val="150000"/>
              </a:lnSpc>
            </a:pPr>
            <a:r>
              <a:rPr lang="en-GB" sz="1100" dirty="0"/>
              <a:t>Bartlett, L. (1980) </a:t>
            </a:r>
            <a:r>
              <a:rPr lang="en-GB" sz="1100" i="1" dirty="0"/>
              <a:t>Nurse checks blood pressure</a:t>
            </a:r>
            <a:r>
              <a:rPr lang="en-GB" sz="1100" dirty="0"/>
              <a:t>. Wikimedia Commons. Available at: </a:t>
            </a:r>
            <a:r>
              <a:rPr lang="en-GB" sz="1100" dirty="0">
                <a:hlinkClick r:id="rId3"/>
              </a:rPr>
              <a:t>https://commons.wikimedia.org/wiki/File:Nurse_checks_blood_pressure.jpg</a:t>
            </a:r>
            <a:r>
              <a:rPr lang="en-GB" sz="1100" dirty="0"/>
              <a:t> (Accessed: 14 October 2026).</a:t>
            </a:r>
          </a:p>
          <a:p>
            <a:pPr lvl="0">
              <a:lnSpc>
                <a:spcPct val="150000"/>
              </a:lnSpc>
            </a:pPr>
            <a:r>
              <a:rPr lang="en-GB" sz="1100" dirty="0"/>
              <a:t>Care Act 2014, c. 23. Available at: </a:t>
            </a:r>
            <a:r>
              <a:rPr lang="en-GB" sz="1100" dirty="0">
                <a:hlinkClick r:id="rId4"/>
              </a:rPr>
              <a:t>https://www.legislation.gov.uk/ukpga/2014/23/contents</a:t>
            </a:r>
            <a:r>
              <a:rPr lang="en-GB" sz="1100" dirty="0"/>
              <a:t> (Accessed: 14 October 2026).</a:t>
            </a:r>
          </a:p>
          <a:p>
            <a:pPr lvl="0">
              <a:lnSpc>
                <a:spcPct val="150000"/>
              </a:lnSpc>
            </a:pPr>
            <a:r>
              <a:rPr lang="en-GB" sz="1100" dirty="0"/>
              <a:t>Dahlgren, G. and Whitehead, M. (1991) </a:t>
            </a:r>
            <a:r>
              <a:rPr lang="en-GB" sz="1100" i="1" dirty="0"/>
              <a:t>Policies and strategies to promote social equity in health</a:t>
            </a:r>
            <a:r>
              <a:rPr lang="en-GB" sz="1100" dirty="0"/>
              <a:t>. Stockholm: Institute for Futures Studies.</a:t>
            </a:r>
          </a:p>
          <a:p>
            <a:pPr lvl="0">
              <a:lnSpc>
                <a:spcPct val="150000"/>
              </a:lnSpc>
            </a:pPr>
            <a:r>
              <a:rPr lang="en-GB" sz="1100" dirty="0"/>
              <a:t>Department of Health and Social Care (2025a) </a:t>
            </a:r>
            <a:r>
              <a:rPr lang="en-GB" sz="1100" i="1" dirty="0"/>
              <a:t>10 Year Health Plan for England: fit for the future</a:t>
            </a:r>
            <a:r>
              <a:rPr lang="en-GB" sz="1100" dirty="0"/>
              <a:t>. Available at: </a:t>
            </a:r>
            <a:r>
              <a:rPr lang="en-GB" sz="1100" dirty="0">
                <a:hlinkClick r:id="rId5"/>
              </a:rPr>
              <a:t>https://www.gov.uk/government/publications/10-year-health-plan-for-england-fit-for-the-future</a:t>
            </a:r>
            <a:r>
              <a:rPr lang="en-GB" sz="1100" dirty="0"/>
              <a:t> (Accessed: 14 October 2026).</a:t>
            </a:r>
          </a:p>
          <a:p>
            <a:pPr lvl="0">
              <a:lnSpc>
                <a:spcPct val="150000"/>
              </a:lnSpc>
            </a:pPr>
            <a:r>
              <a:rPr lang="en-GB" sz="1100" dirty="0"/>
              <a:t>Department of Health and Social Care (2025b) </a:t>
            </a:r>
            <a:r>
              <a:rPr lang="en-GB" sz="1100" i="1" dirty="0"/>
              <a:t>Annual report and accounts 2024 to 2025</a:t>
            </a:r>
            <a:r>
              <a:rPr lang="en-GB" sz="1100" dirty="0"/>
              <a:t>. Available at: </a:t>
            </a:r>
            <a:r>
              <a:rPr lang="en-GB" sz="1100" dirty="0">
                <a:hlinkClick r:id="rId6"/>
              </a:rPr>
              <a:t>https://assets.publishing.service.gov.uk/media/693a97ef6a12691d48491de0/dhsc-annual-report-and-accounts-2024-2025-print-ready.pdf</a:t>
            </a:r>
            <a:r>
              <a:rPr lang="en-GB" sz="1100" dirty="0"/>
              <a:t> (Accessed: 14 October 2026).</a:t>
            </a:r>
          </a:p>
          <a:p>
            <a:pPr lvl="0">
              <a:lnSpc>
                <a:spcPct val="150000"/>
              </a:lnSpc>
            </a:pPr>
            <a:r>
              <a:rPr lang="en-GB" sz="1100" dirty="0"/>
              <a:t>Engel, G.L. (1977) ‘The need for a new medical model: a challenge for biomedicine’, </a:t>
            </a:r>
            <a:r>
              <a:rPr lang="en-GB" sz="1100" i="1" dirty="0"/>
              <a:t>Science</a:t>
            </a:r>
            <a:r>
              <a:rPr lang="en-GB" sz="1100" dirty="0"/>
              <a:t>, 196(4286), pp. 129–136. Available at: </a:t>
            </a:r>
            <a:r>
              <a:rPr lang="en-GB" sz="1100" dirty="0">
                <a:hlinkClick r:id="rId7"/>
              </a:rPr>
              <a:t>https://doi.org/10.1126/science.847460</a:t>
            </a:r>
            <a:r>
              <a:rPr lang="en-GB" sz="1100" dirty="0"/>
              <a:t>.</a:t>
            </a:r>
          </a:p>
          <a:p>
            <a:pPr lvl="0">
              <a:lnSpc>
                <a:spcPct val="150000"/>
              </a:lnSpc>
            </a:pPr>
            <a:r>
              <a:rPr lang="en-GB" sz="1100" dirty="0"/>
              <a:t>Equality Act 2010, c. 15. Available at: </a:t>
            </a:r>
            <a:r>
              <a:rPr lang="en-GB" sz="1100" dirty="0">
                <a:hlinkClick r:id="rId8"/>
              </a:rPr>
              <a:t>https://www.legislation.gov.uk/ukpga/2010/15/contents</a:t>
            </a:r>
            <a:r>
              <a:rPr lang="en-GB" sz="1100" dirty="0"/>
              <a:t> (Accessed: 14 October 2026).</a:t>
            </a:r>
          </a:p>
          <a:p>
            <a:pPr lvl="0">
              <a:lnSpc>
                <a:spcPct val="150000"/>
              </a:lnSpc>
            </a:pPr>
            <a:r>
              <a:rPr lang="en-GB" sz="1100" dirty="0"/>
              <a:t>Huber, M., </a:t>
            </a:r>
            <a:r>
              <a:rPr lang="en-GB" sz="1100" dirty="0" err="1"/>
              <a:t>Knottnerus</a:t>
            </a:r>
            <a:r>
              <a:rPr lang="en-GB" sz="1100" dirty="0"/>
              <a:t>, J.A., Green, L., van der Horst, H., Jadad, A.R., Kromhout, D., Leonard, B., Lorig, K., Loureiro, M.I., van der Meer, J.W.M., Schnabel, P., Smith, R., van </a:t>
            </a:r>
            <a:r>
              <a:rPr lang="en-GB" sz="1100" dirty="0" err="1"/>
              <a:t>Weel</a:t>
            </a:r>
            <a:r>
              <a:rPr lang="en-GB" sz="1100" dirty="0"/>
              <a:t>, C. and Smid, H. (2011) ‘How should we define health?’, </a:t>
            </a:r>
            <a:r>
              <a:rPr lang="en-GB" sz="1100" i="1" dirty="0"/>
              <a:t>BMJ</a:t>
            </a:r>
            <a:r>
              <a:rPr lang="en-GB" sz="1100" dirty="0"/>
              <a:t>, 343, d4163. Available at: </a:t>
            </a:r>
            <a:r>
              <a:rPr lang="en-GB" sz="1100" dirty="0">
                <a:hlinkClick r:id="rId9"/>
              </a:rPr>
              <a:t>https://doi.org/10.1136/bmj.d4163</a:t>
            </a:r>
            <a:r>
              <a:rPr lang="en-GB" sz="1100" dirty="0"/>
              <a:t> (Accessed: 14 October 2026).</a:t>
            </a:r>
          </a:p>
          <a:p>
            <a:pPr marL="0" indent="0">
              <a:spcAft>
                <a:spcPts val="400"/>
              </a:spcAft>
              <a:buNone/>
            </a:pPr>
            <a:endParaRPr lang="en-US" sz="9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531438"/>
          </a:xfrm>
          <a:prstGeom prst="rect">
            <a:avLst/>
          </a:prstGeom>
          <a:noFill/>
          <a:ln/>
        </p:spPr>
        <p:txBody>
          <a:bodyPr wrap="square" lIns="0" tIns="0" rIns="0" bIns="0" rtlCol="0" anchor="ctr"/>
          <a:lstStyle/>
          <a:p>
            <a:pPr marL="0" indent="0" algn="l">
              <a:buNone/>
            </a:pPr>
            <a:r>
              <a:rPr lang="en-US" sz="1800" b="1" dirty="0">
                <a:solidFill>
                  <a:schemeClr val="tx2"/>
                </a:solidFill>
                <a:latin typeface="+mn-lt"/>
                <a:ea typeface="Georgia" pitchFamily="34" charset="-122"/>
                <a:cs typeface="Georgia" pitchFamily="34" charset="-120"/>
              </a:rPr>
              <a:t>Reference</a:t>
            </a:r>
            <a:endParaRPr lang="en-US" sz="1800" dirty="0">
              <a:latin typeface="+mn-lt"/>
            </a:endParaRPr>
          </a:p>
        </p:txBody>
      </p:sp>
      <p:sp>
        <p:nvSpPr>
          <p:cNvPr id="3" name="Shape 1"/>
          <p:cNvSpPr/>
          <p:nvPr/>
        </p:nvSpPr>
        <p:spPr>
          <a:xfrm>
            <a:off x="457200" y="905347"/>
            <a:ext cx="8229600" cy="4074059"/>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960120"/>
            <a:ext cx="7818120" cy="3520440"/>
          </a:xfrm>
          <a:prstGeom prst="rect">
            <a:avLst/>
          </a:prstGeom>
          <a:noFill/>
          <a:ln/>
        </p:spPr>
        <p:txBody>
          <a:bodyPr wrap="square" lIns="0" tIns="0" rIns="0" bIns="0" rtlCol="0" anchor="t"/>
          <a:lstStyle/>
          <a:p>
            <a:pPr lvl="0">
              <a:lnSpc>
                <a:spcPct val="150000"/>
              </a:lnSpc>
            </a:pPr>
            <a:r>
              <a:rPr lang="en-GB" sz="1100" dirty="0"/>
              <a:t>Marmot, M., Allen, J., Boyce, T., Goldblatt, P. and Morrison, J. (2020) </a:t>
            </a:r>
            <a:r>
              <a:rPr lang="en-GB" sz="1100" i="1" dirty="0"/>
              <a:t>Health equity in England: The Marmot Review 10 years on</a:t>
            </a:r>
            <a:r>
              <a:rPr lang="en-GB" sz="1100" dirty="0"/>
              <a:t>. London: Institute of Health Equity. Available at: </a:t>
            </a:r>
            <a:r>
              <a:rPr lang="en-GB" sz="1100" dirty="0">
                <a:hlinkClick r:id="rId3"/>
              </a:rPr>
              <a:t>https://www.health.org.uk/reports-and-analysis/reports/health-equity-in-england-the-marmot-review-10-years-on-0</a:t>
            </a:r>
            <a:r>
              <a:rPr lang="en-GB" sz="1100" dirty="0"/>
              <a:t> (Accessed: 14 October 2026).</a:t>
            </a:r>
          </a:p>
          <a:p>
            <a:pPr lvl="0">
              <a:lnSpc>
                <a:spcPct val="150000"/>
              </a:lnSpc>
            </a:pPr>
            <a:r>
              <a:rPr lang="en-GB" sz="1100" dirty="0"/>
              <a:t>National Health Service (NHS) (n.d.) </a:t>
            </a:r>
            <a:r>
              <a:rPr lang="en-GB" sz="1100" i="1" dirty="0"/>
              <a:t>NHS Health Check</a:t>
            </a:r>
            <a:r>
              <a:rPr lang="en-GB" sz="1100" dirty="0"/>
              <a:t>. Available at: </a:t>
            </a:r>
            <a:r>
              <a:rPr lang="en-GB" sz="1100" dirty="0">
                <a:hlinkClick r:id="rId4"/>
              </a:rPr>
              <a:t>https://www.nhs.uk/conditions/nhs-health-check/</a:t>
            </a:r>
            <a:r>
              <a:rPr lang="en-GB" sz="1100" dirty="0"/>
              <a:t> (Accessed: 14 October 2026).</a:t>
            </a:r>
          </a:p>
          <a:p>
            <a:pPr lvl="0">
              <a:lnSpc>
                <a:spcPct val="150000"/>
              </a:lnSpc>
            </a:pPr>
            <a:r>
              <a:rPr lang="en-GB" sz="1100" dirty="0"/>
              <a:t>National Institute for Health and Care Excellence (NICE) (2023) </a:t>
            </a:r>
            <a:r>
              <a:rPr lang="en-GB" sz="1100" i="1" dirty="0"/>
              <a:t>Cardiovascular disease: risk assessment and reduction, including lipid modification</a:t>
            </a:r>
            <a:r>
              <a:rPr lang="en-GB" sz="1100" dirty="0"/>
              <a:t>. NICE guideline NG238. Available at: </a:t>
            </a:r>
            <a:r>
              <a:rPr lang="en-GB" sz="1100" dirty="0">
                <a:hlinkClick r:id="rId5"/>
              </a:rPr>
              <a:t>https://www.nice.org.uk/guidance/ng238</a:t>
            </a:r>
            <a:r>
              <a:rPr lang="en-GB" sz="1100" dirty="0"/>
              <a:t> (Accessed: 15 October 2026).</a:t>
            </a:r>
          </a:p>
          <a:p>
            <a:pPr lvl="0">
              <a:lnSpc>
                <a:spcPct val="150000"/>
              </a:lnSpc>
            </a:pPr>
            <a:r>
              <a:rPr lang="en-GB" sz="1100" dirty="0"/>
              <a:t>NHS England (2023) ‘Portrait of nurse of 47 years among winners of NHS staff and volunteers photography competition’. Available at: </a:t>
            </a:r>
            <a:r>
              <a:rPr lang="en-GB" sz="1100" dirty="0">
                <a:hlinkClick r:id="rId6"/>
              </a:rPr>
              <a:t>https://www.england.nhs.uk/2023/07/portrait-of-nurse-of-47-years-among-winners-of-nhs-staff-and-volunteers-photography-competition/</a:t>
            </a:r>
            <a:r>
              <a:rPr lang="en-GB" sz="1100" dirty="0"/>
              <a:t> (Accessed: 14 October 2026).</a:t>
            </a:r>
          </a:p>
          <a:p>
            <a:pPr lvl="0">
              <a:lnSpc>
                <a:spcPct val="150000"/>
              </a:lnSpc>
            </a:pPr>
            <a:r>
              <a:rPr lang="en-GB" sz="1100" dirty="0"/>
              <a:t>Office for Health Improvement and Disparities (2026) </a:t>
            </a:r>
            <a:r>
              <a:rPr lang="en-GB" sz="1100" i="1" dirty="0"/>
              <a:t>Public Health Outcomes Framework: commentary, May 2026</a:t>
            </a:r>
            <a:r>
              <a:rPr lang="en-GB" sz="1100" dirty="0"/>
              <a:t>. Available at: </a:t>
            </a:r>
            <a:r>
              <a:rPr lang="en-GB" sz="1100" dirty="0">
                <a:hlinkClick r:id="rId7"/>
              </a:rPr>
              <a:t>https://www.gov.uk/government/statistics/public-health-outcomes-framework-may-2026-data-update/public-health-outcomes-framework-commentary-may-2026</a:t>
            </a:r>
            <a:r>
              <a:rPr lang="en-GB" sz="1100" dirty="0"/>
              <a:t> (Accessed: 14 October 2026).</a:t>
            </a:r>
          </a:p>
          <a:p>
            <a:pPr lvl="0">
              <a:lnSpc>
                <a:spcPct val="150000"/>
              </a:lnSpc>
            </a:pPr>
            <a:r>
              <a:rPr lang="en-GB" sz="1100" dirty="0"/>
              <a:t>Ofcom (2024) </a:t>
            </a:r>
            <a:r>
              <a:rPr lang="en-GB" sz="1100" i="1" dirty="0"/>
              <a:t>Four in 10 UK adults encounter misinformation</a:t>
            </a:r>
            <a:r>
              <a:rPr lang="en-GB" sz="1100" dirty="0"/>
              <a:t>. Available at: </a:t>
            </a:r>
            <a:r>
              <a:rPr lang="en-GB" sz="1100" dirty="0">
                <a:hlinkClick r:id="rId8"/>
              </a:rPr>
              <a:t>https://www.ofcom.org.uk/media-use-and-attitudes/attitudes-to-news/four-in-10-uk-adults-encounter-misinformation</a:t>
            </a:r>
            <a:r>
              <a:rPr lang="en-GB" sz="1100" dirty="0"/>
              <a:t> (Accessed: 14 October 2026).</a:t>
            </a:r>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457200" y="760490"/>
            <a:ext cx="8424250" cy="4286997"/>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r>
              <a:rPr lang="en-US" dirty="0"/>
              <a:t> </a:t>
            </a:r>
          </a:p>
        </p:txBody>
      </p:sp>
      <p:sp>
        <p:nvSpPr>
          <p:cNvPr id="3" name="Shape 1"/>
          <p:cNvSpPr/>
          <p:nvPr/>
        </p:nvSpPr>
        <p:spPr>
          <a:xfrm>
            <a:off x="457200" y="1097280"/>
            <a:ext cx="64008" cy="3520440"/>
          </a:xfrm>
          <a:prstGeom prst="rect">
            <a:avLst/>
          </a:prstGeom>
          <a:solidFill>
            <a:schemeClr val="accent1"/>
          </a:solidFill>
          <a:ln/>
        </p:spPr>
        <p:txBody>
          <a:bodyPr/>
          <a:lstStyle/>
          <a:p>
            <a:endParaRPr lang="en-US"/>
          </a:p>
        </p:txBody>
      </p:sp>
      <p:sp>
        <p:nvSpPr>
          <p:cNvPr id="4" name="Text 2"/>
          <p:cNvSpPr txBox="1"/>
          <p:nvPr/>
        </p:nvSpPr>
        <p:spPr>
          <a:xfrm>
            <a:off x="685800" y="760489"/>
            <a:ext cx="7818120" cy="4383011"/>
          </a:xfrm>
          <a:prstGeom prst="rect">
            <a:avLst/>
          </a:prstGeom>
          <a:noFill/>
          <a:ln/>
        </p:spPr>
        <p:txBody>
          <a:bodyPr wrap="square" lIns="0" tIns="0" rIns="0" bIns="0" rtlCol="0" anchor="t"/>
          <a:lstStyle/>
          <a:p>
            <a:pPr lvl="0">
              <a:lnSpc>
                <a:spcPct val="150000"/>
              </a:lnSpc>
            </a:pPr>
            <a:r>
              <a:rPr lang="en-GB" sz="1100" dirty="0"/>
              <a:t>Rosenstock, I.M. (1974) ‘Historical origins of the Health Belief Model’, </a:t>
            </a:r>
            <a:r>
              <a:rPr lang="en-GB" sz="1100" i="1" dirty="0"/>
              <a:t>Health Education Monographs</a:t>
            </a:r>
            <a:r>
              <a:rPr lang="en-GB" sz="1100" dirty="0"/>
              <a:t>, 2(4), pp. 328–335. Available at: </a:t>
            </a:r>
            <a:r>
              <a:rPr lang="en-GB" sz="1100" dirty="0">
                <a:hlinkClick r:id="rId3"/>
              </a:rPr>
              <a:t>https://doi.org/10.1177/109019817400200403</a:t>
            </a:r>
            <a:r>
              <a:rPr lang="en-GB" sz="1100" dirty="0"/>
              <a:t>.</a:t>
            </a:r>
          </a:p>
          <a:p>
            <a:pPr lvl="0">
              <a:lnSpc>
                <a:spcPct val="150000"/>
              </a:lnSpc>
            </a:pPr>
            <a:r>
              <a:rPr lang="en-GB" sz="1100" dirty="0"/>
              <a:t>Seth Falco (2022) </a:t>
            </a:r>
            <a:r>
              <a:rPr lang="en-GB" sz="1100" i="1" dirty="0"/>
              <a:t>Biopsychosocial Model of Health 1.svg</a:t>
            </a:r>
            <a:r>
              <a:rPr lang="en-GB" sz="1100" dirty="0"/>
              <a:t>. Wikimedia Commons. Available at: </a:t>
            </a:r>
            <a:r>
              <a:rPr lang="en-GB" sz="1100" dirty="0">
                <a:hlinkClick r:id="rId4"/>
              </a:rPr>
              <a:t>https://commons.wikimedia.org/wiki/File:Biopsychosocial_Model_of_Health_1.svg</a:t>
            </a:r>
            <a:r>
              <a:rPr lang="en-GB" sz="1100" dirty="0"/>
              <a:t> (Accessed: 13 October 2026).</a:t>
            </a:r>
          </a:p>
          <a:p>
            <a:pPr lvl="0">
              <a:lnSpc>
                <a:spcPct val="150000"/>
              </a:lnSpc>
            </a:pPr>
            <a:r>
              <a:rPr lang="en-GB" sz="1100" dirty="0"/>
              <a:t>United Nations (2015) </a:t>
            </a:r>
            <a:r>
              <a:rPr lang="en-GB" sz="1100" i="1" dirty="0"/>
              <a:t>Transforming our world: the 2030 Agenda for Sustainable Development</a:t>
            </a:r>
            <a:r>
              <a:rPr lang="en-GB" sz="1100" dirty="0"/>
              <a:t>. Available at: </a:t>
            </a:r>
            <a:r>
              <a:rPr lang="en-GB" sz="1100" dirty="0">
                <a:hlinkClick r:id="rId5"/>
              </a:rPr>
              <a:t>https://sdgs.un.org/2030agenda</a:t>
            </a:r>
            <a:r>
              <a:rPr lang="en-GB" sz="1100" dirty="0"/>
              <a:t> (Accessed: 14 October 2026).</a:t>
            </a:r>
          </a:p>
          <a:p>
            <a:pPr lvl="0">
              <a:lnSpc>
                <a:spcPct val="150000"/>
              </a:lnSpc>
            </a:pPr>
            <a:r>
              <a:rPr lang="en-GB" sz="1100" dirty="0"/>
              <a:t>United Nations (n.d.) </a:t>
            </a:r>
            <a:r>
              <a:rPr lang="en-GB" sz="1100" i="1" dirty="0"/>
              <a:t>Goal 3: Good health and well-being</a:t>
            </a:r>
            <a:r>
              <a:rPr lang="en-GB" sz="1100" dirty="0"/>
              <a:t>. Available at: </a:t>
            </a:r>
            <a:r>
              <a:rPr lang="en-GB" sz="1100" dirty="0">
                <a:hlinkClick r:id="rId6"/>
              </a:rPr>
              <a:t>https://sdgs.un.org/goals/goal3</a:t>
            </a:r>
            <a:r>
              <a:rPr lang="en-GB" sz="1100" dirty="0"/>
              <a:t> (Accessed: 14 October 2026).</a:t>
            </a:r>
          </a:p>
          <a:p>
            <a:pPr lvl="0">
              <a:lnSpc>
                <a:spcPct val="150000"/>
              </a:lnSpc>
            </a:pPr>
            <a:r>
              <a:rPr lang="en-GB" sz="1100" dirty="0"/>
              <a:t>World Commission on Environment and Development (1987) </a:t>
            </a:r>
            <a:r>
              <a:rPr lang="en-GB" sz="1100" i="1" dirty="0"/>
              <a:t>Our common future</a:t>
            </a:r>
            <a:r>
              <a:rPr lang="en-GB" sz="1100" dirty="0"/>
              <a:t>. Oxford: Oxford University Press.</a:t>
            </a:r>
          </a:p>
          <a:p>
            <a:pPr lvl="0">
              <a:lnSpc>
                <a:spcPct val="150000"/>
              </a:lnSpc>
            </a:pPr>
            <a:r>
              <a:rPr lang="en-GB" sz="1100" dirty="0"/>
              <a:t>World Health Organization (1948) </a:t>
            </a:r>
            <a:r>
              <a:rPr lang="en-GB" sz="1100" i="1" dirty="0"/>
              <a:t>Constitution of the World Health Organization</a:t>
            </a:r>
            <a:r>
              <a:rPr lang="en-GB" sz="1100" dirty="0"/>
              <a:t>. Available at: </a:t>
            </a:r>
            <a:r>
              <a:rPr lang="en-GB" sz="1100" dirty="0">
                <a:hlinkClick r:id="rId7"/>
              </a:rPr>
              <a:t>https://www.who.int/about/governance/constitution</a:t>
            </a:r>
            <a:r>
              <a:rPr lang="en-GB" sz="1100" dirty="0"/>
              <a:t> (Accessed: 14 October 2026).</a:t>
            </a:r>
          </a:p>
          <a:p>
            <a:pPr lvl="0">
              <a:lnSpc>
                <a:spcPct val="150000"/>
              </a:lnSpc>
            </a:pPr>
            <a:r>
              <a:rPr lang="en-GB" sz="1100" dirty="0"/>
              <a:t>World Health Organization (1986) </a:t>
            </a:r>
            <a:r>
              <a:rPr lang="en-GB" sz="1100" i="1" dirty="0"/>
              <a:t>Ottawa Charter for Health Promotion</a:t>
            </a:r>
            <a:r>
              <a:rPr lang="en-GB" sz="1100" dirty="0"/>
              <a:t>. Available at: </a:t>
            </a:r>
            <a:r>
              <a:rPr lang="en-GB" sz="1100" dirty="0">
                <a:hlinkClick r:id="rId8"/>
              </a:rPr>
              <a:t>https://www.who.int/publications/i/item/ottawa-charter-for-health-promotion</a:t>
            </a:r>
            <a:r>
              <a:rPr lang="en-GB" sz="1100" dirty="0"/>
              <a:t> (Accessed: 14 October 2026).</a:t>
            </a:r>
          </a:p>
          <a:p>
            <a:pPr lvl="0">
              <a:lnSpc>
                <a:spcPct val="150000"/>
              </a:lnSpc>
            </a:pPr>
            <a:r>
              <a:rPr lang="en-GB" sz="1100" dirty="0"/>
              <a:t>World Health Organization (2024) </a:t>
            </a:r>
            <a:r>
              <a:rPr lang="en-GB" sz="1100" i="1" dirty="0"/>
              <a:t>Disinformation and public health</a:t>
            </a:r>
            <a:r>
              <a:rPr lang="en-GB" sz="1100" dirty="0"/>
              <a:t>. Available at: </a:t>
            </a:r>
            <a:r>
              <a:rPr lang="en-GB" sz="1100" dirty="0">
                <a:hlinkClick r:id="rId9"/>
              </a:rPr>
              <a:t>https://www.who.int/news-room/questions-and-answers/item/disinformation-and-public-health</a:t>
            </a:r>
            <a:r>
              <a:rPr lang="en-GB" sz="1100" dirty="0"/>
              <a:t> (Accessed: 14 October 2026).</a:t>
            </a:r>
          </a:p>
          <a:p>
            <a:pPr lvl="0">
              <a:lnSpc>
                <a:spcPct val="150000"/>
              </a:lnSpc>
            </a:pPr>
            <a:r>
              <a:rPr lang="en-GB" sz="1100" dirty="0"/>
              <a:t>World Health Organization (2025) </a:t>
            </a:r>
            <a:r>
              <a:rPr lang="en-GB" sz="1100" i="1" dirty="0"/>
              <a:t>Social determinants of health</a:t>
            </a:r>
            <a:r>
              <a:rPr lang="en-GB" sz="1100" dirty="0"/>
              <a:t>. Available at: </a:t>
            </a:r>
            <a:r>
              <a:rPr lang="en-GB" sz="1100" dirty="0">
                <a:hlinkClick r:id="rId10"/>
              </a:rPr>
              <a:t>https://www.who.int/news-room/fact-sheets/detail/social-determinants-of-health</a:t>
            </a:r>
            <a:r>
              <a:rPr lang="en-GB" sz="1100" dirty="0"/>
              <a:t> (Accessed: 14 October 2026).</a:t>
            </a:r>
          </a:p>
          <a:p>
            <a:pPr lvl="0">
              <a:lnSpc>
                <a:spcPct val="150000"/>
              </a:lnSpc>
            </a:pPr>
            <a:endParaRPr lang="en-GB" sz="1100" dirty="0"/>
          </a:p>
        </p:txBody>
      </p:sp>
      <p:sp>
        <p:nvSpPr>
          <p:cNvPr id="5" name="Text 2"/>
          <p:cNvSpPr>
            <a:spLocks noGrp="1"/>
          </p:cNvSpPr>
          <p:nvPr>
            <p:ph type="title" idx="102" hasCustomPrompt="1"/>
          </p:nvPr>
        </p:nvSpPr>
        <p:spPr>
          <a:xfrm>
            <a:off x="685800" y="274320"/>
            <a:ext cx="8001000" cy="486171"/>
          </a:xfrm>
          <a:prstGeom prst="rect">
            <a:avLst/>
          </a:prstGeom>
          <a:noFill/>
          <a:ln/>
        </p:spPr>
        <p:txBody>
          <a:bodyPr wrap="square" lIns="0" tIns="0" rIns="0" bIns="0" rtlCol="0" anchor="ctr"/>
          <a:lstStyle/>
          <a:p>
            <a:pPr marL="0" indent="0" algn="l">
              <a:buNone/>
            </a:pPr>
            <a:r>
              <a:rPr lang="en-US" sz="2000" dirty="0">
                <a:latin typeface="+mn-lt"/>
              </a:rPr>
              <a:t>References </a:t>
            </a:r>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ma14="http://schemas.microsoft.com/office/mac/drawingml/2011/main" xmlns="" val="0"/>
            </a:ext>
          </a:extLst>
        </p:spPr>
        <p:txBody>
          <a:bodyPr/>
          <a:lstStyle>
            <a:lvl1pPr>
              <a:defRPr sz="900">
                <a:solidFill>
                  <a:schemeClr val="accent4"/>
                </a:solidFill>
              </a:defRPr>
            </a:lvl1pPr>
          </a:lstStyle>
          <a:p>
            <a:pPr algn="r"/>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FFCFC-9103-70D4-CC34-5E0C7E90927C}"/>
              </a:ext>
            </a:extLst>
          </p:cNvPr>
          <p:cNvSpPr>
            <a:spLocks noGrp="1"/>
          </p:cNvSpPr>
          <p:nvPr>
            <p:ph type="title" idx="102"/>
          </p:nvPr>
        </p:nvSpPr>
        <p:spPr/>
        <p:txBody>
          <a:bodyPr/>
          <a:lstStyle/>
          <a:p>
            <a:r>
              <a:rPr lang="en-US" dirty="0"/>
              <a:t>References </a:t>
            </a:r>
            <a:br>
              <a:rPr lang="en-US" dirty="0"/>
            </a:br>
            <a:endParaRPr lang="en-US" dirty="0"/>
          </a:p>
        </p:txBody>
      </p:sp>
    </p:spTree>
    <p:extLst>
      <p:ext uri="{BB962C8B-B14F-4D97-AF65-F5344CB8AC3E}">
        <p14:creationId xmlns:p14="http://schemas.microsoft.com/office/powerpoint/2010/main" val="3426176122"/>
      </p:ext>
    </p:extLst>
  </p:cSld>
  <p:clrMapOvr>
    <a:masterClrMapping/>
  </p:clrMapOvr>
</p:sld>
</file>

<file path=ppt/theme/theme1.xml><?xml version="1.0" encoding="utf-8"?>
<a:theme xmlns:a="http://schemas.openxmlformats.org/drawingml/2006/main" name="Health Deck">
  <a:themeElements>
    <a:clrScheme name="Health Deck">
      <a:dk1>
        <a:srgbClr val="1F2933"/>
      </a:dk1>
      <a:lt1>
        <a:srgbClr val="FFFFFF"/>
      </a:lt1>
      <a:dk2>
        <a:srgbClr val="0B3C5D"/>
      </a:dk2>
      <a:lt2>
        <a:srgbClr val="F5F9FB"/>
      </a:lt2>
      <a:accent1>
        <a:srgbClr val="16717E"/>
      </a:accent1>
      <a:accent2>
        <a:srgbClr val="4C9F70"/>
      </a:accent2>
      <a:accent3>
        <a:srgbClr val="E8844A"/>
      </a:accent3>
      <a:accent4>
        <a:srgbClr val="5B6B7A"/>
      </a:accent4>
      <a:accent5>
        <a:srgbClr val="D6EAEE"/>
      </a:accent5>
      <a:accent6>
        <a:srgbClr val="7A5195"/>
      </a:accent6>
      <a:hlink>
        <a:srgbClr val="16717E"/>
      </a:hlink>
      <a:folHlink>
        <a:srgbClr val="7A5195"/>
      </a:folHlink>
    </a:clrScheme>
    <a:fontScheme name="Health Deck">
      <a:majorFont>
        <a:latin typeface="Georg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3092</Words>
  <Application>Microsoft Macintosh PowerPoint</Application>
  <PresentationFormat>On-screen Show (16:9)</PresentationFormat>
  <Paragraphs>238</Paragraphs>
  <Slides>23</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Georgia</vt:lpstr>
      <vt:lpstr>Health Deck</vt:lpstr>
      <vt:lpstr>Health,wellbeing and sustainable development in the Uk health and social care</vt:lpstr>
      <vt:lpstr>Introduction</vt:lpstr>
      <vt:lpstr>Health, Wellbeing and Sustainable Development</vt:lpstr>
      <vt:lpstr>SDG 3: Good Health and Well-being</vt:lpstr>
      <vt:lpstr>The three areas of sustainability are connected to health and wellbeing</vt:lpstr>
      <vt:lpstr>The Biopsychosocial Model of Health</vt:lpstr>
      <vt:lpstr>Dahlgren and Whitehead Model of Health Inequalities</vt:lpstr>
      <vt:lpstr>The Health Belief Model and NHS Health Checks</vt:lpstr>
      <vt:lpstr>Access to Healthcare and Health Inequalities</vt:lpstr>
      <vt:lpstr>Social Processes, Media and Ideologies Impacting Service Users</vt:lpstr>
      <vt:lpstr>UK Progress Towards SDG 3: Successes and Challenges</vt:lpstr>
      <vt:lpstr>Health Inequalities in England</vt:lpstr>
      <vt:lpstr>Social Determinants of Health</vt:lpstr>
      <vt:lpstr>The NHS 10 Year Health Plan for England</vt:lpstr>
      <vt:lpstr>Policy and Governance in Health and Social Care</vt:lpstr>
      <vt:lpstr>NHS Health Check: What Is It?</vt:lpstr>
      <vt:lpstr>NHS Health Check: Benefits and Limitations</vt:lpstr>
      <vt:lpstr>Recommendation: Improve Access to NHS Health Checks in Deprived Communities</vt:lpstr>
      <vt:lpstr>Conclusion</vt:lpstr>
      <vt:lpstr>References</vt:lpstr>
      <vt:lpstr>Reference</vt:lpstr>
      <vt:lpstr>References </vt:lpstr>
      <vt:lpstr>References  </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in the UK health and social care</dc:title>
  <dc:subject>PptxGenJS Presentation</dc:subject>
  <dc:creator>PptxGenJS</dc:creator>
  <cp:lastModifiedBy>Sameena Shahban (2325941)</cp:lastModifiedBy>
  <cp:revision>2</cp:revision>
  <dcterms:created xsi:type="dcterms:W3CDTF">2026-10-15T03:15:31Z</dcterms:created>
  <dcterms:modified xsi:type="dcterms:W3CDTF">2026-10-15T04:06:37Z</dcterms:modified>
</cp:coreProperties>
</file>