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350" r:id="rId4"/>
    <p:sldId id="351" r:id="rId5"/>
    <p:sldId id="352" r:id="rId6"/>
    <p:sldId id="353" r:id="rId7"/>
    <p:sldId id="343" r:id="rId8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466" autoAdjust="0"/>
    <p:restoredTop sz="94660"/>
  </p:normalViewPr>
  <p:slideViewPr>
    <p:cSldViewPr snapToGrid="0">
      <p:cViewPr varScale="1">
        <p:scale>
          <a:sx n="88" d="100"/>
          <a:sy n="88" d="100"/>
        </p:scale>
        <p:origin x="184" y="7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8/24/20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24/08/2020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1315275" y="12283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1010475" y="8219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572125" y="2758167"/>
            <a:ext cx="4271700" cy="15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2051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5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5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0" name="Google Shape;30;p5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×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27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6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6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7" name="Google Shape;37;p6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073625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4674251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59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7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45" name="Google Shape;45;p7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1"/>
          </p:nvPr>
        </p:nvSpPr>
        <p:spPr>
          <a:xfrm>
            <a:off x="902950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2"/>
          </p:nvPr>
        </p:nvSpPr>
        <p:spPr>
          <a:xfrm>
            <a:off x="3315993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3"/>
          </p:nvPr>
        </p:nvSpPr>
        <p:spPr>
          <a:xfrm>
            <a:off x="5729035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292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8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8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54" name="Google Shape;54;p8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53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9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9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60" name="Google Shape;60;p9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61" name="Google Shape;61;p9"/>
          <p:cNvSpPr txBox="1">
            <a:spLocks noGrp="1"/>
          </p:cNvSpPr>
          <p:nvPr>
            <p:ph type="body" idx="1"/>
          </p:nvPr>
        </p:nvSpPr>
        <p:spPr>
          <a:xfrm rot="-120953">
            <a:off x="457217" y="5366976"/>
            <a:ext cx="8229893" cy="692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Google Shape;62;p9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2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24/08/2020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7EB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niglet"/>
              <a:buChar char="×"/>
              <a:defRPr sz="30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3668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2" r:id="rId7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73C8EC9-50F7-4F42-99BC-40FAA45C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7486" y="2767613"/>
            <a:ext cx="4703785" cy="1159800"/>
          </a:xfrm>
        </p:spPr>
        <p:txBody>
          <a:bodyPr/>
          <a:lstStyle/>
          <a:p>
            <a:r>
              <a:rPr lang="en-US" sz="6750" dirty="0" err="1"/>
              <a:t>Uned</a:t>
            </a:r>
            <a:r>
              <a:rPr lang="en-US" sz="6750" dirty="0"/>
              <a:t> 6</a:t>
            </a:r>
            <a:br>
              <a:rPr lang="en-US" sz="6750" dirty="0"/>
            </a:br>
            <a:r>
              <a:rPr lang="en-US" sz="6750" dirty="0">
                <a:solidFill>
                  <a:schemeClr val="accent6">
                    <a:lumMod val="75000"/>
                  </a:schemeClr>
                </a:solidFill>
              </a:rPr>
              <a:t>CANOLRADD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500" dirty="0" err="1"/>
              <a:t>Cymraeg</a:t>
            </a:r>
            <a:r>
              <a:rPr lang="en-US" sz="4500" dirty="0"/>
              <a:t> </a:t>
            </a:r>
            <a:r>
              <a:rPr lang="en-US" sz="4500" dirty="0" err="1"/>
              <a:t>i</a:t>
            </a:r>
            <a:r>
              <a:rPr lang="en-US" sz="4500" dirty="0"/>
              <a:t> Staff</a:t>
            </a:r>
          </a:p>
        </p:txBody>
      </p:sp>
    </p:spTree>
    <p:extLst>
      <p:ext uri="{BB962C8B-B14F-4D97-AF65-F5344CB8AC3E}">
        <p14:creationId xmlns:p14="http://schemas.microsoft.com/office/powerpoint/2010/main" val="41253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3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Amcanion</a:t>
            </a:r>
            <a:r>
              <a:rPr lang="en-GB" altLang="en-US" sz="3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endParaRPr lang="en-GB" altLang="en-US" sz="3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Erbyn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diwedd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byddwch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wedi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</a:p>
          <a:p>
            <a:pPr eaLnBrk="1" hangingPunct="1"/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Adolygu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Arddodiaid</a:t>
            </a:r>
            <a:endParaRPr lang="en-GB" sz="3000" b="1" dirty="0">
              <a:solidFill>
                <a:srgbClr val="0070C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gywir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chymorth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tiwtor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6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6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389189" y="1168321"/>
            <a:ext cx="4447040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0557" y="1168321"/>
            <a:ext cx="3315331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2000" b="1" dirty="0" err="1"/>
              <a:t>Arddodiaid</a:t>
            </a:r>
            <a:r>
              <a:rPr lang="en-GB" sz="2000" b="1" dirty="0"/>
              <a:t> – ‘</a:t>
            </a:r>
            <a:r>
              <a:rPr lang="en-GB" sz="2000" b="1" dirty="0" err="1"/>
              <a:t>yn</a:t>
            </a:r>
            <a:r>
              <a:rPr lang="en-GB" sz="2000" b="1" dirty="0"/>
              <a:t>’ a ‘</a:t>
            </a:r>
            <a:r>
              <a:rPr lang="en-GB" sz="2000" b="1" dirty="0" err="1"/>
              <a:t>dros</a:t>
            </a:r>
            <a:r>
              <a:rPr lang="en-GB" sz="2000" b="1" dirty="0"/>
              <a:t>’ </a:t>
            </a:r>
            <a:endParaRPr lang="en-GB" sz="2000" dirty="0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AF17661-8302-8F4C-8377-4A1286F9A4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662" y="2293257"/>
            <a:ext cx="7421470" cy="3477192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7F8982F-F710-D74F-A173-602DF5F40D68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958850" y="2466340"/>
            <a:ext cx="979805" cy="438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3AFAEF9B-479E-C74D-A8E8-C0EE6792A4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cy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Tasg 3</a:t>
            </a: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819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6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389189" y="1168321"/>
            <a:ext cx="4447040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2003" y="1204528"/>
            <a:ext cx="2598788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2000" b="1" dirty="0" err="1"/>
              <a:t>Berfau</a:t>
            </a:r>
            <a:r>
              <a:rPr lang="en-GB" sz="2000" b="1" dirty="0"/>
              <a:t> + </a:t>
            </a:r>
            <a:r>
              <a:rPr lang="en-GB" sz="2000" b="1" dirty="0" err="1"/>
              <a:t>arddodiaid</a:t>
            </a:r>
            <a:endParaRPr lang="en-GB" sz="2000" dirty="0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AF17661-8302-8F4C-8377-4A1286F9A4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850" y="2293257"/>
            <a:ext cx="7283282" cy="3477192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3A7095A5-D618-D64A-B289-D0F9687129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059" y="2686007"/>
            <a:ext cx="3625997" cy="263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720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6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389189" y="1168321"/>
            <a:ext cx="4447040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2003" y="1204528"/>
            <a:ext cx="2175596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2000" b="1" dirty="0" err="1"/>
              <a:t>Mynd</a:t>
            </a:r>
            <a:r>
              <a:rPr lang="en-GB" sz="2000" b="1" dirty="0"/>
              <a:t> at / </a:t>
            </a:r>
            <a:r>
              <a:rPr lang="en-GB" sz="2000" b="1" dirty="0" err="1"/>
              <a:t>Mynd</a:t>
            </a:r>
            <a:r>
              <a:rPr lang="en-GB" sz="2000" b="1" dirty="0"/>
              <a:t> </a:t>
            </a:r>
            <a:r>
              <a:rPr lang="en-GB" sz="2000" b="1" dirty="0" err="1"/>
              <a:t>i</a:t>
            </a:r>
            <a:endParaRPr lang="en-GB" sz="2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D3E449B3-93D9-6F48-8181-B2C7E52F33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" r="3457" b="3592"/>
          <a:stretch/>
        </p:blipFill>
        <p:spPr>
          <a:xfrm>
            <a:off x="748124" y="2240656"/>
            <a:ext cx="7437933" cy="327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166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6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3730171" y="1168321"/>
            <a:ext cx="1698172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5359" y="1190013"/>
            <a:ext cx="513282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2000" b="1" dirty="0" err="1"/>
              <a:t>Yn</a:t>
            </a:r>
            <a:endParaRPr lang="en-GB" sz="2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A3E02BA-7622-564B-A75F-A50201F595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134" y="2204450"/>
            <a:ext cx="7154809" cy="2949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667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A02067-F3F7-4946-9111-62663C1212B6}"/>
              </a:ext>
            </a:extLst>
          </p:cNvPr>
          <p:cNvSpPr txBox="1">
            <a:spLocks/>
          </p:cNvSpPr>
          <p:nvPr/>
        </p:nvSpPr>
        <p:spPr>
          <a:xfrm>
            <a:off x="2141034" y="1548278"/>
            <a:ext cx="4973444" cy="4005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Font typeface="Wingdings 2" pitchFamily="2" charset="2"/>
              <a:buNone/>
            </a:pPr>
            <a:r>
              <a:rPr lang="en-GB" altLang="en-US" sz="3500" b="1" dirty="0">
                <a:cs typeface="Calibri" panose="020F0502020204030204" pitchFamily="34" charset="0"/>
              </a:rPr>
              <a:t>Gwaith </a:t>
            </a:r>
            <a:r>
              <a:rPr lang="en-GB" altLang="en-US" sz="3500" b="1" dirty="0" err="1">
                <a:cs typeface="Calibri" panose="020F0502020204030204" pitchFamily="34" charset="0"/>
              </a:rPr>
              <a:t>cartref</a:t>
            </a:r>
            <a:r>
              <a:rPr lang="en-GB" altLang="en-US" sz="3500" b="1" dirty="0">
                <a:cs typeface="Calibri" panose="020F0502020204030204" pitchFamily="34" charset="0"/>
              </a:rPr>
              <a:t>:</a:t>
            </a:r>
          </a:p>
          <a:p>
            <a:pPr algn="ctr">
              <a:buFont typeface="Wingdings 2" pitchFamily="2" charset="2"/>
              <a:buNone/>
            </a:pPr>
            <a:endParaRPr lang="en-GB" altLang="en-US" sz="3500" dirty="0">
              <a:cs typeface="Calibri" panose="020F0502020204030204" pitchFamily="34" charset="0"/>
            </a:endParaRPr>
          </a:p>
          <a:p>
            <a:pPr algn="ctr">
              <a:buFont typeface="Wingdings 2" pitchFamily="2" charset="2"/>
              <a:buNone/>
            </a:pPr>
            <a:r>
              <a:rPr lang="en-GB" altLang="en-US" sz="3500" dirty="0" err="1">
                <a:cs typeface="Calibri" panose="020F0502020204030204" pitchFamily="34" charset="0"/>
              </a:rPr>
              <a:t>Cwblhewch</a:t>
            </a:r>
            <a:r>
              <a:rPr lang="en-GB" altLang="en-US" sz="3500" dirty="0">
                <a:cs typeface="Calibri" panose="020F0502020204030204" pitchFamily="34" charset="0"/>
              </a:rPr>
              <a:t> (</a:t>
            </a:r>
            <a:r>
              <a:rPr lang="en-GB" altLang="en-US" sz="3500" i="1" dirty="0">
                <a:cs typeface="Calibri" panose="020F0502020204030204" pitchFamily="34" charset="0"/>
              </a:rPr>
              <a:t>complete</a:t>
            </a:r>
            <a:r>
              <a:rPr lang="en-GB" altLang="en-US" sz="3500" dirty="0">
                <a:cs typeface="Calibri" panose="020F0502020204030204" pitchFamily="34" charset="0"/>
              </a:rPr>
              <a:t>) y </a:t>
            </a:r>
            <a:r>
              <a:rPr lang="en-GB" altLang="en-US" sz="3500" dirty="0" err="1">
                <a:cs typeface="Calibri" panose="020F0502020204030204" pitchFamily="34" charset="0"/>
              </a:rPr>
              <a:t>tasgasu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ym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mhecyn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b="1" dirty="0" err="1">
                <a:solidFill>
                  <a:srgbClr val="FF0000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3500" b="1" dirty="0">
                <a:solidFill>
                  <a:srgbClr val="FF0000"/>
                </a:solidFill>
                <a:cs typeface="Calibri" panose="020F0502020204030204" pitchFamily="34" charset="0"/>
              </a:rPr>
              <a:t> 6 </a:t>
            </a:r>
            <a:r>
              <a:rPr lang="en-GB" altLang="en-US" sz="3500" dirty="0" err="1">
                <a:cs typeface="Calibri" panose="020F0502020204030204" pitchFamily="34" charset="0"/>
              </a:rPr>
              <a:t>erbyn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wers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nesaf</a:t>
            </a:r>
            <a:r>
              <a:rPr lang="en-GB" altLang="en-US" sz="3500" dirty="0">
                <a:cs typeface="Calibri" panose="020F0502020204030204" pitchFamily="34" charset="0"/>
              </a:rPr>
              <a:t>.</a:t>
            </a:r>
          </a:p>
          <a:p>
            <a:pPr algn="ctr">
              <a:buFont typeface="Wingdings 2" pitchFamily="2" charset="2"/>
              <a:buNone/>
            </a:pPr>
            <a:br>
              <a:rPr lang="en-GB" altLang="en-US" sz="3500" dirty="0">
                <a:cs typeface="Calibri" panose="020F0502020204030204" pitchFamily="34" charset="0"/>
              </a:rPr>
            </a:br>
            <a:endParaRPr lang="en-GB" altLang="en-US" sz="35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F0B12A-5ED5-C44C-AE1E-5D8779EFCDB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6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6356"/>
      </p:ext>
    </p:extLst>
  </p:cSld>
  <p:clrMapOvr>
    <a:masterClrMapping/>
  </p:clrMapOvr>
</p:sld>
</file>

<file path=ppt/theme/theme1.xml><?xml version="1.0" encoding="utf-8"?>
<a:theme xmlns:a="http://schemas.openxmlformats.org/drawingml/2006/main" name="Jachimo template">
  <a:themeElements>
    <a:clrScheme name="Custom 347">
      <a:dk1>
        <a:srgbClr val="000000"/>
      </a:dk1>
      <a:lt1>
        <a:srgbClr val="FFFFFF"/>
      </a:lt1>
      <a:dk2>
        <a:srgbClr val="7A868B"/>
      </a:dk2>
      <a:lt2>
        <a:srgbClr val="D5DEE2"/>
      </a:lt2>
      <a:accent1>
        <a:srgbClr val="FF4026"/>
      </a:accent1>
      <a:accent2>
        <a:srgbClr val="FFA300"/>
      </a:accent2>
      <a:accent3>
        <a:srgbClr val="FAD900"/>
      </a:accent3>
      <a:accent4>
        <a:srgbClr val="A6CD02"/>
      </a:accent4>
      <a:accent5>
        <a:srgbClr val="35C4CA"/>
      </a:accent5>
      <a:accent6>
        <a:srgbClr val="00A7EB"/>
      </a:accent6>
      <a:hlink>
        <a:srgbClr val="000000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24038</TotalTime>
  <Words>110</Words>
  <Application>Microsoft Macintosh PowerPoint</Application>
  <PresentationFormat>On-screen Show 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Bangers</vt:lpstr>
      <vt:lpstr>Calibri</vt:lpstr>
      <vt:lpstr>Sniglet</vt:lpstr>
      <vt:lpstr>Verdana</vt:lpstr>
      <vt:lpstr>Wingdings 2</vt:lpstr>
      <vt:lpstr>Jachimo template</vt:lpstr>
      <vt:lpstr>Uned 6 CANOLRADD Cymraeg i Staff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386</cp:revision>
  <cp:lastPrinted>2020-06-22T14:41:59Z</cp:lastPrinted>
  <dcterms:created xsi:type="dcterms:W3CDTF">2016-07-28T09:50:24Z</dcterms:created>
  <dcterms:modified xsi:type="dcterms:W3CDTF">2020-08-24T13:49:34Z</dcterms:modified>
</cp:coreProperties>
</file>