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4" r:id="rId1"/>
  </p:sldMasterIdLst>
  <p:notesMasterIdLst>
    <p:notesMasterId r:id="rId20"/>
  </p:notesMasterIdLst>
  <p:handoutMasterIdLst>
    <p:handoutMasterId r:id="rId21"/>
  </p:handoutMasterIdLst>
  <p:sldIdLst>
    <p:sldId id="256" r:id="rId2"/>
    <p:sldId id="261" r:id="rId3"/>
    <p:sldId id="262" r:id="rId4"/>
    <p:sldId id="304" r:id="rId5"/>
    <p:sldId id="267" r:id="rId6"/>
    <p:sldId id="269" r:id="rId7"/>
    <p:sldId id="270" r:id="rId8"/>
    <p:sldId id="268" r:id="rId9"/>
    <p:sldId id="272" r:id="rId10"/>
    <p:sldId id="275" r:id="rId11"/>
    <p:sldId id="279" r:id="rId12"/>
    <p:sldId id="280" r:id="rId13"/>
    <p:sldId id="281" r:id="rId14"/>
    <p:sldId id="282" r:id="rId15"/>
    <p:sldId id="306" r:id="rId16"/>
    <p:sldId id="283" r:id="rId17"/>
    <p:sldId id="298" r:id="rId18"/>
    <p:sldId id="299" r:id="rId19"/>
  </p:sldIdLst>
  <p:sldSz cx="9144000" cy="6858000" type="screen4x3"/>
  <p:notesSz cx="6858000" cy="9144000"/>
  <p:custDataLst>
    <p:tags r:id="rId22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MS PGothic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0972" autoAdjust="0"/>
    <p:restoredTop sz="94280" autoAdjust="0"/>
  </p:normalViewPr>
  <p:slideViewPr>
    <p:cSldViewPr>
      <p:cViewPr varScale="1">
        <p:scale>
          <a:sx n="69" d="100"/>
          <a:sy n="69" d="100"/>
        </p:scale>
        <p:origin x="1524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77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gs" Target="tags/tag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A4B56F-56C5-4164-8AF0-8A7FE9EBF41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4E0749-770D-4BDE-AE98-90D42C976CB6}">
      <dgm:prSet phldrT="[Text]"/>
      <dgm:spPr/>
      <dgm:t>
        <a:bodyPr/>
        <a:lstStyle/>
        <a:p>
          <a:r>
            <a:rPr lang="en-US" dirty="0"/>
            <a:t>Product</a:t>
          </a:r>
        </a:p>
      </dgm:t>
    </dgm:pt>
    <dgm:pt modelId="{1E901103-F259-45E9-8031-AE7E1A5E4F5B}" type="parTrans" cxnId="{842EFD36-CE44-4CD8-84D3-ADD0EA583F96}">
      <dgm:prSet/>
      <dgm:spPr/>
      <dgm:t>
        <a:bodyPr/>
        <a:lstStyle/>
        <a:p>
          <a:endParaRPr lang="en-US"/>
        </a:p>
      </dgm:t>
    </dgm:pt>
    <dgm:pt modelId="{42CC137E-1EAF-44C3-91DC-516B791FCAFF}" type="sibTrans" cxnId="{842EFD36-CE44-4CD8-84D3-ADD0EA583F96}">
      <dgm:prSet/>
      <dgm:spPr/>
      <dgm:t>
        <a:bodyPr/>
        <a:lstStyle/>
        <a:p>
          <a:endParaRPr lang="en-US"/>
        </a:p>
      </dgm:t>
    </dgm:pt>
    <dgm:pt modelId="{5A728AFA-0684-493E-97DE-CC70C563FFC0}">
      <dgm:prSet phldrT="[Text]"/>
      <dgm:spPr/>
      <dgm:t>
        <a:bodyPr/>
        <a:lstStyle/>
        <a:p>
          <a:r>
            <a:rPr lang="en-US" dirty="0"/>
            <a:t>Place</a:t>
          </a:r>
        </a:p>
      </dgm:t>
    </dgm:pt>
    <dgm:pt modelId="{3AAD3DAC-B90E-4861-9DC0-D5964884DBDC}" type="parTrans" cxnId="{85C263DE-732D-4390-A92D-63D0047185C5}">
      <dgm:prSet/>
      <dgm:spPr/>
      <dgm:t>
        <a:bodyPr/>
        <a:lstStyle/>
        <a:p>
          <a:endParaRPr lang="en-US"/>
        </a:p>
      </dgm:t>
    </dgm:pt>
    <dgm:pt modelId="{03B41F3F-77BF-42BC-A9A3-D4DF7BFD84C4}" type="sibTrans" cxnId="{85C263DE-732D-4390-A92D-63D0047185C5}">
      <dgm:prSet/>
      <dgm:spPr/>
      <dgm:t>
        <a:bodyPr/>
        <a:lstStyle/>
        <a:p>
          <a:endParaRPr lang="en-US"/>
        </a:p>
      </dgm:t>
    </dgm:pt>
    <dgm:pt modelId="{5D8134C8-98E7-4AA8-BD00-A0CE564435CA}">
      <dgm:prSet phldrT="[Text]"/>
      <dgm:spPr/>
      <dgm:t>
        <a:bodyPr/>
        <a:lstStyle/>
        <a:p>
          <a:r>
            <a:rPr lang="en-US" dirty="0"/>
            <a:t>Promotion</a:t>
          </a:r>
        </a:p>
      </dgm:t>
    </dgm:pt>
    <dgm:pt modelId="{143DAD11-133A-4B6B-BCC6-874F13FB502C}" type="parTrans" cxnId="{A0110A31-8A1E-45E1-9E23-F9C2C92CF954}">
      <dgm:prSet/>
      <dgm:spPr/>
      <dgm:t>
        <a:bodyPr/>
        <a:lstStyle/>
        <a:p>
          <a:endParaRPr lang="en-US"/>
        </a:p>
      </dgm:t>
    </dgm:pt>
    <dgm:pt modelId="{6A7E92D8-AF0D-4843-BF57-47088577F2B9}" type="sibTrans" cxnId="{A0110A31-8A1E-45E1-9E23-F9C2C92CF954}">
      <dgm:prSet/>
      <dgm:spPr/>
      <dgm:t>
        <a:bodyPr/>
        <a:lstStyle/>
        <a:p>
          <a:endParaRPr lang="en-US"/>
        </a:p>
      </dgm:t>
    </dgm:pt>
    <dgm:pt modelId="{EE2084CD-DFF4-478E-AFAD-5AF834F8974B}">
      <dgm:prSet phldrT="[Text]"/>
      <dgm:spPr/>
      <dgm:t>
        <a:bodyPr/>
        <a:lstStyle/>
        <a:p>
          <a:r>
            <a:rPr lang="en-US" dirty="0"/>
            <a:t>Price</a:t>
          </a:r>
        </a:p>
      </dgm:t>
    </dgm:pt>
    <dgm:pt modelId="{A472B08E-AF03-4B91-90C0-B854DDB52A82}" type="parTrans" cxnId="{111523B6-89B2-4D75-AFD6-7FD7EE5173F4}">
      <dgm:prSet/>
      <dgm:spPr/>
      <dgm:t>
        <a:bodyPr/>
        <a:lstStyle/>
        <a:p>
          <a:endParaRPr lang="en-US"/>
        </a:p>
      </dgm:t>
    </dgm:pt>
    <dgm:pt modelId="{A71AC367-E6CB-4600-A3EB-90F7FDFCC161}" type="sibTrans" cxnId="{111523B6-89B2-4D75-AFD6-7FD7EE5173F4}">
      <dgm:prSet/>
      <dgm:spPr/>
      <dgm:t>
        <a:bodyPr/>
        <a:lstStyle/>
        <a:p>
          <a:endParaRPr lang="en-US"/>
        </a:p>
      </dgm:t>
    </dgm:pt>
    <dgm:pt modelId="{A27FA327-F1A8-452D-8013-AB8CAAE0AF6D}" type="pres">
      <dgm:prSet presAssocID="{61A4B56F-56C5-4164-8AF0-8A7FE9EBF41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D520215-464A-4C5F-99A3-3A90A553D573}" type="pres">
      <dgm:prSet presAssocID="{FA4E0749-770D-4BDE-AE98-90D42C976CB6}" presName="node" presStyleLbl="node1" presStyleIdx="0" presStyleCnt="4" custLinFactNeighborX="-651" custLinFactNeighborY="-2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F518BD-75E2-4FE7-846D-731DF1BB67D3}" type="pres">
      <dgm:prSet presAssocID="{42CC137E-1EAF-44C3-91DC-516B791FCAFF}" presName="sibTrans" presStyleCnt="0"/>
      <dgm:spPr/>
    </dgm:pt>
    <dgm:pt modelId="{AB96E43E-AACD-431D-AA93-898F1E3B2C54}" type="pres">
      <dgm:prSet presAssocID="{5A728AFA-0684-493E-97DE-CC70C563FFC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FAA921-25C9-47BB-8641-CC9911D295BF}" type="pres">
      <dgm:prSet presAssocID="{03B41F3F-77BF-42BC-A9A3-D4DF7BFD84C4}" presName="sibTrans" presStyleCnt="0"/>
      <dgm:spPr/>
    </dgm:pt>
    <dgm:pt modelId="{46B563A5-F72A-4EF3-A02B-14826F2B434C}" type="pres">
      <dgm:prSet presAssocID="{5D8134C8-98E7-4AA8-BD00-A0CE564435CA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024145-043D-47E7-B71A-586C40F0507E}" type="pres">
      <dgm:prSet presAssocID="{6A7E92D8-AF0D-4843-BF57-47088577F2B9}" presName="sibTrans" presStyleCnt="0"/>
      <dgm:spPr/>
    </dgm:pt>
    <dgm:pt modelId="{84728CCB-BAE3-4919-B87B-4E7540598EBF}" type="pres">
      <dgm:prSet presAssocID="{EE2084CD-DFF4-478E-AFAD-5AF834F8974B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1490B5F-97E9-4DB9-9C83-8BFF645FC15D}" type="presOf" srcId="{5D8134C8-98E7-4AA8-BD00-A0CE564435CA}" destId="{46B563A5-F72A-4EF3-A02B-14826F2B434C}" srcOrd="0" destOrd="0" presId="urn:microsoft.com/office/officeart/2005/8/layout/default"/>
    <dgm:cxn modelId="{111523B6-89B2-4D75-AFD6-7FD7EE5173F4}" srcId="{61A4B56F-56C5-4164-8AF0-8A7FE9EBF41A}" destId="{EE2084CD-DFF4-478E-AFAD-5AF834F8974B}" srcOrd="3" destOrd="0" parTransId="{A472B08E-AF03-4B91-90C0-B854DDB52A82}" sibTransId="{A71AC367-E6CB-4600-A3EB-90F7FDFCC161}"/>
    <dgm:cxn modelId="{E339D7C2-C0A8-4338-8940-60D8C7DC7B56}" type="presOf" srcId="{61A4B56F-56C5-4164-8AF0-8A7FE9EBF41A}" destId="{A27FA327-F1A8-452D-8013-AB8CAAE0AF6D}" srcOrd="0" destOrd="0" presId="urn:microsoft.com/office/officeart/2005/8/layout/default"/>
    <dgm:cxn modelId="{85C263DE-732D-4390-A92D-63D0047185C5}" srcId="{61A4B56F-56C5-4164-8AF0-8A7FE9EBF41A}" destId="{5A728AFA-0684-493E-97DE-CC70C563FFC0}" srcOrd="1" destOrd="0" parTransId="{3AAD3DAC-B90E-4861-9DC0-D5964884DBDC}" sibTransId="{03B41F3F-77BF-42BC-A9A3-D4DF7BFD84C4}"/>
    <dgm:cxn modelId="{80F1B518-B342-41EF-9CDF-BDD18B9FCDE0}" type="presOf" srcId="{FA4E0749-770D-4BDE-AE98-90D42C976CB6}" destId="{0D520215-464A-4C5F-99A3-3A90A553D573}" srcOrd="0" destOrd="0" presId="urn:microsoft.com/office/officeart/2005/8/layout/default"/>
    <dgm:cxn modelId="{7F50283E-ED65-4A98-8F50-502F9AF94432}" type="presOf" srcId="{EE2084CD-DFF4-478E-AFAD-5AF834F8974B}" destId="{84728CCB-BAE3-4919-B87B-4E7540598EBF}" srcOrd="0" destOrd="0" presId="urn:microsoft.com/office/officeart/2005/8/layout/default"/>
    <dgm:cxn modelId="{72AA71D0-D447-434C-824C-D2171A427DD5}" type="presOf" srcId="{5A728AFA-0684-493E-97DE-CC70C563FFC0}" destId="{AB96E43E-AACD-431D-AA93-898F1E3B2C54}" srcOrd="0" destOrd="0" presId="urn:microsoft.com/office/officeart/2005/8/layout/default"/>
    <dgm:cxn modelId="{842EFD36-CE44-4CD8-84D3-ADD0EA583F96}" srcId="{61A4B56F-56C5-4164-8AF0-8A7FE9EBF41A}" destId="{FA4E0749-770D-4BDE-AE98-90D42C976CB6}" srcOrd="0" destOrd="0" parTransId="{1E901103-F259-45E9-8031-AE7E1A5E4F5B}" sibTransId="{42CC137E-1EAF-44C3-91DC-516B791FCAFF}"/>
    <dgm:cxn modelId="{A0110A31-8A1E-45E1-9E23-F9C2C92CF954}" srcId="{61A4B56F-56C5-4164-8AF0-8A7FE9EBF41A}" destId="{5D8134C8-98E7-4AA8-BD00-A0CE564435CA}" srcOrd="2" destOrd="0" parTransId="{143DAD11-133A-4B6B-BCC6-874F13FB502C}" sibTransId="{6A7E92D8-AF0D-4843-BF57-47088577F2B9}"/>
    <dgm:cxn modelId="{DE650EBB-8B94-4F29-977C-0DF8B6EF1AC4}" type="presParOf" srcId="{A27FA327-F1A8-452D-8013-AB8CAAE0AF6D}" destId="{0D520215-464A-4C5F-99A3-3A90A553D573}" srcOrd="0" destOrd="0" presId="urn:microsoft.com/office/officeart/2005/8/layout/default"/>
    <dgm:cxn modelId="{E3E95E01-61C5-457D-92E6-B891D936CCFD}" type="presParOf" srcId="{A27FA327-F1A8-452D-8013-AB8CAAE0AF6D}" destId="{4DF518BD-75E2-4FE7-846D-731DF1BB67D3}" srcOrd="1" destOrd="0" presId="urn:microsoft.com/office/officeart/2005/8/layout/default"/>
    <dgm:cxn modelId="{EDCFEB49-49FA-4D23-A048-B990AECD8395}" type="presParOf" srcId="{A27FA327-F1A8-452D-8013-AB8CAAE0AF6D}" destId="{AB96E43E-AACD-431D-AA93-898F1E3B2C54}" srcOrd="2" destOrd="0" presId="urn:microsoft.com/office/officeart/2005/8/layout/default"/>
    <dgm:cxn modelId="{991808AE-378D-4E5B-8AAE-90D9D5F410C4}" type="presParOf" srcId="{A27FA327-F1A8-452D-8013-AB8CAAE0AF6D}" destId="{83FAA921-25C9-47BB-8641-CC9911D295BF}" srcOrd="3" destOrd="0" presId="urn:microsoft.com/office/officeart/2005/8/layout/default"/>
    <dgm:cxn modelId="{93A1CCEA-33BA-48C2-AA52-458B56D15C2E}" type="presParOf" srcId="{A27FA327-F1A8-452D-8013-AB8CAAE0AF6D}" destId="{46B563A5-F72A-4EF3-A02B-14826F2B434C}" srcOrd="4" destOrd="0" presId="urn:microsoft.com/office/officeart/2005/8/layout/default"/>
    <dgm:cxn modelId="{90BD95F0-6B7E-4F2A-9FBD-5F13DA6FCDDE}" type="presParOf" srcId="{A27FA327-F1A8-452D-8013-AB8CAAE0AF6D}" destId="{BB024145-043D-47E7-B71A-586C40F0507E}" srcOrd="5" destOrd="0" presId="urn:microsoft.com/office/officeart/2005/8/layout/default"/>
    <dgm:cxn modelId="{1A5FC707-DCBE-474A-8FB6-5AA40C2F04DC}" type="presParOf" srcId="{A27FA327-F1A8-452D-8013-AB8CAAE0AF6D}" destId="{84728CCB-BAE3-4919-B87B-4E7540598EB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520215-464A-4C5F-99A3-3A90A553D573}">
      <dsp:nvSpPr>
        <dsp:cNvPr id="0" name=""/>
        <dsp:cNvSpPr/>
      </dsp:nvSpPr>
      <dsp:spPr>
        <a:xfrm>
          <a:off x="139089" y="612"/>
          <a:ext cx="2753320" cy="16519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/>
            <a:t>Product</a:t>
          </a:r>
        </a:p>
      </dsp:txBody>
      <dsp:txXfrm>
        <a:off x="139089" y="612"/>
        <a:ext cx="2753320" cy="1651992"/>
      </dsp:txXfrm>
    </dsp:sp>
    <dsp:sp modelId="{AB96E43E-AACD-431D-AA93-898F1E3B2C54}">
      <dsp:nvSpPr>
        <dsp:cNvPr id="0" name=""/>
        <dsp:cNvSpPr/>
      </dsp:nvSpPr>
      <dsp:spPr>
        <a:xfrm>
          <a:off x="3185666" y="1041"/>
          <a:ext cx="2753320" cy="16519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/>
            <a:t>Place</a:t>
          </a:r>
        </a:p>
      </dsp:txBody>
      <dsp:txXfrm>
        <a:off x="3185666" y="1041"/>
        <a:ext cx="2753320" cy="1651992"/>
      </dsp:txXfrm>
    </dsp:sp>
    <dsp:sp modelId="{46B563A5-F72A-4EF3-A02B-14826F2B434C}">
      <dsp:nvSpPr>
        <dsp:cNvPr id="0" name=""/>
        <dsp:cNvSpPr/>
      </dsp:nvSpPr>
      <dsp:spPr>
        <a:xfrm>
          <a:off x="157013" y="1928366"/>
          <a:ext cx="2753320" cy="16519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/>
            <a:t>Promotion</a:t>
          </a:r>
        </a:p>
      </dsp:txBody>
      <dsp:txXfrm>
        <a:off x="157013" y="1928366"/>
        <a:ext cx="2753320" cy="1651992"/>
      </dsp:txXfrm>
    </dsp:sp>
    <dsp:sp modelId="{84728CCB-BAE3-4919-B87B-4E7540598EBF}">
      <dsp:nvSpPr>
        <dsp:cNvPr id="0" name=""/>
        <dsp:cNvSpPr/>
      </dsp:nvSpPr>
      <dsp:spPr>
        <a:xfrm>
          <a:off x="3185666" y="1928366"/>
          <a:ext cx="2753320" cy="165199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400" kern="1200" dirty="0"/>
            <a:t>Price</a:t>
          </a:r>
        </a:p>
      </dsp:txBody>
      <dsp:txXfrm>
        <a:off x="3185666" y="1928366"/>
        <a:ext cx="2753320" cy="1651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itchFamily="42" charset="0"/>
                <a:ea typeface="Arial" pitchFamily="42" charset="0"/>
                <a:cs typeface="Arial" pitchFamily="42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A1BE86A-2D61-4FB1-A4CD-479B2A5C5A83}" type="datetime1">
              <a:rPr lang="en-US" altLang="en-US"/>
              <a:pPr/>
              <a:t>9/18/2019</a:t>
            </a:fld>
            <a:endParaRPr lang="en-US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itchFamily="42" charset="0"/>
                <a:ea typeface="Arial" pitchFamily="42" charset="0"/>
                <a:cs typeface="Arial" pitchFamily="42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A15E0A1-E29B-4D43-8F33-F7270424DDE8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869075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4C06E2F-D8F1-46EA-87FD-49EF481E8B23}" type="datetime1">
              <a:rPr lang="en-US" altLang="en-US"/>
              <a:pPr/>
              <a:t>9/18/2019</a:t>
            </a:fld>
            <a:endParaRPr lang="en-US" alt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FDE0C8B-D471-4AD7-BBE9-E14EB16D01D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734360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ＭＳ Ｐゴシック" pitchFamily="42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Countless marketing variables affect the success or failure of strategy implementation efforts. Some strategic marketing issues or decisions are on the next two slides.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04735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Social media marketing has become an important strategic issue. Marketing has evolved to be more about building a two-way relationship with consumers than just informing consumers about a product or service.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75209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Market segmentation enables a small firm to compete successfully with a large firm by maximizing per-unit profits and per-segment sales.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658063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To implement these strategies successfully, new or improved market-segmentation approaches are required.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44226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Geographic and demographic bases for segmenting markets are the most commonly employed.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602573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Evaluating potential market segments requires strategists to determine the characteristics and needs of consumers, to analyze consumer similarities and differences, and to develop consumer group profiles.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610465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Market segmentation on these characteristics is possible with the use of business analytics or data mining.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496462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Product positioning is widely used for deciding how to meet the needs and wants of particular consumer groups.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813118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Firms need to inform customers about what to expect and then exceed the promise. Underpromise and overdeliver! That is a key for excellent strategy implementation.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563313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an example of a product positioning map for the auto</a:t>
            </a:r>
            <a:r>
              <a:rPr lang="en-US" baseline="0" dirty="0"/>
              <a:t> industry.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037879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Several finance and accounting concepts central to strategy implementation are acquiring needed capital, developing projected financial statements, preparing financial budgets, and evaluating the worth of a business. Some examples of decisions that may require finance and accounting policies are included on the next two slides.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13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463865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320555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Five especially important finance and accounting activities central to strategy implementation are listed on this slide and explained on later slides.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787205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When a firm needs additional capital, the choice is</a:t>
            </a:r>
            <a:r>
              <a:rPr lang="en-US" baseline="0" dirty="0"/>
              <a:t> often made between debt or equity financing.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892227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Research and development (R&amp;D) personnel can play an integral part in strategy implementation. These individuals are generally charged with developing new products and improving old products effectively.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564557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+mn-lt"/>
                <a:ea typeface="MS PGothic" pitchFamily="34" charset="-128"/>
                <a:cs typeface="ＭＳ Ｐゴシック" pitchFamily="42" charset="-128"/>
              </a:rPr>
              <a:t>There are at least three major R&amp;D approaches for implementing strategies.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DE0C8B-D471-4AD7-BBE9-E14EB16D01D7}" type="slidenum">
              <a:rPr lang="en-US" altLang="en-US" smtClean="0"/>
              <a:pPr/>
              <a:t>18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06104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5410200" y="4800600"/>
            <a:ext cx="3048000" cy="838200"/>
          </a:xfrm>
        </p:spPr>
        <p:txBody>
          <a:bodyPr/>
          <a:lstStyle>
            <a:lvl1pPr marL="0" indent="0" algn="ctr">
              <a:buNone/>
              <a:defRPr>
                <a:solidFill>
                  <a:srgbClr val="00B0F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Chapter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/>
              <a:t>9-</a:t>
            </a:r>
            <a:fld id="{A3F695D3-AE91-47D7-B82F-EBD6D906C5D0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4419600" y="533400"/>
            <a:ext cx="4038600" cy="2667000"/>
          </a:xfrm>
        </p:spPr>
        <p:txBody>
          <a:bodyPr/>
          <a:lstStyle/>
          <a:p>
            <a:pPr>
              <a:defRPr/>
            </a:pPr>
            <a:endParaRPr lang="en-US" dirty="0">
              <a:ea typeface="+mj-ea"/>
              <a:cs typeface="+mj-cs"/>
            </a:endParaRPr>
          </a:p>
        </p:txBody>
      </p:sp>
      <p:pic>
        <p:nvPicPr>
          <p:cNvPr id="11" name="Picture 10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8600" y="397807"/>
            <a:ext cx="4038600" cy="5224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40003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/>
              <a:t>9-</a:t>
            </a:r>
            <a:fld id="{AF8761B6-DA32-4F47-9FFA-503C52D107A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7370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8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8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/>
              <a:t>9-</a:t>
            </a:r>
            <a:fld id="{5D3C6460-0DB9-4BE0-9512-7A2EFAB7DC05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90745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 marL="342900" indent="-342900">
              <a:buClr>
                <a:srgbClr val="00B0F0"/>
              </a:buClr>
              <a:buFont typeface="Wingdings" panose="05000000000000000000" pitchFamily="2" charset="2"/>
              <a:buChar char="v"/>
              <a:defRPr sz="2400"/>
            </a:lvl1pPr>
            <a:lvl2pPr marL="742950" indent="-285750">
              <a:buClr>
                <a:srgbClr val="00B0F0"/>
              </a:buClr>
              <a:buFont typeface="Wingdings" panose="05000000000000000000" pitchFamily="2" charset="2"/>
              <a:buChar char="v"/>
              <a:defRPr sz="2000"/>
            </a:lvl2pPr>
            <a:lvl3pPr marL="11430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800"/>
            </a:lvl3pPr>
            <a:lvl4pPr marL="16002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4pPr>
            <a:lvl5pPr marL="2057400" indent="-228600">
              <a:buClr>
                <a:srgbClr val="00B0F0"/>
              </a:buClr>
              <a:buFont typeface="Wingdings" panose="05000000000000000000" pitchFamily="2" charset="2"/>
              <a:buChar char="v"/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altLang="en-US"/>
              <a:t>Copyright ©2017 Pearson Education, Limited</a:t>
            </a:r>
            <a:endParaRPr lang="en-US" alt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/>
              <a:t>9-</a:t>
            </a:r>
            <a:fld id="{A3F695D3-AE91-47D7-B82F-EBD6D906C5D0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38314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/>
              <a:t>9-</a:t>
            </a:r>
            <a:fld id="{3EC50265-02C4-4CC8-AEFE-78F3B6D78154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36135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altLang="en-US"/>
              <a:t>Copyright ©2017 Pearson Education, Limited</a:t>
            </a:r>
            <a:endParaRPr lang="en-US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 dirty="0"/>
              <a:t>9-</a:t>
            </a:r>
            <a:fld id="{A3F695D3-AE91-47D7-B82F-EBD6D906C5D0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22387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r>
              <a:rPr lang="en-US" dirty="0"/>
              <a:t>9-</a:t>
            </a:r>
            <a:fld id="{FD1C9141-A848-4378-A6EA-CF05D32FA26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757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traight Connector 2"/>
          <p:cNvSpPr>
            <a:spLocks noChangeShapeType="1"/>
          </p:cNvSpPr>
          <p:nvPr/>
        </p:nvSpPr>
        <p:spPr bwMode="auto">
          <a:xfrm>
            <a:off x="496339" y="60960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ea typeface="+mn-ea"/>
              <a:cs typeface="Arial" charset="0"/>
            </a:endParaRPr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5181600" y="1066800"/>
            <a:ext cx="3657600" cy="3886200"/>
          </a:xfrm>
        </p:spPr>
        <p:txBody>
          <a:bodyPr anchor="t"/>
          <a:lstStyle>
            <a:lvl1pPr algn="ctr">
              <a:spcAft>
                <a:spcPts val="1200"/>
              </a:spcAft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14"/>
          <p:cNvSpPr>
            <a:spLocks noGrp="1"/>
          </p:cNvSpPr>
          <p:nvPr>
            <p:ph type="sldNum" sz="quarter" idx="10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fld id="{4DF5BA26-658E-4076-B672-B5D8C5F2866B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0018718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solidFill>
            <a:srgbClr val="FFC000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9-</a:t>
            </a:r>
            <a:fld id="{FD1C9141-A848-4378-A6EA-CF05D32FA26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855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5" r:id="rId1"/>
    <p:sldLayoutId id="2147484006" r:id="rId2"/>
    <p:sldLayoutId id="2147484007" r:id="rId3"/>
    <p:sldLayoutId id="2147484008" r:id="rId4"/>
    <p:sldLayoutId id="2147484009" r:id="rId5"/>
    <p:sldLayoutId id="2147484010" r:id="rId6"/>
    <p:sldLayoutId id="2147484011" r:id="rId7"/>
    <p:sldLayoutId id="2147484003" r:id="rId8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3429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714500" indent="-3429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171700" indent="-342900" algn="l" defTabSz="914400" rtl="0" eaLnBrk="1" latinLnBrk="0" hangingPunct="1">
        <a:spcBef>
          <a:spcPct val="20000"/>
        </a:spcBef>
        <a:buClr>
          <a:srgbClr val="00B0F0"/>
        </a:buClr>
        <a:buFont typeface="Wingdings" panose="05000000000000000000" pitchFamily="2" charset="2"/>
        <a:buChar char="v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Strategy Implementation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013200" y="838200"/>
            <a:ext cx="51308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panose="05000000000000000000" pitchFamily="2" charset="2"/>
              <a:buNone/>
              <a:defRPr sz="3200" kern="1200">
                <a:solidFill>
                  <a:srgbClr val="00B0F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panose="05000000000000000000" pitchFamily="2" charset="2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panose="05000000000000000000" pitchFamily="2" charset="2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panose="05000000000000000000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rgbClr val="00B0F0"/>
              </a:buClr>
              <a:buFont typeface="Wingdings" panose="05000000000000000000" pitchFamily="2" charset="2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Franklin Gothic Book" charset="0"/>
              <a:buChar char="►"/>
              <a:defRPr/>
            </a:pPr>
            <a:endParaRPr lang="en-US" b="1" dirty="0">
              <a:solidFill>
                <a:srgbClr val="404040"/>
              </a:solidFill>
              <a:latin typeface="Arial" charset="0"/>
              <a:ea typeface="ＭＳ Ｐゴシック" charset="0"/>
              <a:cs typeface="Arial" charset="0"/>
            </a:endParaRPr>
          </a:p>
          <a:p>
            <a:pPr fontAlgn="auto">
              <a:spcAft>
                <a:spcPts val="0"/>
              </a:spcAft>
              <a:buFont typeface="Franklin Gothic Book" charset="0"/>
              <a:buNone/>
              <a:defRPr/>
            </a:pPr>
            <a:endParaRPr lang="en-US" b="1" dirty="0">
              <a:solidFill>
                <a:srgbClr val="404040"/>
              </a:solidFill>
              <a:latin typeface="Arial" charset="0"/>
              <a:ea typeface="ＭＳ Ｐゴシック" charset="0"/>
              <a:cs typeface="Arial" charset="0"/>
            </a:endParaRPr>
          </a:p>
          <a:p>
            <a:pPr fontAlgn="auto">
              <a:spcAft>
                <a:spcPts val="0"/>
              </a:spcAft>
              <a:buFont typeface="Franklin Gothic Book" charset="0"/>
              <a:buChar char="►"/>
              <a:defRPr/>
            </a:pPr>
            <a:endParaRPr lang="en-US" b="1" dirty="0">
              <a:solidFill>
                <a:srgbClr val="404040"/>
              </a:solidFill>
              <a:latin typeface="Arial" charset="0"/>
              <a:ea typeface="ＭＳ Ｐゴシック" charset="0"/>
              <a:cs typeface="Arial" charset="0"/>
            </a:endParaRPr>
          </a:p>
          <a:p>
            <a:pPr fontAlgn="auto">
              <a:spcAft>
                <a:spcPts val="0"/>
              </a:spcAft>
              <a:buFont typeface="Franklin Gothic Book" charset="0"/>
              <a:buChar char="►"/>
              <a:defRPr/>
            </a:pPr>
            <a:endParaRPr lang="en-US" b="1" dirty="0">
              <a:solidFill>
                <a:srgbClr val="404040"/>
              </a:solidFill>
              <a:latin typeface="Arial" charset="0"/>
              <a:ea typeface="ＭＳ Ｐゴシック" charset="0"/>
              <a:cs typeface="Arial" charset="0"/>
            </a:endParaRPr>
          </a:p>
          <a:p>
            <a:pPr fontAlgn="auto">
              <a:spcAft>
                <a:spcPts val="0"/>
              </a:spcAft>
              <a:buFont typeface="Franklin Gothic Book" charset="0"/>
              <a:buChar char="►"/>
              <a:defRPr/>
            </a:pPr>
            <a:endParaRPr lang="en-US" b="1" dirty="0">
              <a:solidFill>
                <a:srgbClr val="404040"/>
              </a:solidFill>
              <a:latin typeface="Arial" charset="0"/>
              <a:ea typeface="ＭＳ Ｐゴシック" charset="0"/>
              <a:cs typeface="Arial" charset="0"/>
            </a:endParaRPr>
          </a:p>
          <a:p>
            <a:pPr fontAlgn="auto">
              <a:spcAft>
                <a:spcPts val="0"/>
              </a:spcAft>
              <a:buFont typeface="Franklin Gothic Book" charset="0"/>
              <a:buChar char="►"/>
              <a:defRPr/>
            </a:pPr>
            <a:endParaRPr lang="en-US" b="1" dirty="0">
              <a:solidFill>
                <a:srgbClr val="404040"/>
              </a:solidFill>
              <a:latin typeface="Arial" charset="0"/>
              <a:ea typeface="ＭＳ Ｐゴシック" charset="0"/>
              <a:cs typeface="Arial" charset="0"/>
            </a:endParaRPr>
          </a:p>
          <a:p>
            <a:pPr fontAlgn="auto">
              <a:spcAft>
                <a:spcPts val="0"/>
              </a:spcAft>
              <a:buFont typeface="Franklin Gothic Book" charset="0"/>
              <a:buNone/>
              <a:defRPr/>
            </a:pPr>
            <a:r>
              <a:rPr lang="en-US" b="1" dirty="0">
                <a:solidFill>
                  <a:srgbClr val="404040"/>
                </a:solidFill>
                <a:latin typeface="Arial" charset="0"/>
                <a:ea typeface="ＭＳ Ｐゴシック" charset="0"/>
                <a:cs typeface="Arial" charset="0"/>
              </a:rPr>
              <a:t>    </a:t>
            </a:r>
          </a:p>
          <a:p>
            <a:pPr fontAlgn="auto">
              <a:spcAft>
                <a:spcPts val="0"/>
              </a:spcAft>
              <a:buFont typeface="Franklin Gothic Book" charset="0"/>
              <a:buNone/>
              <a:defRPr/>
            </a:pPr>
            <a:r>
              <a:rPr lang="en-US" b="1" dirty="0">
                <a:solidFill>
                  <a:srgbClr val="0099FF"/>
                </a:solidFill>
                <a:latin typeface="Arial" charset="0"/>
                <a:ea typeface="ＭＳ Ｐゴシック" charset="0"/>
                <a:cs typeface="Arial" charset="0"/>
              </a:rPr>
              <a:t>            </a:t>
            </a:r>
            <a:r>
              <a:rPr lang="en-US" dirty="0">
                <a:solidFill>
                  <a:srgbClr val="0099FF"/>
                </a:solidFill>
                <a:latin typeface="Arial" charset="0"/>
                <a:ea typeface="ＭＳ Ｐゴシック" charset="0"/>
                <a:cs typeface="Arial" charset="0"/>
              </a:rPr>
              <a:t>Chapter Nine</a:t>
            </a:r>
            <a:endParaRPr lang="en-US" b="1" dirty="0">
              <a:solidFill>
                <a:srgbClr val="0099FF"/>
              </a:solidFill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3F695D3-AE91-47D7-B82F-EBD6D906C5D0}" type="slidenum">
              <a:rPr lang="en-US" altLang="en-US" smtClean="0"/>
              <a:pPr/>
              <a:t>1</a:t>
            </a:fld>
            <a:endParaRPr lang="en-US" alt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Strategic Marketing Issues</a:t>
            </a:r>
          </a:p>
        </p:txBody>
      </p:sp>
      <p:sp>
        <p:nvSpPr>
          <p:cNvPr id="12290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How to make advertisements more interactive to be more effective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How to best take advantage of Facebook and Twitter conservations about the company and industry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use exclusive dealerships or multiple  channels of distribution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use heavy, light, or no TV advertising versus online advertising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2</a:t>
            </a:fld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Strategic Marketing Issues</a:t>
            </a:r>
          </a:p>
        </p:txBody>
      </p:sp>
      <p:sp>
        <p:nvSpPr>
          <p:cNvPr id="1331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spcBef>
                <a:spcPct val="0"/>
              </a:spcBef>
              <a:buFont typeface="+mj-lt"/>
              <a:buAutoNum type="arabicPeriod" startAt="5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limit (or not) the share of business done with a single customer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 startAt="5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be a price leader or a price follower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 startAt="5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offer a complete or limited warranty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 startAt="5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reward salespeople based on straight salary, straight commission, or a combination salary/commission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3</a:t>
            </a:fld>
            <a:endParaRPr lang="en-US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Marketers must get customers involved in the company website and solicit suggestions in terms of product development, customer service, and ideas.</a:t>
            </a:r>
          </a:p>
          <a:p>
            <a:r>
              <a:rPr lang="en-US" dirty="0"/>
              <a:t>The company should enable customers to interact with the firm on the following social media networks: </a:t>
            </a:r>
          </a:p>
          <a:p>
            <a:pPr lvl="1"/>
            <a:r>
              <a:rPr lang="en-US" dirty="0"/>
              <a:t>Facebook</a:t>
            </a:r>
          </a:p>
          <a:p>
            <a:pPr lvl="1"/>
            <a:r>
              <a:rPr lang="en-US" dirty="0"/>
              <a:t>Google Plus</a:t>
            </a:r>
          </a:p>
          <a:p>
            <a:pPr lvl="1"/>
            <a:r>
              <a:rPr lang="en-US" dirty="0"/>
              <a:t>Twitter</a:t>
            </a:r>
          </a:p>
          <a:p>
            <a:pPr lvl="1"/>
            <a:r>
              <a:rPr lang="en-US" dirty="0"/>
              <a:t>LinkedIn</a:t>
            </a:r>
          </a:p>
          <a:p>
            <a:pPr lvl="1"/>
            <a:r>
              <a:rPr lang="en-US" dirty="0"/>
              <a:t>Instagram</a:t>
            </a:r>
          </a:p>
          <a:p>
            <a:pPr lvl="1"/>
            <a:r>
              <a:rPr lang="en-US" dirty="0"/>
              <a:t>Pinterest</a:t>
            </a:r>
          </a:p>
          <a:p>
            <a:pPr lvl="1"/>
            <a:r>
              <a:rPr lang="en-US" dirty="0"/>
              <a:t>Foursquare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12876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Market Segmentation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altLang="en-US" sz="4000" b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Market Segmentation</a:t>
            </a:r>
          </a:p>
          <a:p>
            <a:pPr lvl="1" eaLnBrk="1" hangingPunct="1">
              <a:defRPr/>
            </a:pPr>
            <a:r>
              <a:rPr lang="en-US" altLang="en-US" sz="36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subdividing of a market into distinct subsets of customers according to needs and buying habits</a:t>
            </a:r>
          </a:p>
          <a:p>
            <a:pPr lvl="1" eaLnBrk="1" hangingPunct="1">
              <a:defRPr/>
            </a:pPr>
            <a:r>
              <a:rPr lang="en-US" altLang="en-US" sz="36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widely used in implementing strategies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5</a:t>
            </a:fld>
            <a:endParaRPr lang="en-US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Market Segmentation</a:t>
            </a:r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Strategies such as market development, product development, market penetration, and diversification require increased sales through new markets and products.</a:t>
            </a:r>
          </a:p>
          <a:p>
            <a:pPr marL="0" indent="0" eaLnBrk="1" hangingPunct="1">
              <a:buNone/>
            </a:pPr>
            <a:endParaRPr lang="en-US" alt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r>
              <a:rPr lang="en-US" altLang="en-US" dirty="0"/>
              <a:t>Market segmentation allows a firm to operate with limited resources because mass production, mass distribution, and mass advertising are not required.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6</a:t>
            </a:fld>
            <a:endParaRPr lang="en-US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Market segmentation decisions directly affect the </a:t>
            </a:r>
            <a:r>
              <a:rPr lang="en-US" altLang="en-US" i="1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marketing mix variables:</a:t>
            </a: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8445800"/>
              </p:ext>
            </p:extLst>
          </p:nvPr>
        </p:nvGraphicFramePr>
        <p:xfrm>
          <a:off x="1524000" y="2743200"/>
          <a:ext cx="60960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7</a:t>
            </a:fld>
            <a:endParaRPr lang="en-US" alt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The Marketing Mix Component Variables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0513" y="2085975"/>
            <a:ext cx="8562975" cy="3600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Alternative Bases for Market Segmentation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Geographic</a:t>
            </a:r>
          </a:p>
          <a:p>
            <a:pPr lvl="1"/>
            <a:r>
              <a:rPr lang="en-US" dirty="0"/>
              <a:t>Region, country size, city size, density, climate</a:t>
            </a:r>
          </a:p>
          <a:p>
            <a:r>
              <a:rPr lang="en-US" dirty="0"/>
              <a:t>Demographic</a:t>
            </a:r>
          </a:p>
          <a:p>
            <a:pPr lvl="1"/>
            <a:r>
              <a:rPr lang="en-US" dirty="0"/>
              <a:t>Age, gender, family size, family life cycle, income, occupation, education, religion, race, nationality </a:t>
            </a:r>
          </a:p>
          <a:p>
            <a:r>
              <a:rPr lang="en-US" dirty="0"/>
              <a:t>Psychographic</a:t>
            </a:r>
          </a:p>
          <a:p>
            <a:pPr lvl="1"/>
            <a:r>
              <a:rPr lang="en-US" dirty="0"/>
              <a:t>Social class, personality</a:t>
            </a:r>
          </a:p>
          <a:p>
            <a:r>
              <a:rPr lang="en-US" dirty="0"/>
              <a:t>Behavioral</a:t>
            </a:r>
          </a:p>
          <a:p>
            <a:pPr lvl="1"/>
            <a:r>
              <a:rPr lang="en-US" dirty="0"/>
              <a:t>Use occasion, benefits sought, user status, usage rate, loyalty status, readiness stage, attitude toward product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Product Positioning</a:t>
            </a:r>
          </a:p>
        </p:txBody>
      </p:sp>
      <p:sp>
        <p:nvSpPr>
          <p:cNvPr id="27650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Product Positioning</a:t>
            </a:r>
          </a:p>
          <a:p>
            <a:pPr lvl="1"/>
            <a:r>
              <a:rPr lang="en-US" alt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entails developing schematic representations that reflect how your products or services compare to competitors</a:t>
            </a:r>
            <a:r>
              <a:rPr lang="en-US" altLang="ja-JP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' on dimensions most important to success in the industry</a:t>
            </a:r>
            <a:endParaRPr lang="en-US" altLang="ja-JP" dirty="0"/>
          </a:p>
          <a:p>
            <a:pPr lvl="1"/>
            <a:r>
              <a:rPr lang="en-US" alt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Also called perceptual mapping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10</a:t>
            </a:fld>
            <a:endParaRPr lang="en-US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Product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" pitchFamily="-111" charset="2"/>
              <a:buNone/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 effective product positioning strategy meets two criteria: </a:t>
            </a:r>
          </a:p>
          <a:p>
            <a:pPr marL="0" indent="0" eaLnBrk="1" hangingPunct="1">
              <a:buFont typeface="Wingdings" pitchFamily="-111" charset="2"/>
              <a:buNone/>
              <a:defRPr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uniquely distinguishes a company from the competition</a:t>
            </a:r>
          </a:p>
          <a:p>
            <a:pPr marL="0" indent="0" eaLnBrk="1" hangingPunct="1">
              <a:defRPr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indent="0"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it leads customers to expect slightly less service than a company can deliver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11</a:t>
            </a:fld>
            <a:endParaRPr lang="en-US" alt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Example of a</a:t>
            </a:r>
            <a:b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Product-Positioning Map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5721" y="1447800"/>
            <a:ext cx="5955459" cy="51816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Finance/Accounting Issues</a:t>
            </a:r>
          </a:p>
        </p:txBody>
      </p:sp>
      <p:sp>
        <p:nvSpPr>
          <p:cNvPr id="3379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raise capital with short-term debt, long-term debt, preferred stock, or common stock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lease or buy fixed assets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determine an appropriate dividend payout ratio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30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use LIFO (Last-in, First-out), FIFO (First-in, First-out), or a market-value accounting approach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13</a:t>
            </a:fld>
            <a:endParaRPr lang="en-US" alt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Finance/Accounting Issues</a:t>
            </a:r>
          </a:p>
        </p:txBody>
      </p:sp>
      <p:sp>
        <p:nvSpPr>
          <p:cNvPr id="34818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01000" cy="4525963"/>
          </a:xfrm>
        </p:spPr>
        <p:txBody>
          <a:bodyPr/>
          <a:lstStyle/>
          <a:p>
            <a:pPr marL="514350" indent="-514350" eaLnBrk="1" hangingPunct="1">
              <a:spcBef>
                <a:spcPct val="0"/>
              </a:spcBef>
              <a:buFont typeface="+mj-lt"/>
              <a:buAutoNum type="arabicPeriod" startAt="5"/>
            </a:pPr>
            <a:r>
              <a:rPr lang="en-US" alt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extend the time of accounts receivable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 startAt="5"/>
            </a:pPr>
            <a:r>
              <a:rPr lang="en-US" alt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establish a certain percentage discount on accounts within a specified period of time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 startAt="5"/>
            </a:pPr>
            <a:r>
              <a:rPr lang="en-US" altLang="en-US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determine the amount of cash that should be kept on hand</a:t>
            </a:r>
          </a:p>
          <a:p>
            <a:pPr marL="514350" indent="-514350" eaLnBrk="1" hangingPunct="1">
              <a:buFont typeface="+mj-lt"/>
              <a:buAutoNum type="arabicPeriod" startAt="5"/>
            </a:pPr>
            <a:endParaRPr lang="en-US" altLang="en-US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14</a:t>
            </a:fld>
            <a:endParaRPr lang="en-US" alt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Finance/Accounting Issues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Acquire needed capital to implement strategies.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Develop projected financial statements to show expected impact of strategies implemented.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Determine the firm’s value (corporate valuation) in the event an offer is received.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Decide whether to go public with an Initial Public Offering (IPO).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Decide whether to keep cash offshore that was earned offshore.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19646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Acquiring Capital to </a:t>
            </a:r>
            <a:b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Implement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Successful strategy implementation often requires additional capital. </a:t>
            </a:r>
          </a:p>
          <a:p>
            <a:pPr marL="0" indent="0" eaLnBrk="1" hangingPunct="1">
              <a:buNone/>
              <a:defRPr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Besides net profit from operations and the sale of assets, two basic sources of capital for an organization are debt and equity.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16</a:t>
            </a:fld>
            <a:endParaRPr lang="en-US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Research and Development (R&amp;D) Issues</a:t>
            </a:r>
          </a:p>
        </p:txBody>
      </p:sp>
      <p:sp>
        <p:nvSpPr>
          <p:cNvPr id="5120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Emphasize product or process improvements.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Stress basic or applied research.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Be leaders or followers in R&amp;D.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Develop robotics or manual-type processes.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Spend a high, average, or low amount of money on R&amp;D.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Perform R&amp;D within the firm or contract R&amp;D to outside firms.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</a:pPr>
            <a:r>
              <a:rPr lang="en-US" altLang="en-US" sz="26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Use university researchers or private-sector researchers.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17</a:t>
            </a:fld>
            <a:endParaRPr lang="en-US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R&amp;D Approaches for Implementing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z="3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 the first firm to market new technological products.</a:t>
            </a:r>
          </a:p>
          <a:p>
            <a:pPr eaLnBrk="1" hangingPunct="1">
              <a:defRPr/>
            </a:pPr>
            <a:r>
              <a:rPr lang="en-US" altLang="en-US" sz="3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 an innovative imitator of successful products, thus minimizing the risks and costs of start-up.</a:t>
            </a:r>
          </a:p>
          <a:p>
            <a:pPr eaLnBrk="1" hangingPunct="1">
              <a:defRPr/>
            </a:pPr>
            <a:r>
              <a:rPr lang="en-US" altLang="en-US" sz="30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 a low-cost producer by mass-producing products similar to but less expensive than products recently introduced.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/>
              <a:t>Copyright ©2017 Pearson Education, Limited</a:t>
            </a:r>
            <a:endParaRPr lang="en-US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altLang="en-US"/>
              <a:t>9-</a:t>
            </a:r>
            <a:fld id="{AF8761B6-DA32-4F47-9FFA-503C52D107AE}" type="slidenum">
              <a:rPr lang="en-US" altLang="en-US" smtClean="0"/>
              <a:pPr/>
              <a:t>18</a:t>
            </a:fld>
            <a:endParaRPr lang="en-US" altLang="en-US" dirty="0"/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1_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6170</TotalTime>
  <Words>1187</Words>
  <Application>Microsoft Office PowerPoint</Application>
  <PresentationFormat>On-screen Show (4:3)</PresentationFormat>
  <Paragraphs>163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MS PGothic</vt:lpstr>
      <vt:lpstr>MS PGothic</vt:lpstr>
      <vt:lpstr>Arial</vt:lpstr>
      <vt:lpstr>Calibri</vt:lpstr>
      <vt:lpstr>Franklin Gothic Book</vt:lpstr>
      <vt:lpstr>Wingdings</vt:lpstr>
      <vt:lpstr>1_template</vt:lpstr>
      <vt:lpstr>Strategy Implementation</vt:lpstr>
      <vt:lpstr>Strategic Marketing Issues</vt:lpstr>
      <vt:lpstr>Strategic Marketing Issues</vt:lpstr>
      <vt:lpstr>Social Media Marketing</vt:lpstr>
      <vt:lpstr>Market Segmentation</vt:lpstr>
      <vt:lpstr>Market Segmentation</vt:lpstr>
      <vt:lpstr>Market Segmentation</vt:lpstr>
      <vt:lpstr>The Marketing Mix Component Variables</vt:lpstr>
      <vt:lpstr>Alternative Bases for Market Segmentation</vt:lpstr>
      <vt:lpstr>Product Positioning</vt:lpstr>
      <vt:lpstr>Product Positioning</vt:lpstr>
      <vt:lpstr>Example of a Product-Positioning Map</vt:lpstr>
      <vt:lpstr>Finance/Accounting Issues</vt:lpstr>
      <vt:lpstr>Finance/Accounting Issues</vt:lpstr>
      <vt:lpstr>Finance/Accounting Issues</vt:lpstr>
      <vt:lpstr>Acquiring Capital to  Implement Strategies</vt:lpstr>
      <vt:lpstr>Research and Development (R&amp;D) Issues</vt:lpstr>
      <vt:lpstr>R&amp;D Approaches for Implementing Strategies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Bcox</dc:creator>
  <cp:lastModifiedBy>Terence Li</cp:lastModifiedBy>
  <cp:revision>147</cp:revision>
  <dcterms:created xsi:type="dcterms:W3CDTF">2013-12-15T00:52:31Z</dcterms:created>
  <dcterms:modified xsi:type="dcterms:W3CDTF">2019-09-18T05:12:20Z</dcterms:modified>
</cp:coreProperties>
</file>