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4"/>
  </p:notesMasterIdLst>
  <p:sldIdLst>
    <p:sldId id="256" r:id="rId2"/>
    <p:sldId id="257" r:id="rId3"/>
    <p:sldId id="259" r:id="rId4"/>
    <p:sldId id="266" r:id="rId5"/>
    <p:sldId id="260" r:id="rId6"/>
    <p:sldId id="267" r:id="rId7"/>
    <p:sldId id="261" r:id="rId8"/>
    <p:sldId id="262" r:id="rId9"/>
    <p:sldId id="263" r:id="rId10"/>
    <p:sldId id="264" r:id="rId11"/>
    <p:sldId id="265"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4E0E84-F5C6-37B5-E3B0-C93D98A152F6}" v="47" dt="2021-11-19T06:06:06.818"/>
    <p1510:client id="{0D93A795-5F99-A323-A974-C1FA38ED7577}" v="39" dt="2021-11-18T19:30:10.436"/>
    <p1510:client id="{0E019B8E-D576-704C-BF95-48015FF010FB}" v="548" dt="2021-11-22T09:08:17.207"/>
    <p1510:client id="{0FF1FE9D-43DC-4E75-C432-58DD417FFF70}" v="597" dt="2021-11-19T11:51:17.055"/>
    <p1510:client id="{2B7CCD40-6509-66D9-3FBD-A348A72A6319}" v="252" dt="2021-11-22T08:40:14.629"/>
    <p1510:client id="{2D0684D1-CCC6-B499-7998-0159591F9D28}" v="4" dt="2021-11-21T20:22:50.253"/>
    <p1510:client id="{31AC9D0B-5F68-7D65-69C5-F982AF0011EE}" v="936" dt="2021-11-20T19:45:37.435"/>
    <p1510:client id="{337E1CCA-67FD-0218-7129-9BDD7D0315B6}" v="50" dt="2021-11-21T20:11:00.824"/>
    <p1510:client id="{5DF07945-C525-DFED-512D-08D3959D8F66}" v="187" dt="2021-11-18T20:09:48.315"/>
    <p1510:client id="{5E3292FA-0346-9C48-578F-C7EEFE09F4AB}" v="15" dt="2021-11-18T20:19:54.928"/>
    <p1510:client id="{80102053-00EA-0AB1-C1E4-A33C6A747579}" v="6" dt="2021-11-22T12:38:21.103"/>
    <p1510:client id="{9CCECE91-7288-3261-BB5E-3999D9E3947A}" v="111" dt="2021-11-18T20:20:40.934"/>
    <p1510:client id="{A392003A-EFD5-9D98-E55F-6406F5FDD112}" v="92" dt="2021-11-21T13:47:12.421"/>
    <p1510:client id="{BF5C6558-3E9C-D588-9EBD-CBA41FFCAF23}" v="868" dt="2021-11-22T07:51:39.605"/>
    <p1510:client id="{CD667A62-01FA-D336-9EAC-D2618CAFA9F4}" v="93" dt="2021-11-18T18:43:38.217"/>
    <p1510:client id="{D08DC9A1-D2E5-C55C-AE3B-B9C89B7A5807}" v="21" dt="2021-11-19T16:11:26.739"/>
    <p1510:client id="{D7E3246A-6368-D50D-1606-8E5F1A505E63}" v="7" dt="2021-11-20T10:36:40.900"/>
    <p1510:client id="{E1AB2FEA-30CF-659B-6B0E-D21EFB5990E0}" v="180" dt="2021-11-18T17:37:53.929"/>
    <p1510:client id="{EE1FF061-5C72-D5C1-D00F-E4DC2065488A}" v="572" dt="2021-11-20T20:10:29.906"/>
    <p1510:client id="{F23791FD-6A32-F66C-0E37-7F8B892606A9}" v="91" dt="2021-11-21T20:57:15.059"/>
    <p1510:client id="{F563041E-E316-7514-4F57-8825EF62D9B3}" v="11" dt="2021-11-18T13:33:57.712"/>
    <p1510:client id="{F7FA07C1-30AB-C9EC-FD16-DE505DC61D3C}" v="368" dt="2021-11-19T14:01:50.5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B6CE92-CD2A-4EC5-ADA9-DAA12042D456}" type="datetimeFigureOut">
              <a:rPr lang="en-GB"/>
              <a:t>22/11/2021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759C34-A19C-423D-9785-4D515790A86E}" type="slidenum">
              <a:rPr lang="en-GB"/>
              <a:t>‹#›</a:t>
            </a:fld>
            <a:endParaRPr lang="en-GB"/>
          </a:p>
        </p:txBody>
      </p:sp>
    </p:spTree>
    <p:extLst>
      <p:ext uri="{BB962C8B-B14F-4D97-AF65-F5344CB8AC3E}">
        <p14:creationId xmlns:p14="http://schemas.microsoft.com/office/powerpoint/2010/main" val="1238467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This involve written, verbal, pictorial, videos, body language – facial expression, hands, pointing, gestures etc. from one person to another. </a:t>
            </a:r>
            <a:endParaRPr lang="en-US"/>
          </a:p>
          <a:p>
            <a:r>
              <a:rPr lang="en-US">
                <a:cs typeface="Calibri"/>
              </a:rPr>
              <a:t>The focus is on Interactive Theory to solve the miscommunication problem. </a:t>
            </a:r>
            <a:endParaRPr lang="en-US"/>
          </a:p>
          <a:p>
            <a:r>
              <a:rPr lang="en-US">
                <a:cs typeface="Calibri"/>
              </a:rPr>
              <a:t>Outline the best communication channels for effective communication,  highlights barriers that can affect effective communication between the staff as well as   their external shareholders, impact of effective communication needs, for nurses as well as patients and new staff working at a local children’s hospital to support families and children throughout their treatment.</a:t>
            </a:r>
          </a:p>
        </p:txBody>
      </p:sp>
      <p:sp>
        <p:nvSpPr>
          <p:cNvPr id="4" name="Slide Number Placeholder 3"/>
          <p:cNvSpPr>
            <a:spLocks noGrp="1"/>
          </p:cNvSpPr>
          <p:nvPr>
            <p:ph type="sldNum" sz="quarter" idx="5"/>
          </p:nvPr>
        </p:nvSpPr>
        <p:spPr/>
        <p:txBody>
          <a:bodyPr/>
          <a:lstStyle/>
          <a:p>
            <a:fld id="{A5759C34-A19C-423D-9785-4D515790A86E}" type="slidenum">
              <a:rPr lang="en-GB"/>
              <a:t>2</a:t>
            </a:fld>
            <a:endParaRPr lang="en-GB"/>
          </a:p>
        </p:txBody>
      </p:sp>
    </p:spTree>
    <p:extLst>
      <p:ext uri="{BB962C8B-B14F-4D97-AF65-F5344CB8AC3E}">
        <p14:creationId xmlns:p14="http://schemas.microsoft.com/office/powerpoint/2010/main" val="1217154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Training on listening skills is important </a:t>
            </a:r>
          </a:p>
        </p:txBody>
      </p:sp>
      <p:sp>
        <p:nvSpPr>
          <p:cNvPr id="4" name="Slide Number Placeholder 3"/>
          <p:cNvSpPr>
            <a:spLocks noGrp="1"/>
          </p:cNvSpPr>
          <p:nvPr>
            <p:ph type="sldNum" sz="quarter" idx="5"/>
          </p:nvPr>
        </p:nvSpPr>
        <p:spPr/>
        <p:txBody>
          <a:bodyPr/>
          <a:lstStyle/>
          <a:p>
            <a:fld id="{A5759C34-A19C-423D-9785-4D515790A86E}" type="slidenum">
              <a:rPr lang="en-GB"/>
              <a:t>4</a:t>
            </a:fld>
            <a:endParaRPr lang="en-GB"/>
          </a:p>
        </p:txBody>
      </p:sp>
    </p:spTree>
    <p:extLst>
      <p:ext uri="{BB962C8B-B14F-4D97-AF65-F5344CB8AC3E}">
        <p14:creationId xmlns:p14="http://schemas.microsoft.com/office/powerpoint/2010/main" val="8131800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Considering  the fact RCH would be transmitting both routine and non routine messages between staff, children's parents as well as their external stakeholders, it would be best to select a line of communication such as horizontal to solve the miscommunication issues. This will be supported by selecting the follow medium of communication: -  in order to improved.  </a:t>
            </a:r>
            <a:r>
              <a:rPr lang="en-US">
                <a:cs typeface="Calibri"/>
              </a:rPr>
              <a:t> </a:t>
            </a:r>
            <a:endParaRPr lang="en-US"/>
          </a:p>
          <a:p>
            <a:r>
              <a:rPr lang="en-US">
                <a:cs typeface="Calibri"/>
              </a:rPr>
              <a:t>Channels: face-to-face with children's parents as well as between staff incase of emergency non-routine messages,</a:t>
            </a:r>
          </a:p>
          <a:p>
            <a:r>
              <a:rPr lang="en-US">
                <a:cs typeface="Calibri"/>
              </a:rPr>
              <a:t>Document sharing application for routine messages e.g. procedures and policies  of work. </a:t>
            </a:r>
            <a:r>
              <a:rPr lang="en-US" b="1">
                <a:cs typeface="Calibri"/>
              </a:rPr>
              <a:t>vertical   massage pass from top manager to the team  </a:t>
            </a:r>
          </a:p>
          <a:p>
            <a:r>
              <a:rPr lang="en-US">
                <a:cs typeface="Calibri"/>
              </a:rPr>
              <a:t>Emailing  give example </a:t>
            </a:r>
          </a:p>
          <a:p>
            <a:r>
              <a:rPr lang="en-US">
                <a:cs typeface="Calibri"/>
              </a:rPr>
              <a:t>Fax, telephone  give example  </a:t>
            </a:r>
          </a:p>
          <a:p>
            <a:endParaRPr lang="en-US">
              <a:cs typeface="Calibri"/>
            </a:endParaRPr>
          </a:p>
        </p:txBody>
      </p:sp>
      <p:sp>
        <p:nvSpPr>
          <p:cNvPr id="4" name="Slide Number Placeholder 3"/>
          <p:cNvSpPr>
            <a:spLocks noGrp="1"/>
          </p:cNvSpPr>
          <p:nvPr>
            <p:ph type="sldNum" sz="quarter" idx="5"/>
          </p:nvPr>
        </p:nvSpPr>
        <p:spPr/>
        <p:txBody>
          <a:bodyPr/>
          <a:lstStyle/>
          <a:p>
            <a:fld id="{A5759C34-A19C-423D-9785-4D515790A86E}" type="slidenum">
              <a:rPr lang="en-GB"/>
              <a:t>5</a:t>
            </a:fld>
            <a:endParaRPr lang="en-GB"/>
          </a:p>
        </p:txBody>
      </p:sp>
    </p:spTree>
    <p:extLst>
      <p:ext uri="{BB962C8B-B14F-4D97-AF65-F5344CB8AC3E}">
        <p14:creationId xmlns:p14="http://schemas.microsoft.com/office/powerpoint/2010/main" val="32216632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face-to-face with children's parents as well as between staff in case of emergency non-routine messages,  </a:t>
            </a:r>
          </a:p>
          <a:p>
            <a:r>
              <a:rPr lang="en-US"/>
              <a:t>Document sharing application for routine messages e.g., procedures and policies  of work,  </a:t>
            </a:r>
            <a:endParaRPr lang="en-GB"/>
          </a:p>
          <a:p>
            <a:r>
              <a:rPr lang="en-US"/>
              <a:t>Emailing  both routine and non routine to the nurses' team aw well as parents and external shareholders    </a:t>
            </a:r>
            <a:endParaRPr lang="en-GB"/>
          </a:p>
          <a:p>
            <a:r>
              <a:rPr lang="en-US"/>
              <a:t>Fax, telephone  give example   update of children's treatment  to the parents and they needs to make it clear and understandable   </a:t>
            </a:r>
          </a:p>
          <a:p>
            <a:r>
              <a:rPr lang="en-US">
                <a:cs typeface="Calibri"/>
              </a:rPr>
              <a:t>Horizontal communication will be very good source of channel for the senior nurse will use to communicate with the other training nurse in </a:t>
            </a:r>
            <a:r>
              <a:rPr lang="en-US" b="1">
                <a:cs typeface="Calibri"/>
              </a:rPr>
              <a:t>royal children hospital</a:t>
            </a:r>
            <a:r>
              <a:rPr lang="en-US">
                <a:cs typeface="Calibri"/>
              </a:rPr>
              <a:t> because it will allow them to understand properly direct from them so that when the children parents need information they will able to give appropriate information to the parents. May be in the hospital they have been communicate with vertical communicate channel before and this has been causing misunderstanding  and they giving worry information to the parents and they are confused.</a:t>
            </a:r>
          </a:p>
        </p:txBody>
      </p:sp>
      <p:sp>
        <p:nvSpPr>
          <p:cNvPr id="4" name="Slide Number Placeholder 3"/>
          <p:cNvSpPr>
            <a:spLocks noGrp="1"/>
          </p:cNvSpPr>
          <p:nvPr>
            <p:ph type="sldNum" sz="quarter" idx="5"/>
          </p:nvPr>
        </p:nvSpPr>
        <p:spPr/>
        <p:txBody>
          <a:bodyPr/>
          <a:lstStyle/>
          <a:p>
            <a:fld id="{A5759C34-A19C-423D-9785-4D515790A86E}" type="slidenum">
              <a:rPr lang="en-GB"/>
              <a:t>6</a:t>
            </a:fld>
            <a:endParaRPr lang="en-GB"/>
          </a:p>
        </p:txBody>
      </p:sp>
    </p:spTree>
    <p:extLst>
      <p:ext uri="{BB962C8B-B14F-4D97-AF65-F5344CB8AC3E}">
        <p14:creationId xmlns:p14="http://schemas.microsoft.com/office/powerpoint/2010/main" val="1160380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Effective communication will help to overcome the miscommunication with children parents Because the RCH receive complain from the parents  the Manager should build trust between parents and staff training the staff  to be more confident in preventing problem and providing clarity for the parents. Manager should assure that staff have is trained with the necessary skills required for kids age  (patience, </a:t>
            </a:r>
            <a:r>
              <a:rPr lang="en-US" err="1">
                <a:cs typeface="Calibri"/>
              </a:rPr>
              <a:t>empatic</a:t>
            </a:r>
            <a:r>
              <a:rPr lang="en-US">
                <a:cs typeface="Calibri"/>
              </a:rPr>
              <a:t> with the kids)</a:t>
            </a:r>
          </a:p>
        </p:txBody>
      </p:sp>
      <p:sp>
        <p:nvSpPr>
          <p:cNvPr id="4" name="Slide Number Placeholder 3"/>
          <p:cNvSpPr>
            <a:spLocks noGrp="1"/>
          </p:cNvSpPr>
          <p:nvPr>
            <p:ph type="sldNum" sz="quarter" idx="5"/>
          </p:nvPr>
        </p:nvSpPr>
        <p:spPr/>
        <p:txBody>
          <a:bodyPr/>
          <a:lstStyle/>
          <a:p>
            <a:fld id="{A5759C34-A19C-423D-9785-4D515790A86E}" type="slidenum">
              <a:rPr lang="en-GB"/>
              <a:t>8</a:t>
            </a:fld>
            <a:endParaRPr lang="en-GB"/>
          </a:p>
        </p:txBody>
      </p:sp>
    </p:spTree>
    <p:extLst>
      <p:ext uri="{BB962C8B-B14F-4D97-AF65-F5344CB8AC3E}">
        <p14:creationId xmlns:p14="http://schemas.microsoft.com/office/powerpoint/2010/main" val="11477787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conclusion, for RCH to have a strategic effective communication system, it needs an interactive theory such as Schram’s model   with medium that supports multiple cues simultaneously, facilitate rapid feedback and establishes a personal focus for the communication. Outlined the barriers and put in plan mechanism to </a:t>
            </a:r>
            <a:r>
              <a:rPr lang="en-US" err="1"/>
              <a:t>minimise</a:t>
            </a:r>
            <a:r>
              <a:rPr lang="en-US"/>
              <a:t> it to burst effective communications. Effective communication will enhance understanding customers/stakeholders needs, clarification of workplace procedures routine and non-routine messages for successful relationships as well as executing our duties for RCH to flourish. </a:t>
            </a:r>
          </a:p>
        </p:txBody>
      </p:sp>
      <p:sp>
        <p:nvSpPr>
          <p:cNvPr id="4" name="Slide Number Placeholder 3"/>
          <p:cNvSpPr>
            <a:spLocks noGrp="1"/>
          </p:cNvSpPr>
          <p:nvPr>
            <p:ph type="sldNum" sz="quarter" idx="5"/>
          </p:nvPr>
        </p:nvSpPr>
        <p:spPr/>
        <p:txBody>
          <a:bodyPr/>
          <a:lstStyle/>
          <a:p>
            <a:fld id="{A5759C34-A19C-423D-9785-4D515790A86E}" type="slidenum">
              <a:rPr lang="en-GB"/>
              <a:t>9</a:t>
            </a:fld>
            <a:endParaRPr lang="en-GB"/>
          </a:p>
        </p:txBody>
      </p:sp>
    </p:spTree>
    <p:extLst>
      <p:ext uri="{BB962C8B-B14F-4D97-AF65-F5344CB8AC3E}">
        <p14:creationId xmlns:p14="http://schemas.microsoft.com/office/powerpoint/2010/main" val="2019526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282310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286461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8245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7558339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11/22/2021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10742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11/22/2021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1785500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582688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121376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340643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869877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134464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11/22/2021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11670231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CA06CD6-90CA-4C45-856C-6771339E1E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10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325583" y="312344"/>
            <a:ext cx="4990650" cy="5582149"/>
          </a:xfrm>
        </p:spPr>
        <p:txBody>
          <a:bodyPr vert="horz" lIns="91440" tIns="45720" rIns="91440" bIns="45720" rtlCol="0" anchor="ctr">
            <a:noAutofit/>
          </a:bodyPr>
          <a:lstStyle/>
          <a:p>
            <a:r>
              <a:rPr lang="en-US" sz="4800" b="1" kern="1200">
                <a:solidFill>
                  <a:schemeClr val="accent1"/>
                </a:solidFill>
                <a:latin typeface="Arial"/>
                <a:cs typeface="Arial"/>
              </a:rPr>
              <a:t>Presentation on Strategies for Effective Communication in a business Setting</a:t>
            </a:r>
            <a:endParaRPr lang="en-US" sz="4800" kern="1200">
              <a:solidFill>
                <a:schemeClr val="accent1"/>
              </a:solidFill>
              <a:latin typeface="Arial"/>
              <a:cs typeface="Arial"/>
            </a:endParaRPr>
          </a:p>
        </p:txBody>
      </p:sp>
      <p:cxnSp>
        <p:nvCxnSpPr>
          <p:cNvPr id="11" name="Straight Connector 10">
            <a:extLst>
              <a:ext uri="{FF2B5EF4-FFF2-40B4-BE49-F238E27FC236}">
                <a16:creationId xmlns:a16="http://schemas.microsoft.com/office/drawing/2014/main" id="{5021601D-2758-4B15-A31C-FDA184C51B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Subtitle 2"/>
          <p:cNvSpPr>
            <a:spLocks noGrp="1"/>
          </p:cNvSpPr>
          <p:nvPr>
            <p:ph type="subTitle" idx="1"/>
          </p:nvPr>
        </p:nvSpPr>
        <p:spPr>
          <a:xfrm>
            <a:off x="4976030" y="963507"/>
            <a:ext cx="6250940" cy="2304627"/>
          </a:xfrm>
        </p:spPr>
        <p:txBody>
          <a:bodyPr vert="horz" lIns="91440" tIns="45720" rIns="91440" bIns="45720" rtlCol="0" anchor="b">
            <a:normAutofit/>
          </a:bodyPr>
          <a:lstStyle/>
          <a:p>
            <a:pPr indent="-228600" algn="l">
              <a:buFont typeface="Arial" panose="020B0604020202020204" pitchFamily="34" charset="0"/>
              <a:buChar char="•"/>
            </a:pPr>
            <a:endParaRPr lang="en-US" sz="2000"/>
          </a:p>
          <a:p>
            <a:pPr indent="-228600" algn="l">
              <a:buFont typeface="Arial" panose="020B0604020202020204" pitchFamily="34" charset="0"/>
              <a:buChar char="•"/>
            </a:pPr>
            <a:endParaRPr lang="en-US" sz="2000"/>
          </a:p>
          <a:p>
            <a:pPr indent="-228600" algn="l">
              <a:buFont typeface="Arial" panose="020B0604020202020204" pitchFamily="34" charset="0"/>
              <a:buChar char="•"/>
            </a:pPr>
            <a:endParaRPr lang="en-US" sz="2000"/>
          </a:p>
        </p:txBody>
      </p:sp>
      <p:sp>
        <p:nvSpPr>
          <p:cNvPr id="4" name="TextBox 3">
            <a:extLst>
              <a:ext uri="{FF2B5EF4-FFF2-40B4-BE49-F238E27FC236}">
                <a16:creationId xmlns:a16="http://schemas.microsoft.com/office/drawing/2014/main" id="{C2B76DC0-4649-4C79-9FBA-F2E562D891A8}"/>
              </a:ext>
            </a:extLst>
          </p:cNvPr>
          <p:cNvSpPr txBox="1"/>
          <p:nvPr/>
        </p:nvSpPr>
        <p:spPr>
          <a:xfrm>
            <a:off x="5183846" y="1705649"/>
            <a:ext cx="6140105" cy="4535208"/>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algn="ctr">
              <a:lnSpc>
                <a:spcPct val="150000"/>
              </a:lnSpc>
              <a:spcAft>
                <a:spcPts val="600"/>
              </a:spcAft>
            </a:pPr>
            <a:r>
              <a:rPr lang="en-US" sz="1600" b="1">
                <a:latin typeface="Arial"/>
                <a:cs typeface="Arial"/>
              </a:rPr>
              <a:t>By   Group 5</a:t>
            </a:r>
            <a:endParaRPr lang="en-US" sz="1600">
              <a:latin typeface="Arial"/>
              <a:cs typeface="Arial"/>
            </a:endParaRPr>
          </a:p>
          <a:p>
            <a:pPr algn="ctr">
              <a:lnSpc>
                <a:spcPct val="150000"/>
              </a:lnSpc>
              <a:spcAft>
                <a:spcPts val="600"/>
              </a:spcAft>
            </a:pPr>
            <a:r>
              <a:rPr lang="en-US" sz="1600" b="1" err="1">
                <a:latin typeface="Arial"/>
                <a:cs typeface="Arial"/>
              </a:rPr>
              <a:t>Tuty</a:t>
            </a:r>
            <a:r>
              <a:rPr lang="en-US" sz="1600" b="1">
                <a:latin typeface="Arial"/>
                <a:cs typeface="Arial"/>
              </a:rPr>
              <a:t> Jallow Sarr-2027118</a:t>
            </a:r>
            <a:endParaRPr lang="en-US" sz="1600">
              <a:latin typeface="Arial"/>
              <a:cs typeface="Arial"/>
            </a:endParaRPr>
          </a:p>
          <a:p>
            <a:pPr algn="ctr">
              <a:lnSpc>
                <a:spcPct val="150000"/>
              </a:lnSpc>
              <a:spcAft>
                <a:spcPts val="600"/>
              </a:spcAft>
            </a:pPr>
            <a:r>
              <a:rPr lang="en-US" sz="1600" b="1">
                <a:latin typeface="Arial"/>
                <a:cs typeface="Arial"/>
              </a:rPr>
              <a:t>Olajumoke Owolawase-2026205</a:t>
            </a:r>
          </a:p>
          <a:p>
            <a:pPr algn="ctr">
              <a:lnSpc>
                <a:spcPct val="150000"/>
              </a:lnSpc>
              <a:spcAft>
                <a:spcPts val="600"/>
              </a:spcAft>
            </a:pPr>
            <a:r>
              <a:rPr lang="en-US" sz="1600" b="1" err="1">
                <a:latin typeface="Arial"/>
                <a:cs typeface="Arial"/>
              </a:rPr>
              <a:t>Cislianu</a:t>
            </a:r>
            <a:r>
              <a:rPr lang="en-US" sz="1600" b="1">
                <a:latin typeface="Arial"/>
                <a:cs typeface="Arial"/>
              </a:rPr>
              <a:t> Viorica- 2026744</a:t>
            </a:r>
          </a:p>
          <a:p>
            <a:pPr algn="ctr">
              <a:lnSpc>
                <a:spcPct val="150000"/>
              </a:lnSpc>
              <a:spcAft>
                <a:spcPts val="600"/>
              </a:spcAft>
            </a:pPr>
            <a:r>
              <a:rPr lang="en-US" sz="1600" b="1">
                <a:latin typeface="Arial"/>
                <a:cs typeface="Arial"/>
              </a:rPr>
              <a:t>Kuljit Kaur- 2028451</a:t>
            </a:r>
          </a:p>
          <a:p>
            <a:pPr algn="ctr">
              <a:lnSpc>
                <a:spcPct val="150000"/>
              </a:lnSpc>
              <a:spcAft>
                <a:spcPts val="600"/>
              </a:spcAft>
            </a:pPr>
            <a:r>
              <a:rPr lang="en-US" sz="1600" b="1">
                <a:latin typeface="Arial"/>
                <a:cs typeface="Arial"/>
              </a:rPr>
              <a:t>Amna </a:t>
            </a:r>
            <a:r>
              <a:rPr lang="en-US" sz="1600" b="1" err="1">
                <a:latin typeface="Arial"/>
                <a:cs typeface="Arial"/>
              </a:rPr>
              <a:t>Tehyab</a:t>
            </a:r>
            <a:r>
              <a:rPr lang="en-US" sz="1600" b="1">
                <a:latin typeface="Arial"/>
                <a:cs typeface="Arial"/>
              </a:rPr>
              <a:t> – 2026792 </a:t>
            </a:r>
            <a:endParaRPr lang="en-US" sz="1600">
              <a:latin typeface="Arial"/>
              <a:cs typeface="Arial"/>
            </a:endParaRPr>
          </a:p>
          <a:p>
            <a:pPr algn="ctr">
              <a:lnSpc>
                <a:spcPct val="150000"/>
              </a:lnSpc>
              <a:spcAft>
                <a:spcPts val="600"/>
              </a:spcAft>
            </a:pPr>
            <a:r>
              <a:rPr lang="en-US" sz="1600" b="1">
                <a:latin typeface="Arial"/>
                <a:cs typeface="Arial"/>
              </a:rPr>
              <a:t>Module –Effective team working and communication </a:t>
            </a:r>
          </a:p>
          <a:p>
            <a:pPr algn="ctr">
              <a:lnSpc>
                <a:spcPct val="150000"/>
              </a:lnSpc>
              <a:spcAft>
                <a:spcPts val="600"/>
              </a:spcAft>
            </a:pPr>
            <a:r>
              <a:rPr lang="en-US" sz="1600" b="1">
                <a:latin typeface="Arial"/>
                <a:cs typeface="Arial"/>
              </a:rPr>
              <a:t>Module code - BMSW-4002</a:t>
            </a:r>
            <a:endParaRPr lang="en-US" sz="1600">
              <a:latin typeface="Arial"/>
              <a:cs typeface="Arial"/>
            </a:endParaRPr>
          </a:p>
          <a:p>
            <a:pPr algn="ctr">
              <a:lnSpc>
                <a:spcPct val="150000"/>
              </a:lnSpc>
              <a:spcAft>
                <a:spcPts val="600"/>
              </a:spcAft>
            </a:pPr>
            <a:r>
              <a:rPr lang="en-US" sz="1600" b="1">
                <a:latin typeface="Arial"/>
                <a:cs typeface="Arial"/>
              </a:rPr>
              <a:t>Lecturer :- </a:t>
            </a:r>
            <a:r>
              <a:rPr lang="en-US" sz="1600" b="1" err="1">
                <a:latin typeface="Arial"/>
                <a:cs typeface="Arial"/>
              </a:rPr>
              <a:t>vasilios</a:t>
            </a:r>
            <a:r>
              <a:rPr lang="en-US" sz="1600" b="1">
                <a:latin typeface="Arial"/>
                <a:cs typeface="Arial"/>
              </a:rPr>
              <a:t> </a:t>
            </a:r>
            <a:r>
              <a:rPr lang="en-US" sz="1600" b="1" err="1">
                <a:latin typeface="Arial"/>
                <a:cs typeface="Arial"/>
              </a:rPr>
              <a:t>Tavlaridis</a:t>
            </a:r>
            <a:endParaRPr lang="en-US" sz="1600" b="1">
              <a:latin typeface="Arial"/>
              <a:cs typeface="Arial"/>
            </a:endParaRPr>
          </a:p>
          <a:p>
            <a:pPr algn="ctr">
              <a:lnSpc>
                <a:spcPct val="90000"/>
              </a:lnSpc>
              <a:spcAft>
                <a:spcPts val="600"/>
              </a:spcAft>
            </a:pPr>
            <a:endParaRPr lang="en-US" sz="1100" b="1">
              <a:cs typeface="Calibri" panose="020F0502020204030204"/>
            </a:endParaRPr>
          </a:p>
          <a:p>
            <a:pPr algn="ctr">
              <a:lnSpc>
                <a:spcPct val="90000"/>
              </a:lnSpc>
              <a:spcAft>
                <a:spcPts val="600"/>
              </a:spcAft>
            </a:pPr>
            <a:endParaRPr lang="en-US" sz="1100" b="1">
              <a:cs typeface="Calibri" panose="020F0502020204030204"/>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928444-2C82-4144-85A5-4C3A4A5C53AC}"/>
              </a:ext>
            </a:extLst>
          </p:cNvPr>
          <p:cNvSpPr>
            <a:spLocks noGrp="1"/>
          </p:cNvSpPr>
          <p:nvPr>
            <p:ph type="title"/>
          </p:nvPr>
        </p:nvSpPr>
        <p:spPr>
          <a:xfrm>
            <a:off x="310958" y="321734"/>
            <a:ext cx="11237575" cy="1135737"/>
          </a:xfrm>
        </p:spPr>
        <p:txBody>
          <a:bodyPr>
            <a:normAutofit/>
          </a:bodyPr>
          <a:lstStyle/>
          <a:p>
            <a:pPr algn="ctr"/>
            <a:r>
              <a:rPr lang="en-GB" sz="4800" b="1">
                <a:latin typeface="Arial"/>
                <a:cs typeface="Calibri Light"/>
              </a:rPr>
              <a:t>Introduction </a:t>
            </a:r>
            <a:endParaRPr lang="en-GB" sz="4800">
              <a:latin typeface="Arial"/>
              <a:cs typeface="Arial"/>
            </a:endParaRPr>
          </a:p>
        </p:txBody>
      </p:sp>
      <p:sp>
        <p:nvSpPr>
          <p:cNvPr id="3" name="Content Placeholder 2">
            <a:extLst>
              <a:ext uri="{FF2B5EF4-FFF2-40B4-BE49-F238E27FC236}">
                <a16:creationId xmlns:a16="http://schemas.microsoft.com/office/drawing/2014/main" id="{89785655-8889-4FE9-B966-020D77594D23}"/>
              </a:ext>
            </a:extLst>
          </p:cNvPr>
          <p:cNvSpPr>
            <a:spLocks noGrp="1"/>
          </p:cNvSpPr>
          <p:nvPr>
            <p:ph idx="1"/>
          </p:nvPr>
        </p:nvSpPr>
        <p:spPr>
          <a:xfrm>
            <a:off x="656167" y="1782981"/>
            <a:ext cx="10892366" cy="4978182"/>
          </a:xfrm>
        </p:spPr>
        <p:txBody>
          <a:bodyPr vert="horz" lIns="91440" tIns="45720" rIns="91440" bIns="45720" rtlCol="0" anchor="t">
            <a:normAutofit/>
          </a:bodyPr>
          <a:lstStyle/>
          <a:p>
            <a:pPr>
              <a:lnSpc>
                <a:spcPct val="150000"/>
              </a:lnSpc>
            </a:pPr>
            <a:r>
              <a:rPr lang="en-US" sz="1600" b="1">
                <a:latin typeface="Arial"/>
                <a:ea typeface="+mn-lt"/>
                <a:cs typeface="+mn-lt"/>
              </a:rPr>
              <a:t>Rainbow Children’s Hospital (RCH) </a:t>
            </a:r>
            <a:r>
              <a:rPr lang="en-US" sz="1600">
                <a:latin typeface="Arial"/>
                <a:ea typeface="+mn-lt"/>
                <a:cs typeface="+mn-lt"/>
              </a:rPr>
              <a:t>takes, care of children with serious  or terminal illness </a:t>
            </a:r>
            <a:r>
              <a:rPr lang="en-US" sz="1600">
                <a:latin typeface="Arial"/>
                <a:ea typeface="+mn-lt"/>
                <a:cs typeface="Arial"/>
              </a:rPr>
              <a:t>between ages 0 to 18 </a:t>
            </a:r>
            <a:r>
              <a:rPr lang="en-GB" sz="1600">
                <a:latin typeface="Arial"/>
                <a:ea typeface="+mn-lt"/>
                <a:cs typeface="+mn-lt"/>
              </a:rPr>
              <a:t> through  a Trust for supporting  their parents whilst they are receiving treatment. They have  Vertical Line of Communication . </a:t>
            </a:r>
            <a:r>
              <a:rPr lang="en-US" sz="1600">
                <a:latin typeface="Arial"/>
                <a:ea typeface="+mn-lt"/>
                <a:cs typeface="+mn-lt"/>
              </a:rPr>
              <a:t> </a:t>
            </a:r>
            <a:r>
              <a:rPr lang="en-GB" sz="1600">
                <a:latin typeface="Arial"/>
                <a:ea typeface="+mn-lt"/>
                <a:cs typeface="+mn-lt"/>
              </a:rPr>
              <a:t> (Rainbow, 2021)</a:t>
            </a:r>
            <a:endParaRPr lang="en-US" sz="1600">
              <a:latin typeface="Arial"/>
              <a:ea typeface="+mn-lt"/>
              <a:cs typeface="+mn-lt"/>
            </a:endParaRPr>
          </a:p>
          <a:p>
            <a:pPr>
              <a:lnSpc>
                <a:spcPct val="150000"/>
              </a:lnSpc>
            </a:pPr>
            <a:r>
              <a:rPr lang="en-GB" sz="1600" b="1">
                <a:latin typeface="Arial"/>
                <a:ea typeface="+mn-lt"/>
                <a:cs typeface="+mn-lt"/>
              </a:rPr>
              <a:t>Effective communication </a:t>
            </a:r>
            <a:r>
              <a:rPr lang="en-GB" sz="1600">
                <a:latin typeface="Arial"/>
                <a:ea typeface="+mn-lt"/>
                <a:cs typeface="+mn-lt"/>
              </a:rPr>
              <a:t>is of paramount importance to overcome any miscommunication issues the parents are facing.</a:t>
            </a:r>
          </a:p>
          <a:p>
            <a:pPr>
              <a:lnSpc>
                <a:spcPct val="150000"/>
              </a:lnSpc>
            </a:pPr>
            <a:r>
              <a:rPr lang="en-US" sz="1600" b="1">
                <a:latin typeface="Arial"/>
                <a:ea typeface="+mn-lt"/>
                <a:cs typeface="+mn-lt"/>
              </a:rPr>
              <a:t>Communication </a:t>
            </a:r>
            <a:r>
              <a:rPr lang="en-US" sz="1600">
                <a:latin typeface="Arial"/>
                <a:ea typeface="+mn-lt"/>
                <a:cs typeface="+mn-lt"/>
              </a:rPr>
              <a:t>in</a:t>
            </a:r>
            <a:r>
              <a:rPr lang="en-US" sz="1600" b="1">
                <a:latin typeface="Arial"/>
                <a:ea typeface="+mn-lt"/>
                <a:cs typeface="+mn-lt"/>
              </a:rPr>
              <a:t> </a:t>
            </a:r>
            <a:r>
              <a:rPr lang="en-US" sz="1600">
                <a:latin typeface="Arial"/>
                <a:ea typeface="+mn-lt"/>
                <a:cs typeface="+mn-lt"/>
              </a:rPr>
              <a:t>simple term, is the act of sending and receiving messages. This can verbal or non-verbal or </a:t>
            </a:r>
            <a:r>
              <a:rPr lang="en-US" sz="1600" b="1">
                <a:latin typeface="Arial"/>
                <a:ea typeface="+mn-lt"/>
                <a:cs typeface="+mn-lt"/>
              </a:rPr>
              <a:t>Transmitting</a:t>
            </a:r>
            <a:r>
              <a:rPr lang="en-US" sz="1600">
                <a:latin typeface="Arial"/>
                <a:ea typeface="+mn-lt"/>
                <a:cs typeface="+mn-lt"/>
              </a:rPr>
              <a:t> information, emotions, control, and motivation using mediums of communication. (Keller, 2009, p. 1).</a:t>
            </a:r>
            <a:endParaRPr lang="en-GB" sz="1600">
              <a:latin typeface="Arial"/>
              <a:ea typeface="+mn-lt"/>
              <a:cs typeface="+mn-lt"/>
            </a:endParaRPr>
          </a:p>
          <a:p>
            <a:pPr>
              <a:lnSpc>
                <a:spcPct val="150000"/>
              </a:lnSpc>
            </a:pPr>
            <a:r>
              <a:rPr lang="en-GB" sz="1600">
                <a:latin typeface="Arial"/>
                <a:ea typeface="+mn-lt"/>
                <a:cs typeface="+mn-lt"/>
              </a:rPr>
              <a:t>There is a relationship between effective communication and  high-level of performance to foster trust and interpersonal relationship with all stakeholders </a:t>
            </a:r>
            <a:r>
              <a:rPr lang="en-US" sz="1600">
                <a:latin typeface="Arial"/>
                <a:ea typeface="+mn-lt"/>
                <a:cs typeface="+mn-lt"/>
              </a:rPr>
              <a:t>(Tourist and Hargie, 2009).</a:t>
            </a:r>
          </a:p>
          <a:p>
            <a:pPr>
              <a:lnSpc>
                <a:spcPct val="150000"/>
              </a:lnSpc>
            </a:pPr>
            <a:r>
              <a:rPr lang="en-US" sz="1600">
                <a:latin typeface="Arial"/>
                <a:ea typeface="+mn-lt"/>
                <a:cs typeface="+mn-lt"/>
              </a:rPr>
              <a:t> To provide efficient and effective service delivery, the Nurse's Team will require  effective communication skill.</a:t>
            </a:r>
            <a:endParaRPr lang="en-GB" sz="1600">
              <a:latin typeface="Arial"/>
              <a:cs typeface="Calibri" panose="020F0502020204030204"/>
            </a:endParaRPr>
          </a:p>
        </p:txBody>
      </p:sp>
      <p:sp>
        <p:nvSpPr>
          <p:cNvPr id="25" name="Rectangle 2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Isosceles Triangle 28">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Rectangle 30">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4159421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020CE5-9A82-4917-8198-9BA033347C28}"/>
              </a:ext>
            </a:extLst>
          </p:cNvPr>
          <p:cNvSpPr>
            <a:spLocks noGrp="1"/>
          </p:cNvSpPr>
          <p:nvPr>
            <p:ph type="title"/>
          </p:nvPr>
        </p:nvSpPr>
        <p:spPr>
          <a:xfrm>
            <a:off x="643467" y="321734"/>
            <a:ext cx="10905066" cy="1135737"/>
          </a:xfrm>
        </p:spPr>
        <p:txBody>
          <a:bodyPr>
            <a:noAutofit/>
          </a:bodyPr>
          <a:lstStyle/>
          <a:p>
            <a:pPr algn="ctr"/>
            <a:r>
              <a:rPr lang="en-GB" sz="4800" b="1">
                <a:latin typeface="Arial"/>
                <a:cs typeface="Calibri Light"/>
              </a:rPr>
              <a:t>Theories  Relating to Models of  Communication </a:t>
            </a:r>
            <a:endParaRPr lang="en-US" sz="4800">
              <a:cs typeface="Calibri Light" panose="020F0302020204030204"/>
            </a:endParaRPr>
          </a:p>
        </p:txBody>
      </p:sp>
      <p:sp>
        <p:nvSpPr>
          <p:cNvPr id="3" name="Content Placeholder 2">
            <a:extLst>
              <a:ext uri="{FF2B5EF4-FFF2-40B4-BE49-F238E27FC236}">
                <a16:creationId xmlns:a16="http://schemas.microsoft.com/office/drawing/2014/main" id="{0D877D0C-572E-42CA-AB1E-5747A85BFF77}"/>
              </a:ext>
            </a:extLst>
          </p:cNvPr>
          <p:cNvSpPr>
            <a:spLocks noGrp="1"/>
          </p:cNvSpPr>
          <p:nvPr>
            <p:ph idx="1"/>
          </p:nvPr>
        </p:nvSpPr>
        <p:spPr>
          <a:xfrm>
            <a:off x="643467" y="1782981"/>
            <a:ext cx="10905066" cy="4393982"/>
          </a:xfrm>
        </p:spPr>
        <p:txBody>
          <a:bodyPr vert="horz" lIns="91440" tIns="45720" rIns="91440" bIns="45720" rtlCol="0" anchor="t">
            <a:normAutofit/>
          </a:bodyPr>
          <a:lstStyle/>
          <a:p>
            <a:pPr>
              <a:lnSpc>
                <a:spcPct val="150000"/>
              </a:lnSpc>
            </a:pPr>
            <a:r>
              <a:rPr lang="en-GB" sz="1600">
                <a:latin typeface="Arial"/>
                <a:ea typeface="+mn-lt"/>
                <a:cs typeface="+mn-lt"/>
              </a:rPr>
              <a:t>It is necessary to understand its principal methods and components that affects the message</a:t>
            </a:r>
            <a:r>
              <a:rPr lang="en-GB" sz="1600">
                <a:latin typeface="Arial"/>
                <a:ea typeface="+mn-lt"/>
                <a:cs typeface="Arial"/>
              </a:rPr>
              <a:t> as outlined by Nova (2019) I. e </a:t>
            </a:r>
            <a:r>
              <a:rPr lang="en-GB" sz="1600">
                <a:latin typeface="Arial"/>
                <a:ea typeface="+mn-lt"/>
                <a:cs typeface="Calibri"/>
              </a:rPr>
              <a:t> </a:t>
            </a:r>
            <a:r>
              <a:rPr lang="en-GB" sz="1600">
                <a:latin typeface="Arial"/>
                <a:ea typeface="+mn-lt"/>
                <a:cs typeface="Arial"/>
              </a:rPr>
              <a:t>scientific process (theories). </a:t>
            </a:r>
            <a:r>
              <a:rPr lang="en-GB" sz="1600">
                <a:latin typeface="Arial"/>
                <a:ea typeface="+mn-lt"/>
                <a:cs typeface="+mn-lt"/>
              </a:rPr>
              <a:t>Three types of theories where available from the literature review: </a:t>
            </a:r>
            <a:endParaRPr lang="en-US" sz="1600">
              <a:latin typeface="Arial"/>
              <a:cs typeface="Arial"/>
            </a:endParaRPr>
          </a:p>
          <a:p>
            <a:pPr>
              <a:lnSpc>
                <a:spcPct val="150000"/>
              </a:lnSpc>
            </a:pPr>
            <a:r>
              <a:rPr lang="en-GB" sz="1600" b="1">
                <a:latin typeface="Arial"/>
                <a:ea typeface="+mn-lt"/>
                <a:cs typeface="+mn-lt"/>
              </a:rPr>
              <a:t>Linear:</a:t>
            </a:r>
            <a:r>
              <a:rPr lang="en-GB" sz="1600">
                <a:latin typeface="Arial"/>
                <a:ea typeface="+mn-lt"/>
                <a:cs typeface="+mn-lt"/>
              </a:rPr>
              <a:t> one direction only (one-way) with noise that can affect it  by the Shannon-Weaver and Lasswell theories; it's an old model or traditional </a:t>
            </a:r>
          </a:p>
          <a:p>
            <a:pPr>
              <a:lnSpc>
                <a:spcPct val="150000"/>
              </a:lnSpc>
            </a:pPr>
            <a:r>
              <a:rPr lang="en-GB" sz="1600" b="1">
                <a:latin typeface="Arial"/>
                <a:ea typeface="+mn-lt"/>
                <a:cs typeface="+mn-lt"/>
              </a:rPr>
              <a:t>Interactional:</a:t>
            </a:r>
            <a:r>
              <a:rPr lang="en-GB" sz="1600">
                <a:latin typeface="Arial"/>
                <a:ea typeface="+mn-lt"/>
                <a:cs typeface="+mn-lt"/>
              </a:rPr>
              <a:t> two ways such as   Schram’s theory; it's less traditional; and </a:t>
            </a:r>
          </a:p>
          <a:p>
            <a:pPr>
              <a:lnSpc>
                <a:spcPct val="150000"/>
              </a:lnSpc>
            </a:pPr>
            <a:r>
              <a:rPr lang="en-GB" sz="1600" b="1">
                <a:latin typeface="Arial"/>
                <a:ea typeface="+mn-lt"/>
                <a:cs typeface="+mn-lt"/>
              </a:rPr>
              <a:t>Transactiona</a:t>
            </a:r>
            <a:r>
              <a:rPr lang="en-GB" sz="1600">
                <a:latin typeface="Arial"/>
                <a:ea typeface="+mn-lt"/>
                <a:cs typeface="+mn-lt"/>
              </a:rPr>
              <a:t>l:   less traditional  two-way  circular –only when feedback exist  such as </a:t>
            </a:r>
            <a:r>
              <a:rPr lang="en-GB" sz="1600" err="1">
                <a:latin typeface="Arial"/>
                <a:ea typeface="+mn-lt"/>
                <a:cs typeface="+mn-lt"/>
              </a:rPr>
              <a:t>Barnlund’s</a:t>
            </a:r>
            <a:r>
              <a:rPr lang="en-GB" sz="1600">
                <a:latin typeface="Arial"/>
                <a:ea typeface="+mn-lt"/>
                <a:cs typeface="+mn-lt"/>
              </a:rPr>
              <a:t> theory. </a:t>
            </a:r>
          </a:p>
          <a:p>
            <a:pPr marL="171450" indent="-171450">
              <a:lnSpc>
                <a:spcPct val="150000"/>
              </a:lnSpc>
              <a:spcBef>
                <a:spcPts val="0"/>
              </a:spcBef>
            </a:pPr>
            <a:r>
              <a:rPr lang="en-GB" sz="1600">
                <a:latin typeface="Arial"/>
                <a:ea typeface="+mn-lt"/>
                <a:cs typeface="+mn-lt"/>
              </a:rPr>
              <a:t>Given the fact that RCH  receives instances of  complains about miscommunication by the nurse's team and are in     constant needs to  communicate with external stakeholders also  between staff and patients, the Interactive model such as  Schram would be the best choice. </a:t>
            </a:r>
          </a:p>
          <a:p>
            <a:pPr marL="171450" indent="-171450">
              <a:lnSpc>
                <a:spcPct val="150000"/>
              </a:lnSpc>
              <a:spcBef>
                <a:spcPts val="0"/>
              </a:spcBef>
            </a:pPr>
            <a:r>
              <a:rPr lang="en-GB" sz="1600">
                <a:latin typeface="Arial"/>
                <a:ea typeface="+mn-lt"/>
                <a:cs typeface="+mn-lt"/>
              </a:rPr>
              <a:t>This is best as it allows </a:t>
            </a:r>
            <a:r>
              <a:rPr lang="en-US" sz="1600">
                <a:latin typeface="Arial"/>
                <a:ea typeface="+mn-lt"/>
                <a:cs typeface="+mn-lt"/>
              </a:rPr>
              <a:t>interpretation on both sides, for instance </a:t>
            </a:r>
            <a:endParaRPr lang="en-US"/>
          </a:p>
          <a:p>
            <a:pPr>
              <a:lnSpc>
                <a:spcPct val="150000"/>
              </a:lnSpc>
            </a:pPr>
            <a:endParaRPr lang="en-GB" sz="1600">
              <a:latin typeface="Arial"/>
              <a:cs typeface="Calibri"/>
            </a:endParaRPr>
          </a:p>
        </p:txBody>
      </p:sp>
      <p:sp>
        <p:nvSpPr>
          <p:cNvPr id="25" name="Rectangle 2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Isosceles Triangle 28">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Rectangle 30">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5439171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9BCF78-10F6-4EE4-8888-B3D25B0779E1}"/>
              </a:ext>
            </a:extLst>
          </p:cNvPr>
          <p:cNvSpPr>
            <a:spLocks noGrp="1"/>
          </p:cNvSpPr>
          <p:nvPr>
            <p:ph type="title"/>
          </p:nvPr>
        </p:nvSpPr>
        <p:spPr>
          <a:xfrm>
            <a:off x="643467" y="321734"/>
            <a:ext cx="10905066" cy="1135737"/>
          </a:xfrm>
        </p:spPr>
        <p:txBody>
          <a:bodyPr vert="horz" lIns="91440" tIns="45720" rIns="91440" bIns="45720" rtlCol="0" anchor="ctr">
            <a:noAutofit/>
          </a:bodyPr>
          <a:lstStyle/>
          <a:p>
            <a:pPr algn="ctr"/>
            <a:r>
              <a:rPr lang="en-GB" sz="4800" b="1">
                <a:latin typeface="Arial"/>
                <a:cs typeface="Calibri Light"/>
              </a:rPr>
              <a:t>Theories Relating to Models of Communications</a:t>
            </a:r>
            <a:endParaRPr lang="en-GB" sz="4800" b="1">
              <a:latin typeface="Arial"/>
              <a:cs typeface="Arial"/>
            </a:endParaRPr>
          </a:p>
        </p:txBody>
      </p:sp>
      <p:sp>
        <p:nvSpPr>
          <p:cNvPr id="3" name="Content Placeholder 2">
            <a:extLst>
              <a:ext uri="{FF2B5EF4-FFF2-40B4-BE49-F238E27FC236}">
                <a16:creationId xmlns:a16="http://schemas.microsoft.com/office/drawing/2014/main" id="{1F408482-2E11-4252-ADAD-6CEF9485B9F7}"/>
              </a:ext>
            </a:extLst>
          </p:cNvPr>
          <p:cNvSpPr>
            <a:spLocks noGrp="1"/>
          </p:cNvSpPr>
          <p:nvPr>
            <p:ph idx="1"/>
          </p:nvPr>
        </p:nvSpPr>
        <p:spPr>
          <a:xfrm>
            <a:off x="643467" y="1782981"/>
            <a:ext cx="10905066" cy="4393982"/>
          </a:xfrm>
        </p:spPr>
        <p:txBody>
          <a:bodyPr vert="horz" lIns="91440" tIns="45720" rIns="91440" bIns="45720" rtlCol="0" anchor="t">
            <a:normAutofit/>
          </a:bodyPr>
          <a:lstStyle/>
          <a:p>
            <a:pPr marL="0" indent="0">
              <a:lnSpc>
                <a:spcPct val="150000"/>
              </a:lnSpc>
              <a:spcBef>
                <a:spcPts val="0"/>
              </a:spcBef>
              <a:buNone/>
            </a:pPr>
            <a:r>
              <a:rPr lang="en-US" sz="1600">
                <a:latin typeface="Arial"/>
                <a:ea typeface="+mn-lt"/>
                <a:cs typeface="+mn-lt"/>
              </a:rPr>
              <a:t>Constant communication between nurses' team (Encoder)  will send/Receive a message, a child's  parent/stakeholders  (Decoder) will receive/send  the message interprets it  with good listening skills to get it right. This gives room for feedback , vice versa. There might be misinterpretation due to the fact of RCH vertical line of communication. Nonetheless, with horizontal line of communication and  best channel, the interpretation will be  right. </a:t>
            </a:r>
            <a:r>
              <a:rPr lang="en-US" sz="1600">
                <a:latin typeface="Arial"/>
                <a:ea typeface="+mn-lt"/>
                <a:cs typeface="Arial"/>
              </a:rPr>
              <a:t> </a:t>
            </a:r>
            <a:r>
              <a:rPr lang="en-US" sz="1600">
                <a:latin typeface="Arial"/>
                <a:cs typeface="Arial"/>
              </a:rPr>
              <a:t>(Novak, 2019)</a:t>
            </a:r>
            <a:endParaRPr lang="en-US" sz="1600">
              <a:latin typeface="Arial"/>
              <a:ea typeface="+mn-lt"/>
              <a:cs typeface="+mn-lt"/>
            </a:endParaRPr>
          </a:p>
          <a:p>
            <a:pPr marL="171450" indent="-171450">
              <a:lnSpc>
                <a:spcPct val="150000"/>
              </a:lnSpc>
              <a:spcBef>
                <a:spcPts val="0"/>
              </a:spcBef>
              <a:buFont typeface="Arial,Sans-Serif" panose="020B0604020202020204" pitchFamily="34" charset="0"/>
            </a:pPr>
            <a:r>
              <a:rPr lang="en-US" sz="1600">
                <a:latin typeface="Arial"/>
                <a:cs typeface="Calibri"/>
              </a:rPr>
              <a:t>This way, messages can be clearer, </a:t>
            </a:r>
          </a:p>
          <a:p>
            <a:pPr marL="171450" indent="-171450">
              <a:lnSpc>
                <a:spcPct val="150000"/>
              </a:lnSpc>
              <a:spcBef>
                <a:spcPts val="0"/>
              </a:spcBef>
              <a:buFont typeface="Arial,Sans-Serif" panose="020B0604020202020204" pitchFamily="34" charset="0"/>
            </a:pPr>
            <a:r>
              <a:rPr lang="en-US" sz="1600">
                <a:latin typeface="Arial"/>
                <a:cs typeface="Calibri"/>
              </a:rPr>
              <a:t>In turn  miscommunication solved – </a:t>
            </a:r>
            <a:endParaRPr lang="en-US" sz="1600">
              <a:latin typeface="Arial"/>
              <a:ea typeface="+mn-lt"/>
              <a:cs typeface="+mn-lt"/>
            </a:endParaRPr>
          </a:p>
          <a:p>
            <a:pPr marL="171450" indent="-171450">
              <a:lnSpc>
                <a:spcPct val="150000"/>
              </a:lnSpc>
              <a:spcBef>
                <a:spcPts val="0"/>
              </a:spcBef>
              <a:buFont typeface="Arial,Sans-Serif" panose="020B0604020202020204" pitchFamily="34" charset="0"/>
            </a:pPr>
            <a:r>
              <a:rPr lang="en-US" sz="1600">
                <a:latin typeface="Arial"/>
                <a:ea typeface="+mn-lt"/>
                <a:cs typeface="+mn-lt"/>
              </a:rPr>
              <a:t>Messages  should be transmitted using channel/medium rich that is best for both  routine and non-routine messages which is the next  step </a:t>
            </a:r>
            <a:endParaRPr lang="en-US" sz="1600">
              <a:latin typeface="Arial"/>
              <a:cs typeface="Calibri" panose="020F0502020204030204"/>
            </a:endParaRPr>
          </a:p>
          <a:p>
            <a:pPr>
              <a:lnSpc>
                <a:spcPct val="150000"/>
              </a:lnSpc>
            </a:pPr>
            <a:endParaRPr lang="en-GB" sz="1600">
              <a:latin typeface="Arial"/>
              <a:cs typeface="Calibri"/>
            </a:endParaRPr>
          </a:p>
        </p:txBody>
      </p:sp>
      <p:sp>
        <p:nvSpPr>
          <p:cNvPr id="25" name="Rectangle 2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Isosceles Triangle 28">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Rectangle 30">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446928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17AB2A-51DA-44ED-8887-EC6C0AB4947F}"/>
              </a:ext>
            </a:extLst>
          </p:cNvPr>
          <p:cNvSpPr>
            <a:spLocks noGrp="1"/>
          </p:cNvSpPr>
          <p:nvPr>
            <p:ph type="title"/>
          </p:nvPr>
        </p:nvSpPr>
        <p:spPr>
          <a:xfrm>
            <a:off x="657844" y="91697"/>
            <a:ext cx="10890689" cy="1854603"/>
          </a:xfrm>
        </p:spPr>
        <p:txBody>
          <a:bodyPr>
            <a:normAutofit fontScale="90000"/>
          </a:bodyPr>
          <a:lstStyle/>
          <a:p>
            <a:pPr algn="ctr"/>
            <a:br>
              <a:rPr lang="en-GB" sz="3600" b="1">
                <a:latin typeface="Arial"/>
                <a:cs typeface="Arial"/>
              </a:rPr>
            </a:br>
            <a:r>
              <a:rPr lang="en-GB" sz="4800" b="1">
                <a:latin typeface="Arial"/>
                <a:cs typeface="Arial"/>
              </a:rPr>
              <a:t>Channels of Communication and its Importance</a:t>
            </a:r>
            <a:r>
              <a:rPr lang="en-GB" sz="3600">
                <a:ea typeface="+mj-lt"/>
                <a:cs typeface="+mj-lt"/>
              </a:rPr>
              <a:t> </a:t>
            </a:r>
            <a:endParaRPr lang="en-US"/>
          </a:p>
          <a:p>
            <a:endParaRPr lang="en-GB" sz="3600">
              <a:latin typeface="Arial"/>
              <a:cs typeface="Calibri Light"/>
            </a:endParaRPr>
          </a:p>
        </p:txBody>
      </p:sp>
      <p:sp>
        <p:nvSpPr>
          <p:cNvPr id="3" name="Content Placeholder 2">
            <a:extLst>
              <a:ext uri="{FF2B5EF4-FFF2-40B4-BE49-F238E27FC236}">
                <a16:creationId xmlns:a16="http://schemas.microsoft.com/office/drawing/2014/main" id="{131FBC47-B23B-4051-B25E-FA102783EF0E}"/>
              </a:ext>
            </a:extLst>
          </p:cNvPr>
          <p:cNvSpPr>
            <a:spLocks noGrp="1"/>
          </p:cNvSpPr>
          <p:nvPr>
            <p:ph idx="1"/>
          </p:nvPr>
        </p:nvSpPr>
        <p:spPr>
          <a:xfrm>
            <a:off x="643467" y="2214302"/>
            <a:ext cx="10905066" cy="4393982"/>
          </a:xfrm>
        </p:spPr>
        <p:txBody>
          <a:bodyPr vert="horz" lIns="91440" tIns="45720" rIns="91440" bIns="45720" rtlCol="0" anchor="t">
            <a:normAutofit lnSpcReduction="10000"/>
          </a:bodyPr>
          <a:lstStyle/>
          <a:p>
            <a:pPr>
              <a:lnSpc>
                <a:spcPct val="150000"/>
              </a:lnSpc>
            </a:pPr>
            <a:r>
              <a:rPr lang="en-GB" sz="1600">
                <a:latin typeface="Arial"/>
                <a:cs typeface="Calibri"/>
              </a:rPr>
              <a:t>According to Rayiu, (2009, p. 10.)  communication channel is the means, medium or median through which the message is passed. Examples of communication channel are telephone calls, massages, email ,Video ,radio and social median ,fax machine and digital assistant. </a:t>
            </a:r>
            <a:endParaRPr lang="en-US">
              <a:latin typeface="Arial"/>
              <a:cs typeface="Arial"/>
            </a:endParaRPr>
          </a:p>
          <a:p>
            <a:pPr>
              <a:lnSpc>
                <a:spcPct val="150000"/>
              </a:lnSpc>
            </a:pPr>
            <a:r>
              <a:rPr lang="en-US" sz="1600">
                <a:latin typeface="Arial"/>
                <a:ea typeface="+mn-lt"/>
                <a:cs typeface="+mn-lt"/>
              </a:rPr>
              <a:t>Given the  fact of RCH’s Line of communication perceived to be a vertical which is one of the causes of the miscommunication-  by the time nurse's team receives the message from top management to them or vice versa, it could be wrong. </a:t>
            </a:r>
            <a:endParaRPr lang="en-US" sz="1600">
              <a:latin typeface="Arial"/>
              <a:cs typeface="Calibri"/>
            </a:endParaRPr>
          </a:p>
          <a:p>
            <a:pPr>
              <a:lnSpc>
                <a:spcPct val="150000"/>
              </a:lnSpc>
            </a:pPr>
            <a:r>
              <a:rPr lang="en-US" sz="1600">
                <a:latin typeface="Arial"/>
                <a:ea typeface="+mn-lt"/>
                <a:cs typeface="+mn-lt"/>
              </a:rPr>
              <a:t>It will be best for them to undertake the ‘Horizontal line of communication to overcome the miscommunications issues facing them. This will enable effective communication freely between staff and stakeholders, that will improve on their communication skills.  </a:t>
            </a:r>
            <a:endParaRPr lang="en-US" sz="1600">
              <a:latin typeface="Arial"/>
              <a:cs typeface="Calibri"/>
            </a:endParaRPr>
          </a:p>
          <a:p>
            <a:pPr>
              <a:lnSpc>
                <a:spcPct val="150000"/>
              </a:lnSpc>
            </a:pPr>
            <a:r>
              <a:rPr lang="en-US" sz="1600">
                <a:latin typeface="Arial"/>
                <a:cs typeface="Calibri"/>
              </a:rPr>
              <a:t>Messages should be best transmitted on channels/mediums that will effectively  support </a:t>
            </a:r>
            <a:r>
              <a:rPr lang="en-GB" sz="1600">
                <a:latin typeface="Arial"/>
                <a:cs typeface="Arial"/>
              </a:rPr>
              <a:t>multiple cues simultaneously</a:t>
            </a:r>
            <a:r>
              <a:rPr lang="en-US" sz="1600">
                <a:latin typeface="Arial"/>
                <a:cs typeface="Calibri"/>
              </a:rPr>
              <a:t> (verbal/non-verbal, formal/non-formal –routine /non-routine communication) such as :-  </a:t>
            </a:r>
          </a:p>
          <a:p>
            <a:pPr>
              <a:lnSpc>
                <a:spcPct val="150000"/>
              </a:lnSpc>
            </a:pPr>
            <a:endParaRPr lang="en-US" sz="1600">
              <a:latin typeface="Arial"/>
              <a:cs typeface="Calibri"/>
            </a:endParaRPr>
          </a:p>
          <a:p>
            <a:pPr>
              <a:lnSpc>
                <a:spcPct val="150000"/>
              </a:lnSpc>
            </a:pPr>
            <a:endParaRPr lang="en-GB" sz="1600">
              <a:latin typeface="Arial"/>
              <a:cs typeface="Calibri"/>
            </a:endParaRPr>
          </a:p>
          <a:p>
            <a:pPr marL="0" indent="0">
              <a:lnSpc>
                <a:spcPct val="150000"/>
              </a:lnSpc>
              <a:spcBef>
                <a:spcPts val="0"/>
              </a:spcBef>
              <a:buNone/>
            </a:pPr>
            <a:endParaRPr lang="en-US" sz="1600">
              <a:latin typeface="Arial"/>
              <a:cs typeface="Calibri"/>
            </a:endParaRPr>
          </a:p>
          <a:p>
            <a:pPr marL="0" indent="0">
              <a:lnSpc>
                <a:spcPct val="150000"/>
              </a:lnSpc>
              <a:buNone/>
            </a:pPr>
            <a:endParaRPr lang="en-GB" sz="1600">
              <a:latin typeface="Arial"/>
              <a:cs typeface="Calibri"/>
            </a:endParaRPr>
          </a:p>
          <a:p>
            <a:pPr>
              <a:lnSpc>
                <a:spcPct val="150000"/>
              </a:lnSpc>
            </a:pPr>
            <a:endParaRPr lang="en-GB" sz="1600">
              <a:latin typeface="Arial"/>
              <a:cs typeface="Calibri"/>
            </a:endParaRPr>
          </a:p>
          <a:p>
            <a:pPr>
              <a:lnSpc>
                <a:spcPct val="150000"/>
              </a:lnSpc>
            </a:pPr>
            <a:endParaRPr lang="en-GB" sz="1600">
              <a:latin typeface="Arial"/>
              <a:cs typeface="Calibri"/>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473078C3-4764-4212-A63E-E1F429966E08}"/>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Tree>
    <p:extLst>
      <p:ext uri="{BB962C8B-B14F-4D97-AF65-F5344CB8AC3E}">
        <p14:creationId xmlns:p14="http://schemas.microsoft.com/office/powerpoint/2010/main" val="3661540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B91B25-BCB3-4294-BFEC-3A8C9AFA4F12}"/>
              </a:ext>
            </a:extLst>
          </p:cNvPr>
          <p:cNvSpPr>
            <a:spLocks noGrp="1"/>
          </p:cNvSpPr>
          <p:nvPr>
            <p:ph type="title"/>
          </p:nvPr>
        </p:nvSpPr>
        <p:spPr>
          <a:xfrm>
            <a:off x="670020" y="307879"/>
            <a:ext cx="10877358" cy="1786899"/>
          </a:xfrm>
        </p:spPr>
        <p:txBody>
          <a:bodyPr>
            <a:normAutofit/>
          </a:bodyPr>
          <a:lstStyle/>
          <a:p>
            <a:pPr algn="ctr"/>
            <a:r>
              <a:rPr lang="en-GB" sz="4800" b="1">
                <a:latin typeface="Arial"/>
                <a:cs typeface="Calibri Light"/>
              </a:rPr>
              <a:t>Channels of Communication and its Importance</a:t>
            </a:r>
            <a:r>
              <a:rPr lang="en-GB" sz="3600">
                <a:cs typeface="Calibri Light"/>
              </a:rPr>
              <a:t> </a:t>
            </a:r>
            <a:endParaRPr lang="en-US"/>
          </a:p>
        </p:txBody>
      </p:sp>
      <p:sp>
        <p:nvSpPr>
          <p:cNvPr id="3" name="Content Placeholder 2">
            <a:extLst>
              <a:ext uri="{FF2B5EF4-FFF2-40B4-BE49-F238E27FC236}">
                <a16:creationId xmlns:a16="http://schemas.microsoft.com/office/drawing/2014/main" id="{2746DC77-6F11-4117-AC2E-A00EB8EB4D6A}"/>
              </a:ext>
            </a:extLst>
          </p:cNvPr>
          <p:cNvSpPr>
            <a:spLocks noGrp="1"/>
          </p:cNvSpPr>
          <p:nvPr>
            <p:ph idx="1"/>
          </p:nvPr>
        </p:nvSpPr>
        <p:spPr>
          <a:xfrm>
            <a:off x="668866" y="2243645"/>
            <a:ext cx="10803989" cy="4261384"/>
          </a:xfrm>
        </p:spPr>
        <p:txBody>
          <a:bodyPr vert="horz" lIns="91440" tIns="45720" rIns="91440" bIns="45720" rtlCol="0" anchor="t">
            <a:normAutofit lnSpcReduction="10000"/>
          </a:bodyPr>
          <a:lstStyle/>
          <a:p>
            <a:pPr>
              <a:lnSpc>
                <a:spcPct val="150000"/>
              </a:lnSpc>
            </a:pPr>
            <a:r>
              <a:rPr lang="en-GB" sz="1600" b="1">
                <a:latin typeface="Arial"/>
                <a:cs typeface="Arial"/>
              </a:rPr>
              <a:t>Verbal </a:t>
            </a:r>
            <a:r>
              <a:rPr lang="en-GB" sz="1600">
                <a:latin typeface="Arial"/>
                <a:cs typeface="Arial"/>
              </a:rPr>
              <a:t>such as </a:t>
            </a:r>
            <a:r>
              <a:rPr lang="en-US" sz="1600">
                <a:latin typeface="Arial"/>
                <a:ea typeface="+mn-lt"/>
                <a:cs typeface="+mn-lt"/>
              </a:rPr>
              <a:t>face-to-face with children's parents as well as between staff in case of emergency non-routine messages</a:t>
            </a:r>
            <a:r>
              <a:rPr lang="en-US" sz="1600">
                <a:latin typeface="Arial"/>
                <a:cs typeface="Calibri"/>
              </a:rPr>
              <a:t>; </a:t>
            </a:r>
            <a:endParaRPr lang="en-US"/>
          </a:p>
          <a:p>
            <a:pPr>
              <a:lnSpc>
                <a:spcPct val="150000"/>
              </a:lnSpc>
            </a:pPr>
            <a:r>
              <a:rPr lang="en-US" sz="1600" b="1">
                <a:latin typeface="Arial"/>
                <a:cs typeface="Calibri"/>
              </a:rPr>
              <a:t>Non-verbal</a:t>
            </a:r>
            <a:r>
              <a:rPr lang="en-US" sz="1600">
                <a:latin typeface="Arial"/>
                <a:cs typeface="Calibri"/>
              </a:rPr>
              <a:t> - body language/gestures, letters </a:t>
            </a:r>
          </a:p>
          <a:p>
            <a:pPr>
              <a:lnSpc>
                <a:spcPct val="150000"/>
              </a:lnSpc>
            </a:pPr>
            <a:r>
              <a:rPr lang="en-US" sz="1600" b="1">
                <a:latin typeface="Arial"/>
                <a:ea typeface="+mn-lt"/>
                <a:cs typeface="+mn-lt"/>
              </a:rPr>
              <a:t>Document sharing application</a:t>
            </a:r>
            <a:r>
              <a:rPr lang="en-US" sz="1600">
                <a:latin typeface="Arial"/>
                <a:ea typeface="+mn-lt"/>
                <a:cs typeface="+mn-lt"/>
              </a:rPr>
              <a:t> for routine messages e.g., procedures and policies  of work,  </a:t>
            </a:r>
            <a:endParaRPr lang="en-US" sz="1600">
              <a:latin typeface="Arial"/>
              <a:cs typeface="Calibri"/>
            </a:endParaRPr>
          </a:p>
          <a:p>
            <a:pPr>
              <a:lnSpc>
                <a:spcPct val="150000"/>
              </a:lnSpc>
            </a:pPr>
            <a:r>
              <a:rPr lang="en-US" sz="1600" b="1">
                <a:latin typeface="Arial"/>
                <a:ea typeface="+mn-lt"/>
                <a:cs typeface="+mn-lt"/>
              </a:rPr>
              <a:t>Emailing</a:t>
            </a:r>
            <a:r>
              <a:rPr lang="en-US" sz="1600">
                <a:latin typeface="Arial"/>
                <a:ea typeface="+mn-lt"/>
                <a:cs typeface="+mn-lt"/>
              </a:rPr>
              <a:t>  I. e  sending mail to parents on updates on  children's health progress,  Fax, telephone  </a:t>
            </a:r>
            <a:r>
              <a:rPr lang="en-GB" sz="1600">
                <a:latin typeface="Arial"/>
                <a:ea typeface="+mn-lt"/>
                <a:cs typeface="Arial"/>
              </a:rPr>
              <a:t> </a:t>
            </a:r>
            <a:endParaRPr lang="en-GB" sz="1600">
              <a:latin typeface="Arial"/>
              <a:cs typeface="Arial"/>
            </a:endParaRPr>
          </a:p>
          <a:p>
            <a:pPr>
              <a:lnSpc>
                <a:spcPct val="150000"/>
              </a:lnSpc>
            </a:pPr>
            <a:r>
              <a:rPr lang="en-GB" sz="1600">
                <a:latin typeface="Arial"/>
                <a:cs typeface="Arial"/>
              </a:rPr>
              <a:t> The Nurse manager in charge  should  arrange  face-to-face training for staff on how to use  tone of voice for parents of the children who always complain how they misunderstanding the staff when communicate with the parents</a:t>
            </a:r>
            <a:endParaRPr lang="en-US" sz="1600">
              <a:latin typeface="Arial"/>
              <a:ea typeface="+mn-lt"/>
              <a:cs typeface="+mn-lt"/>
            </a:endParaRPr>
          </a:p>
          <a:p>
            <a:pPr>
              <a:lnSpc>
                <a:spcPct val="150000"/>
              </a:lnSpc>
            </a:pPr>
            <a:r>
              <a:rPr lang="en-GB" sz="1600">
                <a:latin typeface="Arial"/>
                <a:cs typeface="Arial"/>
              </a:rPr>
              <a:t>   Making patient portal can give clearer ascent to patient’s problems  . </a:t>
            </a:r>
            <a:endParaRPr lang="en-US" sz="1600">
              <a:latin typeface="Arial"/>
              <a:cs typeface="Calibri" panose="020F0502020204030204"/>
            </a:endParaRPr>
          </a:p>
          <a:p>
            <a:pPr>
              <a:lnSpc>
                <a:spcPct val="150000"/>
              </a:lnSpc>
            </a:pPr>
            <a:r>
              <a:rPr lang="en-GB" sz="1600">
                <a:latin typeface="Arial"/>
                <a:ea typeface="+mn-lt"/>
                <a:cs typeface="Arial"/>
              </a:rPr>
              <a:t>They needs to have a listening skill.</a:t>
            </a: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9422159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C36421-69FA-405A-9903-D5B9F4D56418}"/>
              </a:ext>
            </a:extLst>
          </p:cNvPr>
          <p:cNvSpPr>
            <a:spLocks noGrp="1"/>
          </p:cNvSpPr>
          <p:nvPr>
            <p:ph type="title"/>
          </p:nvPr>
        </p:nvSpPr>
        <p:spPr>
          <a:xfrm>
            <a:off x="643467" y="321734"/>
            <a:ext cx="10905066" cy="1135737"/>
          </a:xfrm>
        </p:spPr>
        <p:txBody>
          <a:bodyPr>
            <a:normAutofit/>
          </a:bodyPr>
          <a:lstStyle/>
          <a:p>
            <a:pPr algn="ctr"/>
            <a:r>
              <a:rPr lang="en-GB" sz="4800" b="1">
                <a:latin typeface="Ariel"/>
                <a:cs typeface="Calibri Light"/>
              </a:rPr>
              <a:t>Barriers to Effective  Communication </a:t>
            </a:r>
            <a:endParaRPr lang="en-US" sz="4800" b="1">
              <a:latin typeface="Ariel"/>
            </a:endParaRPr>
          </a:p>
        </p:txBody>
      </p:sp>
      <p:sp>
        <p:nvSpPr>
          <p:cNvPr id="3" name="Content Placeholder 2">
            <a:extLst>
              <a:ext uri="{FF2B5EF4-FFF2-40B4-BE49-F238E27FC236}">
                <a16:creationId xmlns:a16="http://schemas.microsoft.com/office/drawing/2014/main" id="{6757A294-3AD2-4888-8681-6A2B5BCC7A85}"/>
              </a:ext>
            </a:extLst>
          </p:cNvPr>
          <p:cNvSpPr>
            <a:spLocks noGrp="1"/>
          </p:cNvSpPr>
          <p:nvPr>
            <p:ph idx="1"/>
          </p:nvPr>
        </p:nvSpPr>
        <p:spPr>
          <a:xfrm>
            <a:off x="643467" y="1782981"/>
            <a:ext cx="10905066" cy="4393982"/>
          </a:xfrm>
        </p:spPr>
        <p:txBody>
          <a:bodyPr vert="horz" lIns="91440" tIns="45720" rIns="91440" bIns="45720" rtlCol="0" anchor="t">
            <a:normAutofit fontScale="92500" lnSpcReduction="20000"/>
          </a:bodyPr>
          <a:lstStyle/>
          <a:p>
            <a:pPr marL="0" indent="0">
              <a:lnSpc>
                <a:spcPct val="150000"/>
              </a:lnSpc>
              <a:buNone/>
            </a:pPr>
            <a:r>
              <a:rPr lang="en-GB" sz="1600">
                <a:latin typeface="Arial"/>
                <a:ea typeface="+mn-lt"/>
                <a:cs typeface="+mn-lt"/>
              </a:rPr>
              <a:t>Barries are anything that can prevent the nurse's team to transmit the right messages in the right manner to children's parent and external stakeholders such as :- Time control averts the sender from careful thinking, and the receiver from careful consideration to understand the massage.  </a:t>
            </a:r>
            <a:endParaRPr lang="en-GB" sz="1600">
              <a:latin typeface="Arial"/>
              <a:cs typeface="Calibri" panose="020F0502020204030204"/>
            </a:endParaRPr>
          </a:p>
          <a:p>
            <a:pPr marL="0" indent="0">
              <a:lnSpc>
                <a:spcPct val="150000"/>
              </a:lnSpc>
              <a:buNone/>
            </a:pPr>
            <a:r>
              <a:rPr lang="en-GB" sz="1600">
                <a:latin typeface="Arial"/>
                <a:ea typeface="+mn-lt"/>
                <a:cs typeface="+mn-lt"/>
              </a:rPr>
              <a:t>• nurse manager recognised need more training to staff member </a:t>
            </a:r>
            <a:endParaRPr lang="en-GB" sz="1600">
              <a:latin typeface="Arial"/>
              <a:cs typeface="Calibri" panose="020F0502020204030204"/>
            </a:endParaRPr>
          </a:p>
          <a:p>
            <a:pPr>
              <a:lnSpc>
                <a:spcPct val="150000"/>
              </a:lnSpc>
            </a:pPr>
            <a:r>
              <a:rPr lang="en-GB" sz="1600">
                <a:latin typeface="Arial"/>
                <a:ea typeface="+mn-lt"/>
                <a:cs typeface="+mn-lt"/>
              </a:rPr>
              <a:t>RCH  nursing team Negligence due to forgetfulness or carelessness </a:t>
            </a:r>
            <a:endParaRPr lang="en-GB" sz="1600">
              <a:latin typeface="Arial"/>
              <a:cs typeface="Calibri"/>
            </a:endParaRPr>
          </a:p>
          <a:p>
            <a:pPr>
              <a:lnSpc>
                <a:spcPct val="150000"/>
              </a:lnSpc>
            </a:pPr>
            <a:r>
              <a:rPr lang="en-GB" sz="1600">
                <a:latin typeface="Arial"/>
                <a:ea typeface="+mn-lt"/>
                <a:cs typeface="+mn-lt"/>
              </a:rPr>
              <a:t>Nursing Lack of listening skills/ therapeutic doctor-patient relationship.</a:t>
            </a:r>
            <a:endParaRPr lang="en-GB" sz="1600">
              <a:latin typeface="Arial"/>
              <a:cs typeface="Arial"/>
            </a:endParaRPr>
          </a:p>
          <a:p>
            <a:pPr>
              <a:lnSpc>
                <a:spcPct val="150000"/>
              </a:lnSpc>
            </a:pPr>
            <a:r>
              <a:rPr lang="en-GB" sz="1600">
                <a:latin typeface="Arial"/>
                <a:ea typeface="+mn-lt"/>
                <a:cs typeface="+mn-lt"/>
              </a:rPr>
              <a:t>Staff facing Difficulty understanding  of differences in language and accents</a:t>
            </a:r>
            <a:endParaRPr lang="en-GB" sz="1600">
              <a:latin typeface="Arial"/>
              <a:cs typeface="Arial"/>
            </a:endParaRPr>
          </a:p>
          <a:p>
            <a:pPr>
              <a:lnSpc>
                <a:spcPct val="150000"/>
              </a:lnSpc>
            </a:pPr>
            <a:r>
              <a:rPr lang="en-GB" sz="1600">
                <a:latin typeface="Arial"/>
                <a:ea typeface="+mn-lt"/>
                <a:cs typeface="+mn-lt"/>
              </a:rPr>
              <a:t>Staff used False interpretation of non-verbal sign.</a:t>
            </a:r>
            <a:endParaRPr lang="en-GB" sz="1600">
              <a:latin typeface="Arial"/>
              <a:cs typeface="Calibri"/>
            </a:endParaRPr>
          </a:p>
          <a:p>
            <a:pPr>
              <a:lnSpc>
                <a:spcPct val="150000"/>
              </a:lnSpc>
            </a:pPr>
            <a:r>
              <a:rPr lang="en-GB" sz="1600">
                <a:latin typeface="Arial"/>
                <a:ea typeface="+mn-lt"/>
                <a:cs typeface="+mn-lt"/>
              </a:rPr>
              <a:t>Pre-judgement, biases, and stereotypes. </a:t>
            </a:r>
            <a:endParaRPr lang="en-GB" sz="1600">
              <a:latin typeface="Arial"/>
              <a:cs typeface="Arial"/>
            </a:endParaRPr>
          </a:p>
          <a:p>
            <a:pPr>
              <a:lnSpc>
                <a:spcPct val="150000"/>
              </a:lnSpc>
            </a:pPr>
            <a:r>
              <a:rPr lang="en-GB" sz="1600">
                <a:latin typeface="Arial"/>
                <a:cs typeface="Calibri"/>
              </a:rPr>
              <a:t>Lack of interest ,use of jargon </a:t>
            </a:r>
          </a:p>
          <a:p>
            <a:pPr>
              <a:lnSpc>
                <a:spcPct val="150000"/>
              </a:lnSpc>
            </a:pPr>
            <a:r>
              <a:rPr lang="en-GB" sz="1600">
                <a:latin typeface="Arial"/>
                <a:cs typeface="Calibri"/>
              </a:rPr>
              <a:t>Speech difficulties and hearing problems (</a:t>
            </a:r>
            <a:r>
              <a:rPr lang="en-GB" sz="1600" err="1">
                <a:latin typeface="Arial"/>
                <a:cs typeface="Arial"/>
              </a:rPr>
              <a:t>Belmejoub</a:t>
            </a:r>
            <a:r>
              <a:rPr lang="en-GB" sz="1600">
                <a:latin typeface="Arial"/>
                <a:cs typeface="Arial"/>
              </a:rPr>
              <a:t>, 2017)</a:t>
            </a:r>
          </a:p>
          <a:p>
            <a:pPr marL="0" indent="0">
              <a:lnSpc>
                <a:spcPct val="150000"/>
              </a:lnSpc>
              <a:buNone/>
            </a:pPr>
            <a:endParaRPr lang="en-GB" sz="1600">
              <a:latin typeface="Arial"/>
              <a:cs typeface="Calibri"/>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3484019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3FB7FC-05F8-4E4E-A387-1586D40A7DDD}"/>
              </a:ext>
            </a:extLst>
          </p:cNvPr>
          <p:cNvSpPr>
            <a:spLocks noGrp="1"/>
          </p:cNvSpPr>
          <p:nvPr>
            <p:ph type="title"/>
          </p:nvPr>
        </p:nvSpPr>
        <p:spPr>
          <a:xfrm>
            <a:off x="186266" y="-80047"/>
            <a:ext cx="11805612" cy="1811146"/>
          </a:xfrm>
        </p:spPr>
        <p:txBody>
          <a:bodyPr vert="horz" lIns="91440" tIns="45720" rIns="91440" bIns="45720" rtlCol="0">
            <a:normAutofit/>
          </a:bodyPr>
          <a:lstStyle/>
          <a:p>
            <a:pPr algn="ctr"/>
            <a:br>
              <a:rPr lang="en-US" sz="2500" b="1">
                <a:latin typeface="Arial"/>
                <a:ea typeface="+mj-lt"/>
                <a:cs typeface="+mj-lt"/>
              </a:rPr>
            </a:br>
            <a:r>
              <a:rPr lang="en-US" sz="4800" b="1">
                <a:latin typeface="Arial"/>
                <a:ea typeface="+mj-lt"/>
                <a:cs typeface="+mj-lt"/>
              </a:rPr>
              <a:t>The Impact of Effective Communication </a:t>
            </a:r>
            <a:endParaRPr lang="en-US" sz="4800">
              <a:latin typeface="Arial"/>
              <a:cs typeface="Calibri Light" panose="020F0302020204030204"/>
            </a:endParaRPr>
          </a:p>
          <a:p>
            <a:endParaRPr lang="en-US" sz="2500">
              <a:latin typeface="Arial"/>
              <a:cs typeface="Calibri Light" panose="020F0302020204030204"/>
            </a:endParaRPr>
          </a:p>
        </p:txBody>
      </p:sp>
      <p:sp>
        <p:nvSpPr>
          <p:cNvPr id="3" name="Content Placeholder 2">
            <a:extLst>
              <a:ext uri="{FF2B5EF4-FFF2-40B4-BE49-F238E27FC236}">
                <a16:creationId xmlns:a16="http://schemas.microsoft.com/office/drawing/2014/main" id="{3599BDF2-FA45-4CE3-87C3-47BB2BFDC753}"/>
              </a:ext>
            </a:extLst>
          </p:cNvPr>
          <p:cNvSpPr>
            <a:spLocks noGrp="1"/>
          </p:cNvSpPr>
          <p:nvPr>
            <p:ph idx="1"/>
          </p:nvPr>
        </p:nvSpPr>
        <p:spPr>
          <a:xfrm>
            <a:off x="671175" y="1782981"/>
            <a:ext cx="11209867" cy="4823472"/>
          </a:xfrm>
        </p:spPr>
        <p:txBody>
          <a:bodyPr vert="horz" lIns="91440" tIns="45720" rIns="91440" bIns="45720" rtlCol="0" anchor="t">
            <a:normAutofit lnSpcReduction="10000"/>
          </a:bodyPr>
          <a:lstStyle/>
          <a:p>
            <a:pPr>
              <a:lnSpc>
                <a:spcPct val="150000"/>
              </a:lnSpc>
              <a:buFont typeface="Arial,Sans-Serif"/>
              <a:buChar char="•"/>
            </a:pPr>
            <a:r>
              <a:rPr lang="en-US" sz="1600">
                <a:ea typeface="+mn-lt"/>
                <a:cs typeface="+mn-lt"/>
              </a:rPr>
              <a:t>There is a direct link between effective communication and performance in any organization  as outlined by Tourist and Hargie (2009)</a:t>
            </a:r>
            <a:endParaRPr lang="en-US" sz="1600">
              <a:latin typeface="Arial"/>
              <a:ea typeface="+mn-lt"/>
              <a:cs typeface="+mn-lt"/>
            </a:endParaRPr>
          </a:p>
          <a:p>
            <a:pPr>
              <a:lnSpc>
                <a:spcPct val="150000"/>
              </a:lnSpc>
              <a:buFont typeface="Arial,Sans-Serif"/>
              <a:buChar char="•"/>
            </a:pPr>
            <a:r>
              <a:rPr lang="en-US" sz="1600">
                <a:latin typeface="Arial"/>
                <a:ea typeface="+mn-lt"/>
                <a:cs typeface="+mn-lt"/>
              </a:rPr>
              <a:t>Effective communication will help </a:t>
            </a:r>
            <a:r>
              <a:rPr lang="en-US" sz="1600">
                <a:latin typeface="Arial"/>
                <a:ea typeface="+mn-lt"/>
                <a:cs typeface="Arial"/>
              </a:rPr>
              <a:t>Building trust between staffs and children </a:t>
            </a:r>
            <a:r>
              <a:rPr lang="en-US" sz="1600">
                <a:latin typeface="Arial"/>
                <a:ea typeface="+mn-lt"/>
                <a:cs typeface="+mn-lt"/>
              </a:rPr>
              <a:t> to overcome the miscommunication with children's parents </a:t>
            </a:r>
            <a:endParaRPr lang="en-US" sz="1600">
              <a:latin typeface="Arial"/>
              <a:ea typeface="+mn-lt"/>
              <a:cs typeface="Arial"/>
            </a:endParaRPr>
          </a:p>
          <a:p>
            <a:pPr>
              <a:lnSpc>
                <a:spcPct val="150000"/>
              </a:lnSpc>
              <a:buFont typeface="Arial,Sans-Serif"/>
              <a:buChar char="•"/>
            </a:pPr>
            <a:r>
              <a:rPr lang="en-US" sz="1600">
                <a:latin typeface="Arial"/>
                <a:ea typeface="+mn-lt"/>
                <a:cs typeface="+mn-lt"/>
              </a:rPr>
              <a:t>Given that  RCH receive complain from the parents  the Manager should understand the need to build trust between parents and staff, </a:t>
            </a:r>
            <a:endParaRPr lang="en-US" sz="1600">
              <a:latin typeface="Arial"/>
              <a:ea typeface="+mn-lt"/>
              <a:cs typeface="Arial"/>
            </a:endParaRPr>
          </a:p>
          <a:p>
            <a:pPr>
              <a:lnSpc>
                <a:spcPct val="150000"/>
              </a:lnSpc>
              <a:buFont typeface="Arial,Sans-Serif"/>
              <a:buChar char="•"/>
            </a:pPr>
            <a:r>
              <a:rPr lang="en-US" sz="1600">
                <a:latin typeface="Arial"/>
                <a:ea typeface="+mn-lt"/>
                <a:cs typeface="+mn-lt"/>
              </a:rPr>
              <a:t>Manager should assure that staff have the capability to p</a:t>
            </a:r>
            <a:r>
              <a:rPr lang="en-US" sz="1600">
                <a:latin typeface="Arial"/>
                <a:ea typeface="+mn-lt"/>
                <a:cs typeface="Arial"/>
              </a:rPr>
              <a:t>reventing and solve the  problems and are </a:t>
            </a:r>
            <a:r>
              <a:rPr lang="en-US" sz="1600">
                <a:latin typeface="Arial"/>
                <a:ea typeface="+mn-lt"/>
                <a:cs typeface="Calibri"/>
              </a:rPr>
              <a:t>trained</a:t>
            </a:r>
            <a:r>
              <a:rPr lang="en-US" sz="1600">
                <a:latin typeface="Arial"/>
                <a:ea typeface="+mn-lt"/>
                <a:cs typeface="+mn-lt"/>
              </a:rPr>
              <a:t> with the necessary skills required for children's ages  (patience, empathic with the children)</a:t>
            </a:r>
            <a:endParaRPr lang="en-US" sz="1600">
              <a:latin typeface="Arial"/>
              <a:ea typeface="+mn-lt"/>
              <a:cs typeface="Arial"/>
            </a:endParaRPr>
          </a:p>
          <a:p>
            <a:pPr>
              <a:lnSpc>
                <a:spcPct val="150000"/>
              </a:lnSpc>
              <a:buFont typeface="Arial,Sans-Serif"/>
              <a:buChar char="•"/>
            </a:pPr>
            <a:r>
              <a:rPr lang="en-US" sz="1600">
                <a:latin typeface="Arial"/>
                <a:cs typeface="Calibri" panose="020F0502020204030204"/>
              </a:rPr>
              <a:t>Providing clarity and direction.</a:t>
            </a:r>
            <a:endParaRPr lang="en-US" sz="1600">
              <a:latin typeface="Arial"/>
              <a:ea typeface="+mn-lt"/>
              <a:cs typeface="+mn-lt"/>
            </a:endParaRPr>
          </a:p>
          <a:p>
            <a:pPr>
              <a:lnSpc>
                <a:spcPct val="150000"/>
              </a:lnSpc>
              <a:buFont typeface="Arial,Sans-Serif"/>
              <a:buChar char="•"/>
            </a:pPr>
            <a:r>
              <a:rPr lang="en-US" sz="1600">
                <a:latin typeface="Arial"/>
                <a:cs typeface="Calibri" panose="020F0502020204030204"/>
              </a:rPr>
              <a:t>Creates better relationships staffs and parents.</a:t>
            </a:r>
            <a:endParaRPr lang="en-US" sz="1600">
              <a:latin typeface="Arial"/>
              <a:ea typeface="+mn-lt"/>
              <a:cs typeface="+mn-lt"/>
            </a:endParaRPr>
          </a:p>
          <a:p>
            <a:pPr>
              <a:lnSpc>
                <a:spcPct val="150000"/>
              </a:lnSpc>
              <a:buFont typeface="Arial,Sans-Serif"/>
              <a:buChar char="•"/>
            </a:pPr>
            <a:r>
              <a:rPr lang="en-US" sz="1600">
                <a:latin typeface="Arial"/>
                <a:cs typeface="Calibri" panose="020F0502020204030204"/>
              </a:rPr>
              <a:t>Increases engagement between staffs.   (</a:t>
            </a:r>
            <a:r>
              <a:rPr lang="en-GB" sz="1600">
                <a:latin typeface="Arial"/>
                <a:cs typeface="Arial"/>
              </a:rPr>
              <a:t>Leonard,  2019).</a:t>
            </a:r>
            <a:endParaRPr lang="en-US" sz="1600">
              <a:latin typeface="Arial"/>
              <a:ea typeface="+mn-lt"/>
              <a:cs typeface="+mn-lt"/>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5704334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25619A-17DB-4B04-B671-E73A8B3C5D80}"/>
              </a:ext>
            </a:extLst>
          </p:cNvPr>
          <p:cNvSpPr>
            <a:spLocks noGrp="1"/>
          </p:cNvSpPr>
          <p:nvPr>
            <p:ph type="title"/>
          </p:nvPr>
        </p:nvSpPr>
        <p:spPr>
          <a:xfrm>
            <a:off x="643467" y="321734"/>
            <a:ext cx="10905066" cy="1135737"/>
          </a:xfrm>
        </p:spPr>
        <p:txBody>
          <a:bodyPr vert="horz" lIns="91440" tIns="45720" rIns="91440" bIns="45720" rtlCol="0" anchor="ctr">
            <a:noAutofit/>
          </a:bodyPr>
          <a:lstStyle/>
          <a:p>
            <a:pPr algn="ctr"/>
            <a:r>
              <a:rPr lang="en-GB" sz="4800" b="1">
                <a:latin typeface="Arial"/>
                <a:cs typeface="Calibri Light"/>
              </a:rPr>
              <a:t>Conclusion </a:t>
            </a:r>
            <a:br>
              <a:rPr lang="en-GB" sz="4800" b="1">
                <a:latin typeface="Arial"/>
                <a:cs typeface="Calibri Light"/>
              </a:rPr>
            </a:br>
            <a:endParaRPr lang="en-GB" sz="3600">
              <a:cs typeface="Calibri Light" panose="020F0302020204030204"/>
            </a:endParaRPr>
          </a:p>
        </p:txBody>
      </p:sp>
      <p:sp>
        <p:nvSpPr>
          <p:cNvPr id="3" name="Content Placeholder 2">
            <a:extLst>
              <a:ext uri="{FF2B5EF4-FFF2-40B4-BE49-F238E27FC236}">
                <a16:creationId xmlns:a16="http://schemas.microsoft.com/office/drawing/2014/main" id="{EC369768-514D-464E-8F19-74523021BAE3}"/>
              </a:ext>
            </a:extLst>
          </p:cNvPr>
          <p:cNvSpPr>
            <a:spLocks noGrp="1"/>
          </p:cNvSpPr>
          <p:nvPr>
            <p:ph idx="1"/>
          </p:nvPr>
        </p:nvSpPr>
        <p:spPr>
          <a:xfrm>
            <a:off x="643467" y="1782981"/>
            <a:ext cx="10905066" cy="4393982"/>
          </a:xfrm>
        </p:spPr>
        <p:txBody>
          <a:bodyPr vert="horz" lIns="91440" tIns="45720" rIns="91440" bIns="45720" rtlCol="0" anchor="t">
            <a:normAutofit/>
          </a:bodyPr>
          <a:lstStyle/>
          <a:p>
            <a:pPr>
              <a:lnSpc>
                <a:spcPct val="150000"/>
              </a:lnSpc>
            </a:pPr>
            <a:r>
              <a:rPr lang="en-GB" sz="1600">
                <a:latin typeface="Arial"/>
                <a:cs typeface="Calibri"/>
              </a:rPr>
              <a:t>To conclusion, in order  for RCH to have a strategic effective communication system, it needs an interactive theory such as Schram’s model, using Horizontal line of communication</a:t>
            </a:r>
          </a:p>
          <a:p>
            <a:pPr>
              <a:lnSpc>
                <a:spcPct val="150000"/>
              </a:lnSpc>
            </a:pPr>
            <a:r>
              <a:rPr lang="en-GB" sz="1600">
                <a:latin typeface="Arial"/>
                <a:cs typeface="Calibri"/>
              </a:rPr>
              <a:t>With medium that supports multiple cues simultaneously, facilitate rapid feedback and establishes a personal focus for the communication. </a:t>
            </a:r>
            <a:endParaRPr lang="en-GB" sz="1600">
              <a:latin typeface="Arial"/>
              <a:cs typeface="Arial"/>
            </a:endParaRPr>
          </a:p>
          <a:p>
            <a:pPr>
              <a:lnSpc>
                <a:spcPct val="150000"/>
              </a:lnSpc>
            </a:pPr>
            <a:r>
              <a:rPr lang="en-GB" sz="1600">
                <a:latin typeface="Arial"/>
                <a:cs typeface="Calibri"/>
              </a:rPr>
              <a:t>Outlined the barriers and put in place mechanism to minimise it to burst effective communications. Effective communication will enhance understanding customers/stakeholders needs, clarification of workplace procedures routine and non-routine messages for successful relationships as well as executing their duties for RCH to improve.</a:t>
            </a:r>
            <a:endParaRPr lang="en-GB" sz="1600">
              <a:latin typeface="Arial"/>
              <a:cs typeface="Arial"/>
            </a:endParaRPr>
          </a:p>
          <a:p>
            <a:pPr>
              <a:lnSpc>
                <a:spcPct val="150000"/>
              </a:lnSpc>
            </a:pPr>
            <a:r>
              <a:rPr lang="en-GB" sz="1600">
                <a:latin typeface="Arial"/>
                <a:cs typeface="Calibri"/>
              </a:rPr>
              <a:t>We hope you now have a better understanding of effective communication and how it can improve businesses functionality to effectively address RCH's issues</a:t>
            </a:r>
            <a:endParaRPr lang="en-GB" sz="1600">
              <a:latin typeface="Arial"/>
              <a:cs typeface="Arial"/>
            </a:endParaRPr>
          </a:p>
          <a:p>
            <a:pPr>
              <a:lnSpc>
                <a:spcPct val="150000"/>
              </a:lnSpc>
            </a:pPr>
            <a:r>
              <a:rPr lang="en-GB" sz="1600">
                <a:latin typeface="Arial"/>
                <a:cs typeface="Calibri"/>
              </a:rPr>
              <a:t>Any questions? - Thanks for your attention and patience </a:t>
            </a:r>
            <a:endParaRPr lang="en-GB" sz="1600">
              <a:latin typeface="Arial"/>
              <a:cs typeface="Arial"/>
            </a:endParaRPr>
          </a:p>
          <a:p>
            <a:pPr>
              <a:lnSpc>
                <a:spcPct val="150000"/>
              </a:lnSpc>
            </a:pPr>
            <a:endParaRPr lang="en-GB" sz="1600">
              <a:latin typeface="Arial"/>
              <a:cs typeface="Calibri"/>
            </a:endParaRPr>
          </a:p>
          <a:p>
            <a:pPr>
              <a:lnSpc>
                <a:spcPct val="150000"/>
              </a:lnSpc>
            </a:pPr>
            <a:endParaRPr lang="en-GB" sz="1600">
              <a:latin typeface="Arial"/>
              <a:cs typeface="Calibri"/>
            </a:endParaRPr>
          </a:p>
        </p:txBody>
      </p:sp>
      <p:sp>
        <p:nvSpPr>
          <p:cNvPr id="7"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0773497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A1C570-78B2-488C-A8B8-96B2B10BA9CC}"/>
              </a:ext>
            </a:extLst>
          </p:cNvPr>
          <p:cNvSpPr>
            <a:spLocks noGrp="1"/>
          </p:cNvSpPr>
          <p:nvPr>
            <p:ph type="title"/>
          </p:nvPr>
        </p:nvSpPr>
        <p:spPr>
          <a:xfrm>
            <a:off x="643467" y="321734"/>
            <a:ext cx="10905066" cy="1135737"/>
          </a:xfrm>
        </p:spPr>
        <p:txBody>
          <a:bodyPr>
            <a:normAutofit/>
          </a:bodyPr>
          <a:lstStyle/>
          <a:p>
            <a:pPr algn="ctr"/>
            <a:r>
              <a:rPr lang="en-GB" sz="4800" b="1">
                <a:latin typeface="Arial"/>
                <a:cs typeface="Calibri Light"/>
              </a:rPr>
              <a:t>References List </a:t>
            </a:r>
            <a:endParaRPr lang="en-US" sz="4800" b="1">
              <a:latin typeface="Arial"/>
              <a:cs typeface="Arial"/>
            </a:endParaRPr>
          </a:p>
        </p:txBody>
      </p:sp>
      <p:sp>
        <p:nvSpPr>
          <p:cNvPr id="3" name="Content Placeholder 2">
            <a:extLst>
              <a:ext uri="{FF2B5EF4-FFF2-40B4-BE49-F238E27FC236}">
                <a16:creationId xmlns:a16="http://schemas.microsoft.com/office/drawing/2014/main" id="{90DCA5BD-1198-47D4-92A6-508C0020999D}"/>
              </a:ext>
            </a:extLst>
          </p:cNvPr>
          <p:cNvSpPr>
            <a:spLocks noGrp="1"/>
          </p:cNvSpPr>
          <p:nvPr>
            <p:ph idx="1"/>
          </p:nvPr>
        </p:nvSpPr>
        <p:spPr>
          <a:xfrm>
            <a:off x="657321" y="1782981"/>
            <a:ext cx="10891212" cy="4948163"/>
          </a:xfrm>
        </p:spPr>
        <p:txBody>
          <a:bodyPr vert="horz" lIns="91440" tIns="45720" rIns="91440" bIns="45720" rtlCol="0" anchor="t">
            <a:noAutofit/>
          </a:bodyPr>
          <a:lstStyle/>
          <a:p>
            <a:pPr>
              <a:lnSpc>
                <a:spcPct val="150000"/>
              </a:lnSpc>
            </a:pPr>
            <a:r>
              <a:rPr lang="en-GB" sz="1200" err="1">
                <a:latin typeface="Arial"/>
                <a:ea typeface="+mn-lt"/>
                <a:cs typeface="+mn-lt"/>
              </a:rPr>
              <a:t>Belmejdoub</a:t>
            </a:r>
            <a:r>
              <a:rPr lang="en-GB" sz="1200">
                <a:latin typeface="Arial"/>
                <a:ea typeface="+mn-lt"/>
                <a:cs typeface="+mn-lt"/>
              </a:rPr>
              <a:t>, A. (2017). Managing organisational communication: an analysis of communication knowledge, stakeholder requirements and barriers to effective communication in the workplace.</a:t>
            </a:r>
            <a:endParaRPr lang="en-GB" sz="1200">
              <a:latin typeface="Arial"/>
              <a:cs typeface="Calibri" panose="020F0502020204030204"/>
            </a:endParaRPr>
          </a:p>
          <a:p>
            <a:pPr>
              <a:lnSpc>
                <a:spcPct val="150000"/>
              </a:lnSpc>
            </a:pPr>
            <a:r>
              <a:rPr lang="en-GB" sz="1200" err="1">
                <a:latin typeface="Arial"/>
                <a:ea typeface="+mn-lt"/>
                <a:cs typeface="+mn-lt"/>
              </a:rPr>
              <a:t>keller</a:t>
            </a:r>
            <a:r>
              <a:rPr lang="en-GB" sz="1200">
                <a:latin typeface="Arial"/>
                <a:ea typeface="+mn-lt"/>
                <a:cs typeface="+mn-lt"/>
              </a:rPr>
              <a:t>, K L (2009) ‘Building strong brands in a modern marketing communications environment, </a:t>
            </a:r>
            <a:r>
              <a:rPr lang="en-GB" sz="1200" i="1">
                <a:latin typeface="Arial"/>
                <a:ea typeface="+mn-lt"/>
                <a:cs typeface="+mn-lt"/>
              </a:rPr>
              <a:t>Journal of Marketing Communications,</a:t>
            </a:r>
            <a:r>
              <a:rPr lang="en-GB" sz="1200">
                <a:latin typeface="Arial"/>
                <a:ea typeface="+mn-lt"/>
                <a:cs typeface="+mn-lt"/>
              </a:rPr>
              <a:t> 15, (2). Available at: https://moodle.uwtsd.ac.uk/course/view.php?id=5299  (Accessed: 3</a:t>
            </a:r>
            <a:r>
              <a:rPr lang="en-GB" sz="1200" baseline="30000">
                <a:latin typeface="Arial"/>
                <a:ea typeface="+mn-lt"/>
                <a:cs typeface="+mn-lt"/>
              </a:rPr>
              <a:t>rd</a:t>
            </a:r>
            <a:r>
              <a:rPr lang="en-GB" sz="1200">
                <a:latin typeface="Arial"/>
                <a:ea typeface="+mn-lt"/>
                <a:cs typeface="+mn-lt"/>
              </a:rPr>
              <a:t> November 2021).   </a:t>
            </a:r>
          </a:p>
          <a:p>
            <a:pPr>
              <a:lnSpc>
                <a:spcPct val="150000"/>
              </a:lnSpc>
            </a:pPr>
            <a:r>
              <a:rPr lang="en-GB" sz="1200">
                <a:latin typeface="Arial"/>
                <a:ea typeface="+mn-lt"/>
                <a:cs typeface="Arial"/>
              </a:rPr>
              <a:t>Leonard, K. (2019). </a:t>
            </a:r>
            <a:r>
              <a:rPr lang="en-GB" sz="1200" i="1">
                <a:latin typeface="Arial"/>
                <a:ea typeface="+mn-lt"/>
                <a:cs typeface="Arial"/>
              </a:rPr>
              <a:t>Advantages &amp; Disadvantages of Effective Communication</a:t>
            </a:r>
            <a:r>
              <a:rPr lang="en-GB" sz="1200">
                <a:latin typeface="Arial"/>
                <a:ea typeface="+mn-lt"/>
                <a:cs typeface="Arial"/>
              </a:rPr>
              <a:t>. [online] </a:t>
            </a:r>
            <a:r>
              <a:rPr lang="en-GB" sz="1200" err="1">
                <a:latin typeface="Arial"/>
                <a:ea typeface="+mn-lt"/>
                <a:cs typeface="Arial"/>
              </a:rPr>
              <a:t>Bizfluent</a:t>
            </a:r>
            <a:r>
              <a:rPr lang="en-GB" sz="1200">
                <a:latin typeface="Arial"/>
                <a:ea typeface="+mn-lt"/>
                <a:cs typeface="Arial"/>
              </a:rPr>
              <a:t>. Available at: https://bizfluent.com/list-6714762-advantages-disadvantages-effective-communication.html.</a:t>
            </a:r>
            <a:endParaRPr lang="en-GB" sz="1200">
              <a:ea typeface="+mn-lt"/>
              <a:cs typeface="+mn-lt"/>
            </a:endParaRPr>
          </a:p>
          <a:p>
            <a:pPr>
              <a:lnSpc>
                <a:spcPct val="150000"/>
              </a:lnSpc>
            </a:pPr>
            <a:r>
              <a:rPr lang="en-GB" sz="1200">
                <a:latin typeface="Arial"/>
                <a:ea typeface="+mn-lt"/>
                <a:cs typeface="Arial"/>
              </a:rPr>
              <a:t>Network, G. E. (2008). Guide to assessing teamwork and collaboration</a:t>
            </a:r>
            <a:endParaRPr lang="en-US" sz="1200">
              <a:ea typeface="+mn-lt"/>
              <a:cs typeface="+mn-lt"/>
            </a:endParaRPr>
          </a:p>
          <a:p>
            <a:pPr>
              <a:lnSpc>
                <a:spcPct val="150000"/>
              </a:lnSpc>
            </a:pPr>
            <a:r>
              <a:rPr lang="en-GB" sz="1200">
                <a:latin typeface="Arial"/>
                <a:ea typeface="+mn-lt"/>
                <a:cs typeface="+mn-lt"/>
              </a:rPr>
              <a:t>Novak, M C (2019) ‘Everything you need to know about communication theories’, </a:t>
            </a:r>
            <a:r>
              <a:rPr lang="en-GB" sz="1200" i="1">
                <a:latin typeface="Arial"/>
                <a:ea typeface="+mn-lt"/>
                <a:cs typeface="+mn-lt"/>
              </a:rPr>
              <a:t>G2</a:t>
            </a:r>
            <a:r>
              <a:rPr lang="en-GB" sz="1200">
                <a:latin typeface="Arial"/>
                <a:ea typeface="+mn-lt"/>
                <a:cs typeface="+mn-lt"/>
              </a:rPr>
              <a:t> [blog], April 8</a:t>
            </a:r>
            <a:r>
              <a:rPr lang="en-GB" sz="1200" baseline="30000">
                <a:latin typeface="Arial"/>
                <a:ea typeface="+mn-lt"/>
                <a:cs typeface="+mn-lt"/>
              </a:rPr>
              <a:t>th</a:t>
            </a:r>
            <a:r>
              <a:rPr lang="en-GB" sz="1200">
                <a:latin typeface="Arial"/>
                <a:ea typeface="+mn-lt"/>
                <a:cs typeface="+mn-lt"/>
              </a:rPr>
              <a:t>. Available at: https://www.g2.com/articles/communication-theory  (Accessed: 12</a:t>
            </a:r>
            <a:r>
              <a:rPr lang="en-GB" sz="1200" baseline="30000">
                <a:latin typeface="Arial"/>
                <a:ea typeface="+mn-lt"/>
                <a:cs typeface="+mn-lt"/>
              </a:rPr>
              <a:t>th</a:t>
            </a:r>
            <a:r>
              <a:rPr lang="en-GB" sz="1200">
                <a:latin typeface="Arial"/>
                <a:ea typeface="+mn-lt"/>
                <a:cs typeface="+mn-lt"/>
              </a:rPr>
              <a:t> November 2021). </a:t>
            </a:r>
          </a:p>
          <a:p>
            <a:pPr>
              <a:lnSpc>
                <a:spcPct val="150000"/>
              </a:lnSpc>
            </a:pPr>
            <a:r>
              <a:rPr lang="en-GB" sz="1200">
                <a:latin typeface="Arial"/>
                <a:ea typeface="+mn-lt"/>
                <a:cs typeface="+mn-lt"/>
              </a:rPr>
              <a:t>Rainbow (2021)  </a:t>
            </a:r>
            <a:r>
              <a:rPr lang="en-GB" sz="1200" i="1">
                <a:latin typeface="Arial"/>
                <a:ea typeface="+mn-lt"/>
                <a:cs typeface="+mn-lt"/>
              </a:rPr>
              <a:t>Rainbow hospice for children and young people.</a:t>
            </a:r>
            <a:r>
              <a:rPr lang="en-GB" sz="1200">
                <a:latin typeface="Arial"/>
                <a:ea typeface="+mn-lt"/>
                <a:cs typeface="+mn-lt"/>
              </a:rPr>
              <a:t> Available at: http://www.rainbow.co.uk  (Accessed:12th November 2021)</a:t>
            </a:r>
          </a:p>
          <a:p>
            <a:pPr>
              <a:lnSpc>
                <a:spcPct val="150000"/>
              </a:lnSpc>
            </a:pPr>
            <a:r>
              <a:rPr lang="en-GB" sz="1200" err="1">
                <a:latin typeface="Arial"/>
                <a:ea typeface="+mn-lt"/>
                <a:cs typeface="+mn-lt"/>
              </a:rPr>
              <a:t>Tourish</a:t>
            </a:r>
            <a:r>
              <a:rPr lang="en-GB" sz="1200">
                <a:latin typeface="Arial"/>
                <a:ea typeface="+mn-lt"/>
                <a:cs typeface="+mn-lt"/>
              </a:rPr>
              <a:t>, D. and Hargie, O., (2009). 'Communication and organizational success'. In </a:t>
            </a:r>
            <a:r>
              <a:rPr lang="en-GB" sz="1200" i="1">
                <a:latin typeface="Arial"/>
                <a:ea typeface="+mn-lt"/>
                <a:cs typeface="+mn-lt"/>
              </a:rPr>
              <a:t>Auditing Organizational Communication</a:t>
            </a:r>
            <a:r>
              <a:rPr lang="en-GB" sz="1200">
                <a:latin typeface="Arial"/>
                <a:ea typeface="+mn-lt"/>
                <a:cs typeface="+mn-lt"/>
              </a:rPr>
              <a:t>: A Handbook of Research, Theory and Practice (pp. 3-26).</a:t>
            </a:r>
          </a:p>
          <a:p>
            <a:pPr>
              <a:lnSpc>
                <a:spcPct val="150000"/>
              </a:lnSpc>
            </a:pPr>
            <a:r>
              <a:rPr lang="en-GB" sz="1200">
                <a:latin typeface="Arial"/>
                <a:ea typeface="+mn-lt"/>
                <a:cs typeface="+mn-lt"/>
              </a:rPr>
              <a:t>www.americanmobile.com. (n.d.). </a:t>
            </a:r>
            <a:r>
              <a:rPr lang="en-GB" sz="1200" i="1">
                <a:latin typeface="Arial"/>
                <a:ea typeface="+mn-lt"/>
                <a:cs typeface="+mn-lt"/>
              </a:rPr>
              <a:t>Communicating Effectively with Patients | American Mobile</a:t>
            </a:r>
            <a:r>
              <a:rPr lang="en-GB" sz="1200">
                <a:latin typeface="Arial"/>
                <a:ea typeface="+mn-lt"/>
                <a:cs typeface="+mn-lt"/>
              </a:rPr>
              <a:t>. [online] Available at: https://www.americanmobile.com/nursezone/career-development/7-ways-to-improve-communication-with-patients/.</a:t>
            </a:r>
            <a:endParaRPr lang="en-GB" sz="1200">
              <a:latin typeface="Arial"/>
              <a:cs typeface="Calibri"/>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645299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4FEDCC-2B49-4B0D-87D4-239FFBE7EB8D}"/>
              </a:ext>
            </a:extLst>
          </p:cNvPr>
          <p:cNvSpPr>
            <a:spLocks noGrp="1"/>
          </p:cNvSpPr>
          <p:nvPr>
            <p:ph type="title"/>
          </p:nvPr>
        </p:nvSpPr>
        <p:spPr>
          <a:xfrm>
            <a:off x="657321" y="321734"/>
            <a:ext cx="10891212" cy="1135737"/>
          </a:xfrm>
        </p:spPr>
        <p:txBody>
          <a:bodyPr>
            <a:normAutofit/>
          </a:bodyPr>
          <a:lstStyle/>
          <a:p>
            <a:pPr algn="ctr"/>
            <a:r>
              <a:rPr lang="en-GB" sz="4800">
                <a:latin typeface="Arial"/>
                <a:cs typeface="Calibri Light"/>
              </a:rPr>
              <a:t>Group Evaluation Page</a:t>
            </a:r>
            <a:endParaRPr lang="en-GB" sz="4800">
              <a:latin typeface="Arial"/>
              <a:cs typeface="Arial"/>
            </a:endParaRPr>
          </a:p>
        </p:txBody>
      </p:sp>
      <p:sp>
        <p:nvSpPr>
          <p:cNvPr id="12" name="Rectangle 11">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Isosceles Triangle 15">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4">
            <a:extLst>
              <a:ext uri="{FF2B5EF4-FFF2-40B4-BE49-F238E27FC236}">
                <a16:creationId xmlns:a16="http://schemas.microsoft.com/office/drawing/2014/main" id="{8E776707-EE5D-4C4E-BE50-F0131E1243A7}"/>
              </a:ext>
            </a:extLst>
          </p:cNvPr>
          <p:cNvGraphicFramePr>
            <a:graphicFrameLocks noGrp="1"/>
          </p:cNvGraphicFramePr>
          <p:nvPr>
            <p:ph idx="1"/>
            <p:extLst>
              <p:ext uri="{D42A27DB-BD31-4B8C-83A1-F6EECF244321}">
                <p14:modId xmlns:p14="http://schemas.microsoft.com/office/powerpoint/2010/main" val="1907811512"/>
              </p:ext>
            </p:extLst>
          </p:nvPr>
        </p:nvGraphicFramePr>
        <p:xfrm>
          <a:off x="838200" y="2015522"/>
          <a:ext cx="10515601" cy="3971550"/>
        </p:xfrm>
        <a:graphic>
          <a:graphicData uri="http://schemas.openxmlformats.org/drawingml/2006/table">
            <a:tbl>
              <a:tblPr firstRow="1" bandRow="1">
                <a:tableStyleId>{5C22544A-7EE6-4342-B048-85BDC9FD1C3A}</a:tableStyleId>
              </a:tblPr>
              <a:tblGrid>
                <a:gridCol w="3791429">
                  <a:extLst>
                    <a:ext uri="{9D8B030D-6E8A-4147-A177-3AD203B41FA5}">
                      <a16:colId xmlns:a16="http://schemas.microsoft.com/office/drawing/2014/main" val="1532299464"/>
                    </a:ext>
                  </a:extLst>
                </a:gridCol>
                <a:gridCol w="6724172">
                  <a:extLst>
                    <a:ext uri="{9D8B030D-6E8A-4147-A177-3AD203B41FA5}">
                      <a16:colId xmlns:a16="http://schemas.microsoft.com/office/drawing/2014/main" val="1211588876"/>
                    </a:ext>
                  </a:extLst>
                </a:gridCol>
              </a:tblGrid>
              <a:tr h="357125">
                <a:tc>
                  <a:txBody>
                    <a:bodyPr/>
                    <a:lstStyle/>
                    <a:p>
                      <a:pPr marL="0" algn="ctr" rtl="0" eaLnBrk="1" latinLnBrk="0" hangingPunct="1">
                        <a:lnSpc>
                          <a:spcPct val="150000"/>
                        </a:lnSpc>
                        <a:spcBef>
                          <a:spcPts val="0"/>
                        </a:spcBef>
                        <a:spcAft>
                          <a:spcPts val="0"/>
                        </a:spcAft>
                      </a:pPr>
                      <a:r>
                        <a:rPr lang="en-GB" sz="1600" kern="1200">
                          <a:effectLst/>
                          <a:latin typeface="Arial"/>
                        </a:rPr>
                        <a:t>Teamwork Evaluation </a:t>
                      </a:r>
                      <a:endParaRPr lang="en-GB" sz="1600">
                        <a:effectLst/>
                        <a:latin typeface="Arial"/>
                      </a:endParaRPr>
                    </a:p>
                  </a:txBody>
                  <a:tcPr marL="0" marR="0" marT="0" marB="0" anchor="ctr"/>
                </a:tc>
                <a:tc>
                  <a:txBody>
                    <a:bodyPr/>
                    <a:lstStyle/>
                    <a:p>
                      <a:pPr marL="0" algn="ctr" rtl="0" eaLnBrk="1" latinLnBrk="0" hangingPunct="1">
                        <a:lnSpc>
                          <a:spcPct val="150000"/>
                        </a:lnSpc>
                        <a:spcBef>
                          <a:spcPts val="0"/>
                        </a:spcBef>
                        <a:spcAft>
                          <a:spcPts val="0"/>
                        </a:spcAft>
                      </a:pPr>
                      <a:r>
                        <a:rPr lang="en-GB" sz="1600" kern="1200">
                          <a:effectLst/>
                          <a:latin typeface="Arial"/>
                        </a:rPr>
                        <a:t>Team responses. </a:t>
                      </a:r>
                      <a:endParaRPr lang="en-GB" sz="1600">
                        <a:effectLst/>
                        <a:latin typeface="Arial"/>
                      </a:endParaRPr>
                    </a:p>
                  </a:txBody>
                  <a:tcPr marL="0" marR="0" marT="0" marB="0" anchor="ctr"/>
                </a:tc>
                <a:extLst>
                  <a:ext uri="{0D108BD9-81ED-4DB2-BD59-A6C34878D82A}">
                    <a16:rowId xmlns:a16="http://schemas.microsoft.com/office/drawing/2014/main" val="2223381546"/>
                  </a:ext>
                </a:extLst>
              </a:tr>
              <a:tr h="722885">
                <a:tc>
                  <a:txBody>
                    <a:bodyPr/>
                    <a:lstStyle/>
                    <a:p>
                      <a:pPr marL="0" algn="l" rtl="0" eaLnBrk="1" latinLnBrk="0" hangingPunct="1">
                        <a:lnSpc>
                          <a:spcPct val="150000"/>
                        </a:lnSpc>
                        <a:spcBef>
                          <a:spcPts val="0"/>
                        </a:spcBef>
                        <a:spcAft>
                          <a:spcPts val="0"/>
                        </a:spcAft>
                      </a:pPr>
                      <a:r>
                        <a:rPr lang="en-GB" sz="1600" kern="1200">
                          <a:effectLst/>
                          <a:latin typeface="Arial"/>
                        </a:rPr>
                        <a:t>Who was in your team? </a:t>
                      </a:r>
                      <a:endParaRPr lang="en-GB" sz="1600">
                        <a:effectLst/>
                        <a:latin typeface="Arial"/>
                      </a:endParaRPr>
                    </a:p>
                  </a:txBody>
                  <a:tcPr marL="0" marR="0" marT="0" marB="0" anchor="ctr"/>
                </a:tc>
                <a:tc>
                  <a:txBody>
                    <a:bodyPr/>
                    <a:lstStyle/>
                    <a:p>
                      <a:pPr marL="0" algn="l" rtl="0" eaLnBrk="1" latinLnBrk="0" hangingPunct="1">
                        <a:lnSpc>
                          <a:spcPct val="150000"/>
                        </a:lnSpc>
                        <a:spcBef>
                          <a:spcPts val="0"/>
                        </a:spcBef>
                        <a:spcAft>
                          <a:spcPts val="0"/>
                        </a:spcAft>
                      </a:pPr>
                      <a:r>
                        <a:rPr lang="en-GB" sz="1600" err="1">
                          <a:effectLst/>
                          <a:latin typeface="Arial"/>
                        </a:rPr>
                        <a:t>Tuty</a:t>
                      </a:r>
                      <a:r>
                        <a:rPr lang="en-GB" sz="1600">
                          <a:effectLst/>
                          <a:latin typeface="Arial"/>
                        </a:rPr>
                        <a:t> Jallow Sarr 2027118,Olajumoke Olaide Owowlawase-2026205, Viorica Cislianu- 2026744, Kuljit Kaur- 2028451, Amna Tehyab- 2026792</a:t>
                      </a:r>
                    </a:p>
                  </a:txBody>
                  <a:tcPr marL="0" marR="0" marT="0" marB="0" anchor="ctr"/>
                </a:tc>
                <a:extLst>
                  <a:ext uri="{0D108BD9-81ED-4DB2-BD59-A6C34878D82A}">
                    <a16:rowId xmlns:a16="http://schemas.microsoft.com/office/drawing/2014/main" val="98434415"/>
                  </a:ext>
                </a:extLst>
              </a:tr>
              <a:tr h="722885">
                <a:tc>
                  <a:txBody>
                    <a:bodyPr/>
                    <a:lstStyle/>
                    <a:p>
                      <a:pPr marL="0" marR="0" indent="0" algn="l" rtl="0" eaLnBrk="1" fontAlgn="auto" latinLnBrk="0" hangingPunct="1">
                        <a:lnSpc>
                          <a:spcPct val="150000"/>
                        </a:lnSpc>
                        <a:spcBef>
                          <a:spcPts val="0"/>
                        </a:spcBef>
                        <a:spcAft>
                          <a:spcPts val="0"/>
                        </a:spcAft>
                      </a:pPr>
                      <a:r>
                        <a:rPr lang="en-GB" sz="1600" kern="1200">
                          <a:effectLst/>
                          <a:latin typeface="Arial"/>
                        </a:rPr>
                        <a:t>What were the key strengths of your team? </a:t>
                      </a:r>
                      <a:endParaRPr lang="en-GB" sz="1600">
                        <a:effectLst/>
                        <a:latin typeface="Arial"/>
                      </a:endParaRPr>
                    </a:p>
                  </a:txBody>
                  <a:tcPr marL="0" marR="0" marT="0" marB="0" anchor="ctr"/>
                </a:tc>
                <a:tc>
                  <a:txBody>
                    <a:bodyPr/>
                    <a:lstStyle/>
                    <a:p>
                      <a:pPr marL="0" algn="l" rtl="0" eaLnBrk="1" latinLnBrk="0" hangingPunct="1">
                        <a:lnSpc>
                          <a:spcPct val="150000"/>
                        </a:lnSpc>
                        <a:spcBef>
                          <a:spcPts val="0"/>
                        </a:spcBef>
                        <a:spcAft>
                          <a:spcPts val="0"/>
                        </a:spcAft>
                      </a:pPr>
                      <a:r>
                        <a:rPr lang="en-GB" sz="1600">
                          <a:effectLst/>
                          <a:latin typeface="Arial"/>
                        </a:rPr>
                        <a:t>Good communication ,good teamwork , conflict management.</a:t>
                      </a:r>
                    </a:p>
                  </a:txBody>
                  <a:tcPr marL="0" marR="0" marT="0" marB="0" anchor="ctr"/>
                </a:tc>
                <a:extLst>
                  <a:ext uri="{0D108BD9-81ED-4DB2-BD59-A6C34878D82A}">
                    <a16:rowId xmlns:a16="http://schemas.microsoft.com/office/drawing/2014/main" val="1585073969"/>
                  </a:ext>
                </a:extLst>
              </a:tr>
              <a:tr h="722885">
                <a:tc>
                  <a:txBody>
                    <a:bodyPr/>
                    <a:lstStyle/>
                    <a:p>
                      <a:pPr marL="0" marR="0" indent="0" algn="l" rtl="0" eaLnBrk="1" fontAlgn="auto" latinLnBrk="0" hangingPunct="1">
                        <a:lnSpc>
                          <a:spcPct val="150000"/>
                        </a:lnSpc>
                        <a:spcBef>
                          <a:spcPts val="0"/>
                        </a:spcBef>
                        <a:spcAft>
                          <a:spcPts val="0"/>
                        </a:spcAft>
                      </a:pPr>
                      <a:r>
                        <a:rPr lang="en-GB" sz="1600" kern="1200">
                          <a:effectLst/>
                          <a:latin typeface="Arial"/>
                        </a:rPr>
                        <a:t>What were the challenges that you overcame as a team?</a:t>
                      </a:r>
                      <a:endParaRPr lang="en-GB" sz="1600">
                        <a:effectLst/>
                        <a:latin typeface="Arial"/>
                      </a:endParaRPr>
                    </a:p>
                  </a:txBody>
                  <a:tcPr marL="0" marR="0" marT="0" marB="0" anchor="ctr"/>
                </a:tc>
                <a:tc>
                  <a:txBody>
                    <a:bodyPr/>
                    <a:lstStyle/>
                    <a:p>
                      <a:pPr marL="0" algn="l" rtl="0" eaLnBrk="1" latinLnBrk="0" hangingPunct="1">
                        <a:lnSpc>
                          <a:spcPct val="150000"/>
                        </a:lnSpc>
                        <a:spcBef>
                          <a:spcPts val="0"/>
                        </a:spcBef>
                        <a:spcAft>
                          <a:spcPts val="0"/>
                        </a:spcAft>
                      </a:pPr>
                      <a:r>
                        <a:rPr lang="en-GB" sz="1600">
                          <a:effectLst/>
                          <a:latin typeface="Arial"/>
                        </a:rPr>
                        <a:t>Unable to understand the case study properly until we work as a team </a:t>
                      </a:r>
                    </a:p>
                  </a:txBody>
                  <a:tcPr marL="0" marR="0" marT="0" marB="0" anchor="ctr"/>
                </a:tc>
                <a:extLst>
                  <a:ext uri="{0D108BD9-81ED-4DB2-BD59-A6C34878D82A}">
                    <a16:rowId xmlns:a16="http://schemas.microsoft.com/office/drawing/2014/main" val="269974917"/>
                  </a:ext>
                </a:extLst>
              </a:tr>
              <a:tr h="722885">
                <a:tc>
                  <a:txBody>
                    <a:bodyPr/>
                    <a:lstStyle/>
                    <a:p>
                      <a:pPr marL="0" marR="0" indent="0" algn="l" rtl="0" eaLnBrk="1" fontAlgn="auto" latinLnBrk="0" hangingPunct="1">
                        <a:lnSpc>
                          <a:spcPct val="150000"/>
                        </a:lnSpc>
                        <a:spcBef>
                          <a:spcPts val="0"/>
                        </a:spcBef>
                        <a:spcAft>
                          <a:spcPts val="0"/>
                        </a:spcAft>
                      </a:pPr>
                      <a:r>
                        <a:rPr lang="en-GB" sz="1600" kern="1200">
                          <a:effectLst/>
                          <a:latin typeface="Arial"/>
                        </a:rPr>
                        <a:t>What would you do differently if you worked as a team again?</a:t>
                      </a:r>
                      <a:endParaRPr lang="en-GB" sz="1600">
                        <a:effectLst/>
                        <a:latin typeface="Arial"/>
                      </a:endParaRPr>
                    </a:p>
                  </a:txBody>
                  <a:tcPr marL="0" marR="0" marT="0" marB="0" anchor="ctr"/>
                </a:tc>
                <a:tc>
                  <a:txBody>
                    <a:bodyPr/>
                    <a:lstStyle/>
                    <a:p>
                      <a:pPr marL="0" algn="l" rtl="0" eaLnBrk="1" latinLnBrk="0" hangingPunct="1">
                        <a:lnSpc>
                          <a:spcPct val="150000"/>
                        </a:lnSpc>
                        <a:spcBef>
                          <a:spcPts val="0"/>
                        </a:spcBef>
                        <a:spcAft>
                          <a:spcPts val="0"/>
                        </a:spcAft>
                      </a:pPr>
                      <a:r>
                        <a:rPr lang="en-GB" sz="1600">
                          <a:effectLst/>
                          <a:latin typeface="Arial"/>
                        </a:rPr>
                        <a:t>More time to conduct   literature review </a:t>
                      </a:r>
                    </a:p>
                  </a:txBody>
                  <a:tcPr marL="0" marR="0" marT="0" marB="0" anchor="ctr"/>
                </a:tc>
                <a:extLst>
                  <a:ext uri="{0D108BD9-81ED-4DB2-BD59-A6C34878D82A}">
                    <a16:rowId xmlns:a16="http://schemas.microsoft.com/office/drawing/2014/main" val="2220782777"/>
                  </a:ext>
                </a:extLst>
              </a:tr>
              <a:tr h="722885">
                <a:tc>
                  <a:txBody>
                    <a:bodyPr/>
                    <a:lstStyle/>
                    <a:p>
                      <a:pPr marL="0" algn="l" rtl="0" eaLnBrk="1" latinLnBrk="0" hangingPunct="1">
                        <a:lnSpc>
                          <a:spcPct val="150000"/>
                        </a:lnSpc>
                        <a:spcBef>
                          <a:spcPts val="0"/>
                        </a:spcBef>
                        <a:spcAft>
                          <a:spcPts val="0"/>
                        </a:spcAft>
                      </a:pPr>
                      <a:r>
                        <a:rPr lang="en-GB" sz="1600" kern="1200">
                          <a:effectLst/>
                          <a:latin typeface="Arial"/>
                        </a:rPr>
                        <a:t>How would you rate your team working? Out of 10? </a:t>
                      </a:r>
                      <a:endParaRPr lang="en-GB" sz="1600">
                        <a:effectLst/>
                        <a:latin typeface="Arial"/>
                      </a:endParaRPr>
                    </a:p>
                  </a:txBody>
                  <a:tcPr marL="0" marR="0" marT="0" marB="0" anchor="ctr"/>
                </a:tc>
                <a:tc>
                  <a:txBody>
                    <a:bodyPr/>
                    <a:lstStyle/>
                    <a:p>
                      <a:pPr marL="0" algn="l" rtl="0" eaLnBrk="1" latinLnBrk="0" hangingPunct="1">
                        <a:lnSpc>
                          <a:spcPct val="150000"/>
                        </a:lnSpc>
                        <a:spcBef>
                          <a:spcPts val="0"/>
                        </a:spcBef>
                        <a:spcAft>
                          <a:spcPts val="0"/>
                        </a:spcAft>
                      </a:pPr>
                      <a:r>
                        <a:rPr lang="en-GB" sz="1600">
                          <a:effectLst/>
                          <a:latin typeface="Arial"/>
                        </a:rPr>
                        <a:t>8 </a:t>
                      </a:r>
                    </a:p>
                  </a:txBody>
                  <a:tcPr marL="0" marR="0" marT="0" marB="0" anchor="ctr"/>
                </a:tc>
                <a:extLst>
                  <a:ext uri="{0D108BD9-81ED-4DB2-BD59-A6C34878D82A}">
                    <a16:rowId xmlns:a16="http://schemas.microsoft.com/office/drawing/2014/main" val="666582226"/>
                  </a:ext>
                </a:extLst>
              </a:tr>
            </a:tbl>
          </a:graphicData>
        </a:graphic>
      </p:graphicFrame>
    </p:spTree>
    <p:extLst>
      <p:ext uri="{BB962C8B-B14F-4D97-AF65-F5344CB8AC3E}">
        <p14:creationId xmlns:p14="http://schemas.microsoft.com/office/powerpoint/2010/main" val="25517949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Text&#10;&#10;Description automatically generated">
            <a:extLst>
              <a:ext uri="{FF2B5EF4-FFF2-40B4-BE49-F238E27FC236}">
                <a16:creationId xmlns:a16="http://schemas.microsoft.com/office/drawing/2014/main" id="{AB8AABFD-BA3D-445E-916D-F3CD6B778525}"/>
              </a:ext>
            </a:extLst>
          </p:cNvPr>
          <p:cNvPicPr>
            <a:picLocks noGrp="1" noChangeAspect="1"/>
          </p:cNvPicPr>
          <p:nvPr>
            <p:ph idx="1"/>
          </p:nvPr>
        </p:nvPicPr>
        <p:blipFill>
          <a:blip r:embed="rId2"/>
          <a:stretch>
            <a:fillRect/>
          </a:stretch>
        </p:blipFill>
        <p:spPr>
          <a:xfrm>
            <a:off x="643467" y="716364"/>
            <a:ext cx="10905066" cy="5425270"/>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897830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12</Slides>
  <Notes>6</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Presentation on Strategies for Effective Communication in a business Setting</vt:lpstr>
      <vt:lpstr>Introduction </vt:lpstr>
      <vt:lpstr>Theories  Relating to Models of  Communication </vt:lpstr>
      <vt:lpstr>Theories Relating to Models of Communications</vt:lpstr>
      <vt:lpstr> Channels of Communication and its Importance  </vt:lpstr>
      <vt:lpstr>Channels of Communication and its Importance </vt:lpstr>
      <vt:lpstr>Barriers to Effective  Communication </vt:lpstr>
      <vt:lpstr> The Impact of Effective Communication  </vt:lpstr>
      <vt:lpstr>Conclusion  </vt:lpstr>
      <vt:lpstr>References List </vt:lpstr>
      <vt:lpstr>Group Evaluation Page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2</cp:revision>
  <dcterms:created xsi:type="dcterms:W3CDTF">2021-11-11T10:51:21Z</dcterms:created>
  <dcterms:modified xsi:type="dcterms:W3CDTF">2021-11-22T12:46:16Z</dcterms:modified>
</cp:coreProperties>
</file>