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7" r:id="rId8"/>
    <p:sldId id="262" r:id="rId9"/>
    <p:sldId id="266" r:id="rId10"/>
    <p:sldId id="268" r:id="rId11"/>
    <p:sldId id="270" r:id="rId12"/>
    <p:sldId id="271" r:id="rId13"/>
    <p:sldId id="269" r:id="rId14"/>
    <p:sldId id="263"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AA77FA-367F-4886-8C5D-429900522398}" v="4" dt="2026-03-12T13:41:18.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59" d="100"/>
          <a:sy n="59" d="100"/>
        </p:scale>
        <p:origin x="8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Introduction and Case study context</a:t>
          </a:r>
          <a:endParaRPr lang="en-US" sz="21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Evaluate Productivity tools</a:t>
          </a:r>
          <a:endParaRPr lang="en-US" sz="21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Evaluate Co0mmunication Tools</a:t>
          </a:r>
          <a:endParaRPr lang="en-US" sz="21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Design digital safety action plan</a:t>
          </a:r>
          <a:endParaRPr lang="en-US" sz="21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Conclusion</a:t>
          </a:r>
          <a:endParaRPr lang="en-US" sz="21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References</a:t>
          </a:r>
          <a:endParaRPr lang="en-US" sz="21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3/12/2026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3/12/2026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3/12/2026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england.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dirty="0"/>
              <a:t>Assessment 1: Group Presentation 3</a:t>
            </a:r>
          </a:p>
          <a:p>
            <a:pPr>
              <a:lnSpc>
                <a:spcPct val="100000"/>
              </a:lnSpc>
            </a:pPr>
            <a:r>
              <a:rPr lang="en-GB" sz="2600" dirty="0"/>
              <a:t>Programme: Certificate of Higher Education in Health and Social Care</a:t>
            </a:r>
          </a:p>
          <a:p>
            <a:pPr>
              <a:lnSpc>
                <a:spcPct val="100000"/>
              </a:lnSpc>
            </a:pPr>
            <a:r>
              <a:rPr lang="en-GB" sz="2600" dirty="0"/>
              <a:t>Lecturer name: Christopher </a:t>
            </a:r>
            <a:r>
              <a:rPr lang="en-GB" sz="2600" dirty="0" err="1"/>
              <a:t>Mafuva</a:t>
            </a:r>
            <a:endParaRPr lang="en-GB" sz="2600" dirty="0"/>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1767034589"/>
              </p:ext>
            </p:extLst>
          </p:nvPr>
        </p:nvGraphicFramePr>
        <p:xfrm>
          <a:off x="6313227" y="0"/>
          <a:ext cx="4920829" cy="6851525"/>
        </p:xfrm>
        <a:graphic>
          <a:graphicData uri="http://schemas.openxmlformats.org/drawingml/2006/table">
            <a:tbl>
              <a:tblPr firstRow="1" bandRow="1">
                <a:tableStyleId>{3B4B98B0-60AC-42C2-AFA5-B58CD77FA1E5}</a:tableStyleId>
              </a:tblPr>
              <a:tblGrid>
                <a:gridCol w="2432392">
                  <a:extLst>
                    <a:ext uri="{9D8B030D-6E8A-4147-A177-3AD203B41FA5}">
                      <a16:colId xmlns:a16="http://schemas.microsoft.com/office/drawing/2014/main" val="933752240"/>
                    </a:ext>
                  </a:extLst>
                </a:gridCol>
                <a:gridCol w="2488437">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en-GB" sz="3300" dirty="0"/>
                        <a:t>Antonia Carbone      2532070</a:t>
                      </a:r>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576773117"/>
                  </a:ext>
                </a:extLst>
              </a:tr>
              <a:tr h="664950">
                <a:tc>
                  <a:txBody>
                    <a:bodyPr/>
                    <a:lstStyle/>
                    <a:p>
                      <a:r>
                        <a:rPr lang="en-GB" sz="3300" dirty="0"/>
                        <a:t>Nana Amoabeng 2513138</a:t>
                      </a:r>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747151769"/>
                  </a:ext>
                </a:extLst>
              </a:tr>
              <a:tr h="664950">
                <a:tc>
                  <a:txBody>
                    <a:bodyPr/>
                    <a:lstStyle/>
                    <a:p>
                      <a:r>
                        <a:rPr lang="en-GB" sz="3300" dirty="0"/>
                        <a:t>Katherine </a:t>
                      </a:r>
                      <a:r>
                        <a:rPr lang="en-GB" sz="3300" dirty="0" err="1"/>
                        <a:t>Camones</a:t>
                      </a:r>
                      <a:r>
                        <a:rPr lang="en-GB" sz="3300" dirty="0"/>
                        <a:t> 2529377</a:t>
                      </a:r>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145154892"/>
                  </a:ext>
                </a:extLst>
              </a:tr>
              <a:tr h="664950">
                <a:tc>
                  <a:txBody>
                    <a:bodyPr/>
                    <a:lstStyle/>
                    <a:p>
                      <a:r>
                        <a:rPr lang="en-GB" sz="3300" dirty="0"/>
                        <a:t>Suzanne  Vigneron 2522979</a:t>
                      </a:r>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r>
                        <a:rPr lang="en-GB" sz="3300" dirty="0"/>
                        <a:t>Alix Kouakou 2527189</a:t>
                      </a:r>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We acknowledge the use of Grammarly (https://www.grammarly.com/) on ADD DATE OF ACCESS HERE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We confirm that We have not presented any AI generated text as my own work. We confirm we have copies of our drafts, notes, and other resources we used before, and after the use of AI tools which we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Antonia :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a:xfrm>
            <a:off x="217714" y="2240915"/>
            <a:ext cx="10515600" cy="4251960"/>
          </a:xfrm>
        </p:spPr>
        <p:txBody>
          <a:bodyPr>
            <a:normAutofit/>
          </a:bodyPr>
          <a:lstStyle/>
          <a:p>
            <a:r>
              <a:rPr lang="en-GB" sz="3200" dirty="0">
                <a:solidFill>
                  <a:schemeClr val="tx1">
                    <a:lumMod val="95000"/>
                    <a:lumOff val="5000"/>
                  </a:schemeClr>
                </a:solidFill>
              </a:rPr>
              <a:t>Greenfield Home Agency provides person – centred support for older adults , many of whom rely on consistent and well  - organised care . </a:t>
            </a:r>
          </a:p>
          <a:p>
            <a:r>
              <a:rPr lang="en-GB" sz="3200" dirty="0">
                <a:solidFill>
                  <a:schemeClr val="tx1">
                    <a:lumMod val="95000"/>
                    <a:lumOff val="5000"/>
                  </a:schemeClr>
                </a:solidFill>
              </a:rPr>
              <a:t>The agency is currently trying to adapt to Microsoft tools such as Word , Excel , PowerPoint and Teams , but  Some staff still find the transition challenging . </a:t>
            </a:r>
          </a:p>
          <a:p>
            <a:r>
              <a:rPr lang="en-GB" sz="3200" dirty="0">
                <a:solidFill>
                  <a:schemeClr val="tx1">
                    <a:lumMod val="95000"/>
                    <a:lumOff val="5000"/>
                  </a:schemeClr>
                </a:solidFill>
              </a:rPr>
              <a:t>Because of this , Greenfield needs a clear and practical approach to help staff use digital tools safely and confidently . The aim of this presentation is to show how these tools can improve efficiency, strengthen data safety and support better collaboration among staff .</a:t>
            </a:r>
          </a:p>
        </p:txBody>
      </p:sp>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 Antonia : Use of </a:t>
            </a:r>
            <a:r>
              <a:rPr lang="en-GB" dirty="0" err="1"/>
              <a:t>ms</a:t>
            </a:r>
            <a:r>
              <a:rPr lang="en-GB" dirty="0"/>
              <a:t> </a:t>
            </a:r>
            <a:r>
              <a:rPr lang="en-GB" dirty="0" err="1"/>
              <a:t>powerpoint</a:t>
            </a:r>
            <a:r>
              <a:rPr lang="en-GB" dirty="0"/>
              <a:t> at greenfield</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a:ln>
            <a:solidFill>
              <a:schemeClr val="tx1"/>
            </a:solidFill>
          </a:ln>
        </p:spPr>
        <p:txBody>
          <a:bodyPr>
            <a:normAutofit fontScale="92500" lnSpcReduction="20000"/>
          </a:bodyPr>
          <a:lstStyle/>
          <a:p>
            <a:r>
              <a:rPr lang="en-GB" sz="3600" dirty="0"/>
              <a:t>Greenfield Home Care Agency provides person-centred support for older adults,  many of whom depend on clear communication and well-organised care.                               </a:t>
            </a:r>
          </a:p>
          <a:p>
            <a:r>
              <a:rPr lang="en-GB" sz="3600" dirty="0"/>
              <a:t> The Agency is currently trying to adapt to Microsoft tools to improve Greenfield needs .       Also plan to help staff use these tools safely and confidently.  </a:t>
            </a:r>
          </a:p>
          <a:p>
            <a:r>
              <a:rPr lang="en-GB" sz="3600" dirty="0"/>
              <a:t>PowerPoint is a widely used application and  aim to help in the process of transfer ideas virtually in every professional area. It can improve efficiently , strengthen data safety and support for a better collaboration across the team , gives the speaker to multiple options on sizes dimension and background </a:t>
            </a:r>
            <a:r>
              <a:rPr lang="en-GB" sz="3600" dirty="0" err="1"/>
              <a:t>colors</a:t>
            </a:r>
            <a:r>
              <a:rPr lang="en-GB" sz="3600" dirty="0"/>
              <a:t> . </a:t>
            </a:r>
          </a:p>
        </p:txBody>
      </p:sp>
    </p:spTree>
    <p:extLst>
      <p:ext uri="{BB962C8B-B14F-4D97-AF65-F5344CB8AC3E}">
        <p14:creationId xmlns:p14="http://schemas.microsoft.com/office/powerpoint/2010/main" val="3130983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3324531049"/>
              </p:ext>
            </p:extLst>
          </p:nvPr>
        </p:nvGraphicFramePr>
        <p:xfrm>
          <a:off x="228600" y="1328059"/>
          <a:ext cx="8828314" cy="5334000"/>
        </p:xfrm>
        <a:graphic>
          <a:graphicData uri="http://schemas.openxmlformats.org/drawingml/2006/table">
            <a:tbl>
              <a:tblPr firstRow="1" bandRow="1">
                <a:tableStyleId>{5C22544A-7EE6-4342-B048-85BDC9FD1C3A}</a:tableStyleId>
              </a:tblPr>
              <a:tblGrid>
                <a:gridCol w="4414157">
                  <a:extLst>
                    <a:ext uri="{9D8B030D-6E8A-4147-A177-3AD203B41FA5}">
                      <a16:colId xmlns:a16="http://schemas.microsoft.com/office/drawing/2014/main" val="1109808954"/>
                    </a:ext>
                  </a:extLst>
                </a:gridCol>
                <a:gridCol w="4414157">
                  <a:extLst>
                    <a:ext uri="{9D8B030D-6E8A-4147-A177-3AD203B41FA5}">
                      <a16:colId xmlns:a16="http://schemas.microsoft.com/office/drawing/2014/main" val="4102497299"/>
                    </a:ext>
                  </a:extLst>
                </a:gridCol>
              </a:tblGrid>
              <a:tr h="260003">
                <a:tc>
                  <a:txBody>
                    <a:bodyPr/>
                    <a:lstStyle/>
                    <a:p>
                      <a:r>
                        <a:rPr lang="en-GB" sz="3200" dirty="0"/>
                        <a:t>Limitations</a:t>
                      </a:r>
                    </a:p>
                  </a:txBody>
                  <a:tcPr/>
                </a:tc>
                <a:tc>
                  <a:txBody>
                    <a:bodyPr/>
                    <a:lstStyle/>
                    <a:p>
                      <a:r>
                        <a:rPr lang="en-GB" sz="3200" dirty="0"/>
                        <a:t>Benefits</a:t>
                      </a:r>
                    </a:p>
                  </a:txBody>
                  <a:tcPr/>
                </a:tc>
                <a:extLst>
                  <a:ext uri="{0D108BD9-81ED-4DB2-BD59-A6C34878D82A}">
                    <a16:rowId xmlns:a16="http://schemas.microsoft.com/office/drawing/2014/main" val="2601703228"/>
                  </a:ext>
                </a:extLst>
              </a:tr>
              <a:tr h="260003">
                <a:tc>
                  <a:txBody>
                    <a:bodyPr/>
                    <a:lstStyle/>
                    <a:p>
                      <a:r>
                        <a:rPr lang="en-GB" sz="3200" dirty="0"/>
                        <a:t>Staff confidence varies </a:t>
                      </a:r>
                    </a:p>
                  </a:txBody>
                  <a:tcPr/>
                </a:tc>
                <a:tc>
                  <a:txBody>
                    <a:bodyPr/>
                    <a:lstStyle/>
                    <a:p>
                      <a:r>
                        <a:rPr lang="en-GB" sz="3200" dirty="0"/>
                        <a:t>Improved efficiency</a:t>
                      </a:r>
                    </a:p>
                  </a:txBody>
                  <a:tcPr/>
                </a:tc>
                <a:extLst>
                  <a:ext uri="{0D108BD9-81ED-4DB2-BD59-A6C34878D82A}">
                    <a16:rowId xmlns:a16="http://schemas.microsoft.com/office/drawing/2014/main" val="2567844958"/>
                  </a:ext>
                </a:extLst>
              </a:tr>
              <a:tr h="260003">
                <a:tc>
                  <a:txBody>
                    <a:bodyPr/>
                    <a:lstStyle/>
                    <a:p>
                      <a:r>
                        <a:rPr lang="en-GB" sz="3200" dirty="0"/>
                        <a:t>Training is needed</a:t>
                      </a:r>
                    </a:p>
                  </a:txBody>
                  <a:tcPr/>
                </a:tc>
                <a:tc>
                  <a:txBody>
                    <a:bodyPr/>
                    <a:lstStyle/>
                    <a:p>
                      <a:r>
                        <a:rPr lang="en-GB" sz="3200" dirty="0"/>
                        <a:t>Better communication</a:t>
                      </a:r>
                    </a:p>
                  </a:txBody>
                  <a:tcPr/>
                </a:tc>
                <a:extLst>
                  <a:ext uri="{0D108BD9-81ED-4DB2-BD59-A6C34878D82A}">
                    <a16:rowId xmlns:a16="http://schemas.microsoft.com/office/drawing/2014/main" val="816450203"/>
                  </a:ext>
                </a:extLst>
              </a:tr>
              <a:tr h="0">
                <a:tc>
                  <a:txBody>
                    <a:bodyPr/>
                    <a:lstStyle/>
                    <a:p>
                      <a:r>
                        <a:rPr lang="en-GB" sz="3200" dirty="0"/>
                        <a:t>Risk of mistakes</a:t>
                      </a:r>
                    </a:p>
                  </a:txBody>
                  <a:tcPr/>
                </a:tc>
                <a:tc>
                  <a:txBody>
                    <a:bodyPr/>
                    <a:lstStyle/>
                    <a:p>
                      <a:r>
                        <a:rPr lang="en-GB" sz="3200" dirty="0"/>
                        <a:t>Clearer  organization</a:t>
                      </a:r>
                    </a:p>
                  </a:txBody>
                  <a:tcPr/>
                </a:tc>
                <a:extLst>
                  <a:ext uri="{0D108BD9-81ED-4DB2-BD59-A6C34878D82A}">
                    <a16:rowId xmlns:a16="http://schemas.microsoft.com/office/drawing/2014/main" val="3754902980"/>
                  </a:ext>
                </a:extLst>
              </a:tr>
              <a:tr h="2084187">
                <a:tc>
                  <a:txBody>
                    <a:bodyPr/>
                    <a:lstStyle/>
                    <a:p>
                      <a:r>
                        <a:rPr lang="en-GB" sz="3200" dirty="0"/>
                        <a:t>Technical issues</a:t>
                      </a:r>
                    </a:p>
                    <a:p>
                      <a:endParaRPr lang="en-GB" sz="3200" dirty="0"/>
                    </a:p>
                    <a:p>
                      <a:r>
                        <a:rPr lang="en-GB" sz="3200" dirty="0"/>
                        <a:t>Adaptation takes time</a:t>
                      </a:r>
                    </a:p>
                    <a:p>
                      <a:endParaRPr lang="en-GB" sz="3200" dirty="0"/>
                    </a:p>
                    <a:p>
                      <a:r>
                        <a:rPr lang="en-GB" sz="3200" dirty="0"/>
                        <a:t>Data safety depends on staff behaviour</a:t>
                      </a:r>
                    </a:p>
                    <a:p>
                      <a:endParaRPr lang="en-GB" sz="3200" dirty="0"/>
                    </a:p>
                  </a:txBody>
                  <a:tcPr/>
                </a:tc>
                <a:tc>
                  <a:txBody>
                    <a:bodyPr/>
                    <a:lstStyle/>
                    <a:p>
                      <a:r>
                        <a:rPr lang="en-GB" sz="3200" dirty="0"/>
                        <a:t>Reduced paperwork </a:t>
                      </a:r>
                    </a:p>
                    <a:p>
                      <a:r>
                        <a:rPr lang="en-GB" sz="3200" dirty="0"/>
                        <a:t>Improved teamwork</a:t>
                      </a:r>
                    </a:p>
                    <a:p>
                      <a:r>
                        <a:rPr lang="en-GB" sz="3200" dirty="0"/>
                        <a:t> </a:t>
                      </a:r>
                    </a:p>
                    <a:p>
                      <a:r>
                        <a:rPr lang="en-GB" sz="3200" dirty="0"/>
                        <a:t>Stronger data safety </a:t>
                      </a:r>
                    </a:p>
                    <a:p>
                      <a:endParaRPr lang="en-GB" sz="3200"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a:bodyPr>
          <a:lstStyle/>
          <a:p>
            <a:r>
              <a:rPr lang="en-GB" dirty="0"/>
              <a:t>Katherine : Use of </a:t>
            </a:r>
            <a:r>
              <a:rPr lang="en-GB" dirty="0" err="1"/>
              <a:t>ms</a:t>
            </a:r>
            <a:r>
              <a:rPr lang="en-GB" dirty="0"/>
              <a:t> </a:t>
            </a:r>
            <a:r>
              <a:rPr lang="en-GB" dirty="0" err="1"/>
              <a:t>WorD</a:t>
            </a:r>
            <a:endParaRPr lang="en-GB" dirty="0"/>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p:txBody>
          <a:bodyPr>
            <a:normAutofit lnSpcReduction="10000"/>
          </a:bodyPr>
          <a:lstStyle/>
          <a:p>
            <a:r>
              <a:rPr lang="en-GB" sz="3200" dirty="0">
                <a:solidFill>
                  <a:schemeClr val="tx1">
                    <a:lumMod val="95000"/>
                    <a:lumOff val="5000"/>
                  </a:schemeClr>
                </a:solidFill>
              </a:rPr>
              <a:t>Greenfield Care Home agency provides person –centred support for older adults, which means staff needs clear , accurate and well-organized information every day . </a:t>
            </a:r>
          </a:p>
          <a:p>
            <a:r>
              <a:rPr lang="en-GB" sz="3200" dirty="0">
                <a:solidFill>
                  <a:schemeClr val="tx1">
                    <a:lumMod val="95000"/>
                    <a:lumOff val="5000"/>
                  </a:schemeClr>
                </a:solidFill>
              </a:rPr>
              <a:t>Using Word helps the agency connect traditional care work with modern digital skills. Staff can write care notes, update reports, prepare letters and record important information in more professional and consistent way . </a:t>
            </a:r>
          </a:p>
          <a:p>
            <a:r>
              <a:rPr lang="en-GB" sz="3200" dirty="0">
                <a:solidFill>
                  <a:schemeClr val="tx1">
                    <a:lumMod val="95000"/>
                    <a:lumOff val="5000"/>
                  </a:schemeClr>
                </a:solidFill>
              </a:rPr>
              <a:t>This also helps develop stronger digital skills that are valuable in the wider health and social care sector. By using Words, staff can work more efficiently, communicate more clearly and keep information organised, which benefit both team and the people they support .</a:t>
            </a:r>
          </a:p>
          <a:p>
            <a:endParaRPr lang="en-GB" dirty="0"/>
          </a:p>
        </p:txBody>
      </p:sp>
    </p:spTree>
    <p:extLst>
      <p:ext uri="{BB962C8B-B14F-4D97-AF65-F5344CB8AC3E}">
        <p14:creationId xmlns:p14="http://schemas.microsoft.com/office/powerpoint/2010/main" val="452808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word</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4149911926"/>
              </p:ext>
            </p:extLst>
          </p:nvPr>
        </p:nvGraphicFramePr>
        <p:xfrm>
          <a:off x="1012371" y="1928813"/>
          <a:ext cx="10341429" cy="4358640"/>
        </p:xfrm>
        <a:graphic>
          <a:graphicData uri="http://schemas.openxmlformats.org/drawingml/2006/table">
            <a:tbl>
              <a:tblPr firstRow="1" bandRow="1">
                <a:tableStyleId>{5C22544A-7EE6-4342-B048-85BDC9FD1C3A}</a:tableStyleId>
              </a:tblPr>
              <a:tblGrid>
                <a:gridCol w="5083629">
                  <a:extLst>
                    <a:ext uri="{9D8B030D-6E8A-4147-A177-3AD203B41FA5}">
                      <a16:colId xmlns:a16="http://schemas.microsoft.com/office/drawing/2014/main" val="1074956580"/>
                    </a:ext>
                  </a:extLst>
                </a:gridCol>
                <a:gridCol w="5257800">
                  <a:extLst>
                    <a:ext uri="{9D8B030D-6E8A-4147-A177-3AD203B41FA5}">
                      <a16:colId xmlns:a16="http://schemas.microsoft.com/office/drawing/2014/main" val="1042188678"/>
                    </a:ext>
                  </a:extLst>
                </a:gridCol>
              </a:tblGrid>
              <a:tr h="370840">
                <a:tc>
                  <a:txBody>
                    <a:bodyPr/>
                    <a:lstStyle/>
                    <a:p>
                      <a:r>
                        <a:rPr lang="en-GB" sz="3200" dirty="0"/>
                        <a:t>Advantages </a:t>
                      </a:r>
                    </a:p>
                    <a:p>
                      <a:endParaRPr lang="en-GB" sz="3200" dirty="0"/>
                    </a:p>
                    <a:p>
                      <a:endParaRPr lang="en-GB" sz="3200" dirty="0"/>
                    </a:p>
                  </a:txBody>
                  <a:tcPr/>
                </a:tc>
                <a:tc>
                  <a:txBody>
                    <a:bodyPr/>
                    <a:lstStyle/>
                    <a:p>
                      <a:r>
                        <a:rPr lang="en-GB" sz="3200" dirty="0"/>
                        <a:t>Limitation</a:t>
                      </a:r>
                    </a:p>
                  </a:txBody>
                  <a:tcPr/>
                </a:tc>
                <a:extLst>
                  <a:ext uri="{0D108BD9-81ED-4DB2-BD59-A6C34878D82A}">
                    <a16:rowId xmlns:a16="http://schemas.microsoft.com/office/drawing/2014/main" val="2079448867"/>
                  </a:ext>
                </a:extLst>
              </a:tr>
              <a:tr h="370840">
                <a:tc>
                  <a:txBody>
                    <a:bodyPr/>
                    <a:lstStyle/>
                    <a:p>
                      <a:r>
                        <a:rPr lang="en-GB" sz="3200" dirty="0"/>
                        <a:t>Better communication</a:t>
                      </a:r>
                    </a:p>
                    <a:p>
                      <a:endParaRPr lang="en-GB" sz="3200" dirty="0"/>
                    </a:p>
                  </a:txBody>
                  <a:tcPr/>
                </a:tc>
                <a:tc>
                  <a:txBody>
                    <a:bodyPr/>
                    <a:lstStyle/>
                    <a:p>
                      <a:r>
                        <a:rPr lang="en-GB" sz="3200" dirty="0"/>
                        <a:t>Training is needed</a:t>
                      </a:r>
                    </a:p>
                  </a:txBody>
                  <a:tcPr/>
                </a:tc>
                <a:extLst>
                  <a:ext uri="{0D108BD9-81ED-4DB2-BD59-A6C34878D82A}">
                    <a16:rowId xmlns:a16="http://schemas.microsoft.com/office/drawing/2014/main" val="922042968"/>
                  </a:ext>
                </a:extLst>
              </a:tr>
              <a:tr h="370840">
                <a:tc>
                  <a:txBody>
                    <a:bodyPr/>
                    <a:lstStyle/>
                    <a:p>
                      <a:r>
                        <a:rPr lang="en-GB" sz="3200" dirty="0"/>
                        <a:t>Less  paperwork</a:t>
                      </a:r>
                    </a:p>
                  </a:txBody>
                  <a:tcPr/>
                </a:tc>
                <a:tc>
                  <a:txBody>
                    <a:bodyPr/>
                    <a:lstStyle/>
                    <a:p>
                      <a:r>
                        <a:rPr lang="en-GB" sz="3200" dirty="0"/>
                        <a:t>Internet issues </a:t>
                      </a:r>
                    </a:p>
                  </a:txBody>
                  <a:tcPr/>
                </a:tc>
                <a:extLst>
                  <a:ext uri="{0D108BD9-81ED-4DB2-BD59-A6C34878D82A}">
                    <a16:rowId xmlns:a16="http://schemas.microsoft.com/office/drawing/2014/main" val="3345647487"/>
                  </a:ext>
                </a:extLst>
              </a:tr>
              <a:tr h="370840">
                <a:tc>
                  <a:txBody>
                    <a:bodyPr/>
                    <a:lstStyle/>
                    <a:p>
                      <a:r>
                        <a:rPr lang="en-GB" sz="3200" dirty="0"/>
                        <a:t>Faster problem solving</a:t>
                      </a:r>
                    </a:p>
                  </a:txBody>
                  <a:tcPr/>
                </a:tc>
                <a:tc>
                  <a:txBody>
                    <a:bodyPr/>
                    <a:lstStyle/>
                    <a:p>
                      <a:r>
                        <a:rPr lang="en-GB" sz="3200" dirty="0"/>
                        <a:t>Risks of mistakes</a:t>
                      </a:r>
                    </a:p>
                  </a:txBody>
                  <a:tcPr/>
                </a:tc>
                <a:extLst>
                  <a:ext uri="{0D108BD9-81ED-4DB2-BD59-A6C34878D82A}">
                    <a16:rowId xmlns:a16="http://schemas.microsoft.com/office/drawing/2014/main" val="236248419"/>
                  </a:ext>
                </a:extLst>
              </a:tr>
              <a:tr h="370840">
                <a:tc>
                  <a:txBody>
                    <a:bodyPr/>
                    <a:lstStyle/>
                    <a:p>
                      <a:r>
                        <a:rPr lang="en-GB" sz="3200" dirty="0"/>
                        <a:t>Better communication</a:t>
                      </a:r>
                    </a:p>
                  </a:txBody>
                  <a:tcPr/>
                </a:tc>
                <a:tc>
                  <a:txBody>
                    <a:bodyPr/>
                    <a:lstStyle/>
                    <a:p>
                      <a:r>
                        <a:rPr lang="en-GB" sz="3200" dirty="0"/>
                        <a:t>Too many notification</a:t>
                      </a:r>
                    </a:p>
                  </a:txBody>
                  <a:tcPr/>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A49B2-1308-0207-E651-0345F52660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7808CE-AD58-8529-8D98-7EB6519A0AB4}"/>
              </a:ext>
            </a:extLst>
          </p:cNvPr>
          <p:cNvSpPr>
            <a:spLocks noGrp="1"/>
          </p:cNvSpPr>
          <p:nvPr>
            <p:ph type="title"/>
          </p:nvPr>
        </p:nvSpPr>
        <p:spPr/>
        <p:txBody>
          <a:bodyPr>
            <a:normAutofit/>
          </a:bodyPr>
          <a:lstStyle/>
          <a:p>
            <a:r>
              <a:rPr lang="en-GB" dirty="0"/>
              <a:t>Nana : Use of </a:t>
            </a:r>
            <a:r>
              <a:rPr lang="en-GB" dirty="0" err="1"/>
              <a:t>ms</a:t>
            </a:r>
            <a:r>
              <a:rPr lang="en-GB" dirty="0"/>
              <a:t> teams</a:t>
            </a:r>
          </a:p>
        </p:txBody>
      </p:sp>
      <p:sp>
        <p:nvSpPr>
          <p:cNvPr id="3" name="Content Placeholder 2">
            <a:extLst>
              <a:ext uri="{FF2B5EF4-FFF2-40B4-BE49-F238E27FC236}">
                <a16:creationId xmlns:a16="http://schemas.microsoft.com/office/drawing/2014/main" id="{D2E85AE6-5439-F3B4-B6EB-4AA63DE1CAAB}"/>
              </a:ext>
            </a:extLst>
          </p:cNvPr>
          <p:cNvSpPr>
            <a:spLocks noGrp="1"/>
          </p:cNvSpPr>
          <p:nvPr>
            <p:ph idx="1"/>
          </p:nvPr>
        </p:nvSpPr>
        <p:spPr/>
        <p:txBody>
          <a:bodyPr/>
          <a:lstStyle/>
          <a:p>
            <a:r>
              <a:rPr lang="en-GB" sz="3600" dirty="0"/>
              <a:t>At Greenfield Home Care Agency, carers spend most of their time visiting older adults in the community ,  so staying connected with the main office is really important . </a:t>
            </a:r>
          </a:p>
          <a:p>
            <a:r>
              <a:rPr lang="en-GB" sz="3600" dirty="0"/>
              <a:t>Microsoft Teams helps make this easier. </a:t>
            </a:r>
          </a:p>
          <a:p>
            <a:r>
              <a:rPr lang="en-GB" sz="3600" dirty="0"/>
              <a:t>When carers are out in the field, they can quickly message the office, ask questions , or get updates about clients, It keeps everyone in touch and makes communication faster and more organised.</a:t>
            </a:r>
          </a:p>
          <a:p>
            <a:endParaRPr lang="en-GB" dirty="0"/>
          </a:p>
        </p:txBody>
      </p:sp>
    </p:spTree>
    <p:extLst>
      <p:ext uri="{BB962C8B-B14F-4D97-AF65-F5344CB8AC3E}">
        <p14:creationId xmlns:p14="http://schemas.microsoft.com/office/powerpoint/2010/main" val="3386573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48335-F7FF-BF9F-5559-BA7886D547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A042C6-7B97-2698-3099-50FD6B1CDE5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422D24D0-63D5-0899-A1DA-D218FA57F197}"/>
              </a:ext>
            </a:extLst>
          </p:cNvPr>
          <p:cNvGraphicFramePr>
            <a:graphicFrameLocks noGrp="1"/>
          </p:cNvGraphicFramePr>
          <p:nvPr>
            <p:ph idx="1"/>
            <p:extLst>
              <p:ext uri="{D42A27DB-BD31-4B8C-83A1-F6EECF244321}">
                <p14:modId xmlns:p14="http://schemas.microsoft.com/office/powerpoint/2010/main" val="3246091510"/>
              </p:ext>
            </p:extLst>
          </p:nvPr>
        </p:nvGraphicFramePr>
        <p:xfrm>
          <a:off x="838200" y="1928813"/>
          <a:ext cx="10515600" cy="42976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109808954"/>
                    </a:ext>
                  </a:extLst>
                </a:gridCol>
                <a:gridCol w="5257800">
                  <a:extLst>
                    <a:ext uri="{9D8B030D-6E8A-4147-A177-3AD203B41FA5}">
                      <a16:colId xmlns:a16="http://schemas.microsoft.com/office/drawing/2014/main" val="4102497299"/>
                    </a:ext>
                  </a:extLst>
                </a:gridCol>
              </a:tblGrid>
              <a:tr h="370840">
                <a:tc>
                  <a:txBody>
                    <a:bodyPr/>
                    <a:lstStyle/>
                    <a:p>
                      <a:r>
                        <a:rPr lang="en-GB" sz="3600" dirty="0"/>
                        <a:t>Benefits</a:t>
                      </a:r>
                    </a:p>
                  </a:txBody>
                  <a:tcPr/>
                </a:tc>
                <a:tc>
                  <a:txBody>
                    <a:bodyPr/>
                    <a:lstStyle/>
                    <a:p>
                      <a:r>
                        <a:rPr lang="en-GB" sz="3600" dirty="0"/>
                        <a:t>Limitations</a:t>
                      </a:r>
                    </a:p>
                  </a:txBody>
                  <a:tcPr/>
                </a:tc>
                <a:extLst>
                  <a:ext uri="{0D108BD9-81ED-4DB2-BD59-A6C34878D82A}">
                    <a16:rowId xmlns:a16="http://schemas.microsoft.com/office/drawing/2014/main" val="2601703228"/>
                  </a:ext>
                </a:extLst>
              </a:tr>
              <a:tr h="370840">
                <a:tc>
                  <a:txBody>
                    <a:bodyPr/>
                    <a:lstStyle/>
                    <a:p>
                      <a:r>
                        <a:rPr lang="en-GB" sz="3600" dirty="0"/>
                        <a:t>Easy to share updates, files and information</a:t>
                      </a:r>
                    </a:p>
                  </a:txBody>
                  <a:tcPr/>
                </a:tc>
                <a:tc>
                  <a:txBody>
                    <a:bodyPr/>
                    <a:lstStyle/>
                    <a:p>
                      <a:r>
                        <a:rPr lang="en-GB" sz="3600" dirty="0"/>
                        <a:t>Internet can drop when carers are out in the community</a:t>
                      </a:r>
                    </a:p>
                  </a:txBody>
                  <a:tcPr/>
                </a:tc>
                <a:extLst>
                  <a:ext uri="{0D108BD9-81ED-4DB2-BD59-A6C34878D82A}">
                    <a16:rowId xmlns:a16="http://schemas.microsoft.com/office/drawing/2014/main" val="2567844958"/>
                  </a:ext>
                </a:extLst>
              </a:tr>
              <a:tr h="370840">
                <a:tc>
                  <a:txBody>
                    <a:bodyPr/>
                    <a:lstStyle/>
                    <a:p>
                      <a:r>
                        <a:rPr lang="en-GB" sz="3600" dirty="0"/>
                        <a:t>Keeps teamwork organised help carers respond quickly</a:t>
                      </a:r>
                    </a:p>
                  </a:txBody>
                  <a:tcPr/>
                </a:tc>
                <a:tc>
                  <a:txBody>
                    <a:bodyPr/>
                    <a:lstStyle/>
                    <a:p>
                      <a:r>
                        <a:rPr lang="en-GB" sz="3600" dirty="0"/>
                        <a:t>Too many messages can be confusing</a:t>
                      </a:r>
                    </a:p>
                  </a:txBody>
                  <a:tcPr/>
                </a:tc>
                <a:extLst>
                  <a:ext uri="{0D108BD9-81ED-4DB2-BD59-A6C34878D82A}">
                    <a16:rowId xmlns:a16="http://schemas.microsoft.com/office/drawing/2014/main" val="816450203"/>
                  </a:ext>
                </a:extLst>
              </a:tr>
              <a:tr h="370840">
                <a:tc>
                  <a:txBody>
                    <a:bodyPr/>
                    <a:lstStyle/>
                    <a:p>
                      <a:r>
                        <a:rPr lang="en-GB" sz="3600" dirty="0"/>
                        <a:t>Quick messages make communication faster</a:t>
                      </a:r>
                    </a:p>
                  </a:txBody>
                  <a:tcPr/>
                </a:tc>
                <a:tc>
                  <a:txBody>
                    <a:bodyPr/>
                    <a:lstStyle/>
                    <a:p>
                      <a:r>
                        <a:rPr lang="en-GB" sz="3600" dirty="0"/>
                        <a:t>Training is needed to use teams properly</a:t>
                      </a:r>
                    </a:p>
                  </a:txBody>
                  <a:tcPr/>
                </a:tc>
                <a:extLst>
                  <a:ext uri="{0D108BD9-81ED-4DB2-BD59-A6C34878D82A}">
                    <a16:rowId xmlns:a16="http://schemas.microsoft.com/office/drawing/2014/main" val="3754902980"/>
                  </a:ext>
                </a:extLst>
              </a:tr>
              <a:tr h="370840">
                <a:tc>
                  <a:txBody>
                    <a:bodyPr/>
                    <a:lstStyle/>
                    <a:p>
                      <a:r>
                        <a:rPr lang="en-GB" sz="3600" dirty="0"/>
                        <a:t>Help carers stay connected with the main office</a:t>
                      </a:r>
                    </a:p>
                  </a:txBody>
                  <a:tcPr/>
                </a:tc>
                <a:tc>
                  <a:txBody>
                    <a:bodyPr/>
                    <a:lstStyle/>
                    <a:p>
                      <a:r>
                        <a:rPr lang="en-GB" sz="3600" dirty="0"/>
                        <a:t>Some staff are not confident using digital tools</a:t>
                      </a:r>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4080805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A57C-4FE4-1EB9-B718-86DD4DC189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AAAE78-6756-54C7-713E-5BB216EBE35D}"/>
              </a:ext>
            </a:extLst>
          </p:cNvPr>
          <p:cNvSpPr>
            <a:spLocks noGrp="1"/>
          </p:cNvSpPr>
          <p:nvPr>
            <p:ph type="title"/>
          </p:nvPr>
        </p:nvSpPr>
        <p:spPr/>
        <p:txBody>
          <a:bodyPr>
            <a:normAutofit/>
          </a:bodyPr>
          <a:lstStyle/>
          <a:p>
            <a:r>
              <a:rPr lang="en-GB" dirty="0"/>
              <a:t>  Blessing Vigneron: Use of </a:t>
            </a:r>
            <a:r>
              <a:rPr lang="en-GB" dirty="0" err="1"/>
              <a:t>ms</a:t>
            </a:r>
            <a:r>
              <a:rPr lang="en-GB" dirty="0"/>
              <a:t> Excel</a:t>
            </a:r>
          </a:p>
        </p:txBody>
      </p:sp>
      <p:sp>
        <p:nvSpPr>
          <p:cNvPr id="3" name="Content Placeholder 2">
            <a:extLst>
              <a:ext uri="{FF2B5EF4-FFF2-40B4-BE49-F238E27FC236}">
                <a16:creationId xmlns:a16="http://schemas.microsoft.com/office/drawing/2014/main" id="{18E4111D-258F-0B8C-D128-7F85954D3415}"/>
              </a:ext>
            </a:extLst>
          </p:cNvPr>
          <p:cNvSpPr>
            <a:spLocks noGrp="1"/>
          </p:cNvSpPr>
          <p:nvPr>
            <p:ph idx="1"/>
          </p:nvPr>
        </p:nvSpPr>
        <p:spPr/>
        <p:txBody>
          <a:bodyPr/>
          <a:lstStyle/>
          <a:p>
            <a:r>
              <a:rPr lang="en-GB" sz="3600" dirty="0"/>
              <a:t>At Greenfield Home care Agency , Excel is used to keep track of important information like rotas , visit times and client details .                                                                              It helps the main office stay organised and makes it easier to update carers when something changes .                                                                                                 Even though carers in the community cannot always access Excel directly , the office can use it to share clear and accurate information with them. </a:t>
            </a:r>
          </a:p>
          <a:p>
            <a:pPr marL="0" indent="0">
              <a:buNone/>
            </a:pPr>
            <a:endParaRPr lang="en-GB" dirty="0"/>
          </a:p>
        </p:txBody>
      </p:sp>
    </p:spTree>
    <p:extLst>
      <p:ext uri="{BB962C8B-B14F-4D97-AF65-F5344CB8AC3E}">
        <p14:creationId xmlns:p14="http://schemas.microsoft.com/office/powerpoint/2010/main" val="2741048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72A09A-FD6A-B680-40BE-75C0386F9F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C9B6D6-B908-3DE7-A8C1-5A12F5963103}"/>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975F8173-EC54-D28F-3FAB-1DB7229245A6}"/>
              </a:ext>
            </a:extLst>
          </p:cNvPr>
          <p:cNvGraphicFramePr>
            <a:graphicFrameLocks noGrp="1"/>
          </p:cNvGraphicFramePr>
          <p:nvPr>
            <p:ph idx="1"/>
            <p:extLst>
              <p:ext uri="{D42A27DB-BD31-4B8C-83A1-F6EECF244321}">
                <p14:modId xmlns:p14="http://schemas.microsoft.com/office/powerpoint/2010/main" val="788159713"/>
              </p:ext>
            </p:extLst>
          </p:nvPr>
        </p:nvGraphicFramePr>
        <p:xfrm>
          <a:off x="838200" y="2182813"/>
          <a:ext cx="10515600" cy="43586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109808954"/>
                    </a:ext>
                  </a:extLst>
                </a:gridCol>
                <a:gridCol w="5257800">
                  <a:extLst>
                    <a:ext uri="{9D8B030D-6E8A-4147-A177-3AD203B41FA5}">
                      <a16:colId xmlns:a16="http://schemas.microsoft.com/office/drawing/2014/main" val="4102497299"/>
                    </a:ext>
                  </a:extLst>
                </a:gridCol>
              </a:tblGrid>
              <a:tr h="0">
                <a:tc>
                  <a:txBody>
                    <a:bodyPr/>
                    <a:lstStyle/>
                    <a:p>
                      <a:r>
                        <a:rPr lang="en-GB" sz="3200" dirty="0"/>
                        <a:t>Benefits</a:t>
                      </a:r>
                    </a:p>
                  </a:txBody>
                  <a:tcPr/>
                </a:tc>
                <a:tc>
                  <a:txBody>
                    <a:bodyPr/>
                    <a:lstStyle/>
                    <a:p>
                      <a:r>
                        <a:rPr lang="en-GB" sz="3200" dirty="0"/>
                        <a:t>Limitations</a:t>
                      </a:r>
                    </a:p>
                  </a:txBody>
                  <a:tcPr/>
                </a:tc>
                <a:extLst>
                  <a:ext uri="{0D108BD9-81ED-4DB2-BD59-A6C34878D82A}">
                    <a16:rowId xmlns:a16="http://schemas.microsoft.com/office/drawing/2014/main" val="2601703228"/>
                  </a:ext>
                </a:extLst>
              </a:tr>
              <a:tr h="370840">
                <a:tc>
                  <a:txBody>
                    <a:bodyPr/>
                    <a:lstStyle/>
                    <a:p>
                      <a:r>
                        <a:rPr lang="en-GB" sz="3200" dirty="0"/>
                        <a:t>Helps the office organise rotas and visit schedules . </a:t>
                      </a:r>
                    </a:p>
                  </a:txBody>
                  <a:tcPr/>
                </a:tc>
                <a:tc>
                  <a:txBody>
                    <a:bodyPr/>
                    <a:lstStyle/>
                    <a:p>
                      <a:r>
                        <a:rPr lang="en-GB" sz="3200" dirty="0"/>
                        <a:t>Mistakes happen if someone  types the wrong information . </a:t>
                      </a:r>
                    </a:p>
                  </a:txBody>
                  <a:tcPr/>
                </a:tc>
                <a:extLst>
                  <a:ext uri="{0D108BD9-81ED-4DB2-BD59-A6C34878D82A}">
                    <a16:rowId xmlns:a16="http://schemas.microsoft.com/office/drawing/2014/main" val="2567844958"/>
                  </a:ext>
                </a:extLst>
              </a:tr>
              <a:tr h="370840">
                <a:tc>
                  <a:txBody>
                    <a:bodyPr/>
                    <a:lstStyle/>
                    <a:p>
                      <a:r>
                        <a:rPr lang="en-GB" sz="3200" dirty="0"/>
                        <a:t>Good for tracking hours , visits and client needs .</a:t>
                      </a:r>
                    </a:p>
                  </a:txBody>
                  <a:tcPr/>
                </a:tc>
                <a:tc>
                  <a:txBody>
                    <a:bodyPr/>
                    <a:lstStyle/>
                    <a:p>
                      <a:r>
                        <a:rPr lang="en-GB" sz="3200" dirty="0"/>
                        <a:t>Not all devices open Excel properly </a:t>
                      </a:r>
                    </a:p>
                  </a:txBody>
                  <a:tcPr/>
                </a:tc>
                <a:extLst>
                  <a:ext uri="{0D108BD9-81ED-4DB2-BD59-A6C34878D82A}">
                    <a16:rowId xmlns:a16="http://schemas.microsoft.com/office/drawing/2014/main" val="816450203"/>
                  </a:ext>
                </a:extLst>
              </a:tr>
              <a:tr h="370840">
                <a:tc>
                  <a:txBody>
                    <a:bodyPr/>
                    <a:lstStyle/>
                    <a:p>
                      <a:r>
                        <a:rPr lang="en-GB" sz="3200" dirty="0"/>
                        <a:t>Keeps all data in one place</a:t>
                      </a:r>
                    </a:p>
                  </a:txBody>
                  <a:tcPr/>
                </a:tc>
                <a:tc>
                  <a:txBody>
                    <a:bodyPr/>
                    <a:lstStyle/>
                    <a:p>
                      <a:r>
                        <a:rPr lang="en-GB" sz="3200" dirty="0"/>
                        <a:t>Training is needed to understand formulas and tables . </a:t>
                      </a:r>
                    </a:p>
                  </a:txBody>
                  <a:tcPr/>
                </a:tc>
                <a:extLst>
                  <a:ext uri="{0D108BD9-81ED-4DB2-BD59-A6C34878D82A}">
                    <a16:rowId xmlns:a16="http://schemas.microsoft.com/office/drawing/2014/main" val="3754902980"/>
                  </a:ext>
                </a:extLst>
              </a:tr>
              <a:tr h="370840">
                <a:tc>
                  <a:txBody>
                    <a:bodyPr/>
                    <a:lstStyle/>
                    <a:p>
                      <a:r>
                        <a:rPr lang="en-GB" sz="3200" dirty="0"/>
                        <a:t>Reduces mistakes because formulas help with calculations .</a:t>
                      </a:r>
                    </a:p>
                  </a:txBody>
                  <a:tcPr/>
                </a:tc>
                <a:tc>
                  <a:txBody>
                    <a:bodyPr/>
                    <a:lstStyle/>
                    <a:p>
                      <a:r>
                        <a:rPr lang="en-GB" sz="3200" dirty="0"/>
                        <a:t>Internet problems can stop files form updating</a:t>
                      </a:r>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024051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a:bodyPr>
          <a:lstStyle/>
          <a:p>
            <a:r>
              <a:rPr lang="en-GB" dirty="0"/>
              <a:t>Alix k :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a:xfrm>
            <a:off x="76200" y="1690688"/>
            <a:ext cx="12115800" cy="5385026"/>
          </a:xfrm>
        </p:spPr>
        <p:txBody>
          <a:bodyPr/>
          <a:lstStyle/>
          <a:p>
            <a:r>
              <a:rPr lang="en-GB" sz="3200" u="sng" dirty="0">
                <a:solidFill>
                  <a:srgbClr val="FF0000"/>
                </a:solidFill>
              </a:rPr>
              <a:t>Secure Access</a:t>
            </a:r>
            <a:r>
              <a:rPr lang="en-GB" sz="3200" dirty="0">
                <a:solidFill>
                  <a:srgbClr val="FF0000"/>
                </a:solidFill>
              </a:rPr>
              <a:t>:  </a:t>
            </a:r>
            <a:r>
              <a:rPr lang="en-GB" sz="3200" dirty="0"/>
              <a:t>Greenfield needs to make sure only the right staff can open client information. Using strong password and two – step login helps keep everything safe .</a:t>
            </a:r>
          </a:p>
          <a:p>
            <a:r>
              <a:rPr lang="en-GB" sz="3200" u="sng" dirty="0">
                <a:solidFill>
                  <a:srgbClr val="FF0000"/>
                </a:solidFill>
              </a:rPr>
              <a:t>Email Awareness</a:t>
            </a:r>
            <a:r>
              <a:rPr lang="en-GB" sz="3200" dirty="0">
                <a:solidFill>
                  <a:schemeClr val="tx1">
                    <a:lumMod val="95000"/>
                    <a:lumOff val="5000"/>
                  </a:schemeClr>
                </a:solidFill>
              </a:rPr>
              <a:t>: </a:t>
            </a:r>
            <a:r>
              <a:rPr lang="en-GB" sz="3200" dirty="0" err="1">
                <a:solidFill>
                  <a:schemeClr val="tx1">
                    <a:lumMod val="95000"/>
                    <a:lumOff val="5000"/>
                  </a:schemeClr>
                </a:solidFill>
              </a:rPr>
              <a:t>STaff</a:t>
            </a:r>
            <a:r>
              <a:rPr lang="en-GB" sz="3200" dirty="0">
                <a:solidFill>
                  <a:schemeClr val="tx1">
                    <a:lumMod val="95000"/>
                    <a:lumOff val="5000"/>
                  </a:schemeClr>
                </a:solidFill>
              </a:rPr>
              <a:t> </a:t>
            </a:r>
            <a:r>
              <a:rPr lang="en-GB" sz="3200" dirty="0"/>
              <a:t>must be careful with emails . They should know how to spot fake messages , avoid unsafe links and report anything that that looks suspicious</a:t>
            </a:r>
            <a:r>
              <a:rPr lang="en-GB" sz="3200" dirty="0">
                <a:solidFill>
                  <a:srgbClr val="FF0000"/>
                </a:solidFill>
              </a:rPr>
              <a:t>.</a:t>
            </a:r>
          </a:p>
          <a:p>
            <a:r>
              <a:rPr lang="en-GB" sz="3200" u="sng" dirty="0">
                <a:solidFill>
                  <a:srgbClr val="FF0000"/>
                </a:solidFill>
              </a:rPr>
              <a:t>Data Management</a:t>
            </a:r>
            <a:r>
              <a:rPr lang="en-GB" sz="3200" dirty="0">
                <a:solidFill>
                  <a:srgbClr val="FF0000"/>
                </a:solidFill>
              </a:rPr>
              <a:t>: </a:t>
            </a:r>
            <a:r>
              <a:rPr lang="en-GB" sz="3200" dirty="0">
                <a:solidFill>
                  <a:schemeClr val="tx1">
                    <a:lumMod val="95000"/>
                    <a:lumOff val="5000"/>
                  </a:schemeClr>
                </a:solidFill>
              </a:rPr>
              <a:t>All documents should be stored safely , for example on one drive. This keeps files protected , backed up and easy to find if a device is lost.</a:t>
            </a:r>
          </a:p>
          <a:p>
            <a:r>
              <a:rPr lang="en-GB" sz="3200" u="sng" dirty="0">
                <a:solidFill>
                  <a:srgbClr val="FF0000"/>
                </a:solidFill>
              </a:rPr>
              <a:t>Confidentiality</a:t>
            </a:r>
            <a:r>
              <a:rPr lang="en-GB" sz="3200" dirty="0">
                <a:solidFill>
                  <a:srgbClr val="FF0000"/>
                </a:solidFill>
              </a:rPr>
              <a:t>: </a:t>
            </a:r>
            <a:r>
              <a:rPr lang="en-GB" sz="3200" dirty="0"/>
              <a:t>Carers must protect client details at all times , especially when working in the community . Information should only be shared with the right people and never discussed in public places</a:t>
            </a:r>
            <a:r>
              <a:rPr lang="en-GB" dirty="0">
                <a:solidFill>
                  <a:srgbClr val="FF0000"/>
                </a:solidFill>
              </a:rPr>
              <a:t>.</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lstStyle/>
          <a:p>
            <a:pPr marL="0" indent="0">
              <a:buNone/>
            </a:pPr>
            <a:r>
              <a:rPr lang="en-GB" sz="3600" dirty="0"/>
              <a:t>In conclusion , using digital tools Greenfield helps carers stay connected , organised and supported while working in the community , Tools like Teams and Excel make communication faster and keeps information clear , while digital safety practices protect client details . </a:t>
            </a:r>
          </a:p>
          <a:p>
            <a:pPr marL="0" indent="0">
              <a:buNone/>
            </a:pPr>
            <a:r>
              <a:rPr lang="en-GB" sz="3600" dirty="0"/>
              <a:t>Even though there are some challenges , these systems help staff work better and provide safer , more reliable care for residents . </a:t>
            </a:r>
          </a:p>
          <a:p>
            <a:endParaRPr lang="en-GB" dirty="0"/>
          </a:p>
        </p:txBody>
      </p:sp>
    </p:spTree>
    <p:extLst>
      <p:ext uri="{BB962C8B-B14F-4D97-AF65-F5344CB8AC3E}">
        <p14:creationId xmlns:p14="http://schemas.microsoft.com/office/powerpoint/2010/main" val="2527619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lstStyle/>
          <a:p>
            <a:pPr marL="0" indent="0">
              <a:buNone/>
            </a:pPr>
            <a:r>
              <a:rPr lang="en-GB" sz="3600" dirty="0">
                <a:solidFill>
                  <a:schemeClr val="tx1">
                    <a:lumMod val="95000"/>
                    <a:lumOff val="5000"/>
                  </a:schemeClr>
                </a:solidFill>
              </a:rPr>
              <a:t>Care Quality commission (2022). </a:t>
            </a:r>
            <a:r>
              <a:rPr lang="en-GB" sz="3600" i="1" dirty="0">
                <a:solidFill>
                  <a:schemeClr val="tx1">
                    <a:lumMod val="95000"/>
                    <a:lumOff val="5000"/>
                  </a:schemeClr>
                </a:solidFill>
              </a:rPr>
              <a:t>Guidance on protecting personal information in care settings . CQC</a:t>
            </a:r>
            <a:r>
              <a:rPr lang="en-GB" sz="3600" dirty="0">
                <a:solidFill>
                  <a:schemeClr val="tx1">
                    <a:lumMod val="95000"/>
                    <a:lumOff val="5000"/>
                  </a:schemeClr>
                </a:solidFill>
              </a:rPr>
              <a:t> Available at URL (Accessed Date 5/03/2026)</a:t>
            </a:r>
          </a:p>
          <a:p>
            <a:pPr marL="0" indent="0">
              <a:buNone/>
            </a:pPr>
            <a:r>
              <a:rPr lang="en-GB" sz="3600" dirty="0"/>
              <a:t>Department of Health and social care (2023) . </a:t>
            </a:r>
            <a:r>
              <a:rPr lang="en-GB" sz="3600" i="1" dirty="0"/>
              <a:t>Digital work in adult social care : guidance for provider . Government </a:t>
            </a:r>
            <a:r>
              <a:rPr lang="en-GB" sz="3600" dirty="0"/>
              <a:t>. Available at URL (Accessed 5/03/2026)</a:t>
            </a:r>
          </a:p>
          <a:p>
            <a:pPr marL="0" indent="0">
              <a:buNone/>
            </a:pPr>
            <a:r>
              <a:rPr lang="en-GB" sz="3600" dirty="0">
                <a:solidFill>
                  <a:schemeClr val="tx1">
                    <a:lumMod val="95000"/>
                    <a:lumOff val="5000"/>
                  </a:schemeClr>
                </a:solidFill>
              </a:rPr>
              <a:t>NHS England (2024 ) . </a:t>
            </a:r>
            <a:r>
              <a:rPr lang="en-GB" sz="3600" i="1" dirty="0">
                <a:solidFill>
                  <a:schemeClr val="tx1">
                    <a:lumMod val="95000"/>
                    <a:lumOff val="5000"/>
                  </a:schemeClr>
                </a:solidFill>
              </a:rPr>
              <a:t>Digital tools in community care </a:t>
            </a:r>
            <a:r>
              <a:rPr lang="en-GB" sz="3600" dirty="0">
                <a:solidFill>
                  <a:schemeClr val="tx1">
                    <a:lumMod val="95000"/>
                    <a:lumOff val="5000"/>
                  </a:schemeClr>
                </a:solidFill>
              </a:rPr>
              <a:t>. Available at : </a:t>
            </a:r>
            <a:r>
              <a:rPr lang="en-GB" sz="3600" dirty="0">
                <a:solidFill>
                  <a:srgbClr val="FF0000"/>
                </a:solidFill>
                <a:hlinkClick r:id="rId2"/>
              </a:rPr>
              <a:t>www.England.nhs.uk</a:t>
            </a:r>
            <a:r>
              <a:rPr lang="en-GB" sz="3600" dirty="0">
                <a:solidFill>
                  <a:srgbClr val="FF0000"/>
                </a:solidFill>
              </a:rPr>
              <a:t> </a:t>
            </a:r>
            <a:r>
              <a:rPr lang="en-GB" sz="3600" dirty="0"/>
              <a:t>(Accessed date 5/03/2026)  </a:t>
            </a:r>
          </a:p>
          <a:p>
            <a:pPr marL="0" indent="0">
              <a:buNone/>
            </a:pPr>
            <a:endParaRPr lang="en-GB" dirty="0"/>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440</TotalTime>
  <Words>1145</Words>
  <Application>Microsoft Office PowerPoint</Application>
  <PresentationFormat>Widescreen</PresentationFormat>
  <Paragraphs>106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The Hand Bold</vt:lpstr>
      <vt:lpstr>The Serif Hand Black</vt:lpstr>
      <vt:lpstr>SketchyVTI</vt:lpstr>
      <vt:lpstr>Digital Skills and Research Method LCHS4007</vt:lpstr>
      <vt:lpstr>Enhancing staff training and professional communication at Greenfield Care Agency</vt:lpstr>
      <vt:lpstr>Acknowledgement of the use of AI</vt:lpstr>
      <vt:lpstr>Content</vt:lpstr>
      <vt:lpstr>Antonia : Introduction</vt:lpstr>
      <vt:lpstr> Antonia : Use of ms powerpoint at greenfield</vt:lpstr>
      <vt:lpstr>Benefits and limitation</vt:lpstr>
      <vt:lpstr>Katherine : Use of ms WorD</vt:lpstr>
      <vt:lpstr>Advantages and limitation of using word</vt:lpstr>
      <vt:lpstr>Nana : Use of ms teams</vt:lpstr>
      <vt:lpstr>Benefits and limitation</vt:lpstr>
      <vt:lpstr>  Blessing Vigneron: Use of ms Excel</vt:lpstr>
      <vt:lpstr>Benefits and limitation</vt:lpstr>
      <vt:lpstr>Alix k : Digital safety action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Alix Kouakou</cp:lastModifiedBy>
  <cp:revision>4</cp:revision>
  <dcterms:created xsi:type="dcterms:W3CDTF">2026-03-02T15:07:48Z</dcterms:created>
  <dcterms:modified xsi:type="dcterms:W3CDTF">2026-03-12T16:13:01Z</dcterms:modified>
</cp:coreProperties>
</file>