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2"/>
  </p:notesMasterIdLst>
  <p:sldIdLst>
    <p:sldId id="256" r:id="rId2"/>
    <p:sldId id="257" r:id="rId3"/>
    <p:sldId id="265" r:id="rId4"/>
    <p:sldId id="259" r:id="rId5"/>
    <p:sldId id="260" r:id="rId6"/>
    <p:sldId id="261" r:id="rId7"/>
    <p:sldId id="262"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C2C670-D128-4C3F-A5FE-A6FAEE191290}"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55BFE-D6F5-4C78-8B63-665F1EA16F36}" type="slidenum">
              <a:rPr lang="en-GB" smtClean="0"/>
              <a:t>‹#›</a:t>
            </a:fld>
            <a:endParaRPr lang="en-GB"/>
          </a:p>
        </p:txBody>
      </p:sp>
    </p:spTree>
    <p:extLst>
      <p:ext uri="{BB962C8B-B14F-4D97-AF65-F5344CB8AC3E}">
        <p14:creationId xmlns:p14="http://schemas.microsoft.com/office/powerpoint/2010/main" val="201595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55BFE-D6F5-4C78-8B63-665F1EA16F36}" type="slidenum">
              <a:rPr lang="en-GB" smtClean="0"/>
              <a:t>8</a:t>
            </a:fld>
            <a:endParaRPr lang="en-GB"/>
          </a:p>
        </p:txBody>
      </p:sp>
    </p:spTree>
    <p:extLst>
      <p:ext uri="{BB962C8B-B14F-4D97-AF65-F5344CB8AC3E}">
        <p14:creationId xmlns:p14="http://schemas.microsoft.com/office/powerpoint/2010/main" val="2635304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10/7/2025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1065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10/7/2025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3950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10/7/2025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934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10/7/2025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8841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10/7/2025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31665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10/7/2025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177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10/7/2025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03952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10/7/2025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642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10/7/2025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0328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10/7/2025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26183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10/7/2025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76913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10/7/2025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67752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177/09564624251345195" TargetMode="External"/><Relationship Id="rId3" Type="http://schemas.openxmlformats.org/officeDocument/2006/relationships/hyperlink" Target="https://doi.org/10.1136/bmj.r622" TargetMode="External"/><Relationship Id="rId7" Type="http://schemas.openxmlformats.org/officeDocument/2006/relationships/hyperlink" Target="https://www.ecdc.europa.eu/en/antimicrobial-resistance" TargetMode="External"/><Relationship Id="rId2" Type="http://schemas.openxmlformats.org/officeDocument/2006/relationships/hyperlink" Target="https://www.guidelinecentral.com/guideline/4542769/" TargetMode="External"/><Relationship Id="rId1" Type="http://schemas.openxmlformats.org/officeDocument/2006/relationships/slideLayout" Target="../slideLayouts/slideLayout2.xml"/><Relationship Id="rId6" Type="http://schemas.openxmlformats.org/officeDocument/2006/relationships/hyperlink" Target="https://www.thelancet.com/pdfs/journals/lanpub/PIIS2468-2667(21)00253-X.pdf" TargetMode="External"/><Relationship Id="rId5" Type="http://schemas.openxmlformats.org/officeDocument/2006/relationships/hyperlink" Target="https://doi.org/10.1016/j.glmedi.2024.100081" TargetMode="External"/><Relationship Id="rId10" Type="http://schemas.openxmlformats.org/officeDocument/2006/relationships/hyperlink" Target="https://www.gov.uk/government/publications/sti-quarterly-surveillance-reports-provisional-data/provisional-data-on-diagnoses-of-gonorrhoea-syphilis-january-2019-to-june-2024-and-ceftriaxone-resistant-gonorrhoea-all-diagnoses-to-end-of-decemb" TargetMode="External"/><Relationship Id="rId4" Type="http://schemas.openxmlformats.org/officeDocument/2006/relationships/hyperlink" Target="https://www.bashh.org/resources/guidelines" TargetMode="External"/><Relationship Id="rId9" Type="http://schemas.openxmlformats.org/officeDocument/2006/relationships/hyperlink" Target="https://www.gov.uk/government/"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28/CMR.00010-14" TargetMode="External"/><Relationship Id="rId3" Type="http://schemas.openxmlformats.org/officeDocument/2006/relationships/hyperlink" Target="https://www.england.nhs.uk/2025/05/nhs-and-local-government-to-roll-out-world-first-vaccine-programme-to-prevent-gonorrhoea/" TargetMode="External"/><Relationship Id="rId7" Type="http://schemas.openxmlformats.org/officeDocument/2006/relationships/hyperlink" Target="https://www.gov.uk/ukhsa" TargetMode="External"/><Relationship Id="rId2" Type="http://schemas.openxmlformats.org/officeDocument/2006/relationships/hyperlink" Target="https://doi.org/10.1016/j.disamonth.2016.03.009" TargetMode="External"/><Relationship Id="rId1" Type="http://schemas.openxmlformats.org/officeDocument/2006/relationships/slideLayout" Target="../slideLayouts/slideLayout2.xml"/><Relationship Id="rId6" Type="http://schemas.openxmlformats.org/officeDocument/2006/relationships/hyperlink" Target="https://www.gov.uk/government/statistics/" TargetMode="External"/><Relationship Id="rId11" Type="http://schemas.openxmlformats.org/officeDocument/2006/relationships/hyperlink" Target="https://uk.style.yahoo.com/nhs-rolling-free-gonorrhoea-vaccine-160500321.html" TargetMode="External"/><Relationship Id="rId5" Type="http://schemas.openxmlformats.org/officeDocument/2006/relationships/hyperlink" Target="https://doi.org/10.1016/j.clindermatol.2013.08.010" TargetMode="External"/><Relationship Id="rId10" Type="http://schemas.openxmlformats.org/officeDocument/2006/relationships/hyperlink" Target="https://www.who.int/" TargetMode="External"/><Relationship Id="rId4" Type="http://schemas.openxmlformats.org/officeDocument/2006/relationships/hyperlink" Target="https://www.gov.uk/government/publications/" TargetMode="External"/><Relationship Id="rId9" Type="http://schemas.openxmlformats.org/officeDocument/2006/relationships/hyperlink" Target="https://doi.org/10.1371/journal.pmed.10023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55A8B-0B3B-63D5-AF70-023D6970AFD2}"/>
              </a:ext>
            </a:extLst>
          </p:cNvPr>
          <p:cNvSpPr>
            <a:spLocks noGrp="1"/>
          </p:cNvSpPr>
          <p:nvPr>
            <p:ph type="ctrTitle"/>
          </p:nvPr>
        </p:nvSpPr>
        <p:spPr>
          <a:xfrm>
            <a:off x="6019800" y="909637"/>
            <a:ext cx="5476986" cy="1307592"/>
          </a:xfrm>
        </p:spPr>
        <p:txBody>
          <a:bodyPr vert="horz" lIns="91440" tIns="45720" rIns="91440" bIns="45720" rtlCol="0" anchor="t">
            <a:normAutofit fontScale="90000"/>
          </a:bodyPr>
          <a:lstStyle/>
          <a:p>
            <a:pPr>
              <a:lnSpc>
                <a:spcPct val="90000"/>
              </a:lnSpc>
            </a:pPr>
            <a:r>
              <a:rPr lang="en-US" sz="2500" dirty="0">
                <a:latin typeface="Arial Black" panose="020B0A04020102020204" pitchFamily="34" charset="0"/>
                <a:cs typeface="Arial" panose="020B0604020202020204" pitchFamily="34" charset="0"/>
              </a:rPr>
              <a:t>Antibiotic Resistance in Gonorrhea: A Rising Public Health Crisis in the UK</a:t>
            </a:r>
          </a:p>
        </p:txBody>
      </p:sp>
      <p:pic>
        <p:nvPicPr>
          <p:cNvPr id="14" name="Picture 13" descr="Capsules and pills inside a glass bowl">
            <a:extLst>
              <a:ext uri="{FF2B5EF4-FFF2-40B4-BE49-F238E27FC236}">
                <a16:creationId xmlns:a16="http://schemas.microsoft.com/office/drawing/2014/main" id="{2AFFF398-6A82-D563-A1EA-1166955794D9}"/>
              </a:ext>
            </a:extLst>
          </p:cNvPr>
          <p:cNvPicPr>
            <a:picLocks noChangeAspect="1"/>
          </p:cNvPicPr>
          <p:nvPr/>
        </p:nvPicPr>
        <p:blipFill>
          <a:blip r:embed="rId2"/>
          <a:srcRect r="33900"/>
          <a:stretch>
            <a:fillRect/>
          </a:stretch>
        </p:blipFill>
        <p:spPr>
          <a:xfrm>
            <a:off x="20" y="10"/>
            <a:ext cx="5672909" cy="6857990"/>
          </a:xfrm>
          <a:prstGeom prst="rect">
            <a:avLst/>
          </a:prstGeom>
        </p:spPr>
      </p:pic>
      <p:cxnSp>
        <p:nvCxnSpPr>
          <p:cNvPr id="15" name="Straight Connector 14">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7086045-0839-B4C8-2568-4FB14C621A3A}"/>
              </a:ext>
            </a:extLst>
          </p:cNvPr>
          <p:cNvSpPr>
            <a:spLocks noGrp="1"/>
          </p:cNvSpPr>
          <p:nvPr>
            <p:ph type="subTitle" idx="1"/>
          </p:nvPr>
        </p:nvSpPr>
        <p:spPr>
          <a:xfrm>
            <a:off x="5823877" y="2402965"/>
            <a:ext cx="5672909" cy="3545398"/>
          </a:xfrm>
        </p:spPr>
        <p:txBody>
          <a:bodyPr vert="horz" lIns="91440" tIns="45720" rIns="91440" bIns="45720" rtlCol="0">
            <a:normAutofit/>
          </a:bodyPr>
          <a:lstStyle/>
          <a:p>
            <a:r>
              <a:rPr lang="en-GB" b="1" dirty="0">
                <a:latin typeface="Arial" panose="020B0604020202020204" pitchFamily="34" charset="0"/>
                <a:cs typeface="Arial" panose="020B0604020202020204" pitchFamily="34" charset="0"/>
              </a:rPr>
              <a:t>Programme: </a:t>
            </a:r>
            <a:r>
              <a:rPr lang="en-GB" dirty="0">
                <a:latin typeface="Arial" panose="020B0604020202020204" pitchFamily="34" charset="0"/>
                <a:cs typeface="Arial" panose="020B0604020202020204" pitchFamily="34" charset="0"/>
              </a:rPr>
              <a:t>MSc Public Health and Social Care in Practice</a:t>
            </a:r>
            <a:endParaRPr lang="en-US"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b="1" dirty="0"/>
              <a:t>Student Name: </a:t>
            </a:r>
            <a:r>
              <a:rPr lang="en-US" dirty="0"/>
              <a:t>Adji Makangila </a:t>
            </a:r>
          </a:p>
          <a:p>
            <a:pPr indent="-228600">
              <a:buFont typeface="Arial" panose="020B0604020202020204" pitchFamily="34" charset="0"/>
              <a:buChar char="•"/>
            </a:pPr>
            <a:r>
              <a:rPr lang="en-US" b="1" dirty="0"/>
              <a:t>Student ID: </a:t>
            </a:r>
            <a:r>
              <a:rPr lang="en-US" dirty="0"/>
              <a:t>2126238</a:t>
            </a:r>
          </a:p>
          <a:p>
            <a:pPr indent="-228600">
              <a:buFont typeface="Arial" panose="020B0604020202020204" pitchFamily="34" charset="0"/>
              <a:buChar char="•"/>
            </a:pPr>
            <a:r>
              <a:rPr lang="en-US" b="1" dirty="0"/>
              <a:t>Module:</a:t>
            </a:r>
            <a:r>
              <a:rPr lang="en-US" dirty="0"/>
              <a:t> Practice-Based Research </a:t>
            </a:r>
          </a:p>
          <a:p>
            <a:pPr indent="-228600">
              <a:buFont typeface="Arial" panose="020B0604020202020204" pitchFamily="34" charset="0"/>
              <a:buChar char="•"/>
            </a:pPr>
            <a:r>
              <a:rPr lang="en-US" b="1" dirty="0"/>
              <a:t>Module code: </a:t>
            </a:r>
            <a:r>
              <a:rPr lang="en-US" dirty="0"/>
              <a:t>LCHS7008</a:t>
            </a:r>
          </a:p>
          <a:p>
            <a:pPr indent="-228600">
              <a:buFont typeface="Arial" panose="020B0604020202020204" pitchFamily="34" charset="0"/>
              <a:buChar char="•"/>
            </a:pPr>
            <a:r>
              <a:rPr lang="en-US" b="1" dirty="0"/>
              <a:t>Lecturer Name: </a:t>
            </a:r>
            <a:r>
              <a:rPr lang="en-US" dirty="0"/>
              <a:t>Dr Zeno Leung</a:t>
            </a:r>
          </a:p>
        </p:txBody>
      </p:sp>
      <p:cxnSp>
        <p:nvCxnSpPr>
          <p:cNvPr id="17" name="Straight Connector 16">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3136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C79BC-DE2E-913B-973F-022F8B376DB4}"/>
              </a:ext>
            </a:extLst>
          </p:cNvPr>
          <p:cNvSpPr>
            <a:spLocks noGrp="1"/>
          </p:cNvSpPr>
          <p:nvPr>
            <p:ph type="title"/>
          </p:nvPr>
        </p:nvSpPr>
        <p:spPr>
          <a:xfrm>
            <a:off x="704088" y="130629"/>
            <a:ext cx="6709083" cy="1183495"/>
          </a:xfrm>
        </p:spPr>
        <p:txBody>
          <a:bodyPr>
            <a:normAutofit fontScale="90000"/>
          </a:bodyPr>
          <a:lstStyle/>
          <a:p>
            <a:r>
              <a:rPr lang="en-GB" dirty="0">
                <a:latin typeface="Arial Black" panose="020B0A04020102020204" pitchFamily="34" charset="0"/>
                <a:cs typeface="Arial" panose="020B0604020202020204" pitchFamily="34" charset="0"/>
              </a:rPr>
              <a:t>What is </a:t>
            </a:r>
            <a:r>
              <a:rPr lang="en-GB" dirty="0" err="1">
                <a:latin typeface="Arial Black" panose="020B0A04020102020204" pitchFamily="34" charset="0"/>
                <a:cs typeface="Arial" panose="020B0604020202020204" pitchFamily="34" charset="0"/>
              </a:rPr>
              <a:t>Gonorrhea</a:t>
            </a:r>
            <a:r>
              <a:rPr lang="en-GB" dirty="0">
                <a:latin typeface="Arial Black" panose="020B0A04020102020204" pitchFamily="34" charset="0"/>
                <a:cs typeface="Arial" panose="020B0604020202020204" pitchFamily="34" charset="0"/>
              </a:rPr>
              <a:t>? </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B802BF-1D86-E1C7-2F36-DA34A2DBF6A6}"/>
              </a:ext>
            </a:extLst>
          </p:cNvPr>
          <p:cNvSpPr>
            <a:spLocks noGrp="1"/>
          </p:cNvSpPr>
          <p:nvPr>
            <p:ph idx="1"/>
          </p:nvPr>
        </p:nvSpPr>
        <p:spPr>
          <a:xfrm>
            <a:off x="0" y="1230090"/>
            <a:ext cx="8770399" cy="5497282"/>
          </a:xfrm>
        </p:spPr>
        <p:txBody>
          <a:bodyPr>
            <a:normAutofit/>
          </a:bodyPr>
          <a:lstStyle/>
          <a:p>
            <a:pPr>
              <a:lnSpc>
                <a:spcPct val="100000"/>
              </a:lnSpc>
            </a:pPr>
            <a:endParaRPr lang="en-GB" sz="1700" dirty="0">
              <a:latin typeface="Arial" panose="020B0604020202020204" pitchFamily="34" charset="0"/>
              <a:cs typeface="Arial" panose="020B0604020202020204" pitchFamily="34" charset="0"/>
            </a:endParaRPr>
          </a:p>
          <a:p>
            <a:pPr>
              <a:lnSpc>
                <a:spcPct val="100000"/>
              </a:lnSpc>
            </a:pP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is a sexually transmitted Infection among other groups of sexually transmitted infections (STIs) such as syphilis, Chlamydia and HIV. </a:t>
            </a:r>
          </a:p>
          <a:p>
            <a:pPr>
              <a:lnSpc>
                <a:spcPct val="100000"/>
              </a:lnSpc>
            </a:pP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is caused by the Gram-negative bacterium Neisseria gonorrhoeae. </a:t>
            </a:r>
          </a:p>
          <a:p>
            <a:pPr>
              <a:lnSpc>
                <a:spcPct val="100000"/>
              </a:lnSpc>
            </a:pPr>
            <a:r>
              <a:rPr lang="en-GB" sz="1600" dirty="0">
                <a:latin typeface="Arial" panose="020B0604020202020204" pitchFamily="34" charset="0"/>
                <a:cs typeface="Arial" panose="020B0604020202020204" pitchFamily="34" charset="0"/>
              </a:rPr>
              <a:t> N gonorrhoeae has affinity for the lower urogenital tract mucosa, causing discharge. This can be developed to infect the upper genital tract with complications such as pelvic inflammatory disease (PID), ectopic pregnancy, and infertility in women and epididymitis ( Testicle pain and swelling) in men. </a:t>
            </a:r>
          </a:p>
          <a:p>
            <a:pPr>
              <a:lnSpc>
                <a:spcPct val="100000"/>
              </a:lnSpc>
            </a:pPr>
            <a:r>
              <a:rPr lang="en-GB" sz="1600" dirty="0">
                <a:latin typeface="Arial" panose="020B0604020202020204" pitchFamily="34" charset="0"/>
                <a:cs typeface="Arial" panose="020B0604020202020204" pitchFamily="34" charset="0"/>
              </a:rPr>
              <a:t>N gonorrhoeae has the potential to invade the bloodstream, affecting the joints, cardiovascular system, and skin. </a:t>
            </a:r>
          </a:p>
          <a:p>
            <a:pPr>
              <a:lnSpc>
                <a:spcPct val="100000"/>
              </a:lnSpc>
            </a:pPr>
            <a:r>
              <a:rPr lang="en-GB" sz="1600" dirty="0">
                <a:latin typeface="Arial" panose="020B0604020202020204" pitchFamily="34" charset="0"/>
                <a:cs typeface="Arial" panose="020B0604020202020204" pitchFamily="34" charset="0"/>
              </a:rPr>
              <a:t> Possible ports of entry of N gonorrhoeae are </a:t>
            </a:r>
            <a:r>
              <a:rPr lang="en-GB" sz="1600" b="1" dirty="0">
                <a:latin typeface="Arial" panose="020B0604020202020204" pitchFamily="34" charset="0"/>
                <a:cs typeface="Arial" panose="020B0604020202020204" pitchFamily="34" charset="0"/>
              </a:rPr>
              <a:t>oral, anal, and conjunctival mucosa</a:t>
            </a:r>
            <a:r>
              <a:rPr lang="en-GB" sz="1600" dirty="0">
                <a:latin typeface="Arial" panose="020B0604020202020204" pitchFamily="34" charset="0"/>
                <a:cs typeface="Arial" panose="020B0604020202020204" pitchFamily="34" charset="0"/>
              </a:rPr>
              <a:t>. </a:t>
            </a:r>
          </a:p>
          <a:p>
            <a:pPr>
              <a:lnSpc>
                <a:spcPct val="100000"/>
              </a:lnSpc>
            </a:pPr>
            <a:r>
              <a:rPr lang="en-GB" sz="1600" dirty="0">
                <a:latin typeface="Arial" panose="020B0604020202020204" pitchFamily="34" charset="0"/>
                <a:cs typeface="Arial" panose="020B0604020202020204" pitchFamily="34" charset="0"/>
              </a:rPr>
              <a:t>The typical incubation period is 2–5 days after exposure, while most men are reported not to show symptoms, making it a bit more complex and dangerous.</a:t>
            </a:r>
          </a:p>
          <a:p>
            <a:pPr>
              <a:lnSpc>
                <a:spcPct val="100000"/>
              </a:lnSpc>
            </a:pPr>
            <a:endParaRPr lang="en-GB" sz="1600" dirty="0">
              <a:latin typeface="Arial" panose="020B0604020202020204" pitchFamily="34" charset="0"/>
              <a:cs typeface="Arial" panose="020B0604020202020204" pitchFamily="34" charset="0"/>
            </a:endParaRPr>
          </a:p>
          <a:p>
            <a:pPr marL="0" indent="0" algn="r">
              <a:lnSpc>
                <a:spcPct val="100000"/>
              </a:lnSpc>
              <a:buNone/>
            </a:pPr>
            <a:r>
              <a:rPr lang="en-GB" sz="1600" dirty="0">
                <a:latin typeface="Arial" panose="020B0604020202020204" pitchFamily="34" charset="0"/>
                <a:cs typeface="Arial" panose="020B0604020202020204" pitchFamily="34" charset="0"/>
              </a:rPr>
              <a:t>(Morgan and Decker, 2016; </a:t>
            </a:r>
            <a:r>
              <a:rPr lang="en-GB" sz="1600" dirty="0" err="1">
                <a:latin typeface="Arial" panose="020B0604020202020204" pitchFamily="34" charset="0"/>
                <a:cs typeface="Arial" panose="020B0604020202020204" pitchFamily="34" charset="0"/>
              </a:rPr>
              <a:t>Skerlev</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Čulav</a:t>
            </a:r>
            <a:r>
              <a:rPr lang="en-GB" sz="1600" dirty="0">
                <a:latin typeface="Arial" panose="020B0604020202020204" pitchFamily="34" charset="0"/>
                <a:cs typeface="Arial" panose="020B0604020202020204" pitchFamily="34" charset="0"/>
              </a:rPr>
              <a:t>-Košćak, 2014)</a:t>
            </a:r>
          </a:p>
        </p:txBody>
      </p:sp>
      <p:pic>
        <p:nvPicPr>
          <p:cNvPr id="4" name="Picture 3">
            <a:extLst>
              <a:ext uri="{FF2B5EF4-FFF2-40B4-BE49-F238E27FC236}">
                <a16:creationId xmlns:a16="http://schemas.microsoft.com/office/drawing/2014/main" id="{93271B90-325E-7E8D-869E-6ED8A278D05F}"/>
              </a:ext>
            </a:extLst>
          </p:cNvPr>
          <p:cNvPicPr>
            <a:picLocks noChangeAspect="1"/>
          </p:cNvPicPr>
          <p:nvPr/>
        </p:nvPicPr>
        <p:blipFill>
          <a:blip r:embed="rId2"/>
          <a:srcRect l="35073" r="11334" b="-2"/>
          <a:stretch>
            <a:fillRect/>
          </a:stretch>
        </p:blipFill>
        <p:spPr>
          <a:xfrm>
            <a:off x="8770400" y="10"/>
            <a:ext cx="3421599" cy="6727361"/>
          </a:xfrm>
          <a:prstGeom prst="rect">
            <a:avLst/>
          </a:prstGeom>
        </p:spPr>
      </p:pic>
    </p:spTree>
    <p:extLst>
      <p:ext uri="{BB962C8B-B14F-4D97-AF65-F5344CB8AC3E}">
        <p14:creationId xmlns:p14="http://schemas.microsoft.com/office/powerpoint/2010/main" val="68584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A085C-8567-D7A1-9F31-4D6559CE69B5}"/>
              </a:ext>
            </a:extLst>
          </p:cNvPr>
          <p:cNvSpPr>
            <a:spLocks noGrp="1"/>
          </p:cNvSpPr>
          <p:nvPr>
            <p:ph type="title"/>
          </p:nvPr>
        </p:nvSpPr>
        <p:spPr>
          <a:xfrm>
            <a:off x="700635" y="108857"/>
            <a:ext cx="10691265" cy="787255"/>
          </a:xfrm>
        </p:spPr>
        <p:txBody>
          <a:bodyPr>
            <a:normAutofit/>
          </a:bodyPr>
          <a:lstStyle/>
          <a:p>
            <a:r>
              <a:rPr lang="en-GB" sz="3600" dirty="0">
                <a:latin typeface="Arial Black" panose="020B0A04020102020204" pitchFamily="34" charset="0"/>
              </a:rPr>
              <a:t>Symptoms in men and women </a:t>
            </a:r>
          </a:p>
        </p:txBody>
      </p:sp>
      <p:pic>
        <p:nvPicPr>
          <p:cNvPr id="4" name="Content Placeholder 3">
            <a:extLst>
              <a:ext uri="{FF2B5EF4-FFF2-40B4-BE49-F238E27FC236}">
                <a16:creationId xmlns:a16="http://schemas.microsoft.com/office/drawing/2014/main" id="{B4D79B38-2AE9-4A50-FA4F-671B057D6299}"/>
              </a:ext>
            </a:extLst>
          </p:cNvPr>
          <p:cNvPicPr>
            <a:picLocks noGrp="1" noChangeAspect="1"/>
          </p:cNvPicPr>
          <p:nvPr>
            <p:ph idx="1"/>
          </p:nvPr>
        </p:nvPicPr>
        <p:blipFill>
          <a:blip r:embed="rId2"/>
          <a:stretch>
            <a:fillRect/>
          </a:stretch>
        </p:blipFill>
        <p:spPr>
          <a:xfrm>
            <a:off x="587828" y="1109663"/>
            <a:ext cx="10907486" cy="4790394"/>
          </a:xfrm>
          <a:prstGeom prst="rect">
            <a:avLst/>
          </a:prstGeom>
        </p:spPr>
      </p:pic>
      <p:sp>
        <p:nvSpPr>
          <p:cNvPr id="6" name="TextBox 5">
            <a:extLst>
              <a:ext uri="{FF2B5EF4-FFF2-40B4-BE49-F238E27FC236}">
                <a16:creationId xmlns:a16="http://schemas.microsoft.com/office/drawing/2014/main" id="{BFC45C7E-9328-80F3-2383-3908C77C6598}"/>
              </a:ext>
            </a:extLst>
          </p:cNvPr>
          <p:cNvSpPr txBox="1"/>
          <p:nvPr/>
        </p:nvSpPr>
        <p:spPr>
          <a:xfrm>
            <a:off x="587828" y="5741233"/>
            <a:ext cx="10504713" cy="461665"/>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https://www.bing.com/images/search?view=detailV2&amp;ccid=%2FYbzGZBF&amp;id=D0FE26576DE3A157C6A63FFAA274E836F5B8E775&amp;thid=OIP._YbzGZBFPDMV4PdMsCQH2wHaFj&amp;mediaurl=https%3A%2F%2Fwww.stdwatch.com%2Fassets%2Fimages%2Fgonorrhea-symptoms-what-are-the-symptoms-of-gonorrhea.jpg&amp;cdnurl=https%3A%2F%2Fth.bing.com%2Fth%2Fid%2FR.fd86f31990453c3315e0f74cb02407db%3Frik%3Ddee49TbodKL6Pw%26pid%3DImgRaw%26r%3D0&amp;exph=600&amp;expw=</a:t>
            </a:r>
          </a:p>
        </p:txBody>
      </p:sp>
    </p:spTree>
    <p:extLst>
      <p:ext uri="{BB962C8B-B14F-4D97-AF65-F5344CB8AC3E}">
        <p14:creationId xmlns:p14="http://schemas.microsoft.com/office/powerpoint/2010/main" val="528150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82A2F-CF07-3586-B4C9-7483A454404F}"/>
              </a:ext>
            </a:extLst>
          </p:cNvPr>
          <p:cNvSpPr>
            <a:spLocks noGrp="1"/>
          </p:cNvSpPr>
          <p:nvPr>
            <p:ph type="title"/>
          </p:nvPr>
        </p:nvSpPr>
        <p:spPr>
          <a:xfrm>
            <a:off x="704088" y="114200"/>
            <a:ext cx="10225169" cy="609693"/>
          </a:xfrm>
        </p:spPr>
        <p:txBody>
          <a:bodyPr>
            <a:normAutofit fontScale="90000"/>
          </a:bodyPr>
          <a:lstStyle/>
          <a:p>
            <a:r>
              <a:rPr lang="en-GB" dirty="0">
                <a:latin typeface="Arial Black" panose="020B0A04020102020204" pitchFamily="34" charset="0"/>
              </a:rPr>
              <a:t>Prevalence and Statistics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7BE6086-710E-40CD-FB80-0F536B9E0029}"/>
              </a:ext>
            </a:extLst>
          </p:cNvPr>
          <p:cNvPicPr>
            <a:picLocks noChangeAspect="1"/>
          </p:cNvPicPr>
          <p:nvPr/>
        </p:nvPicPr>
        <p:blipFill>
          <a:blip r:embed="rId2"/>
          <a:stretch>
            <a:fillRect/>
          </a:stretch>
        </p:blipFill>
        <p:spPr>
          <a:xfrm>
            <a:off x="1" y="1240970"/>
            <a:ext cx="3961694" cy="4790429"/>
          </a:xfrm>
          <a:prstGeom prst="rect">
            <a:avLst/>
          </a:prstGeom>
        </p:spPr>
      </p:pic>
      <p:sp>
        <p:nvSpPr>
          <p:cNvPr id="3" name="Content Placeholder 2">
            <a:extLst>
              <a:ext uri="{FF2B5EF4-FFF2-40B4-BE49-F238E27FC236}">
                <a16:creationId xmlns:a16="http://schemas.microsoft.com/office/drawing/2014/main" id="{AE8D7D6B-F59A-E98B-B083-861ADC77E10A}"/>
              </a:ext>
            </a:extLst>
          </p:cNvPr>
          <p:cNvSpPr>
            <a:spLocks noGrp="1"/>
          </p:cNvSpPr>
          <p:nvPr>
            <p:ph idx="1"/>
          </p:nvPr>
        </p:nvSpPr>
        <p:spPr>
          <a:xfrm>
            <a:off x="3961695" y="838093"/>
            <a:ext cx="8121448" cy="6019908"/>
          </a:xfrm>
        </p:spPr>
        <p:txBody>
          <a:bodyPr anchor="b">
            <a:normAutofit/>
          </a:bodyPr>
          <a:lstStyle/>
          <a:p>
            <a:pPr>
              <a:lnSpc>
                <a:spcPct val="100000"/>
              </a:lnSpc>
            </a:pP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diagnoses in England reached 85,000 in 2023, a 50% rise since 2019, with sustained increases among young adults (15–24) and men who have sex with men (MSM) (UK Health Security Agency, 2024; WHO, 2021).</a:t>
            </a:r>
          </a:p>
          <a:p>
            <a:pPr>
              <a:lnSpc>
                <a:spcPct val="100000"/>
              </a:lnSpc>
            </a:pPr>
            <a:r>
              <a:rPr lang="en-GB" sz="1600" dirty="0">
                <a:latin typeface="Arial" panose="020B0604020202020204" pitchFamily="34" charset="0"/>
                <a:cs typeface="Arial" panose="020B0604020202020204" pitchFamily="34" charset="0"/>
              </a:rPr>
              <a:t>Antibiotic resistance for </a:t>
            </a: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costs the NHS around £20-£30 million yearly for Testing and treatment, which is expensive due to the need for stronger or multiple antibiotics.</a:t>
            </a:r>
          </a:p>
          <a:p>
            <a:pPr>
              <a:lnSpc>
                <a:spcPct val="100000"/>
              </a:lnSpc>
            </a:pPr>
            <a:r>
              <a:rPr lang="en-GB" sz="1600" dirty="0">
                <a:latin typeface="Arial" panose="020B0604020202020204" pitchFamily="34" charset="0"/>
                <a:cs typeface="Arial" panose="020B0604020202020204" pitchFamily="34" charset="0"/>
              </a:rPr>
              <a:t>Laboratory-confirmed ceftriaxone-resistant </a:t>
            </a: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cases increased to 17 by mid-2025 from 12 in 2023, raising clinical concern. Six of 2025's cases are extensively drug-resistant (XDR), impacting young adults most linked to travel and sexual health inequalities. (GOV.UK, 2025; BMJ, 2025)</a:t>
            </a:r>
          </a:p>
          <a:p>
            <a:pPr>
              <a:lnSpc>
                <a:spcPct val="100000"/>
              </a:lnSpc>
            </a:pPr>
            <a:r>
              <a:rPr lang="en-GB" sz="1600" dirty="0">
                <a:latin typeface="Arial" panose="020B0604020202020204" pitchFamily="34" charset="0"/>
                <a:cs typeface="Arial" panose="020B0604020202020204" pitchFamily="34" charset="0"/>
              </a:rPr>
              <a:t>Surveillance data indicate geographic clustering in London, Birmingham, and the North-West regions, compounded by socioeconomic inequalities, increasing risk of prostitution (Health Protection Agency, 2024).</a:t>
            </a:r>
          </a:p>
          <a:p>
            <a:pPr>
              <a:lnSpc>
                <a:spcPct val="100000"/>
              </a:lnSpc>
            </a:pPr>
            <a:r>
              <a:rPr lang="en-GB" sz="1600" dirty="0">
                <a:latin typeface="Arial" panose="020B0604020202020204" pitchFamily="34" charset="0"/>
                <a:cs typeface="Arial" panose="020B0604020202020204" pitchFamily="34" charset="0"/>
              </a:rPr>
              <a:t>Delays in diagnosis contribute to transmission and a higher risk of reproductive sequelae (Public Health England, 2022; Wi et al., 2017).</a:t>
            </a:r>
          </a:p>
          <a:p>
            <a:pPr>
              <a:lnSpc>
                <a:spcPct val="100000"/>
              </a:lnSpc>
            </a:pP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is recently reported to be the second most common sexually transmitted infection of bacterial origin today (</a:t>
            </a:r>
            <a:r>
              <a:rPr lang="en-GB" sz="1600" dirty="0" err="1">
                <a:latin typeface="Arial" panose="020B0604020202020204" pitchFamily="34" charset="0"/>
                <a:cs typeface="Arial" panose="020B0604020202020204" pitchFamily="34" charset="0"/>
              </a:rPr>
              <a:t>Skerlev</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Čulav</a:t>
            </a:r>
            <a:r>
              <a:rPr lang="en-GB" sz="1600" dirty="0">
                <a:latin typeface="Arial" panose="020B0604020202020204" pitchFamily="34" charset="0"/>
                <a:cs typeface="Arial" panose="020B0604020202020204" pitchFamily="34" charset="0"/>
              </a:rPr>
              <a:t>-Košćak, 2014). </a:t>
            </a:r>
          </a:p>
          <a:p>
            <a:pPr>
              <a:lnSpc>
                <a:spcPct val="100000"/>
              </a:lnSpc>
            </a:pPr>
            <a:r>
              <a:rPr lang="en-GB" sz="1600" dirty="0">
                <a:latin typeface="Arial" panose="020B0604020202020204" pitchFamily="34" charset="0"/>
                <a:cs typeface="Arial" panose="020B0604020202020204" pitchFamily="34" charset="0"/>
              </a:rPr>
              <a:t>sexual health clinics in England will start offering a free vaccine to patients at the highest risk of sexually transmitted infections (STIs), which the NHS predicts to prevent 100,000 cases and save £7.9m over the next decade (Ryan Dabbs, 2025).</a:t>
            </a:r>
          </a:p>
          <a:p>
            <a:pPr marL="0" indent="0">
              <a:lnSpc>
                <a:spcPct val="100000"/>
              </a:lnSpc>
              <a:buNone/>
            </a:pPr>
            <a:endParaRPr lang="en-GB" sz="700"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266FF23-1C2B-581F-1CBF-96DFAB07BD18}"/>
              </a:ext>
            </a:extLst>
          </p:cNvPr>
          <p:cNvSpPr txBox="1"/>
          <p:nvPr/>
        </p:nvSpPr>
        <p:spPr>
          <a:xfrm>
            <a:off x="0" y="6282135"/>
            <a:ext cx="4093029" cy="461665"/>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https://www.bing.com/images/search?view=detailV2&amp;ccid=1PWbXkzq&amp;id=9D172FE7D82F96CA367F19DD3A40AAB4708BEBA5&amp;thid=OIP.1PWbXkzqmwlHUMGRIVSs3wHaE8&amp;mediau</a:t>
            </a:r>
          </a:p>
        </p:txBody>
      </p:sp>
    </p:spTree>
    <p:extLst>
      <p:ext uri="{BB962C8B-B14F-4D97-AF65-F5344CB8AC3E}">
        <p14:creationId xmlns:p14="http://schemas.microsoft.com/office/powerpoint/2010/main" val="708007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40D98C-6A7F-A68A-3CE2-6BC358685EBB}"/>
              </a:ext>
            </a:extLst>
          </p:cNvPr>
          <p:cNvSpPr>
            <a:spLocks noGrp="1"/>
          </p:cNvSpPr>
          <p:nvPr>
            <p:ph type="title"/>
          </p:nvPr>
        </p:nvSpPr>
        <p:spPr>
          <a:xfrm>
            <a:off x="704088" y="119744"/>
            <a:ext cx="10780776" cy="892628"/>
          </a:xfrm>
        </p:spPr>
        <p:txBody>
          <a:bodyPr>
            <a:normAutofit/>
          </a:bodyPr>
          <a:lstStyle/>
          <a:p>
            <a:r>
              <a:rPr lang="en-GB" dirty="0">
                <a:latin typeface="Arial Black" panose="020B0A04020102020204" pitchFamily="34" charset="0"/>
              </a:rPr>
              <a:t>RATIONAL FOR RESEARCH</a:t>
            </a:r>
          </a:p>
        </p:txBody>
      </p:sp>
      <p:cxnSp>
        <p:nvCxnSpPr>
          <p:cNvPr id="11" name="Straight Connector 10">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7F58D65-1E81-5722-B20D-8643C3DFB613}"/>
              </a:ext>
            </a:extLst>
          </p:cNvPr>
          <p:cNvPicPr>
            <a:picLocks noChangeAspect="1"/>
          </p:cNvPicPr>
          <p:nvPr/>
        </p:nvPicPr>
        <p:blipFill>
          <a:blip r:embed="rId2"/>
          <a:stretch>
            <a:fillRect/>
          </a:stretch>
        </p:blipFill>
        <p:spPr>
          <a:xfrm>
            <a:off x="0" y="1458687"/>
            <a:ext cx="4615543" cy="5399314"/>
          </a:xfrm>
          <a:prstGeom prst="rect">
            <a:avLst/>
          </a:prstGeom>
        </p:spPr>
      </p:pic>
      <p:sp>
        <p:nvSpPr>
          <p:cNvPr id="3" name="Content Placeholder 2">
            <a:extLst>
              <a:ext uri="{FF2B5EF4-FFF2-40B4-BE49-F238E27FC236}">
                <a16:creationId xmlns:a16="http://schemas.microsoft.com/office/drawing/2014/main" id="{3BEA9BF8-8E9D-E374-4871-13B0BD1C167B}"/>
              </a:ext>
            </a:extLst>
          </p:cNvPr>
          <p:cNvSpPr>
            <a:spLocks noGrp="1"/>
          </p:cNvSpPr>
          <p:nvPr>
            <p:ph idx="1"/>
          </p:nvPr>
        </p:nvSpPr>
        <p:spPr>
          <a:xfrm>
            <a:off x="4735286" y="1012371"/>
            <a:ext cx="7453666" cy="5725886"/>
          </a:xfrm>
        </p:spPr>
        <p:txBody>
          <a:bodyPr>
            <a:normAutofit/>
          </a:bodyPr>
          <a:lstStyle/>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600" dirty="0" err="1">
                <a:latin typeface="Arial" panose="020B0604020202020204" pitchFamily="34" charset="0"/>
                <a:cs typeface="Arial" panose="020B0604020202020204" pitchFamily="34" charset="0"/>
              </a:rPr>
              <a:t>Gonorrhea’s</a:t>
            </a:r>
            <a:r>
              <a:rPr lang="en-GB" sz="1600" dirty="0">
                <a:latin typeface="Arial" panose="020B0604020202020204" pitchFamily="34" charset="0"/>
                <a:cs typeface="Arial" panose="020B0604020202020204" pitchFamily="34" charset="0"/>
              </a:rPr>
              <a:t> capacity for rapid mutation has led to resistance against multiple antibiotics (</a:t>
            </a:r>
            <a:r>
              <a:rPr lang="en-GB" sz="1600" dirty="0" err="1">
                <a:latin typeface="Arial" panose="020B0604020202020204" pitchFamily="34" charset="0"/>
                <a:cs typeface="Arial" panose="020B0604020202020204" pitchFamily="34" charset="0"/>
              </a:rPr>
              <a:t>penicillins</a:t>
            </a:r>
            <a:r>
              <a:rPr lang="en-GB" sz="1600" dirty="0">
                <a:latin typeface="Arial" panose="020B0604020202020204" pitchFamily="34" charset="0"/>
                <a:cs typeface="Arial" panose="020B0604020202020204" pitchFamily="34" charset="0"/>
              </a:rPr>
              <a:t>, tetracyclines, fluoroquinolones, and now extended-spectrum cephalosporins), threatening treatability (</a:t>
            </a:r>
            <a:r>
              <a:rPr lang="en-GB" sz="1600" dirty="0" err="1">
                <a:latin typeface="Arial" panose="020B0604020202020204" pitchFamily="34" charset="0"/>
                <a:cs typeface="Arial" panose="020B0604020202020204" pitchFamily="34" charset="0"/>
              </a:rPr>
              <a:t>Unemo</a:t>
            </a:r>
            <a:r>
              <a:rPr lang="en-GB" sz="1600" dirty="0">
                <a:latin typeface="Arial" panose="020B0604020202020204" pitchFamily="34" charset="0"/>
                <a:cs typeface="Arial" panose="020B0604020202020204" pitchFamily="34" charset="0"/>
              </a:rPr>
              <a:t> and Shafer, 2014; Fifer et al., 2025).</a:t>
            </a:r>
          </a:p>
          <a:p>
            <a:pPr>
              <a:lnSpc>
                <a:spcPct val="100000"/>
              </a:lnSpc>
            </a:pPr>
            <a:endParaRPr lang="en-GB" sz="16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The UK faces a pressing need for new treatment protocols as last-resort medications lose efficacy, risking a "post-antibiotic era" for </a:t>
            </a: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(European Centre for Disease Prevention and Control, 2024; Public Health England, 2022).</a:t>
            </a:r>
          </a:p>
          <a:p>
            <a:pPr>
              <a:lnSpc>
                <a:spcPct val="100000"/>
              </a:lnSpc>
            </a:pPr>
            <a:endParaRPr lang="en-GB" sz="16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Outbreaks of extensively drug-resistant (XDR) strains have public health and social implications, including increased NHS burden, stigma, and reduced population trust in sexual health services (BASHH, 2023; Churchill et al., 2022).</a:t>
            </a:r>
          </a:p>
          <a:p>
            <a:pPr>
              <a:lnSpc>
                <a:spcPct val="100000"/>
              </a:lnSpc>
            </a:pPr>
            <a:endParaRPr lang="en-GB" sz="16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There is an evidence gap in understanding behavioural, structural, and policy drivers of resistance in UK sexual health practice (British Medical Bulletin, 2024). </a:t>
            </a:r>
          </a:p>
          <a:p>
            <a:pPr>
              <a:lnSpc>
                <a:spcPct val="100000"/>
              </a:lnSpc>
            </a:pPr>
            <a:endParaRPr lang="en-GB" sz="18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6886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0AA45-0976-C94E-D175-6AC183ADEA81}"/>
              </a:ext>
            </a:extLst>
          </p:cNvPr>
          <p:cNvSpPr>
            <a:spLocks noGrp="1"/>
          </p:cNvSpPr>
          <p:nvPr>
            <p:ph type="title"/>
          </p:nvPr>
        </p:nvSpPr>
        <p:spPr>
          <a:xfrm>
            <a:off x="704087" y="272143"/>
            <a:ext cx="6328083" cy="1262745"/>
          </a:xfrm>
        </p:spPr>
        <p:txBody>
          <a:bodyPr>
            <a:noAutofit/>
          </a:bodyPr>
          <a:lstStyle/>
          <a:p>
            <a:pPr>
              <a:lnSpc>
                <a:spcPct val="90000"/>
              </a:lnSpc>
            </a:pPr>
            <a:r>
              <a:rPr lang="en-GB" sz="3600" dirty="0">
                <a:latin typeface="Arial Black" panose="020B0A04020102020204" pitchFamily="34" charset="0"/>
              </a:rPr>
              <a:t>Research Question, Aim AND Objectives</a:t>
            </a:r>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C698E2-E3FF-0821-4C14-26F1F3CE2BDD}"/>
              </a:ext>
            </a:extLst>
          </p:cNvPr>
          <p:cNvSpPr>
            <a:spLocks noGrp="1"/>
          </p:cNvSpPr>
          <p:nvPr>
            <p:ph idx="1"/>
          </p:nvPr>
        </p:nvSpPr>
        <p:spPr>
          <a:xfrm>
            <a:off x="108857" y="1534888"/>
            <a:ext cx="7881085" cy="5236026"/>
          </a:xfrm>
        </p:spPr>
        <p:txBody>
          <a:bodyPr>
            <a:normAutofit/>
          </a:bodyPr>
          <a:lstStyle/>
          <a:p>
            <a:pPr>
              <a:lnSpc>
                <a:spcPct val="100000"/>
              </a:lnSpc>
            </a:pPr>
            <a:endParaRPr lang="en-GB" sz="1600" b="1" dirty="0">
              <a:latin typeface="Arial" panose="020B0604020202020204" pitchFamily="34" charset="0"/>
              <a:cs typeface="Arial" panose="020B0604020202020204" pitchFamily="34" charset="0"/>
            </a:endParaRPr>
          </a:p>
          <a:p>
            <a:pPr>
              <a:lnSpc>
                <a:spcPct val="100000"/>
              </a:lnSpc>
            </a:pPr>
            <a:r>
              <a:rPr lang="en-GB" sz="1600" b="1" dirty="0">
                <a:latin typeface="Arial" panose="020B0604020202020204" pitchFamily="34" charset="0"/>
                <a:cs typeface="Arial" panose="020B0604020202020204" pitchFamily="34" charset="0"/>
              </a:rPr>
              <a:t>Research Question.</a:t>
            </a:r>
          </a:p>
          <a:p>
            <a:pPr marL="0" indent="0">
              <a:lnSpc>
                <a:spcPct val="100000"/>
              </a:lnSpc>
              <a:buNone/>
            </a:pPr>
            <a:r>
              <a:rPr lang="en-GB" sz="1600" dirty="0">
                <a:solidFill>
                  <a:schemeClr val="accent4">
                    <a:lumMod val="50000"/>
                  </a:schemeClr>
                </a:solidFill>
                <a:latin typeface="Arial" panose="020B0604020202020204" pitchFamily="34" charset="0"/>
                <a:cs typeface="Arial" panose="020B0604020202020204" pitchFamily="34" charset="0"/>
              </a:rPr>
              <a:t>What are the drivers of antibiotic resistance in </a:t>
            </a:r>
            <a:r>
              <a:rPr lang="en-GB" sz="1600" dirty="0" err="1">
                <a:solidFill>
                  <a:schemeClr val="accent4">
                    <a:lumMod val="50000"/>
                  </a:schemeClr>
                </a:solidFill>
                <a:latin typeface="Arial" panose="020B0604020202020204" pitchFamily="34" charset="0"/>
                <a:cs typeface="Arial" panose="020B0604020202020204" pitchFamily="34" charset="0"/>
              </a:rPr>
              <a:t>gonorrhea</a:t>
            </a:r>
            <a:r>
              <a:rPr lang="en-GB" sz="1600" dirty="0">
                <a:solidFill>
                  <a:schemeClr val="accent4">
                    <a:lumMod val="50000"/>
                  </a:schemeClr>
                </a:solidFill>
                <a:latin typeface="Arial" panose="020B0604020202020204" pitchFamily="34" charset="0"/>
                <a:cs typeface="Arial" panose="020B0604020202020204" pitchFamily="34" charset="0"/>
              </a:rPr>
              <a:t>, and the most effective public health strategies for modification in the UK</a:t>
            </a:r>
            <a:r>
              <a:rPr lang="en-GB" sz="1600" dirty="0">
                <a:latin typeface="Arial" panose="020B0604020202020204" pitchFamily="34" charset="0"/>
                <a:cs typeface="Arial" panose="020B0604020202020204" pitchFamily="34" charset="0"/>
              </a:rPr>
              <a:t>?</a:t>
            </a:r>
          </a:p>
          <a:p>
            <a:pPr marL="0" indent="0">
              <a:lnSpc>
                <a:spcPct val="100000"/>
              </a:lnSpc>
              <a:buNone/>
            </a:pPr>
            <a:r>
              <a:rPr lang="en-GB" sz="1600" b="1" dirty="0">
                <a:latin typeface="Arial" panose="020B0604020202020204" pitchFamily="34" charset="0"/>
                <a:cs typeface="Arial" panose="020B0604020202020204" pitchFamily="34" charset="0"/>
              </a:rPr>
              <a:t>This research aims </a:t>
            </a:r>
            <a:r>
              <a:rPr lang="en-GB" sz="1600" dirty="0">
                <a:latin typeface="Arial" panose="020B0604020202020204" pitchFamily="34" charset="0"/>
                <a:cs typeface="Arial" panose="020B0604020202020204" pitchFamily="34" charset="0"/>
              </a:rPr>
              <a:t>to critically analyse epidemiology, causes, and policy responses to drug-resistant </a:t>
            </a:r>
            <a:r>
              <a:rPr lang="en-GB" sz="1600" dirty="0" err="1">
                <a:latin typeface="Arial" panose="020B0604020202020204" pitchFamily="34" charset="0"/>
                <a:cs typeface="Arial" panose="020B0604020202020204" pitchFamily="34" charset="0"/>
              </a:rPr>
              <a:t>gonorrhea</a:t>
            </a:r>
            <a:r>
              <a:rPr lang="en-GB" sz="1600" dirty="0">
                <a:latin typeface="Arial" panose="020B0604020202020204" pitchFamily="34" charset="0"/>
                <a:cs typeface="Arial" panose="020B0604020202020204" pitchFamily="34" charset="0"/>
              </a:rPr>
              <a:t> in England and recommend best practices.</a:t>
            </a:r>
          </a:p>
          <a:p>
            <a:pPr marL="0" indent="0">
              <a:lnSpc>
                <a:spcPct val="100000"/>
              </a:lnSpc>
              <a:buNone/>
            </a:pPr>
            <a:r>
              <a:rPr lang="en-GB" sz="1600" b="1" dirty="0">
                <a:latin typeface="Arial" panose="020B0604020202020204" pitchFamily="34" charset="0"/>
                <a:cs typeface="Arial" panose="020B0604020202020204" pitchFamily="34" charset="0"/>
              </a:rPr>
              <a:t>Objectives: </a:t>
            </a:r>
          </a:p>
          <a:p>
            <a:pPr>
              <a:lnSpc>
                <a:spcPct val="100000"/>
              </a:lnSpc>
            </a:pPr>
            <a:r>
              <a:rPr lang="en-GB" sz="1600" dirty="0">
                <a:latin typeface="Arial" panose="020B0604020202020204" pitchFamily="34" charset="0"/>
                <a:cs typeface="Arial" panose="020B0604020202020204" pitchFamily="34" charset="0"/>
              </a:rPr>
              <a:t>Appraise Antimicrobial Resistance (AMR) surveillance data and resistance trends across UK population groups (UKHSA, 2025).</a:t>
            </a:r>
          </a:p>
          <a:p>
            <a:pPr>
              <a:lnSpc>
                <a:spcPct val="100000"/>
              </a:lnSpc>
            </a:pPr>
            <a:r>
              <a:rPr lang="en-GB" sz="1600" dirty="0">
                <a:latin typeface="Arial" panose="020B0604020202020204" pitchFamily="34" charset="0"/>
                <a:cs typeface="Arial" panose="020B0604020202020204" pitchFamily="34" charset="0"/>
              </a:rPr>
              <a:t>Critically assess the impact of changes in sexual health provision, guidelines, and population behaviours on resistance (BASHH, 2024).</a:t>
            </a:r>
          </a:p>
          <a:p>
            <a:pPr>
              <a:lnSpc>
                <a:spcPct val="100000"/>
              </a:lnSpc>
            </a:pPr>
            <a:r>
              <a:rPr lang="en-GB" sz="1600" dirty="0">
                <a:latin typeface="Arial" panose="020B0604020202020204" pitchFamily="34" charset="0"/>
                <a:cs typeface="Arial" panose="020B0604020202020204" pitchFamily="34" charset="0"/>
              </a:rPr>
              <a:t>Synthesise evidence on interventions, including health promotion, test-and-treat, partner notification, and the NHS/UKHSA vaccine roll-out (NHS England, 2025). </a:t>
            </a:r>
          </a:p>
        </p:txBody>
      </p:sp>
      <p:pic>
        <p:nvPicPr>
          <p:cNvPr id="4" name="Picture 3">
            <a:extLst>
              <a:ext uri="{FF2B5EF4-FFF2-40B4-BE49-F238E27FC236}">
                <a16:creationId xmlns:a16="http://schemas.microsoft.com/office/drawing/2014/main" id="{0C27A7B9-952F-3317-7476-A704CED665B7}"/>
              </a:ext>
            </a:extLst>
          </p:cNvPr>
          <p:cNvPicPr>
            <a:picLocks noChangeAspect="1"/>
          </p:cNvPicPr>
          <p:nvPr/>
        </p:nvPicPr>
        <p:blipFill>
          <a:blip r:embed="rId2"/>
          <a:stretch>
            <a:fillRect/>
          </a:stretch>
        </p:blipFill>
        <p:spPr>
          <a:xfrm>
            <a:off x="7989943" y="0"/>
            <a:ext cx="4202057" cy="2917370"/>
          </a:xfrm>
          <a:prstGeom prst="rect">
            <a:avLst/>
          </a:prstGeom>
        </p:spPr>
      </p:pic>
      <p:pic>
        <p:nvPicPr>
          <p:cNvPr id="5" name="Picture 4">
            <a:extLst>
              <a:ext uri="{FF2B5EF4-FFF2-40B4-BE49-F238E27FC236}">
                <a16:creationId xmlns:a16="http://schemas.microsoft.com/office/drawing/2014/main" id="{6FC4A954-8EBF-5EB7-132E-157FED54766B}"/>
              </a:ext>
            </a:extLst>
          </p:cNvPr>
          <p:cNvPicPr>
            <a:picLocks noChangeAspect="1"/>
          </p:cNvPicPr>
          <p:nvPr/>
        </p:nvPicPr>
        <p:blipFill>
          <a:blip r:embed="rId3"/>
          <a:stretch>
            <a:fillRect/>
          </a:stretch>
        </p:blipFill>
        <p:spPr>
          <a:xfrm>
            <a:off x="7989942" y="2917371"/>
            <a:ext cx="4202057" cy="3940628"/>
          </a:xfrm>
          <a:prstGeom prst="rect">
            <a:avLst/>
          </a:prstGeom>
        </p:spPr>
      </p:pic>
    </p:spTree>
    <p:extLst>
      <p:ext uri="{BB962C8B-B14F-4D97-AF65-F5344CB8AC3E}">
        <p14:creationId xmlns:p14="http://schemas.microsoft.com/office/powerpoint/2010/main" val="3690656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5F98A-2F48-9264-CC4D-8ECEECB401B3}"/>
              </a:ext>
            </a:extLst>
          </p:cNvPr>
          <p:cNvSpPr>
            <a:spLocks noGrp="1"/>
          </p:cNvSpPr>
          <p:nvPr>
            <p:ph type="title"/>
          </p:nvPr>
        </p:nvSpPr>
        <p:spPr>
          <a:xfrm>
            <a:off x="4245429" y="1"/>
            <a:ext cx="7761514" cy="1077684"/>
          </a:xfrm>
        </p:spPr>
        <p:txBody>
          <a:bodyPr>
            <a:noAutofit/>
          </a:bodyPr>
          <a:lstStyle/>
          <a:p>
            <a:pPr>
              <a:lnSpc>
                <a:spcPct val="90000"/>
              </a:lnSpc>
            </a:pPr>
            <a:r>
              <a:rPr lang="en-GB" sz="3600" dirty="0">
                <a:latin typeface="Arial Black" panose="020B0A04020102020204" pitchFamily="34" charset="0"/>
              </a:rPr>
              <a:t>Critical Discussion and Analysis</a:t>
            </a:r>
          </a:p>
        </p:txBody>
      </p:sp>
      <p:pic>
        <p:nvPicPr>
          <p:cNvPr id="5" name="Picture 4">
            <a:extLst>
              <a:ext uri="{FF2B5EF4-FFF2-40B4-BE49-F238E27FC236}">
                <a16:creationId xmlns:a16="http://schemas.microsoft.com/office/drawing/2014/main" id="{04ED0746-E54B-31C5-8BB3-8D83EFC8F25D}"/>
              </a:ext>
            </a:extLst>
          </p:cNvPr>
          <p:cNvPicPr>
            <a:picLocks noChangeAspect="1"/>
          </p:cNvPicPr>
          <p:nvPr/>
        </p:nvPicPr>
        <p:blipFill>
          <a:blip r:embed="rId2"/>
          <a:srcRect l="21461" r="19709" b="-1"/>
          <a:stretch>
            <a:fillRect/>
          </a:stretch>
        </p:blipFill>
        <p:spPr>
          <a:xfrm>
            <a:off x="20" y="10"/>
            <a:ext cx="4245409" cy="6857990"/>
          </a:xfrm>
          <a:prstGeom prst="rect">
            <a:avLst/>
          </a:prstGeom>
        </p:spPr>
      </p:pic>
      <p:cxnSp>
        <p:nvCxnSpPr>
          <p:cNvPr id="20" name="Straight Connector 19">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CDFE4C-AD95-02E5-1D42-07694D21E362}"/>
              </a:ext>
            </a:extLst>
          </p:cNvPr>
          <p:cNvSpPr>
            <a:spLocks noGrp="1"/>
          </p:cNvSpPr>
          <p:nvPr>
            <p:ph idx="1"/>
          </p:nvPr>
        </p:nvSpPr>
        <p:spPr>
          <a:xfrm>
            <a:off x="4245429" y="1077685"/>
            <a:ext cx="7848600" cy="5780304"/>
          </a:xfrm>
        </p:spPr>
        <p:txBody>
          <a:bodyPr>
            <a:normAutofit/>
          </a:bodyPr>
          <a:lstStyle/>
          <a:p>
            <a:pPr>
              <a:lnSpc>
                <a:spcPct val="100000"/>
              </a:lnSpc>
            </a:pPr>
            <a:r>
              <a:rPr lang="en-GB" sz="1600" dirty="0">
                <a:latin typeface="Arial" panose="020B0604020202020204" pitchFamily="34" charset="0"/>
                <a:cs typeface="Arial" panose="020B0604020202020204" pitchFamily="34" charset="0"/>
              </a:rPr>
              <a:t>Resistance mechanisms are mainly due to horizontal gene transfer and high genetic adaptability of Neisseria gonorrhoeae, making conventional antibiotics increasingly ineffective (</a:t>
            </a:r>
            <a:r>
              <a:rPr lang="en-GB" sz="1600" dirty="0" err="1">
                <a:latin typeface="Arial" panose="020B0604020202020204" pitchFamily="34" charset="0"/>
                <a:cs typeface="Arial" panose="020B0604020202020204" pitchFamily="34" charset="0"/>
              </a:rPr>
              <a:t>Unemo</a:t>
            </a:r>
            <a:r>
              <a:rPr lang="en-GB" sz="1600" dirty="0">
                <a:latin typeface="Arial" panose="020B0604020202020204" pitchFamily="34" charset="0"/>
                <a:cs typeface="Arial" panose="020B0604020202020204" pitchFamily="34" charset="0"/>
              </a:rPr>
              <a:t> &amp; Shafer, 2014).</a:t>
            </a:r>
          </a:p>
          <a:p>
            <a:pPr>
              <a:lnSpc>
                <a:spcPct val="100000"/>
              </a:lnSpc>
            </a:pPr>
            <a:r>
              <a:rPr lang="en-GB" sz="1600" dirty="0">
                <a:latin typeface="Arial" panose="020B0604020202020204" pitchFamily="34" charset="0"/>
                <a:cs typeface="Arial" panose="020B0604020202020204" pitchFamily="34" charset="0"/>
              </a:rPr>
              <a:t>Restrictive funding, clinic closures, and digital exclusion reduce STI testing accessibility, disproportionately affecting deprived urban populations (Churchill et al., 2022; Wi et al., 2017).</a:t>
            </a:r>
          </a:p>
          <a:p>
            <a:pPr>
              <a:lnSpc>
                <a:spcPct val="100000"/>
              </a:lnSpc>
            </a:pPr>
            <a:r>
              <a:rPr lang="en-GB" sz="1600" dirty="0">
                <a:latin typeface="Arial" panose="020B0604020202020204" pitchFamily="34" charset="0"/>
                <a:cs typeface="Arial" panose="020B0604020202020204" pitchFamily="34" charset="0"/>
              </a:rPr>
              <a:t>Travel-associated importation and ethnic health disparities influence the regional spread of resistant strains, with public health </a:t>
            </a:r>
            <a:r>
              <a:rPr lang="en-GB" sz="1600" dirty="0" err="1">
                <a:latin typeface="Arial" panose="020B0604020202020204" pitchFamily="34" charset="0"/>
                <a:cs typeface="Arial" panose="020B0604020202020204" pitchFamily="34" charset="0"/>
              </a:rPr>
              <a:t>notifiability</a:t>
            </a:r>
            <a:r>
              <a:rPr lang="en-GB" sz="1600" dirty="0">
                <a:latin typeface="Arial" panose="020B0604020202020204" pitchFamily="34" charset="0"/>
                <a:cs typeface="Arial" panose="020B0604020202020204" pitchFamily="34" charset="0"/>
              </a:rPr>
              <a:t> remaining challenging (GOV.UK, 2025; HPA, 2024).</a:t>
            </a:r>
          </a:p>
          <a:p>
            <a:pPr>
              <a:lnSpc>
                <a:spcPct val="100000"/>
              </a:lnSpc>
            </a:pPr>
            <a:r>
              <a:rPr lang="en-GB" sz="1600" dirty="0">
                <a:latin typeface="Arial" panose="020B0604020202020204" pitchFamily="34" charset="0"/>
                <a:cs typeface="Arial" panose="020B0604020202020204" pitchFamily="34" charset="0"/>
              </a:rPr>
              <a:t>Inconsistent application of partner notification and inconsistent sexual health education block control efforts (BASHH, 2024; British Medical Bulletin, 2024).</a:t>
            </a:r>
          </a:p>
          <a:p>
            <a:pPr>
              <a:lnSpc>
                <a:spcPct val="100000"/>
              </a:lnSpc>
            </a:pPr>
            <a:r>
              <a:rPr lang="en-GB" sz="1600" dirty="0">
                <a:latin typeface="Arial" panose="020B0604020202020204" pitchFamily="34" charset="0"/>
                <a:cs typeface="Arial" panose="020B0604020202020204" pitchFamily="34" charset="0"/>
              </a:rPr>
              <a:t>Critical gaps remain in behavioural research, combined with Antimicrobial Resistance (AMR) stewardship, and the development/rollout of effective vaccines and point-of-care diagnostics (NHS England, 2025; UKHSA, 2025).</a:t>
            </a:r>
          </a:p>
          <a:p>
            <a:pPr>
              <a:lnSpc>
                <a:spcPct val="100000"/>
              </a:lnSpc>
            </a:pPr>
            <a:r>
              <a:rPr lang="en-GB" sz="1600" dirty="0">
                <a:latin typeface="Arial" panose="020B0604020202020204" pitchFamily="34" charset="0"/>
                <a:cs typeface="Arial" panose="020B0604020202020204" pitchFamily="34" charset="0"/>
              </a:rPr>
              <a:t>Those who do not show symptoms allow the infection to develop further, to invade the bloodstream and become </a:t>
            </a:r>
            <a:r>
              <a:rPr lang="en-GB" sz="1600" dirty="0" err="1">
                <a:latin typeface="Arial" panose="020B0604020202020204" pitchFamily="34" charset="0"/>
                <a:cs typeface="Arial" panose="020B0604020202020204" pitchFamily="34" charset="0"/>
              </a:rPr>
              <a:t>gonococcemia</a:t>
            </a:r>
            <a:r>
              <a:rPr lang="en-GB" sz="1600" dirty="0">
                <a:latin typeface="Arial" panose="020B0604020202020204" pitchFamily="34" charset="0"/>
                <a:cs typeface="Arial" panose="020B0604020202020204" pitchFamily="34" charset="0"/>
              </a:rPr>
              <a:t> and disseminated gonococcal, which can cause the affliction of the joints, especially knees, cardiovascular system, and skin (</a:t>
            </a:r>
            <a:r>
              <a:rPr lang="en-GB" sz="1600" dirty="0" err="1">
                <a:latin typeface="Arial" panose="020B0604020202020204" pitchFamily="34" charset="0"/>
                <a:cs typeface="Arial" panose="020B0604020202020204" pitchFamily="34" charset="0"/>
              </a:rPr>
              <a:t>Skerlev</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Čulav</a:t>
            </a:r>
            <a:r>
              <a:rPr lang="en-GB" sz="1600" dirty="0">
                <a:latin typeface="Arial" panose="020B0604020202020204" pitchFamily="34" charset="0"/>
                <a:cs typeface="Arial" panose="020B0604020202020204" pitchFamily="34" charset="0"/>
              </a:rPr>
              <a:t>-Košćak, 2014)</a:t>
            </a:r>
          </a:p>
          <a:p>
            <a:pPr>
              <a:lnSpc>
                <a:spcPct val="100000"/>
              </a:lnSpc>
            </a:pPr>
            <a:endParaRPr lang="en-GB" sz="1000" dirty="0">
              <a:latin typeface="Arial" panose="020B0604020202020204" pitchFamily="34" charset="0"/>
              <a:cs typeface="Arial" panose="020B0604020202020204" pitchFamily="34" charset="0"/>
            </a:endParaRPr>
          </a:p>
        </p:txBody>
      </p:sp>
      <p:cxnSp>
        <p:nvCxnSpPr>
          <p:cNvPr id="22" name="Straight Connector 21">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4241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943D4-175E-B277-0132-AB5CFFB40ADD}"/>
              </a:ext>
            </a:extLst>
          </p:cNvPr>
          <p:cNvSpPr>
            <a:spLocks noGrp="1"/>
          </p:cNvSpPr>
          <p:nvPr>
            <p:ph type="title"/>
          </p:nvPr>
        </p:nvSpPr>
        <p:spPr>
          <a:xfrm>
            <a:off x="700087" y="370114"/>
            <a:ext cx="3968165" cy="968829"/>
          </a:xfrm>
        </p:spPr>
        <p:txBody>
          <a:bodyPr>
            <a:normAutofit/>
          </a:bodyPr>
          <a:lstStyle/>
          <a:p>
            <a:pPr>
              <a:lnSpc>
                <a:spcPct val="90000"/>
              </a:lnSpc>
            </a:pPr>
            <a:r>
              <a:rPr lang="en-GB" sz="2500" dirty="0">
                <a:latin typeface="Arial Black" panose="020B0A04020102020204" pitchFamily="34" charset="0"/>
                <a:cs typeface="Arial" panose="020B0604020202020204" pitchFamily="34" charset="0"/>
              </a:rPr>
              <a:t>Impact and Recommendations</a:t>
            </a:r>
          </a:p>
        </p:txBody>
      </p:sp>
      <p:cxnSp>
        <p:nvCxnSpPr>
          <p:cNvPr id="23" name="Straight Connector 22">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6E057E-51C4-0D50-2061-E74DBD0D4EDA}"/>
              </a:ext>
            </a:extLst>
          </p:cNvPr>
          <p:cNvSpPr>
            <a:spLocks noGrp="1"/>
          </p:cNvSpPr>
          <p:nvPr>
            <p:ph idx="1"/>
          </p:nvPr>
        </p:nvSpPr>
        <p:spPr>
          <a:xfrm>
            <a:off x="0" y="1338943"/>
            <a:ext cx="5310194" cy="5421086"/>
          </a:xfrm>
        </p:spPr>
        <p:txBody>
          <a:bodyPr>
            <a:normAutofit/>
          </a:bodyPr>
          <a:lstStyle/>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Strengthening surveillance and rapid diagnostic capability within UK sexual health services is critical for identifying and responding to resistance outbreaks (UKHSA, 2025; BMJ, 2025).</a:t>
            </a:r>
          </a:p>
          <a:p>
            <a:pPr>
              <a:lnSpc>
                <a:spcPct val="100000"/>
              </a:lnSpc>
            </a:pPr>
            <a:r>
              <a:rPr lang="en-GB" sz="1600" dirty="0">
                <a:latin typeface="Arial" panose="020B0604020202020204" pitchFamily="34" charset="0"/>
                <a:cs typeface="Arial" panose="020B0604020202020204" pitchFamily="34" charset="0"/>
              </a:rPr>
              <a:t>Equity-focused education campaigns and wider community engagement are essential to counter transmission and reduce stigma across vulnerable groups (WHO, 2021; ECDC, 2024).</a:t>
            </a:r>
          </a:p>
          <a:p>
            <a:pPr>
              <a:lnSpc>
                <a:spcPct val="100000"/>
              </a:lnSpc>
            </a:pPr>
            <a:r>
              <a:rPr lang="en-GB" sz="1600" dirty="0">
                <a:latin typeface="Arial" panose="020B0604020202020204" pitchFamily="34" charset="0"/>
                <a:cs typeface="Arial" panose="020B0604020202020204" pitchFamily="34" charset="0"/>
              </a:rPr>
              <a:t>The NHS’s plan for emergency vaccination targeting core groups is a pioneering step, but long-term success requires integration with wider sexual health strategies and ongoing research support (NHS England, 2025; Fifer et al., 2023).</a:t>
            </a:r>
          </a:p>
          <a:p>
            <a:pPr>
              <a:lnSpc>
                <a:spcPct val="100000"/>
              </a:lnSpc>
            </a:pPr>
            <a:r>
              <a:rPr lang="en-GB" sz="1600" dirty="0">
                <a:latin typeface="Arial" panose="020B0604020202020204" pitchFamily="34" charset="0"/>
                <a:cs typeface="Arial" panose="020B0604020202020204" pitchFamily="34" charset="0"/>
              </a:rPr>
              <a:t>Ongoing evaluation of public health policies, greater investment in sexual health infrastructure, and cross-sector collaboration (NHS, local authorities, community organisations) are recommended (Churchill et al., 2022; HPA, 2024).</a:t>
            </a:r>
          </a:p>
        </p:txBody>
      </p:sp>
      <p:pic>
        <p:nvPicPr>
          <p:cNvPr id="6" name="Picture 5">
            <a:extLst>
              <a:ext uri="{FF2B5EF4-FFF2-40B4-BE49-F238E27FC236}">
                <a16:creationId xmlns:a16="http://schemas.microsoft.com/office/drawing/2014/main" id="{B677A352-3376-C9E1-3463-148386FF1B33}"/>
              </a:ext>
            </a:extLst>
          </p:cNvPr>
          <p:cNvPicPr>
            <a:picLocks noChangeAspect="1"/>
          </p:cNvPicPr>
          <p:nvPr/>
        </p:nvPicPr>
        <p:blipFill>
          <a:blip r:embed="rId3"/>
          <a:srcRect l="15022" r="28529" b="-1"/>
          <a:stretch>
            <a:fillRect/>
          </a:stretch>
        </p:blipFill>
        <p:spPr>
          <a:xfrm>
            <a:off x="5310195" y="30"/>
            <a:ext cx="3476627" cy="3464350"/>
          </a:xfrm>
          <a:prstGeom prst="rect">
            <a:avLst/>
          </a:prstGeom>
        </p:spPr>
      </p:pic>
      <p:pic>
        <p:nvPicPr>
          <p:cNvPr id="7" name="Picture 6">
            <a:extLst>
              <a:ext uri="{FF2B5EF4-FFF2-40B4-BE49-F238E27FC236}">
                <a16:creationId xmlns:a16="http://schemas.microsoft.com/office/drawing/2014/main" id="{BC9F71EA-FA2A-C59A-9807-E7AD227D1953}"/>
              </a:ext>
            </a:extLst>
          </p:cNvPr>
          <p:cNvPicPr>
            <a:picLocks noChangeAspect="1"/>
          </p:cNvPicPr>
          <p:nvPr/>
        </p:nvPicPr>
        <p:blipFill>
          <a:blip r:embed="rId4"/>
          <a:srcRect l="10389" r="34527"/>
          <a:stretch>
            <a:fillRect/>
          </a:stretch>
        </p:blipFill>
        <p:spPr>
          <a:xfrm>
            <a:off x="8784295" y="10"/>
            <a:ext cx="3407704" cy="3464373"/>
          </a:xfrm>
          <a:prstGeom prst="rect">
            <a:avLst/>
          </a:prstGeom>
        </p:spPr>
      </p:pic>
      <p:pic>
        <p:nvPicPr>
          <p:cNvPr id="8" name="Picture 7">
            <a:extLst>
              <a:ext uri="{FF2B5EF4-FFF2-40B4-BE49-F238E27FC236}">
                <a16:creationId xmlns:a16="http://schemas.microsoft.com/office/drawing/2014/main" id="{CFBF31C3-E5DA-2E76-6F5C-F0965E6CD407}"/>
              </a:ext>
            </a:extLst>
          </p:cNvPr>
          <p:cNvPicPr>
            <a:picLocks noChangeAspect="1"/>
          </p:cNvPicPr>
          <p:nvPr/>
        </p:nvPicPr>
        <p:blipFill>
          <a:blip r:embed="rId5"/>
          <a:srcRect l="22846" r="19530" b="2"/>
          <a:stretch>
            <a:fillRect/>
          </a:stretch>
        </p:blipFill>
        <p:spPr>
          <a:xfrm>
            <a:off x="5310196" y="3464395"/>
            <a:ext cx="3476626" cy="3393611"/>
          </a:xfrm>
          <a:prstGeom prst="rect">
            <a:avLst/>
          </a:prstGeom>
        </p:spPr>
      </p:pic>
      <p:pic>
        <p:nvPicPr>
          <p:cNvPr id="5" name="Picture 4">
            <a:extLst>
              <a:ext uri="{FF2B5EF4-FFF2-40B4-BE49-F238E27FC236}">
                <a16:creationId xmlns:a16="http://schemas.microsoft.com/office/drawing/2014/main" id="{F630C277-5BE8-E90D-FDD3-19BC2ED67837}"/>
              </a:ext>
            </a:extLst>
          </p:cNvPr>
          <p:cNvPicPr>
            <a:picLocks noChangeAspect="1"/>
          </p:cNvPicPr>
          <p:nvPr/>
        </p:nvPicPr>
        <p:blipFill>
          <a:blip r:embed="rId6"/>
          <a:srcRect l="7246" r="4890"/>
          <a:stretch>
            <a:fillRect/>
          </a:stretch>
        </p:blipFill>
        <p:spPr>
          <a:xfrm>
            <a:off x="8784295" y="3464386"/>
            <a:ext cx="3407704" cy="3393611"/>
          </a:xfrm>
          <a:prstGeom prst="rect">
            <a:avLst/>
          </a:prstGeom>
        </p:spPr>
      </p:pic>
    </p:spTree>
    <p:extLst>
      <p:ext uri="{BB962C8B-B14F-4D97-AF65-F5344CB8AC3E}">
        <p14:creationId xmlns:p14="http://schemas.microsoft.com/office/powerpoint/2010/main" val="319863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CBD31-B2B5-6ADA-7879-58254C0E06A2}"/>
              </a:ext>
            </a:extLst>
          </p:cNvPr>
          <p:cNvSpPr>
            <a:spLocks noGrp="1"/>
          </p:cNvSpPr>
          <p:nvPr>
            <p:ph type="title"/>
          </p:nvPr>
        </p:nvSpPr>
        <p:spPr>
          <a:xfrm>
            <a:off x="700635" y="97972"/>
            <a:ext cx="10691265" cy="762000"/>
          </a:xfrm>
        </p:spPr>
        <p:txBody>
          <a:bodyPr>
            <a:normAutofit/>
          </a:bodyPr>
          <a:lstStyle/>
          <a:p>
            <a:r>
              <a:rPr lang="en-GB" sz="3600" dirty="0">
                <a:latin typeface="Arial Black" panose="020B0A040201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A1E41BAC-0D27-B1D0-DEF2-44389A1E43B5}"/>
              </a:ext>
            </a:extLst>
          </p:cNvPr>
          <p:cNvSpPr>
            <a:spLocks noGrp="1"/>
          </p:cNvSpPr>
          <p:nvPr>
            <p:ph idx="1"/>
          </p:nvPr>
        </p:nvSpPr>
        <p:spPr>
          <a:xfrm>
            <a:off x="76200" y="762000"/>
            <a:ext cx="12115800" cy="5998028"/>
          </a:xfrm>
        </p:spPr>
        <p:txBody>
          <a:bodyPr>
            <a:normAutofit fontScale="32500" lnSpcReduction="20000"/>
          </a:bodyPr>
          <a:lstStyle/>
          <a:p>
            <a:pPr marL="4572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British Association for Sexual Health and HIV (BASHH). (2024) ‘Updated national guidelines for the management of Neisseria gonorrhoeae infection.  Available at: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2"/>
              </a:rPr>
              <a:t>https://www.guidelinecentral.com/guideline/4542769/</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   (Accessed on: 6 October 2025).</a:t>
            </a:r>
            <a:endParaRPr lang="en-GB" sz="43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BMJ. (2025) ‘Gonorrhoea: Rise of antibiotic-resistant cases in England prompts call for use of condoms and tests.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3"/>
              </a:rPr>
              <a:t>https://doi.org/10.1136/bmj.r622</a:t>
            </a:r>
            <a:endParaRPr lang="en-GB" sz="4300" kern="100" dirty="0">
              <a:effectLst/>
              <a:latin typeface="Arial" panose="020B06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British Association for Sexual Health &amp; HIV (BASHH) (2023) ‘BASHH Position Statement: Antimicrobial resistance in gonorrhoea. Available at: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4"/>
              </a:rPr>
              <a:t>https://www.bashh.org/resources/guidelines</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 (Accessed on: 6 October 2025).</a:t>
            </a:r>
            <a:endParaRPr lang="en-GB" sz="43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British Medical Bulletin. (2024) ‘AMR and sexual health: Current challenges and future priorities.’ Br Med Bull, 132(1), pp. 179-193.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5"/>
              </a:rPr>
              <a:t>https://doi.org/10.1016/j.glmedi.2024.100081</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a:t>
            </a: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Churchill, D. et al. (2022) ‘Sexual health inequalities, service provision, and the impact of COVID-19 in England. The Lancet Public Health, 7(7), pp. e553-e559. </a:t>
            </a:r>
            <a:r>
              <a:rPr lang="en-GB" sz="4300" kern="100" dirty="0">
                <a:latin typeface="Arial" panose="020B0604020202020204" pitchFamily="34" charset="0"/>
                <a:ea typeface="Aptos" panose="020B0004020202020204" pitchFamily="34" charset="0"/>
                <a:cs typeface="Times New Roman" panose="02020603050405020304" pitchFamily="18" charset="0"/>
              </a:rPr>
              <a:t>Available at: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6"/>
              </a:rPr>
              <a:t>https://www.thelancet.com/pdfs/journals/lanpub/PIIS2468-2667(21)00253-X.pdf</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 (Accessed on: 7 October 2025). </a:t>
            </a: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European Centre for Disease Prevention and Control (ECDC) (2024) ‘Antimicrobial-resistant gonorrhoea: Surveillance and response guidance. Available at: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7"/>
              </a:rPr>
              <a:t>https://www.ecdc.europa.eu/en/antimicrobial-resistance</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 (Accessed on: 6 October 2025).</a:t>
            </a:r>
            <a:endParaRPr lang="en-GB" sz="43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Fifer, H., Ismail, M.A., Soni, S., Nwaosu, U., Sadiq, S.T., Milligan, A., Saunders, J. and Medland, N. (2025). British Association of Sexual Health and HIV UK National Guideline for the Management of infection with Neisseria gonorrhoeae, 2025. International journal of STD &amp; AIDS, p.09564624251345195. </a:t>
            </a:r>
            <a:r>
              <a:rPr lang="en-GB" sz="4300" kern="100" dirty="0">
                <a:effectLst/>
                <a:latin typeface="Arial" panose="020B0604020202020204" pitchFamily="34" charset="0"/>
                <a:ea typeface="Aptos" panose="020B0004020202020204" pitchFamily="34" charset="0"/>
                <a:cs typeface="Times New Roman" panose="02020603050405020304" pitchFamily="18" charset="0"/>
                <a:hlinkClick r:id="rId8"/>
              </a:rPr>
              <a:t>https://doi.org/10.1177/09564624251345195</a:t>
            </a:r>
            <a:endParaRPr lang="en-GB" sz="4300" kern="100" dirty="0">
              <a:effectLst/>
              <a:latin typeface="Arial" panose="020B06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GOV.UK (2025) ‘Quarterly report on ceftriaxone-resistant gonorrhoea in England: June 2025.’ Available at: </a:t>
            </a:r>
            <a:r>
              <a:rPr lang="en-GB" sz="43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https://www.gov.uk/government/</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 (Accessed on: 6 Oct. 2025).</a:t>
            </a:r>
            <a:endParaRPr lang="en-GB" sz="43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4300" kern="100" dirty="0">
                <a:effectLst/>
                <a:latin typeface="Arial" panose="020B0604020202020204" pitchFamily="34" charset="0"/>
                <a:ea typeface="Aptos" panose="020B0004020202020204" pitchFamily="34" charset="0"/>
                <a:cs typeface="Times New Roman" panose="02020603050405020304" pitchFamily="18" charset="0"/>
              </a:rPr>
              <a:t>Health Protection Agency (HPA) (2024) ‘Regional variation of gonorrhoea in England: Epidemiological commentary. </a:t>
            </a:r>
            <a:r>
              <a:rPr lang="en-GB" sz="4300" kern="100" dirty="0">
                <a:latin typeface="Arial" panose="020B0604020202020204" pitchFamily="34" charset="0"/>
                <a:ea typeface="Aptos" panose="020B0004020202020204" pitchFamily="34" charset="0"/>
                <a:cs typeface="Times New Roman" panose="02020603050405020304" pitchFamily="18" charset="0"/>
              </a:rPr>
              <a:t>Available at: </a:t>
            </a:r>
            <a:r>
              <a:rPr lang="en-GB" sz="4300" kern="100" dirty="0">
                <a:latin typeface="Arial" panose="020B0604020202020204" pitchFamily="34" charset="0"/>
                <a:ea typeface="Aptos" panose="020B0004020202020204" pitchFamily="34" charset="0"/>
                <a:cs typeface="Times New Roman" panose="02020603050405020304" pitchFamily="18" charset="0"/>
                <a:hlinkClick r:id="rId10"/>
              </a:rPr>
              <a:t>https://www.gov.uk/government/publications/sti-quarterly-surveillance-reports-provisional-data/provisional-data-on-diagnoses-of-gonorrhoea-syphilis-january-2019-to-june-2024-and-ceftriaxone-resistant-gonorrhoea-all-diagnoses-to-end-of-decemb</a:t>
            </a:r>
            <a:r>
              <a:rPr lang="en-GB" sz="4300" kern="100" dirty="0">
                <a:latin typeface="Arial" panose="020B0604020202020204" pitchFamily="34" charset="0"/>
                <a:ea typeface="Aptos" panose="020B0004020202020204" pitchFamily="34" charset="0"/>
                <a:cs typeface="Times New Roman" panose="02020603050405020304" pitchFamily="18" charset="0"/>
              </a:rPr>
              <a:t>. </a:t>
            </a:r>
            <a:r>
              <a:rPr lang="en-GB" sz="4300" kern="100" dirty="0">
                <a:effectLst/>
                <a:latin typeface="Arial" panose="020B0604020202020204" pitchFamily="34" charset="0"/>
                <a:ea typeface="Aptos" panose="020B0004020202020204" pitchFamily="34" charset="0"/>
                <a:cs typeface="Times New Roman" panose="02020603050405020304" pitchFamily="18" charset="0"/>
              </a:rPr>
              <a:t> (Accessed on: 6 Oct. 2025).</a:t>
            </a:r>
            <a:endParaRPr lang="en-GB" sz="43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14981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22748E-387F-C560-EBAF-AD4A4A7225C2}"/>
              </a:ext>
            </a:extLst>
          </p:cNvPr>
          <p:cNvSpPr>
            <a:spLocks noGrp="1"/>
          </p:cNvSpPr>
          <p:nvPr>
            <p:ph idx="1"/>
          </p:nvPr>
        </p:nvSpPr>
        <p:spPr>
          <a:xfrm>
            <a:off x="163285" y="478971"/>
            <a:ext cx="12028715" cy="6379029"/>
          </a:xfrm>
        </p:spPr>
        <p:txBody>
          <a:bodyPr>
            <a:normAutofit fontScale="62500" lnSpcReduction="20000"/>
          </a:bodyPr>
          <a:lstStyle/>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Morgan, M.K. and Decker, C.F. (2016). </a:t>
            </a:r>
            <a:r>
              <a:rPr lang="en-GB" sz="2200" i="1" kern="100" dirty="0" err="1">
                <a:effectLst/>
                <a:latin typeface="Arial" panose="020B0604020202020204" pitchFamily="34" charset="0"/>
                <a:ea typeface="Aptos" panose="020B0004020202020204" pitchFamily="34" charset="0"/>
                <a:cs typeface="Times New Roman" panose="02020603050405020304" pitchFamily="18" charset="0"/>
              </a:rPr>
              <a:t>Gonorrhea</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Disease-a-Month, 62(8), pp.260-268. </a:t>
            </a:r>
            <a:r>
              <a:rPr lang="en-GB" sz="2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https://doi.org/10.1016/j.disamonth.2016.03.009</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NHS England. (2025). NHS and local government to roll out world-first vaccine programme to prevent gonorrhoea. Available at: </a:t>
            </a:r>
            <a:r>
              <a:rPr lang="en-GB" sz="2200" kern="100" dirty="0">
                <a:effectLst/>
                <a:latin typeface="Arial" panose="020B0604020202020204" pitchFamily="34" charset="0"/>
                <a:ea typeface="Aptos" panose="020B0004020202020204" pitchFamily="34" charset="0"/>
                <a:cs typeface="Times New Roman" panose="02020603050405020304" pitchFamily="18" charset="0"/>
                <a:hlinkClick r:id="rId3"/>
              </a:rPr>
              <a:t>https://www.england.nhs.uk/2025/05/nhs-and-local-government-to-roll-out-world-first-vaccine-programme-to-prevent-gonorrhoea/</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(Accessed on: 6 October 2025).</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Public Health England (2022) ‘Health matters: Preventing STIs.’ Available at: </a:t>
            </a:r>
            <a:r>
              <a:rPr lang="en-GB" sz="22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https://www.gov.uk/government/publications/</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(Accessed on: 6 October 2025).</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err="1">
                <a:effectLst/>
                <a:latin typeface="Arial" panose="020B0604020202020204" pitchFamily="34" charset="0"/>
                <a:ea typeface="Aptos" panose="020B0004020202020204" pitchFamily="34" charset="0"/>
                <a:cs typeface="Times New Roman" panose="02020603050405020304" pitchFamily="18" charset="0"/>
              </a:rPr>
              <a:t>Skerlev</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M. and </a:t>
            </a:r>
            <a:r>
              <a:rPr lang="en-GB" sz="2200" kern="100" dirty="0" err="1">
                <a:effectLst/>
                <a:latin typeface="Arial" panose="020B0604020202020204" pitchFamily="34" charset="0"/>
                <a:ea typeface="Aptos" panose="020B0004020202020204" pitchFamily="34" charset="0"/>
                <a:cs typeface="Times New Roman" panose="02020603050405020304" pitchFamily="18" charset="0"/>
              </a:rPr>
              <a:t>Čulav</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-Košćak, I. (2014). </a:t>
            </a:r>
            <a:r>
              <a:rPr lang="en-GB" sz="2200" i="1" kern="100" dirty="0" err="1">
                <a:effectLst/>
                <a:latin typeface="Arial" panose="020B0604020202020204" pitchFamily="34" charset="0"/>
                <a:ea typeface="Aptos" panose="020B0004020202020204" pitchFamily="34" charset="0"/>
                <a:cs typeface="Times New Roman" panose="02020603050405020304" pitchFamily="18" charset="0"/>
              </a:rPr>
              <a:t>Gonorrhea</a:t>
            </a:r>
            <a:r>
              <a:rPr lang="en-GB" sz="2200" i="1" kern="100" dirty="0">
                <a:effectLst/>
                <a:latin typeface="Arial" panose="020B0604020202020204" pitchFamily="34" charset="0"/>
                <a:ea typeface="Aptos" panose="020B0004020202020204" pitchFamily="34" charset="0"/>
                <a:cs typeface="Times New Roman" panose="02020603050405020304" pitchFamily="18" charset="0"/>
              </a:rPr>
              <a:t>: new challenges</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Clinics in dermatology, 32(2), pp.275-281. </a:t>
            </a:r>
            <a:r>
              <a:rPr lang="en-GB" sz="2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https://doi.org/10.1016/j.clindermatol.2013.08.010</a:t>
            </a:r>
            <a:r>
              <a:rPr lang="en-GB" sz="2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rPr>
              <a:t>.</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UK Health Security Agency (UKHSA) (2024) ‘Sexually transmitted infections and screening for chlamydia in England, 2023.’ Available at: </a:t>
            </a:r>
            <a:r>
              <a:rPr lang="en-GB" sz="22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https://www.gov.uk/government/statistics/</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(Accessed on: 7 October 2025).</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UK Health Security Agency (UKHSA). (2025) ‘Drug-resistant gonorrhoea: National surveillance bulletin, September 2025. Available at: </a:t>
            </a:r>
            <a:r>
              <a:rPr lang="en-GB" sz="22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https://www.gov.uk/ukhsa</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(Accessed on: 7 October 2025).</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err="1">
                <a:effectLst/>
                <a:latin typeface="Arial" panose="020B0604020202020204" pitchFamily="34" charset="0"/>
                <a:ea typeface="Aptos" panose="020B0004020202020204" pitchFamily="34" charset="0"/>
                <a:cs typeface="Times New Roman" panose="02020603050405020304" pitchFamily="18" charset="0"/>
              </a:rPr>
              <a:t>Unemo</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M. &amp; Shafer, W.M. (2014) ‘Antimicrobial resistance in Neisseria gonorrhoeae in the 21st century: Past, evolution, and future.’ Clinical Microbiology Reviews, 27(3), pp. 587-613. </a:t>
            </a:r>
            <a:r>
              <a:rPr lang="en-GB" sz="2200" kern="100" dirty="0">
                <a:effectLst/>
                <a:latin typeface="Arial" panose="020B0604020202020204" pitchFamily="34" charset="0"/>
                <a:ea typeface="Aptos" panose="020B0004020202020204" pitchFamily="34" charset="0"/>
                <a:cs typeface="Times New Roman" panose="02020603050405020304" pitchFamily="18" charset="0"/>
                <a:hlinkClick r:id="rId8"/>
              </a:rPr>
              <a:t>https://doi.org/10.1128/CMR.00010-14</a:t>
            </a:r>
            <a:endParaRPr lang="en-GB" sz="2200" kern="100" dirty="0">
              <a:effectLst/>
              <a:latin typeface="Arial" panose="020B06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Wi, T. et al. (2017) ‘Antimicrobial resistance in Neisseria gonorrhoeae: Global surveillance and a call for international collaborative action.’ </a:t>
            </a:r>
            <a:r>
              <a:rPr lang="en-GB" sz="2200" kern="100" dirty="0" err="1">
                <a:effectLst/>
                <a:latin typeface="Arial" panose="020B0604020202020204" pitchFamily="34" charset="0"/>
                <a:ea typeface="Aptos" panose="020B0004020202020204" pitchFamily="34" charset="0"/>
                <a:cs typeface="Times New Roman" panose="02020603050405020304" pitchFamily="18" charset="0"/>
              </a:rPr>
              <a:t>PLoS</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Medicine, 14(7), p.e1002344. </a:t>
            </a:r>
            <a:r>
              <a:rPr lang="en-GB" sz="2200" kern="100" dirty="0">
                <a:effectLst/>
                <a:latin typeface="Arial" panose="020B0604020202020204" pitchFamily="34" charset="0"/>
                <a:ea typeface="Aptos" panose="020B0004020202020204" pitchFamily="34" charset="0"/>
                <a:cs typeface="Times New Roman" panose="02020603050405020304" pitchFamily="18" charset="0"/>
                <a:hlinkClick r:id="rId9"/>
              </a:rPr>
              <a:t>https://doi.org/10.1371/journal.pmed.1002344</a:t>
            </a:r>
            <a:endParaRPr lang="en-GB" sz="2200" kern="100" dirty="0">
              <a:effectLst/>
              <a:latin typeface="Arial" panose="020B06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World Health Organisation (WHO) (2021) ‘Global progress report on HIV, viral hepatitis and sexually transmitted infections.’ Available at: </a:t>
            </a:r>
            <a:r>
              <a:rPr lang="en-GB" sz="22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https://www.who.int/</a:t>
            </a:r>
            <a:r>
              <a:rPr lang="en-GB" sz="2200" kern="100" dirty="0">
                <a:effectLst/>
                <a:latin typeface="Arial" panose="020B0604020202020204" pitchFamily="34" charset="0"/>
                <a:ea typeface="Aptos" panose="020B0004020202020204" pitchFamily="34" charset="0"/>
                <a:cs typeface="Times New Roman" panose="02020603050405020304" pitchFamily="18" charset="0"/>
              </a:rPr>
              <a:t> (Accessed on: 6 October 2025).</a:t>
            </a:r>
          </a:p>
          <a:p>
            <a:pPr marL="228600">
              <a:lnSpc>
                <a:spcPct val="115000"/>
              </a:lnSpc>
              <a:spcAft>
                <a:spcPts val="800"/>
              </a:spcAft>
              <a:buNone/>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Ryan Dabbs. (2025) The NHS Is Rolling Out a Free Gonorrhoea Vaccine After Record Infections. </a:t>
            </a:r>
            <a:r>
              <a:rPr lang="en-GB" sz="2200" kern="100" dirty="0">
                <a:latin typeface="Arial" panose="020B0604020202020204" pitchFamily="34" charset="0"/>
                <a:ea typeface="Aptos" panose="020B0004020202020204" pitchFamily="34" charset="0"/>
                <a:cs typeface="Times New Roman" panose="02020603050405020304" pitchFamily="18" charset="0"/>
              </a:rPr>
              <a:t>Available at: </a:t>
            </a:r>
            <a:r>
              <a:rPr lang="en-GB" sz="2200" kern="100" dirty="0">
                <a:latin typeface="Arial" panose="020B0604020202020204" pitchFamily="34" charset="0"/>
                <a:ea typeface="Aptos" panose="020B0004020202020204" pitchFamily="34" charset="0"/>
                <a:cs typeface="Times New Roman" panose="02020603050405020304" pitchFamily="18" charset="0"/>
                <a:hlinkClick r:id="rId11"/>
              </a:rPr>
              <a:t>https://uk.style.yahoo.com/nhs-rolling-free-gonorrhoea-vaccine-160500321.html</a:t>
            </a:r>
            <a:r>
              <a:rPr lang="en-GB" sz="2200" kern="100" dirty="0">
                <a:latin typeface="Arial" panose="020B0604020202020204" pitchFamily="34" charset="0"/>
                <a:ea typeface="Aptos" panose="020B0004020202020204" pitchFamily="34" charset="0"/>
                <a:cs typeface="Times New Roman" panose="02020603050405020304" pitchFamily="18" charset="0"/>
              </a:rPr>
              <a:t>. (Accessed on: 7 October 2025). </a:t>
            </a:r>
          </a:p>
          <a:p>
            <a:pPr marL="228600">
              <a:lnSpc>
                <a:spcPct val="115000"/>
              </a:lnSpc>
              <a:spcAft>
                <a:spcPts val="800"/>
              </a:spcAft>
              <a:buNone/>
            </a:pPr>
            <a:endParaRPr lang="en-GB" sz="2200" kern="100" dirty="0">
              <a:effectLst/>
              <a:latin typeface="Arial" panose="020B06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buNone/>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55625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654</TotalTime>
  <Words>2115</Words>
  <Application>Microsoft Office PowerPoint</Application>
  <PresentationFormat>Widescreen</PresentationFormat>
  <Paragraphs>81</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Arial Black</vt:lpstr>
      <vt:lpstr>Calisto MT</vt:lpstr>
      <vt:lpstr>Univers Condensed</vt:lpstr>
      <vt:lpstr>ChronicleVTI</vt:lpstr>
      <vt:lpstr>Antibiotic Resistance in Gonorrhea: A Rising Public Health Crisis in the UK</vt:lpstr>
      <vt:lpstr>What is Gonorrhea? </vt:lpstr>
      <vt:lpstr>Symptoms in men and women </vt:lpstr>
      <vt:lpstr>Prevalence and Statistics</vt:lpstr>
      <vt:lpstr>RATIONAL FOR RESEARCH</vt:lpstr>
      <vt:lpstr>Research Question, Aim AND Objectives</vt:lpstr>
      <vt:lpstr>Critical Discussion and Analysis</vt:lpstr>
      <vt:lpstr>Impact and Recommendations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Adji makangila</dc:creator>
  <cp:lastModifiedBy>Adji makangila</cp:lastModifiedBy>
  <cp:revision>27</cp:revision>
  <dcterms:created xsi:type="dcterms:W3CDTF">2025-10-07T08:49:21Z</dcterms:created>
  <dcterms:modified xsi:type="dcterms:W3CDTF">2025-10-07T19:43:57Z</dcterms:modified>
</cp:coreProperties>
</file>