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082C83-EEB0-1898-86FB-2A046BB5FFB8}" v="64" dt="2026-06-15T07:41:21.975"/>
    <p1510:client id="{E941D0EF-9162-6F1B-CB46-C52760A1EC8F}" v="8" dt="2026-06-14T18:37:16.02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22019" y="5443487"/>
            <a:ext cx="4819538" cy="88208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9698" y="2685983"/>
            <a:ext cx="1177048" cy="132709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91248" y="2701876"/>
            <a:ext cx="3793596" cy="2344275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309214" y="2685983"/>
            <a:ext cx="477182" cy="2209182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99201" y="580109"/>
            <a:ext cx="1161142" cy="1104591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702325" y="580109"/>
            <a:ext cx="1057753" cy="102512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990715" y="603949"/>
            <a:ext cx="1089565" cy="985390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7953" y="1929723"/>
            <a:ext cx="488315" cy="0"/>
          </a:xfrm>
          <a:custGeom>
            <a:avLst/>
            <a:gdLst/>
            <a:ahLst/>
            <a:cxnLst/>
            <a:rect l="l" t="t" r="r" b="b"/>
            <a:pathLst>
              <a:path w="488315">
                <a:moveTo>
                  <a:pt x="0" y="0"/>
                </a:moveTo>
                <a:lnTo>
                  <a:pt x="487785" y="0"/>
                </a:lnTo>
              </a:path>
            </a:pathLst>
          </a:custGeom>
          <a:ln w="18542">
            <a:solidFill>
              <a:srgbClr val="0823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7953" y="1913829"/>
            <a:ext cx="440690" cy="0"/>
          </a:xfrm>
          <a:custGeom>
            <a:avLst/>
            <a:gdLst/>
            <a:ahLst/>
            <a:cxnLst/>
            <a:rect l="l" t="t" r="r" b="b"/>
            <a:pathLst>
              <a:path w="440690">
                <a:moveTo>
                  <a:pt x="0" y="0"/>
                </a:moveTo>
                <a:lnTo>
                  <a:pt x="440067" y="0"/>
                </a:lnTo>
              </a:path>
            </a:pathLst>
          </a:custGeom>
          <a:ln w="18542">
            <a:solidFill>
              <a:srgbClr val="0823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3523193" y="1921776"/>
            <a:ext cx="2317115" cy="0"/>
          </a:xfrm>
          <a:custGeom>
            <a:avLst/>
            <a:gdLst/>
            <a:ahLst/>
            <a:cxnLst/>
            <a:rect l="l" t="t" r="r" b="b"/>
            <a:pathLst>
              <a:path w="2317115">
                <a:moveTo>
                  <a:pt x="0" y="0"/>
                </a:moveTo>
                <a:lnTo>
                  <a:pt x="2316982" y="0"/>
                </a:lnTo>
              </a:path>
            </a:pathLst>
          </a:custGeom>
          <a:ln w="18542">
            <a:solidFill>
              <a:srgbClr val="3B44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6402191" y="1921776"/>
            <a:ext cx="2341245" cy="0"/>
          </a:xfrm>
          <a:custGeom>
            <a:avLst/>
            <a:gdLst/>
            <a:ahLst/>
            <a:cxnLst/>
            <a:rect l="l" t="t" r="r" b="b"/>
            <a:pathLst>
              <a:path w="2341245">
                <a:moveTo>
                  <a:pt x="0" y="0"/>
                </a:moveTo>
                <a:lnTo>
                  <a:pt x="2340842" y="0"/>
                </a:lnTo>
              </a:path>
            </a:pathLst>
          </a:custGeom>
          <a:ln w="18542">
            <a:solidFill>
              <a:srgbClr val="282F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11675047" y="1912505"/>
            <a:ext cx="517525" cy="34925"/>
          </a:xfrm>
          <a:custGeom>
            <a:avLst/>
            <a:gdLst/>
            <a:ahLst/>
            <a:cxnLst/>
            <a:rect l="l" t="t" r="r" b="b"/>
            <a:pathLst>
              <a:path w="517525" h="34925">
                <a:moveTo>
                  <a:pt x="516953" y="15900"/>
                </a:moveTo>
                <a:lnTo>
                  <a:pt x="516940" y="0"/>
                </a:lnTo>
                <a:lnTo>
                  <a:pt x="47713" y="0"/>
                </a:lnTo>
                <a:lnTo>
                  <a:pt x="47713" y="15900"/>
                </a:lnTo>
                <a:lnTo>
                  <a:pt x="0" y="15900"/>
                </a:lnTo>
                <a:lnTo>
                  <a:pt x="0" y="34442"/>
                </a:lnTo>
                <a:lnTo>
                  <a:pt x="516953" y="34442"/>
                </a:lnTo>
                <a:lnTo>
                  <a:pt x="516953" y="15900"/>
                </a:lnTo>
                <a:close/>
              </a:path>
            </a:pathLst>
          </a:custGeom>
          <a:solidFill>
            <a:srgbClr val="03234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bg object 2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0" y="2201235"/>
            <a:ext cx="1049800" cy="270187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63710" y="2209181"/>
            <a:ext cx="628289" cy="22250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972948" y="2120767"/>
            <a:ext cx="4246102" cy="349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14375" y="1571625"/>
            <a:ext cx="3505200" cy="3333750"/>
          </a:xfrm>
          <a:custGeom>
            <a:avLst/>
            <a:gdLst/>
            <a:ahLst/>
            <a:cxnLst/>
            <a:rect l="l" t="t" r="r" b="b"/>
            <a:pathLst>
              <a:path w="3505200" h="3333750">
                <a:moveTo>
                  <a:pt x="2978912" y="0"/>
                </a:moveTo>
                <a:lnTo>
                  <a:pt x="0" y="0"/>
                </a:lnTo>
                <a:lnTo>
                  <a:pt x="0" y="3333750"/>
                </a:lnTo>
                <a:lnTo>
                  <a:pt x="2978912" y="3333750"/>
                </a:lnTo>
                <a:lnTo>
                  <a:pt x="3505200" y="1666875"/>
                </a:lnTo>
                <a:lnTo>
                  <a:pt x="2978912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7575" y="2793"/>
            <a:ext cx="9610090" cy="11621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4532" y="2660155"/>
            <a:ext cx="10775950" cy="30772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ipd.org/uk/knowledge/factsheets/pestle-analysis-factsheet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788034" y="878141"/>
            <a:ext cx="7929880" cy="5175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200" dirty="0"/>
              <a:t>Student</a:t>
            </a:r>
            <a:r>
              <a:rPr sz="3200" spc="-55" dirty="0"/>
              <a:t> </a:t>
            </a:r>
            <a:r>
              <a:rPr sz="3200" dirty="0"/>
              <a:t>Name:</a:t>
            </a:r>
            <a:r>
              <a:rPr sz="3200" spc="-70" dirty="0"/>
              <a:t> </a:t>
            </a:r>
            <a:r>
              <a:rPr sz="3200" b="0" dirty="0">
                <a:latin typeface="Arial MT"/>
                <a:cs typeface="Arial MT"/>
              </a:rPr>
              <a:t>Gabriela</a:t>
            </a:r>
            <a:r>
              <a:rPr sz="3200" b="0" spc="-40" dirty="0">
                <a:latin typeface="Arial MT"/>
                <a:cs typeface="Arial MT"/>
              </a:rPr>
              <a:t> </a:t>
            </a:r>
            <a:r>
              <a:rPr sz="3200" b="0" dirty="0">
                <a:latin typeface="Arial MT"/>
                <a:cs typeface="Arial MT"/>
              </a:rPr>
              <a:t>Florentina</a:t>
            </a:r>
            <a:r>
              <a:rPr sz="3200" b="0" spc="-75" dirty="0">
                <a:latin typeface="Arial MT"/>
                <a:cs typeface="Arial MT"/>
              </a:rPr>
              <a:t> </a:t>
            </a:r>
            <a:r>
              <a:rPr sz="3200" b="0" spc="-10" dirty="0">
                <a:latin typeface="Arial MT"/>
                <a:cs typeface="Arial MT"/>
              </a:rPr>
              <a:t>Niculae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8034" y="1379601"/>
            <a:ext cx="6754495" cy="1475740"/>
          </a:xfrm>
          <a:prstGeom prst="rect">
            <a:avLst/>
          </a:prstGeom>
        </p:spPr>
        <p:txBody>
          <a:bodyPr vert="horz" wrap="square" lIns="0" tIns="2489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60"/>
              </a:spcBef>
              <a:tabLst>
                <a:tab pos="2515870" algn="l"/>
              </a:tabLst>
            </a:pPr>
            <a:r>
              <a:rPr sz="3200" b="1" dirty="0">
                <a:latin typeface="Arial"/>
                <a:cs typeface="Arial"/>
              </a:rPr>
              <a:t>Student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-25" dirty="0">
                <a:latin typeface="Arial"/>
                <a:cs typeface="Arial"/>
              </a:rPr>
              <a:t>ID:</a:t>
            </a:r>
            <a:r>
              <a:rPr sz="3200" b="1" dirty="0">
                <a:latin typeface="Arial"/>
                <a:cs typeface="Arial"/>
              </a:rPr>
              <a:t>	</a:t>
            </a:r>
            <a:r>
              <a:rPr sz="3200" spc="-10" dirty="0">
                <a:latin typeface="Arial MT"/>
                <a:cs typeface="Arial MT"/>
              </a:rPr>
              <a:t>2525169</a:t>
            </a:r>
            <a:endParaRPr sz="3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870"/>
              </a:spcBef>
              <a:tabLst>
                <a:tab pos="3672840" algn="l"/>
              </a:tabLst>
            </a:pPr>
            <a:r>
              <a:rPr sz="3200" b="1" dirty="0">
                <a:latin typeface="Arial"/>
                <a:cs typeface="Arial"/>
              </a:rPr>
              <a:t>Lecturer’s</a:t>
            </a:r>
            <a:r>
              <a:rPr sz="3200" b="1" spc="-80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Name:</a:t>
            </a:r>
            <a:r>
              <a:rPr sz="3200" b="1" dirty="0">
                <a:latin typeface="Arial"/>
                <a:cs typeface="Arial"/>
              </a:rPr>
              <a:t>	</a:t>
            </a:r>
            <a:r>
              <a:rPr sz="3200" dirty="0">
                <a:solidFill>
                  <a:srgbClr val="1D2024"/>
                </a:solidFill>
                <a:latin typeface="Calibri"/>
                <a:cs typeface="Calibri"/>
              </a:rPr>
              <a:t>Annamarie</a:t>
            </a:r>
            <a:r>
              <a:rPr sz="3200" spc="-105" dirty="0">
                <a:solidFill>
                  <a:srgbClr val="1D2024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1D2024"/>
                </a:solidFill>
                <a:latin typeface="Calibri"/>
                <a:cs typeface="Calibri"/>
              </a:rPr>
              <a:t>Dufficy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8034" y="3319398"/>
            <a:ext cx="2710815" cy="5181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200" b="1" dirty="0">
                <a:latin typeface="Arial"/>
                <a:cs typeface="Arial"/>
              </a:rPr>
              <a:t>Module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Code: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48428" y="3376548"/>
            <a:ext cx="1876425" cy="4495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50" dirty="0">
                <a:latin typeface="Arial MT"/>
                <a:cs typeface="Arial MT"/>
              </a:rPr>
              <a:t>LCLM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spc="-20" dirty="0">
                <a:latin typeface="Arial MT"/>
                <a:cs typeface="Arial MT"/>
              </a:rPr>
              <a:t>4004</a:t>
            </a:r>
            <a:endParaRPr sz="275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8034" y="4235069"/>
            <a:ext cx="2802890" cy="5181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200" b="1" dirty="0">
                <a:latin typeface="Arial"/>
                <a:cs typeface="Arial"/>
              </a:rPr>
              <a:t>Module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Name:</a:t>
            </a:r>
            <a:endParaRPr sz="3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48428" y="4292219"/>
            <a:ext cx="6049645" cy="4495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50" dirty="0">
                <a:latin typeface="Arial MT"/>
                <a:cs typeface="Arial MT"/>
              </a:rPr>
              <a:t>Problem</a:t>
            </a:r>
            <a:r>
              <a:rPr sz="2750" spc="2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Solving</a:t>
            </a:r>
            <a:r>
              <a:rPr sz="2750" spc="20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Decision-</a:t>
            </a:r>
            <a:r>
              <a:rPr sz="2750" spc="-10" dirty="0">
                <a:latin typeface="Arial MT"/>
                <a:cs typeface="Arial MT"/>
              </a:rPr>
              <a:t>Making</a:t>
            </a:r>
            <a:endParaRPr sz="275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8034" y="5150865"/>
            <a:ext cx="2757170" cy="5181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200" b="1" dirty="0">
                <a:latin typeface="Arial"/>
                <a:cs typeface="Arial"/>
              </a:rPr>
              <a:t>Component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-25" dirty="0">
                <a:latin typeface="Arial"/>
                <a:cs typeface="Arial"/>
              </a:rPr>
              <a:t>1:</a:t>
            </a:r>
            <a:endParaRPr sz="3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48428" y="5208015"/>
            <a:ext cx="2256155" cy="4495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50" dirty="0">
                <a:latin typeface="Arial MT"/>
                <a:cs typeface="Arial MT"/>
              </a:rPr>
              <a:t>Basil’s</a:t>
            </a:r>
            <a:r>
              <a:rPr sz="2750" spc="5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Bakery</a:t>
            </a:r>
            <a:endParaRPr sz="27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821939" y="18415"/>
            <a:ext cx="674497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0" i="1" u="sng" spc="-3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Introduction</a:t>
            </a:r>
            <a:r>
              <a:rPr sz="3600" b="0" i="1" u="sng" spc="-8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3600" b="0" i="1" u="sng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&amp;</a:t>
            </a:r>
            <a:r>
              <a:rPr sz="3600" b="0" i="1" u="sng" spc="-13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3600" b="0" i="1" u="sng" spc="-4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Presentation</a:t>
            </a:r>
            <a:r>
              <a:rPr sz="3600" b="0" i="1" u="sng" spc="-8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3600" b="0" i="1" u="sng" spc="-1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Structure</a:t>
            </a:r>
            <a:endParaRPr sz="36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7355" y="1151191"/>
            <a:ext cx="11409680" cy="27063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sz="2000" dirty="0">
                <a:latin typeface="Calibri"/>
                <a:cs typeface="Calibri"/>
              </a:rPr>
              <a:t>"Basil's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Bakery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small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independent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artisan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bakery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located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Coventry,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UK.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Established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2015,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business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known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high-</a:t>
            </a:r>
            <a:r>
              <a:rPr sz="2000" dirty="0">
                <a:latin typeface="Calibri"/>
                <a:cs typeface="Calibri"/>
              </a:rPr>
              <a:t>quality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organic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bread,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cakes,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pastries.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Before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COVID-</a:t>
            </a:r>
            <a:r>
              <a:rPr sz="2000" dirty="0">
                <a:latin typeface="Calibri"/>
                <a:cs typeface="Calibri"/>
              </a:rPr>
              <a:t>19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pandemic,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bakery experienced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steady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growth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built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loyal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customer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base.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However,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changing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customer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habits,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lower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visitor </a:t>
            </a:r>
            <a:r>
              <a:rPr sz="2000" dirty="0">
                <a:latin typeface="Calibri"/>
                <a:cs typeface="Calibri"/>
              </a:rPr>
              <a:t>numbers,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rising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business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costs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have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created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significant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challenges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business."</a:t>
            </a:r>
            <a:endParaRPr sz="2000">
              <a:latin typeface="Calibri"/>
              <a:cs typeface="Calibri"/>
            </a:endParaRPr>
          </a:p>
          <a:p>
            <a:pPr marL="419100">
              <a:lnSpc>
                <a:spcPct val="100000"/>
              </a:lnSpc>
              <a:spcBef>
                <a:spcPts val="1685"/>
              </a:spcBef>
            </a:pPr>
            <a:r>
              <a:rPr sz="1850" b="1" spc="-10" dirty="0">
                <a:latin typeface="Calibri"/>
                <a:cs typeface="Calibri"/>
              </a:rPr>
              <a:t>Context</a:t>
            </a:r>
            <a:endParaRPr sz="1850">
              <a:latin typeface="Calibri"/>
              <a:cs typeface="Calibri"/>
            </a:endParaRPr>
          </a:p>
          <a:p>
            <a:pPr marL="418465" indent="-227965">
              <a:lnSpc>
                <a:spcPct val="100000"/>
              </a:lnSpc>
              <a:spcBef>
                <a:spcPts val="380"/>
              </a:spcBef>
              <a:buFont typeface="Arial MT"/>
              <a:buChar char="•"/>
              <a:tabLst>
                <a:tab pos="418465" algn="l"/>
              </a:tabLst>
            </a:pPr>
            <a:r>
              <a:rPr sz="1800" spc="-10" dirty="0">
                <a:latin typeface="Calibri"/>
                <a:cs typeface="Calibri"/>
              </a:rPr>
              <a:t>Independent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bakery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Coventry.</a:t>
            </a:r>
            <a:endParaRPr sz="1800">
              <a:latin typeface="Calibri"/>
              <a:cs typeface="Calibri"/>
            </a:endParaRPr>
          </a:p>
          <a:p>
            <a:pPr marL="418465" indent="-227965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418465" algn="l"/>
              </a:tabLst>
            </a:pPr>
            <a:r>
              <a:rPr sz="1800" dirty="0">
                <a:latin typeface="Calibri"/>
                <a:cs typeface="Calibri"/>
              </a:rPr>
              <a:t>Opened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2015.</a:t>
            </a:r>
            <a:endParaRPr sz="1800">
              <a:latin typeface="Calibri"/>
              <a:cs typeface="Calibri"/>
            </a:endParaRPr>
          </a:p>
          <a:p>
            <a:pPr marL="418465" indent="-227965">
              <a:lnSpc>
                <a:spcPct val="100000"/>
              </a:lnSpc>
              <a:spcBef>
                <a:spcPts val="395"/>
              </a:spcBef>
              <a:buFont typeface="Arial MT"/>
              <a:buChar char="•"/>
              <a:tabLst>
                <a:tab pos="418465" algn="l"/>
              </a:tabLst>
            </a:pPr>
            <a:r>
              <a:rPr sz="1800" dirty="0">
                <a:latin typeface="Calibri"/>
                <a:cs typeface="Calibri"/>
              </a:rPr>
              <a:t>Strong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growth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until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COVID-19.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5472" y="3871531"/>
            <a:ext cx="37503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0665" algn="l"/>
              </a:tabLst>
            </a:pPr>
            <a:r>
              <a:rPr sz="1800" dirty="0">
                <a:latin typeface="Calibri"/>
                <a:cs typeface="Calibri"/>
              </a:rPr>
              <a:t>Sales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remain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around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25% below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2019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4072" y="4062412"/>
            <a:ext cx="6083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levels.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8012" y="4480482"/>
            <a:ext cx="3205480" cy="1939925"/>
          </a:xfrm>
          <a:prstGeom prst="rect">
            <a:avLst/>
          </a:prstGeom>
        </p:spPr>
        <p:txBody>
          <a:bodyPr vert="horz" wrap="square" lIns="0" tIns="1295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19"/>
              </a:spcBef>
            </a:pPr>
            <a:r>
              <a:rPr sz="2000" b="1" dirty="0">
                <a:latin typeface="Calibri"/>
                <a:cs typeface="Calibri"/>
              </a:rPr>
              <a:t>This</a:t>
            </a:r>
            <a:r>
              <a:rPr sz="2000" b="1" spc="-10" dirty="0">
                <a:latin typeface="Calibri"/>
                <a:cs typeface="Calibri"/>
              </a:rPr>
              <a:t> presentation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will:</a:t>
            </a:r>
            <a:endParaRPr sz="2000">
              <a:latin typeface="Calibri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800"/>
              </a:spcBef>
              <a:buFont typeface="Arial MT"/>
              <a:buChar char="•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Examine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factors</a:t>
            </a:r>
            <a:r>
              <a:rPr sz="1800" spc="-9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affecting</a:t>
            </a:r>
            <a:r>
              <a:rPr sz="1800" spc="-8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sales.</a:t>
            </a:r>
            <a:endParaRPr sz="1800">
              <a:latin typeface="Calibri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Apply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PESTEL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analysis.</a:t>
            </a:r>
            <a:endParaRPr sz="1800">
              <a:latin typeface="Calibri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Apply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Fishbone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analysis.</a:t>
            </a:r>
            <a:endParaRPr sz="1800">
              <a:latin typeface="Calibri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Present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key</a:t>
            </a:r>
            <a:r>
              <a:rPr sz="1800" spc="-1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findings.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A bakery with many loaves of bread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38800" y="2695575"/>
            <a:ext cx="5676900" cy="37909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974084" y="491490"/>
            <a:ext cx="4256405" cy="632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950" b="0" u="sng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Issues</a:t>
            </a:r>
            <a:r>
              <a:rPr sz="3950" b="0" u="sng" spc="-10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3950" b="0" u="sng" spc="-3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Affecting</a:t>
            </a:r>
            <a:r>
              <a:rPr sz="3950" b="0" u="sng" spc="-12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3950" b="0" u="sng" spc="-1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Sales</a:t>
            </a:r>
            <a:endParaRPr sz="395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04004" y="1073086"/>
            <a:ext cx="3996054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i="1" spc="-10" dirty="0">
                <a:latin typeface="Calibri Light"/>
                <a:cs typeface="Calibri Light"/>
              </a:rPr>
              <a:t>Nature</a:t>
            </a:r>
            <a:r>
              <a:rPr sz="2400" i="1" spc="-75" dirty="0">
                <a:latin typeface="Calibri Light"/>
                <a:cs typeface="Calibri Light"/>
              </a:rPr>
              <a:t> </a:t>
            </a:r>
            <a:r>
              <a:rPr sz="2400" i="1" dirty="0">
                <a:latin typeface="Calibri Light"/>
                <a:cs typeface="Calibri Light"/>
              </a:rPr>
              <a:t>and</a:t>
            </a:r>
            <a:r>
              <a:rPr sz="2400" i="1" spc="-85" dirty="0">
                <a:latin typeface="Calibri Light"/>
                <a:cs typeface="Calibri Light"/>
              </a:rPr>
              <a:t> </a:t>
            </a:r>
            <a:r>
              <a:rPr sz="2400" i="1" dirty="0">
                <a:latin typeface="Calibri Light"/>
                <a:cs typeface="Calibri Light"/>
              </a:rPr>
              <a:t>Scope</a:t>
            </a:r>
            <a:r>
              <a:rPr sz="2400" i="1" spc="-70" dirty="0">
                <a:latin typeface="Calibri Light"/>
                <a:cs typeface="Calibri Light"/>
              </a:rPr>
              <a:t> </a:t>
            </a:r>
            <a:r>
              <a:rPr sz="2400" i="1" dirty="0">
                <a:latin typeface="Calibri Light"/>
                <a:cs typeface="Calibri Light"/>
              </a:rPr>
              <a:t>of</a:t>
            </a:r>
            <a:r>
              <a:rPr sz="2400" i="1" spc="-100" dirty="0">
                <a:latin typeface="Calibri Light"/>
                <a:cs typeface="Calibri Light"/>
              </a:rPr>
              <a:t> </a:t>
            </a:r>
            <a:r>
              <a:rPr sz="2400" i="1" dirty="0">
                <a:latin typeface="Calibri Light"/>
                <a:cs typeface="Calibri Light"/>
              </a:rPr>
              <a:t>the</a:t>
            </a:r>
            <a:r>
              <a:rPr sz="2400" i="1" spc="-70" dirty="0">
                <a:latin typeface="Calibri Light"/>
                <a:cs typeface="Calibri Light"/>
              </a:rPr>
              <a:t> </a:t>
            </a:r>
            <a:r>
              <a:rPr sz="2400" i="1" spc="-10" dirty="0">
                <a:latin typeface="Calibri Light"/>
                <a:cs typeface="Calibri Light"/>
              </a:rPr>
              <a:t>Problem</a:t>
            </a:r>
            <a:endParaRPr sz="2400">
              <a:latin typeface="Calibri Ligh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1307" y="1451844"/>
            <a:ext cx="4484370" cy="5102860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014094">
              <a:lnSpc>
                <a:spcPct val="100000"/>
              </a:lnSpc>
              <a:spcBef>
                <a:spcPts val="855"/>
              </a:spcBef>
            </a:pPr>
            <a:r>
              <a:rPr sz="2750" b="1" dirty="0">
                <a:latin typeface="Calibri"/>
                <a:cs typeface="Calibri"/>
              </a:rPr>
              <a:t>External</a:t>
            </a:r>
            <a:r>
              <a:rPr sz="2750" b="1" spc="85" dirty="0">
                <a:latin typeface="Calibri"/>
                <a:cs typeface="Calibri"/>
              </a:rPr>
              <a:t> </a:t>
            </a:r>
            <a:r>
              <a:rPr sz="2750" b="1" spc="-10" dirty="0">
                <a:latin typeface="Calibri"/>
                <a:cs typeface="Calibri"/>
              </a:rPr>
              <a:t>issues</a:t>
            </a:r>
            <a:endParaRPr sz="2750">
              <a:latin typeface="Calibri"/>
              <a:cs typeface="Calibri"/>
            </a:endParaRPr>
          </a:p>
          <a:p>
            <a:pPr marL="300355" indent="-227965">
              <a:lnSpc>
                <a:spcPct val="100000"/>
              </a:lnSpc>
              <a:spcBef>
                <a:spcPts val="755"/>
              </a:spcBef>
              <a:buFont typeface="Arial MT"/>
              <a:buChar char="•"/>
              <a:tabLst>
                <a:tab pos="300355" algn="l"/>
              </a:tabLst>
            </a:pPr>
            <a:r>
              <a:rPr sz="2750" dirty="0">
                <a:latin typeface="Calibri"/>
                <a:cs typeface="Calibri"/>
              </a:rPr>
              <a:t>Lower</a:t>
            </a:r>
            <a:r>
              <a:rPr sz="2750" spc="5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retail</a:t>
            </a:r>
            <a:r>
              <a:rPr sz="2750" spc="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park</a:t>
            </a:r>
            <a:r>
              <a:rPr sz="2750" spc="5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footfall.</a:t>
            </a:r>
            <a:endParaRPr sz="2750">
              <a:latin typeface="Calibri"/>
              <a:cs typeface="Calibri"/>
            </a:endParaRPr>
          </a:p>
          <a:p>
            <a:pPr marL="300355" indent="-227965">
              <a:lnSpc>
                <a:spcPct val="100000"/>
              </a:lnSpc>
              <a:spcBef>
                <a:spcPts val="755"/>
              </a:spcBef>
              <a:buFont typeface="Arial MT"/>
              <a:buChar char="•"/>
              <a:tabLst>
                <a:tab pos="300355" algn="l"/>
              </a:tabLst>
            </a:pPr>
            <a:r>
              <a:rPr sz="2750" dirty="0">
                <a:latin typeface="Calibri"/>
                <a:cs typeface="Calibri"/>
              </a:rPr>
              <a:t>Store</a:t>
            </a:r>
            <a:r>
              <a:rPr sz="2750" spc="-3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closures.</a:t>
            </a:r>
            <a:endParaRPr sz="2750">
              <a:latin typeface="Calibri"/>
              <a:cs typeface="Calibri"/>
            </a:endParaRPr>
          </a:p>
          <a:p>
            <a:pPr marL="300990" indent="-228600">
              <a:lnSpc>
                <a:spcPct val="100000"/>
              </a:lnSpc>
              <a:spcBef>
                <a:spcPts val="680"/>
              </a:spcBef>
              <a:buFont typeface="Arial MT"/>
              <a:buChar char="•"/>
              <a:tabLst>
                <a:tab pos="300990" algn="l"/>
              </a:tabLst>
            </a:pPr>
            <a:r>
              <a:rPr sz="2750" dirty="0">
                <a:latin typeface="Calibri"/>
                <a:cs typeface="Calibri"/>
              </a:rPr>
              <a:t>Remote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working.</a:t>
            </a:r>
            <a:endParaRPr sz="2750">
              <a:latin typeface="Calibri"/>
              <a:cs typeface="Calibri"/>
            </a:endParaRPr>
          </a:p>
          <a:p>
            <a:pPr marL="300990" indent="-228600">
              <a:lnSpc>
                <a:spcPct val="100000"/>
              </a:lnSpc>
              <a:spcBef>
                <a:spcPts val="755"/>
              </a:spcBef>
              <a:buFont typeface="Arial MT"/>
              <a:buChar char="•"/>
              <a:tabLst>
                <a:tab pos="300990" algn="l"/>
              </a:tabLst>
            </a:pPr>
            <a:r>
              <a:rPr sz="2750" dirty="0">
                <a:latin typeface="Calibri"/>
                <a:cs typeface="Calibri"/>
              </a:rPr>
              <a:t>Cost</a:t>
            </a:r>
            <a:r>
              <a:rPr sz="2750" spc="3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of</a:t>
            </a:r>
            <a:r>
              <a:rPr sz="2750" spc="5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living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pressures</a:t>
            </a:r>
            <a:endParaRPr sz="2750">
              <a:latin typeface="Calibri"/>
              <a:cs typeface="Calibri"/>
            </a:endParaRPr>
          </a:p>
          <a:p>
            <a:pPr marL="1222375">
              <a:lnSpc>
                <a:spcPct val="100000"/>
              </a:lnSpc>
              <a:spcBef>
                <a:spcPts val="1675"/>
              </a:spcBef>
            </a:pPr>
            <a:r>
              <a:rPr sz="2750" b="1" dirty="0">
                <a:latin typeface="Calibri"/>
                <a:cs typeface="Calibri"/>
              </a:rPr>
              <a:t>Internal</a:t>
            </a:r>
            <a:r>
              <a:rPr sz="2750" b="1" spc="70" dirty="0">
                <a:latin typeface="Calibri"/>
                <a:cs typeface="Calibri"/>
              </a:rPr>
              <a:t> </a:t>
            </a:r>
            <a:r>
              <a:rPr sz="2750" b="1" spc="-10" dirty="0">
                <a:latin typeface="Calibri"/>
                <a:cs typeface="Calibri"/>
              </a:rPr>
              <a:t>issues</a:t>
            </a:r>
            <a:endParaRPr sz="275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80"/>
              </a:spcBef>
              <a:buFont typeface="Arial MT"/>
              <a:buChar char="•"/>
              <a:tabLst>
                <a:tab pos="241300" algn="l"/>
              </a:tabLst>
            </a:pPr>
            <a:r>
              <a:rPr sz="2750" dirty="0">
                <a:latin typeface="Calibri"/>
                <a:cs typeface="Calibri"/>
              </a:rPr>
              <a:t>No</a:t>
            </a:r>
            <a:r>
              <a:rPr sz="2750" spc="8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delivery</a:t>
            </a:r>
            <a:r>
              <a:rPr sz="2750" spc="60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service.</a:t>
            </a:r>
            <a:endParaRPr sz="275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80"/>
              </a:spcBef>
              <a:buFont typeface="Arial MT"/>
              <a:buChar char="•"/>
              <a:tabLst>
                <a:tab pos="241300" algn="l"/>
              </a:tabLst>
            </a:pPr>
            <a:r>
              <a:rPr sz="2750" dirty="0">
                <a:latin typeface="Calibri"/>
                <a:cs typeface="Calibri"/>
              </a:rPr>
              <a:t>Limited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pre-order</a:t>
            </a:r>
            <a:r>
              <a:rPr sz="2750" spc="8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system.</a:t>
            </a:r>
            <a:endParaRPr sz="275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80"/>
              </a:spcBef>
              <a:buFont typeface="Arial MT"/>
              <a:buChar char="•"/>
              <a:tabLst>
                <a:tab pos="241300" algn="l"/>
              </a:tabLst>
            </a:pPr>
            <a:r>
              <a:rPr sz="2750" dirty="0">
                <a:latin typeface="Calibri"/>
                <a:cs typeface="Calibri"/>
              </a:rPr>
              <a:t>Rising</a:t>
            </a:r>
            <a:r>
              <a:rPr sz="2750" spc="5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operating</a:t>
            </a:r>
            <a:r>
              <a:rPr sz="2750" spc="6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costs.</a:t>
            </a:r>
            <a:endParaRPr sz="275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455"/>
              </a:spcBef>
              <a:buFont typeface="Arial MT"/>
              <a:buChar char="•"/>
              <a:tabLst>
                <a:tab pos="241300" algn="l"/>
              </a:tabLst>
            </a:pPr>
            <a:r>
              <a:rPr sz="2750" dirty="0">
                <a:latin typeface="Calibri"/>
                <a:cs typeface="Calibri"/>
              </a:rPr>
              <a:t>Dependence</a:t>
            </a:r>
            <a:r>
              <a:rPr sz="2750" spc="10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on</a:t>
            </a:r>
            <a:r>
              <a:rPr sz="2750" spc="10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Basil</a:t>
            </a:r>
            <a:r>
              <a:rPr sz="2750" spc="90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himself.</a:t>
            </a:r>
            <a:endParaRPr sz="27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05271" y="5575617"/>
            <a:ext cx="4864735" cy="619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3550">
              <a:lnSpc>
                <a:spcPct val="100000"/>
              </a:lnSpc>
              <a:spcBef>
                <a:spcPts val="100"/>
              </a:spcBef>
              <a:tabLst>
                <a:tab pos="2298700" algn="l"/>
                <a:tab pos="3956685" algn="l"/>
              </a:tabLst>
            </a:pPr>
            <a:r>
              <a:rPr sz="1200" b="1" spc="-20" dirty="0">
                <a:solidFill>
                  <a:srgbClr val="585858"/>
                </a:solidFill>
                <a:latin typeface="Calibri"/>
                <a:cs typeface="Calibri"/>
              </a:rPr>
              <a:t>2019</a:t>
            </a:r>
            <a:r>
              <a:rPr sz="1200" b="1" dirty="0">
                <a:solidFill>
                  <a:srgbClr val="585858"/>
                </a:solidFill>
                <a:latin typeface="Calibri"/>
                <a:cs typeface="Calibri"/>
              </a:rPr>
              <a:t>	</a:t>
            </a:r>
            <a:r>
              <a:rPr sz="1200" b="1" spc="-20" dirty="0">
                <a:solidFill>
                  <a:srgbClr val="585858"/>
                </a:solidFill>
                <a:latin typeface="Calibri"/>
                <a:cs typeface="Calibri"/>
              </a:rPr>
              <a:t>2020</a:t>
            </a:r>
            <a:r>
              <a:rPr sz="1200" b="1" dirty="0">
                <a:solidFill>
                  <a:srgbClr val="585858"/>
                </a:solidFill>
                <a:latin typeface="Calibri"/>
                <a:cs typeface="Calibri"/>
              </a:rPr>
              <a:t>	</a:t>
            </a:r>
            <a:r>
              <a:rPr sz="1200" b="1" spc="-20" dirty="0">
                <a:solidFill>
                  <a:srgbClr val="585858"/>
                </a:solidFill>
                <a:latin typeface="Calibri"/>
                <a:cs typeface="Calibri"/>
              </a:rPr>
              <a:t>2023-2025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Source: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Author's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illustration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based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Basil's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Bakery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case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study.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805551" y="4957698"/>
            <a:ext cx="5495925" cy="0"/>
          </a:xfrm>
          <a:custGeom>
            <a:avLst/>
            <a:gdLst/>
            <a:ahLst/>
            <a:cxnLst/>
            <a:rect l="l" t="t" r="r" b="b"/>
            <a:pathLst>
              <a:path w="5495925">
                <a:moveTo>
                  <a:pt x="0" y="0"/>
                </a:moveTo>
                <a:lnTo>
                  <a:pt x="5495925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5805551" y="2769044"/>
            <a:ext cx="5495925" cy="1676400"/>
            <a:chOff x="5805551" y="2769044"/>
            <a:chExt cx="5495925" cy="1676400"/>
          </a:xfrm>
        </p:grpSpPr>
        <p:sp>
          <p:nvSpPr>
            <p:cNvPr id="8" name="object 8"/>
            <p:cNvSpPr/>
            <p:nvPr/>
          </p:nvSpPr>
          <p:spPr>
            <a:xfrm>
              <a:off x="5805551" y="2805176"/>
              <a:ext cx="5495925" cy="1609725"/>
            </a:xfrm>
            <a:custGeom>
              <a:avLst/>
              <a:gdLst/>
              <a:ahLst/>
              <a:cxnLst/>
              <a:rect l="l" t="t" r="r" b="b"/>
              <a:pathLst>
                <a:path w="5495925" h="1609725">
                  <a:moveTo>
                    <a:pt x="0" y="1609598"/>
                  </a:moveTo>
                  <a:lnTo>
                    <a:pt x="5495925" y="1609598"/>
                  </a:lnTo>
                </a:path>
                <a:path w="5495925" h="1609725">
                  <a:moveTo>
                    <a:pt x="0" y="1076325"/>
                  </a:moveTo>
                  <a:lnTo>
                    <a:pt x="5495925" y="1076325"/>
                  </a:lnTo>
                </a:path>
                <a:path w="5495925" h="1609725">
                  <a:moveTo>
                    <a:pt x="0" y="542925"/>
                  </a:moveTo>
                  <a:lnTo>
                    <a:pt x="5495925" y="542925"/>
                  </a:lnTo>
                </a:path>
                <a:path w="5495925" h="1609725">
                  <a:moveTo>
                    <a:pt x="0" y="0"/>
                  </a:moveTo>
                  <a:lnTo>
                    <a:pt x="5495925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719951" y="2805176"/>
              <a:ext cx="3667125" cy="1609725"/>
            </a:xfrm>
            <a:custGeom>
              <a:avLst/>
              <a:gdLst/>
              <a:ahLst/>
              <a:cxnLst/>
              <a:rect l="l" t="t" r="r" b="b"/>
              <a:pathLst>
                <a:path w="3667125" h="1609725">
                  <a:moveTo>
                    <a:pt x="0" y="0"/>
                  </a:moveTo>
                  <a:lnTo>
                    <a:pt x="1828800" y="1609725"/>
                  </a:lnTo>
                </a:path>
                <a:path w="3667125" h="1609725">
                  <a:moveTo>
                    <a:pt x="1828800" y="1609725"/>
                  </a:moveTo>
                  <a:lnTo>
                    <a:pt x="3667125" y="676275"/>
                  </a:lnTo>
                </a:path>
              </a:pathLst>
            </a:custGeom>
            <a:ln w="28575">
              <a:solidFill>
                <a:srgbClr val="4D92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89534" y="2769044"/>
              <a:ext cx="66675" cy="666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18334" y="4378769"/>
              <a:ext cx="66675" cy="666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356659" y="3445319"/>
              <a:ext cx="66675" cy="66675"/>
            </a:xfrm>
            <a:prstGeom prst="rect">
              <a:avLst/>
            </a:prstGeom>
          </p:spPr>
        </p:pic>
      </p:grpSp>
      <p:sp>
        <p:nvSpPr>
          <p:cNvPr id="13" name="object 13"/>
          <p:cNvSpPr/>
          <p:nvPr/>
        </p:nvSpPr>
        <p:spPr>
          <a:xfrm>
            <a:off x="5805551" y="2271776"/>
            <a:ext cx="5495925" cy="0"/>
          </a:xfrm>
          <a:custGeom>
            <a:avLst/>
            <a:gdLst/>
            <a:ahLst/>
            <a:cxnLst/>
            <a:rect l="l" t="t" r="r" b="b"/>
            <a:pathLst>
              <a:path w="5495925">
                <a:moveTo>
                  <a:pt x="0" y="0"/>
                </a:moveTo>
                <a:lnTo>
                  <a:pt x="5495925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805551" y="5491226"/>
            <a:ext cx="5495925" cy="0"/>
          </a:xfrm>
          <a:custGeom>
            <a:avLst/>
            <a:gdLst/>
            <a:ahLst/>
            <a:cxnLst/>
            <a:rect l="l" t="t" r="r" b="b"/>
            <a:pathLst>
              <a:path w="5495925">
                <a:moveTo>
                  <a:pt x="0" y="0"/>
                </a:moveTo>
                <a:lnTo>
                  <a:pt x="5495925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574665" y="5378196"/>
            <a:ext cx="1028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0" dirty="0">
                <a:solidFill>
                  <a:srgbClr val="585858"/>
                </a:solidFill>
                <a:latin typeface="Calibri"/>
                <a:cs typeface="Calibri"/>
              </a:rPr>
              <a:t>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97576" y="4839652"/>
            <a:ext cx="1778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585858"/>
                </a:solidFill>
                <a:latin typeface="Calibri"/>
                <a:cs typeface="Calibri"/>
              </a:rPr>
              <a:t>20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97576" y="4301807"/>
            <a:ext cx="1778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585858"/>
                </a:solidFill>
                <a:latin typeface="Calibri"/>
                <a:cs typeface="Calibri"/>
              </a:rPr>
              <a:t>40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497576" y="3763962"/>
            <a:ext cx="1778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585858"/>
                </a:solidFill>
                <a:latin typeface="Calibri"/>
                <a:cs typeface="Calibri"/>
              </a:rPr>
              <a:t>60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497576" y="3226117"/>
            <a:ext cx="1778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585858"/>
                </a:solidFill>
                <a:latin typeface="Calibri"/>
                <a:cs typeface="Calibri"/>
              </a:rPr>
              <a:t>80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420614" y="2688272"/>
            <a:ext cx="2540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585858"/>
                </a:solidFill>
                <a:latin typeface="Calibri"/>
                <a:cs typeface="Calibri"/>
              </a:rPr>
              <a:t>100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420614" y="2150427"/>
            <a:ext cx="2540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585858"/>
                </a:solidFill>
                <a:latin typeface="Calibri"/>
                <a:cs typeface="Calibri"/>
              </a:rPr>
              <a:t>120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129526" y="1757426"/>
            <a:ext cx="2505075" cy="333375"/>
          </a:xfrm>
          <a:prstGeom prst="rect">
            <a:avLst/>
          </a:prstGeom>
          <a:solidFill>
            <a:srgbClr val="DAE9F8"/>
          </a:solidFill>
        </p:spPr>
        <p:txBody>
          <a:bodyPr vert="horz" wrap="square" lIns="0" tIns="17145" rIns="0" bIns="0" rtlCol="0">
            <a:spAutoFit/>
          </a:bodyPr>
          <a:lstStyle/>
          <a:p>
            <a:pPr marL="45720">
              <a:lnSpc>
                <a:spcPct val="100000"/>
              </a:lnSpc>
              <a:spcBef>
                <a:spcPts val="135"/>
              </a:spcBef>
            </a:pPr>
            <a:r>
              <a:rPr sz="1850" b="1" dirty="0">
                <a:latin typeface="Calibri"/>
                <a:cs typeface="Calibri"/>
              </a:rPr>
              <a:t>Sales</a:t>
            </a:r>
            <a:r>
              <a:rPr sz="1850" b="1" spc="-25" dirty="0">
                <a:latin typeface="Calibri"/>
                <a:cs typeface="Calibri"/>
              </a:rPr>
              <a:t> </a:t>
            </a:r>
            <a:r>
              <a:rPr sz="1850" b="1" spc="-10" dirty="0">
                <a:latin typeface="Calibri"/>
                <a:cs typeface="Calibri"/>
              </a:rPr>
              <a:t>Performance</a:t>
            </a:r>
            <a:r>
              <a:rPr sz="1850" b="1" dirty="0">
                <a:latin typeface="Calibri"/>
                <a:cs typeface="Calibri"/>
              </a:rPr>
              <a:t> </a:t>
            </a:r>
            <a:r>
              <a:rPr sz="1850" b="1" spc="-20" dirty="0">
                <a:latin typeface="Calibri"/>
                <a:cs typeface="Calibri"/>
              </a:rPr>
              <a:t>Trend</a:t>
            </a:r>
            <a:endParaRPr sz="18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917575" y="2793"/>
            <a:ext cx="9610090" cy="699614"/>
          </a:xfrm>
          <a:prstGeom prst="rect">
            <a:avLst/>
          </a:prstGeom>
        </p:spPr>
        <p:txBody>
          <a:bodyPr vert="horz" wrap="square" lIns="0" tIns="90868" rIns="0" bIns="0" rtlCol="0">
            <a:spAutoFit/>
          </a:bodyPr>
          <a:lstStyle/>
          <a:p>
            <a:pPr marL="893444">
              <a:lnSpc>
                <a:spcPct val="100000"/>
              </a:lnSpc>
              <a:spcBef>
                <a:spcPts val="130"/>
              </a:spcBef>
            </a:pPr>
            <a:r>
              <a:rPr sz="3950" b="0" u="sng" spc="-2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Controllable</a:t>
            </a:r>
            <a:r>
              <a:rPr sz="3950" b="0" u="sng" spc="-125" dirty="0">
                <a:latin typeface="Calibri Light"/>
                <a:cs typeface="Calibri Light"/>
              </a:rPr>
              <a:t> </a:t>
            </a:r>
            <a:r>
              <a:rPr sz="3950" b="0" u="sng" dirty="0">
                <a:latin typeface="Calibri Light"/>
                <a:cs typeface="Calibri Light"/>
              </a:rPr>
              <a:t>and</a:t>
            </a:r>
            <a:r>
              <a:rPr sz="3950" b="0" u="sng" spc="-114" dirty="0">
                <a:latin typeface="Calibri Light"/>
                <a:cs typeface="Calibri Light"/>
              </a:rPr>
              <a:t> </a:t>
            </a:r>
            <a:r>
              <a:rPr sz="3950" b="0" u="sng" spc="-30" dirty="0">
                <a:latin typeface="Calibri Light"/>
                <a:cs typeface="Calibri Light"/>
              </a:rPr>
              <a:t>Uncontrollable</a:t>
            </a:r>
            <a:r>
              <a:rPr sz="3950" b="0" u="sng" spc="-80" dirty="0">
                <a:latin typeface="Calibri Light"/>
                <a:cs typeface="Calibri Light"/>
              </a:rPr>
              <a:t> </a:t>
            </a:r>
            <a:r>
              <a:rPr sz="3950" b="0" u="sng" spc="-10" dirty="0">
                <a:latin typeface="Calibri Light"/>
                <a:cs typeface="Calibri Light"/>
              </a:rPr>
              <a:t>Factors</a:t>
            </a:r>
            <a:endParaRPr sz="3950" u="sng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7550" y="1218818"/>
            <a:ext cx="10035540" cy="84074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241300" marR="5080" indent="-229235">
              <a:lnSpc>
                <a:spcPts val="3080"/>
              </a:lnSpc>
              <a:spcBef>
                <a:spcPts val="415"/>
              </a:spcBef>
              <a:buFont typeface="Wingdings"/>
              <a:buChar char=""/>
              <a:tabLst>
                <a:tab pos="241300" algn="l"/>
                <a:tab pos="375285" algn="l"/>
              </a:tabLst>
            </a:pPr>
            <a:r>
              <a:rPr sz="2750" dirty="0">
                <a:latin typeface="Calibri"/>
                <a:cs typeface="Calibri"/>
              </a:rPr>
              <a:t>	The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challenges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facing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Basil's</a:t>
            </a:r>
            <a:r>
              <a:rPr sz="2750" spc="3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Bakery</a:t>
            </a:r>
            <a:r>
              <a:rPr sz="2750" spc="10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can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be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divided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into</a:t>
            </a:r>
            <a:r>
              <a:rPr sz="2750" spc="3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factors</a:t>
            </a:r>
            <a:r>
              <a:rPr sz="2750" spc="114" dirty="0">
                <a:latin typeface="Calibri"/>
                <a:cs typeface="Calibri"/>
              </a:rPr>
              <a:t> </a:t>
            </a:r>
            <a:r>
              <a:rPr sz="2750" spc="-20" dirty="0">
                <a:latin typeface="Calibri"/>
                <a:cs typeface="Calibri"/>
              </a:rPr>
              <a:t>that </a:t>
            </a:r>
            <a:r>
              <a:rPr sz="2750" dirty="0">
                <a:latin typeface="Calibri"/>
                <a:cs typeface="Calibri"/>
              </a:rPr>
              <a:t>the</a:t>
            </a:r>
            <a:r>
              <a:rPr sz="2750" spc="3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business</a:t>
            </a:r>
            <a:r>
              <a:rPr sz="2750" spc="3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can</a:t>
            </a:r>
            <a:r>
              <a:rPr sz="2750" spc="3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control</a:t>
            </a:r>
            <a:r>
              <a:rPr sz="2750" spc="2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and</a:t>
            </a:r>
            <a:r>
              <a:rPr sz="2750" spc="3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factors</a:t>
            </a:r>
            <a:r>
              <a:rPr sz="2750" spc="10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that</a:t>
            </a:r>
            <a:r>
              <a:rPr sz="2750" spc="3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are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outside</a:t>
            </a:r>
            <a:r>
              <a:rPr sz="2750" spc="3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its</a:t>
            </a:r>
            <a:r>
              <a:rPr sz="2750" spc="2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control.</a:t>
            </a:r>
            <a:endParaRPr sz="27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36027" y="2934652"/>
            <a:ext cx="3048000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Controllable</a:t>
            </a:r>
            <a:r>
              <a:rPr sz="2750" b="1" u="sng" spc="16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750" b="1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Factors</a:t>
            </a:r>
            <a:r>
              <a:rPr sz="2750" b="1" u="sng" spc="68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endParaRPr sz="27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6702" y="3793172"/>
            <a:ext cx="4097654" cy="172720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97815" indent="-285115">
              <a:lnSpc>
                <a:spcPct val="100000"/>
              </a:lnSpc>
              <a:spcBef>
                <a:spcPts val="125"/>
              </a:spcBef>
              <a:buFont typeface="Arial MT"/>
              <a:buChar char="•"/>
              <a:tabLst>
                <a:tab pos="297815" algn="l"/>
              </a:tabLst>
            </a:pPr>
            <a:r>
              <a:rPr sz="2750" dirty="0">
                <a:latin typeface="Calibri"/>
                <a:cs typeface="Calibri"/>
              </a:rPr>
              <a:t>Limited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pre-order</a:t>
            </a:r>
            <a:r>
              <a:rPr sz="2750" spc="100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system</a:t>
            </a:r>
            <a:endParaRPr sz="275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97815" algn="l"/>
              </a:tabLst>
            </a:pPr>
            <a:r>
              <a:rPr sz="2750" dirty="0">
                <a:latin typeface="Calibri"/>
                <a:cs typeface="Calibri"/>
              </a:rPr>
              <a:t>No</a:t>
            </a:r>
            <a:r>
              <a:rPr sz="2750" spc="8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delivery</a:t>
            </a:r>
            <a:r>
              <a:rPr sz="2750" spc="60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service</a:t>
            </a:r>
            <a:endParaRPr sz="275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80"/>
              </a:spcBef>
              <a:buFont typeface="Arial MT"/>
              <a:buChar char="•"/>
              <a:tabLst>
                <a:tab pos="297815" algn="l"/>
              </a:tabLst>
            </a:pPr>
            <a:r>
              <a:rPr sz="2750" dirty="0">
                <a:latin typeface="Calibri"/>
                <a:cs typeface="Calibri"/>
              </a:rPr>
              <a:t>No</a:t>
            </a:r>
            <a:r>
              <a:rPr sz="2750" spc="6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online</a:t>
            </a:r>
            <a:r>
              <a:rPr sz="2750" spc="7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ordering</a:t>
            </a:r>
            <a:r>
              <a:rPr sz="2750" spc="7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system</a:t>
            </a:r>
            <a:endParaRPr sz="275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80"/>
              </a:spcBef>
              <a:buFont typeface="Arial MT"/>
              <a:buChar char="•"/>
              <a:tabLst>
                <a:tab pos="297815" algn="l"/>
              </a:tabLst>
            </a:pPr>
            <a:r>
              <a:rPr sz="2750" dirty="0">
                <a:latin typeface="Calibri"/>
                <a:cs typeface="Calibri"/>
              </a:rPr>
              <a:t>Dependence</a:t>
            </a:r>
            <a:r>
              <a:rPr sz="2750" spc="11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on</a:t>
            </a:r>
            <a:r>
              <a:rPr sz="2750" spc="120" dirty="0">
                <a:latin typeface="Calibri"/>
                <a:cs typeface="Calibri"/>
              </a:rPr>
              <a:t> </a:t>
            </a:r>
            <a:r>
              <a:rPr sz="2750" spc="-20" dirty="0">
                <a:latin typeface="Calibri"/>
                <a:cs typeface="Calibri"/>
              </a:rPr>
              <a:t>Basil</a:t>
            </a:r>
            <a:endParaRPr sz="27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03718" y="2934588"/>
            <a:ext cx="3361690" cy="4495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5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Uncontrollable</a:t>
            </a:r>
            <a:r>
              <a:rPr sz="2750" b="1" u="sng" spc="18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750" b="1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Factors</a:t>
            </a:r>
            <a:endParaRPr sz="27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10604" y="3793235"/>
            <a:ext cx="4535805" cy="172783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89865" indent="-180975">
              <a:lnSpc>
                <a:spcPct val="100000"/>
              </a:lnSpc>
              <a:spcBef>
                <a:spcPts val="130"/>
              </a:spcBef>
              <a:buSzPct val="96363"/>
              <a:buChar char="•"/>
              <a:tabLst>
                <a:tab pos="189865" algn="l"/>
              </a:tabLst>
            </a:pPr>
            <a:r>
              <a:rPr sz="2750" dirty="0">
                <a:latin typeface="Calibri"/>
                <a:cs typeface="Calibri"/>
              </a:rPr>
              <a:t>Remote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working</a:t>
            </a:r>
            <a:r>
              <a:rPr sz="2750" spc="5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trends</a:t>
            </a:r>
            <a:endParaRPr sz="2750">
              <a:latin typeface="Calibri"/>
              <a:cs typeface="Calibri"/>
            </a:endParaRPr>
          </a:p>
          <a:p>
            <a:pPr marL="189865" indent="-180975">
              <a:lnSpc>
                <a:spcPct val="100000"/>
              </a:lnSpc>
              <a:spcBef>
                <a:spcPts val="5"/>
              </a:spcBef>
              <a:buSzPct val="96363"/>
              <a:buChar char="•"/>
              <a:tabLst>
                <a:tab pos="189865" algn="l"/>
              </a:tabLst>
            </a:pPr>
            <a:r>
              <a:rPr sz="2750" dirty="0">
                <a:latin typeface="Calibri"/>
                <a:cs typeface="Calibri"/>
              </a:rPr>
              <a:t>Reduced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retail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park</a:t>
            </a:r>
            <a:r>
              <a:rPr sz="2750" spc="20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footfall</a:t>
            </a:r>
            <a:endParaRPr sz="2750">
              <a:latin typeface="Calibri"/>
              <a:cs typeface="Calibri"/>
            </a:endParaRPr>
          </a:p>
          <a:p>
            <a:pPr marL="189865" indent="-180975">
              <a:lnSpc>
                <a:spcPct val="100000"/>
              </a:lnSpc>
              <a:spcBef>
                <a:spcPts val="80"/>
              </a:spcBef>
              <a:buSzPct val="96363"/>
              <a:buChar char="•"/>
              <a:tabLst>
                <a:tab pos="189865" algn="l"/>
              </a:tabLst>
            </a:pPr>
            <a:r>
              <a:rPr sz="2750" dirty="0">
                <a:latin typeface="Calibri"/>
                <a:cs typeface="Calibri"/>
              </a:rPr>
              <a:t>Shop</a:t>
            </a:r>
            <a:r>
              <a:rPr sz="2750" spc="80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closures</a:t>
            </a:r>
            <a:endParaRPr sz="2750">
              <a:latin typeface="Calibri"/>
              <a:cs typeface="Calibri"/>
            </a:endParaRPr>
          </a:p>
          <a:p>
            <a:pPr marL="189865" indent="-180975">
              <a:lnSpc>
                <a:spcPct val="100000"/>
              </a:lnSpc>
              <a:spcBef>
                <a:spcPts val="80"/>
              </a:spcBef>
              <a:buSzPct val="96363"/>
              <a:buChar char="•"/>
              <a:tabLst>
                <a:tab pos="189865" algn="l"/>
              </a:tabLst>
            </a:pPr>
            <a:r>
              <a:rPr sz="2750" dirty="0">
                <a:latin typeface="Calibri"/>
                <a:cs typeface="Calibri"/>
              </a:rPr>
              <a:t>Inflation</a:t>
            </a:r>
            <a:r>
              <a:rPr sz="2750" spc="3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and</a:t>
            </a:r>
            <a:r>
              <a:rPr sz="2750" spc="11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rising</a:t>
            </a:r>
            <a:r>
              <a:rPr sz="2750" spc="3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living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costs</a:t>
            </a:r>
            <a:endParaRPr sz="27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103120" y="2793"/>
            <a:ext cx="2527300" cy="5181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200" b="0" u="sng" spc="-2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PESTEL</a:t>
            </a:r>
            <a:r>
              <a:rPr sz="3200" b="0" u="sng" spc="-15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3200" b="0" u="sng" spc="-2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Analysis</a:t>
            </a:r>
            <a:endParaRPr sz="3200">
              <a:latin typeface="Calibri Light"/>
              <a:cs typeface="Calibri Ligh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751701" y="0"/>
            <a:ext cx="5451475" cy="6858000"/>
            <a:chOff x="6751701" y="0"/>
            <a:chExt cx="5451475" cy="6858000"/>
          </a:xfrm>
        </p:grpSpPr>
        <p:sp>
          <p:nvSpPr>
            <p:cNvPr id="4" name="object 4"/>
            <p:cNvSpPr/>
            <p:nvPr/>
          </p:nvSpPr>
          <p:spPr>
            <a:xfrm>
              <a:off x="10201275" y="0"/>
              <a:ext cx="1152525" cy="628650"/>
            </a:xfrm>
            <a:custGeom>
              <a:avLst/>
              <a:gdLst/>
              <a:ahLst/>
              <a:cxnLst/>
              <a:rect l="l" t="t" r="r" b="b"/>
              <a:pathLst>
                <a:path w="1152525" h="628650">
                  <a:moveTo>
                    <a:pt x="1147699" y="0"/>
                  </a:moveTo>
                  <a:lnTo>
                    <a:pt x="4825" y="0"/>
                  </a:lnTo>
                  <a:lnTo>
                    <a:pt x="0" y="47751"/>
                  </a:lnTo>
                  <a:lnTo>
                    <a:pt x="1910" y="95392"/>
                  </a:lnTo>
                  <a:lnTo>
                    <a:pt x="7544" y="141972"/>
                  </a:lnTo>
                  <a:lnTo>
                    <a:pt x="16751" y="187342"/>
                  </a:lnTo>
                  <a:lnTo>
                    <a:pt x="29384" y="231353"/>
                  </a:lnTo>
                  <a:lnTo>
                    <a:pt x="45295" y="273855"/>
                  </a:lnTo>
                  <a:lnTo>
                    <a:pt x="64334" y="314699"/>
                  </a:lnTo>
                  <a:lnTo>
                    <a:pt x="86355" y="353735"/>
                  </a:lnTo>
                  <a:lnTo>
                    <a:pt x="111207" y="390814"/>
                  </a:lnTo>
                  <a:lnTo>
                    <a:pt x="138743" y="425786"/>
                  </a:lnTo>
                  <a:lnTo>
                    <a:pt x="168814" y="458501"/>
                  </a:lnTo>
                  <a:lnTo>
                    <a:pt x="201273" y="488811"/>
                  </a:lnTo>
                  <a:lnTo>
                    <a:pt x="235970" y="516564"/>
                  </a:lnTo>
                  <a:lnTo>
                    <a:pt x="272757" y="541613"/>
                  </a:lnTo>
                  <a:lnTo>
                    <a:pt x="311486" y="563807"/>
                  </a:lnTo>
                  <a:lnTo>
                    <a:pt x="352008" y="582997"/>
                  </a:lnTo>
                  <a:lnTo>
                    <a:pt x="394175" y="599033"/>
                  </a:lnTo>
                  <a:lnTo>
                    <a:pt x="437839" y="611766"/>
                  </a:lnTo>
                  <a:lnTo>
                    <a:pt x="482851" y="621046"/>
                  </a:lnTo>
                  <a:lnTo>
                    <a:pt x="529062" y="626724"/>
                  </a:lnTo>
                  <a:lnTo>
                    <a:pt x="576326" y="628650"/>
                  </a:lnTo>
                  <a:lnTo>
                    <a:pt x="623570" y="626724"/>
                  </a:lnTo>
                  <a:lnTo>
                    <a:pt x="669766" y="621046"/>
                  </a:lnTo>
                  <a:lnTo>
                    <a:pt x="714763" y="611766"/>
                  </a:lnTo>
                  <a:lnTo>
                    <a:pt x="758414" y="599033"/>
                  </a:lnTo>
                  <a:lnTo>
                    <a:pt x="800570" y="582997"/>
                  </a:lnTo>
                  <a:lnTo>
                    <a:pt x="841082" y="563807"/>
                  </a:lnTo>
                  <a:lnTo>
                    <a:pt x="879802" y="541613"/>
                  </a:lnTo>
                  <a:lnTo>
                    <a:pt x="916582" y="516564"/>
                  </a:lnTo>
                  <a:lnTo>
                    <a:pt x="951273" y="488811"/>
                  </a:lnTo>
                  <a:lnTo>
                    <a:pt x="983726" y="458501"/>
                  </a:lnTo>
                  <a:lnTo>
                    <a:pt x="1013793" y="425786"/>
                  </a:lnTo>
                  <a:lnTo>
                    <a:pt x="1041325" y="390814"/>
                  </a:lnTo>
                  <a:lnTo>
                    <a:pt x="1066175" y="353735"/>
                  </a:lnTo>
                  <a:lnTo>
                    <a:pt x="1088193" y="314699"/>
                  </a:lnTo>
                  <a:lnTo>
                    <a:pt x="1107231" y="273855"/>
                  </a:lnTo>
                  <a:lnTo>
                    <a:pt x="1123141" y="231353"/>
                  </a:lnTo>
                  <a:lnTo>
                    <a:pt x="1135773" y="187342"/>
                  </a:lnTo>
                  <a:lnTo>
                    <a:pt x="1144981" y="141972"/>
                  </a:lnTo>
                  <a:lnTo>
                    <a:pt x="1150614" y="95392"/>
                  </a:lnTo>
                  <a:lnTo>
                    <a:pt x="1152525" y="47751"/>
                  </a:lnTo>
                  <a:lnTo>
                    <a:pt x="1147699" y="0"/>
                  </a:lnTo>
                  <a:close/>
                </a:path>
              </a:pathLst>
            </a:custGeom>
            <a:solidFill>
              <a:srgbClr val="5B9BD4">
                <a:alpha val="949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815201" y="3424301"/>
              <a:ext cx="542925" cy="542925"/>
            </a:xfrm>
            <a:custGeom>
              <a:avLst/>
              <a:gdLst/>
              <a:ahLst/>
              <a:cxnLst/>
              <a:rect l="l" t="t" r="r" b="b"/>
              <a:pathLst>
                <a:path w="542925" h="542925">
                  <a:moveTo>
                    <a:pt x="0" y="271399"/>
                  </a:moveTo>
                  <a:lnTo>
                    <a:pt x="4369" y="222589"/>
                  </a:lnTo>
                  <a:lnTo>
                    <a:pt x="16968" y="176659"/>
                  </a:lnTo>
                  <a:lnTo>
                    <a:pt x="37032" y="134375"/>
                  </a:lnTo>
                  <a:lnTo>
                    <a:pt x="63797" y="96499"/>
                  </a:lnTo>
                  <a:lnTo>
                    <a:pt x="96499" y="63797"/>
                  </a:lnTo>
                  <a:lnTo>
                    <a:pt x="134375" y="37032"/>
                  </a:lnTo>
                  <a:lnTo>
                    <a:pt x="176659" y="16968"/>
                  </a:lnTo>
                  <a:lnTo>
                    <a:pt x="222589" y="4369"/>
                  </a:lnTo>
                  <a:lnTo>
                    <a:pt x="271399" y="0"/>
                  </a:lnTo>
                  <a:lnTo>
                    <a:pt x="320213" y="4369"/>
                  </a:lnTo>
                  <a:lnTo>
                    <a:pt x="366154" y="16968"/>
                  </a:lnTo>
                  <a:lnTo>
                    <a:pt x="408455" y="37032"/>
                  </a:lnTo>
                  <a:lnTo>
                    <a:pt x="446350" y="63797"/>
                  </a:lnTo>
                  <a:lnTo>
                    <a:pt x="479074" y="96499"/>
                  </a:lnTo>
                  <a:lnTo>
                    <a:pt x="505859" y="134375"/>
                  </a:lnTo>
                  <a:lnTo>
                    <a:pt x="525940" y="176659"/>
                  </a:lnTo>
                  <a:lnTo>
                    <a:pt x="538551" y="222589"/>
                  </a:lnTo>
                  <a:lnTo>
                    <a:pt x="542925" y="271399"/>
                  </a:lnTo>
                  <a:lnTo>
                    <a:pt x="538551" y="320213"/>
                  </a:lnTo>
                  <a:lnTo>
                    <a:pt x="525940" y="366154"/>
                  </a:lnTo>
                  <a:lnTo>
                    <a:pt x="505859" y="408455"/>
                  </a:lnTo>
                  <a:lnTo>
                    <a:pt x="479074" y="446350"/>
                  </a:lnTo>
                  <a:lnTo>
                    <a:pt x="446350" y="479074"/>
                  </a:lnTo>
                  <a:lnTo>
                    <a:pt x="408455" y="505859"/>
                  </a:lnTo>
                  <a:lnTo>
                    <a:pt x="366154" y="525940"/>
                  </a:lnTo>
                  <a:lnTo>
                    <a:pt x="320213" y="538551"/>
                  </a:lnTo>
                  <a:lnTo>
                    <a:pt x="271399" y="542925"/>
                  </a:lnTo>
                  <a:lnTo>
                    <a:pt x="222589" y="538551"/>
                  </a:lnTo>
                  <a:lnTo>
                    <a:pt x="176659" y="525940"/>
                  </a:lnTo>
                  <a:lnTo>
                    <a:pt x="134375" y="505859"/>
                  </a:lnTo>
                  <a:lnTo>
                    <a:pt x="96499" y="479074"/>
                  </a:lnTo>
                  <a:lnTo>
                    <a:pt x="63797" y="446350"/>
                  </a:lnTo>
                  <a:lnTo>
                    <a:pt x="37032" y="408455"/>
                  </a:lnTo>
                  <a:lnTo>
                    <a:pt x="16968" y="366154"/>
                  </a:lnTo>
                  <a:lnTo>
                    <a:pt x="4369" y="320213"/>
                  </a:lnTo>
                  <a:lnTo>
                    <a:pt x="0" y="271399"/>
                  </a:lnTo>
                  <a:close/>
                </a:path>
              </a:pathLst>
            </a:custGeom>
            <a:ln w="12700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19975" y="628650"/>
              <a:ext cx="4772025" cy="509587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753225" y="0"/>
              <a:ext cx="2066925" cy="1619250"/>
            </a:xfrm>
            <a:custGeom>
              <a:avLst/>
              <a:gdLst/>
              <a:ahLst/>
              <a:cxnLst/>
              <a:rect l="l" t="t" r="r" b="b"/>
              <a:pathLst>
                <a:path w="2066925" h="1619250">
                  <a:moveTo>
                    <a:pt x="1374902" y="0"/>
                  </a:moveTo>
                  <a:lnTo>
                    <a:pt x="1127505" y="0"/>
                  </a:lnTo>
                  <a:lnTo>
                    <a:pt x="1881377" y="435355"/>
                  </a:lnTo>
                  <a:lnTo>
                    <a:pt x="123825" y="1450213"/>
                  </a:lnTo>
                  <a:lnTo>
                    <a:pt x="123825" y="0"/>
                  </a:lnTo>
                  <a:lnTo>
                    <a:pt x="0" y="0"/>
                  </a:lnTo>
                  <a:lnTo>
                    <a:pt x="0" y="1557401"/>
                  </a:lnTo>
                  <a:lnTo>
                    <a:pt x="4861" y="1581477"/>
                  </a:lnTo>
                  <a:lnTo>
                    <a:pt x="18129" y="1601136"/>
                  </a:lnTo>
                  <a:lnTo>
                    <a:pt x="37826" y="1614390"/>
                  </a:lnTo>
                  <a:lnTo>
                    <a:pt x="61975" y="1619250"/>
                  </a:lnTo>
                  <a:lnTo>
                    <a:pt x="70030" y="1618728"/>
                  </a:lnTo>
                  <a:lnTo>
                    <a:pt x="2035936" y="488823"/>
                  </a:lnTo>
                  <a:lnTo>
                    <a:pt x="2066458" y="442930"/>
                  </a:lnTo>
                  <a:lnTo>
                    <a:pt x="2064781" y="419274"/>
                  </a:lnTo>
                  <a:lnTo>
                    <a:pt x="2054365" y="397976"/>
                  </a:lnTo>
                  <a:lnTo>
                    <a:pt x="2035936" y="381762"/>
                  </a:lnTo>
                  <a:lnTo>
                    <a:pt x="1374902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2139676" y="1033525"/>
              <a:ext cx="0" cy="1597660"/>
            </a:xfrm>
            <a:custGeom>
              <a:avLst/>
              <a:gdLst/>
              <a:ahLst/>
              <a:cxnLst/>
              <a:rect l="l" t="t" r="r" b="b"/>
              <a:pathLst>
                <a:path h="1597660">
                  <a:moveTo>
                    <a:pt x="0" y="0"/>
                  </a:moveTo>
                  <a:lnTo>
                    <a:pt x="0" y="1597660"/>
                  </a:lnTo>
                </a:path>
              </a:pathLst>
            </a:custGeom>
            <a:ln w="127000">
              <a:solidFill>
                <a:srgbClr val="FFC000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198552" y="5367401"/>
              <a:ext cx="2316480" cy="1490980"/>
            </a:xfrm>
            <a:custGeom>
              <a:avLst/>
              <a:gdLst/>
              <a:ahLst/>
              <a:cxnLst/>
              <a:rect l="l" t="t" r="r" b="b"/>
              <a:pathLst>
                <a:path w="2316479" h="1490979">
                  <a:moveTo>
                    <a:pt x="2201606" y="1101051"/>
                  </a:moveTo>
                  <a:lnTo>
                    <a:pt x="2162653" y="1113974"/>
                  </a:lnTo>
                  <a:lnTo>
                    <a:pt x="2137721" y="1154776"/>
                  </a:lnTo>
                  <a:lnTo>
                    <a:pt x="2138614" y="1179982"/>
                  </a:lnTo>
                  <a:lnTo>
                    <a:pt x="2150399" y="1224127"/>
                  </a:lnTo>
                  <a:lnTo>
                    <a:pt x="2160791" y="1268585"/>
                  </a:lnTo>
                  <a:lnTo>
                    <a:pt x="2169779" y="1313322"/>
                  </a:lnTo>
                  <a:lnTo>
                    <a:pt x="2177349" y="1358303"/>
                  </a:lnTo>
                  <a:lnTo>
                    <a:pt x="2189033" y="1490599"/>
                  </a:lnTo>
                  <a:lnTo>
                    <a:pt x="2316414" y="1490599"/>
                  </a:lnTo>
                  <a:lnTo>
                    <a:pt x="2302825" y="1339202"/>
                  </a:lnTo>
                  <a:lnTo>
                    <a:pt x="2294614" y="1290316"/>
                  </a:lnTo>
                  <a:lnTo>
                    <a:pt x="2284855" y="1241698"/>
                  </a:lnTo>
                  <a:lnTo>
                    <a:pt x="2273571" y="1193384"/>
                  </a:lnTo>
                  <a:lnTo>
                    <a:pt x="2260788" y="1145413"/>
                  </a:lnTo>
                  <a:lnTo>
                    <a:pt x="2226230" y="1107001"/>
                  </a:lnTo>
                  <a:lnTo>
                    <a:pt x="2209480" y="1102156"/>
                  </a:lnTo>
                  <a:lnTo>
                    <a:pt x="2201606" y="1101051"/>
                  </a:lnTo>
                  <a:close/>
                </a:path>
                <a:path w="2316479" h="1490979">
                  <a:moveTo>
                    <a:pt x="1726753" y="360807"/>
                  </a:moveTo>
                  <a:lnTo>
                    <a:pt x="1684335" y="381330"/>
                  </a:lnTo>
                  <a:lnTo>
                    <a:pt x="1667793" y="427048"/>
                  </a:lnTo>
                  <a:lnTo>
                    <a:pt x="1673512" y="450719"/>
                  </a:lnTo>
                  <a:lnTo>
                    <a:pt x="1688399" y="471081"/>
                  </a:lnTo>
                  <a:lnTo>
                    <a:pt x="1727224" y="505933"/>
                  </a:lnTo>
                  <a:lnTo>
                    <a:pt x="1764754" y="542124"/>
                  </a:lnTo>
                  <a:lnTo>
                    <a:pt x="1800953" y="579617"/>
                  </a:lnTo>
                  <a:lnTo>
                    <a:pt x="1835786" y="618374"/>
                  </a:lnTo>
                  <a:lnTo>
                    <a:pt x="1869217" y="658358"/>
                  </a:lnTo>
                  <a:lnTo>
                    <a:pt x="1901210" y="699531"/>
                  </a:lnTo>
                  <a:lnTo>
                    <a:pt x="1931731" y="741857"/>
                  </a:lnTo>
                  <a:lnTo>
                    <a:pt x="1946120" y="756732"/>
                  </a:lnTo>
                  <a:lnTo>
                    <a:pt x="1964068" y="766006"/>
                  </a:lnTo>
                  <a:lnTo>
                    <a:pt x="1984041" y="769175"/>
                  </a:lnTo>
                  <a:lnTo>
                    <a:pt x="2004502" y="765733"/>
                  </a:lnTo>
                  <a:lnTo>
                    <a:pt x="2004375" y="765556"/>
                  </a:lnTo>
                  <a:lnTo>
                    <a:pt x="2009963" y="763714"/>
                  </a:lnTo>
                  <a:lnTo>
                    <a:pt x="2015170" y="761123"/>
                  </a:lnTo>
                  <a:lnTo>
                    <a:pt x="2020123" y="757859"/>
                  </a:lnTo>
                  <a:lnTo>
                    <a:pt x="2037536" y="739666"/>
                  </a:lnTo>
                  <a:lnTo>
                    <a:pt x="2046364" y="716981"/>
                  </a:lnTo>
                  <a:lnTo>
                    <a:pt x="2046155" y="699531"/>
                  </a:lnTo>
                  <a:lnTo>
                    <a:pt x="2007167" y="629156"/>
                  </a:lnTo>
                  <a:lnTo>
                    <a:pt x="1976985" y="589776"/>
                  </a:lnTo>
                  <a:lnTo>
                    <a:pt x="1945603" y="551378"/>
                  </a:lnTo>
                  <a:lnTo>
                    <a:pt x="1913046" y="513989"/>
                  </a:lnTo>
                  <a:lnTo>
                    <a:pt x="1879341" y="477637"/>
                  </a:lnTo>
                  <a:lnTo>
                    <a:pt x="1844512" y="442348"/>
                  </a:lnTo>
                  <a:lnTo>
                    <a:pt x="1808584" y="408150"/>
                  </a:lnTo>
                  <a:lnTo>
                    <a:pt x="1771584" y="375069"/>
                  </a:lnTo>
                  <a:lnTo>
                    <a:pt x="1738508" y="361056"/>
                  </a:lnTo>
                  <a:lnTo>
                    <a:pt x="1726753" y="360807"/>
                  </a:lnTo>
                  <a:close/>
                </a:path>
                <a:path w="2316479" h="1490979">
                  <a:moveTo>
                    <a:pt x="429956" y="15621"/>
                  </a:moveTo>
                  <a:lnTo>
                    <a:pt x="421447" y="15621"/>
                  </a:lnTo>
                  <a:lnTo>
                    <a:pt x="412938" y="17399"/>
                  </a:lnTo>
                  <a:lnTo>
                    <a:pt x="364450" y="28053"/>
                  </a:lnTo>
                  <a:lnTo>
                    <a:pt x="316353" y="40195"/>
                  </a:lnTo>
                  <a:lnTo>
                    <a:pt x="268681" y="53814"/>
                  </a:lnTo>
                  <a:lnTo>
                    <a:pt x="221470" y="68897"/>
                  </a:lnTo>
                  <a:lnTo>
                    <a:pt x="174752" y="85433"/>
                  </a:lnTo>
                  <a:lnTo>
                    <a:pt x="128563" y="103409"/>
                  </a:lnTo>
                  <a:lnTo>
                    <a:pt x="82937" y="122814"/>
                  </a:lnTo>
                  <a:lnTo>
                    <a:pt x="35113" y="144907"/>
                  </a:lnTo>
                  <a:lnTo>
                    <a:pt x="2680" y="182938"/>
                  </a:lnTo>
                  <a:lnTo>
                    <a:pt x="0" y="207140"/>
                  </a:lnTo>
                  <a:lnTo>
                    <a:pt x="7046" y="231355"/>
                  </a:lnTo>
                  <a:lnTo>
                    <a:pt x="22996" y="250929"/>
                  </a:lnTo>
                  <a:lnTo>
                    <a:pt x="44448" y="262480"/>
                  </a:lnTo>
                  <a:lnTo>
                    <a:pt x="68661" y="265149"/>
                  </a:lnTo>
                  <a:lnTo>
                    <a:pt x="92898" y="258076"/>
                  </a:lnTo>
                  <a:lnTo>
                    <a:pt x="140344" y="236279"/>
                  </a:lnTo>
                  <a:lnTo>
                    <a:pt x="188490" y="216191"/>
                  </a:lnTo>
                  <a:lnTo>
                    <a:pt x="237289" y="197827"/>
                  </a:lnTo>
                  <a:lnTo>
                    <a:pt x="286695" y="181198"/>
                  </a:lnTo>
                  <a:lnTo>
                    <a:pt x="336660" y="166318"/>
                  </a:lnTo>
                  <a:lnTo>
                    <a:pt x="387139" y="153201"/>
                  </a:lnTo>
                  <a:lnTo>
                    <a:pt x="438084" y="141859"/>
                  </a:lnTo>
                  <a:lnTo>
                    <a:pt x="440878" y="141351"/>
                  </a:lnTo>
                  <a:lnTo>
                    <a:pt x="443545" y="140589"/>
                  </a:lnTo>
                  <a:lnTo>
                    <a:pt x="446212" y="139700"/>
                  </a:lnTo>
                  <a:lnTo>
                    <a:pt x="466548" y="128339"/>
                  </a:lnTo>
                  <a:lnTo>
                    <a:pt x="481074" y="111013"/>
                  </a:lnTo>
                  <a:lnTo>
                    <a:pt x="488646" y="89711"/>
                  </a:lnTo>
                  <a:lnTo>
                    <a:pt x="488178" y="68897"/>
                  </a:lnTo>
                  <a:lnTo>
                    <a:pt x="488122" y="66421"/>
                  </a:lnTo>
                  <a:lnTo>
                    <a:pt x="481411" y="48523"/>
                  </a:lnTo>
                  <a:lnTo>
                    <a:pt x="470152" y="33924"/>
                  </a:lnTo>
                  <a:lnTo>
                    <a:pt x="455368" y="23254"/>
                  </a:lnTo>
                  <a:lnTo>
                    <a:pt x="438084" y="17145"/>
                  </a:lnTo>
                  <a:lnTo>
                    <a:pt x="429956" y="15621"/>
                  </a:lnTo>
                  <a:close/>
                </a:path>
                <a:path w="2316479" h="1490979">
                  <a:moveTo>
                    <a:pt x="939480" y="0"/>
                  </a:moveTo>
                  <a:lnTo>
                    <a:pt x="914342" y="1617"/>
                  </a:lnTo>
                  <a:lnTo>
                    <a:pt x="892490" y="12366"/>
                  </a:lnTo>
                  <a:lnTo>
                    <a:pt x="876258" y="30521"/>
                  </a:lnTo>
                  <a:lnTo>
                    <a:pt x="867979" y="54356"/>
                  </a:lnTo>
                  <a:lnTo>
                    <a:pt x="869596" y="79549"/>
                  </a:lnTo>
                  <a:lnTo>
                    <a:pt x="880346" y="101409"/>
                  </a:lnTo>
                  <a:lnTo>
                    <a:pt x="898501" y="117649"/>
                  </a:lnTo>
                  <a:lnTo>
                    <a:pt x="922335" y="125984"/>
                  </a:lnTo>
                  <a:lnTo>
                    <a:pt x="973987" y="133920"/>
                  </a:lnTo>
                  <a:lnTo>
                    <a:pt x="1025280" y="143675"/>
                  </a:lnTo>
                  <a:lnTo>
                    <a:pt x="1076163" y="155235"/>
                  </a:lnTo>
                  <a:lnTo>
                    <a:pt x="1126590" y="168583"/>
                  </a:lnTo>
                  <a:lnTo>
                    <a:pt x="1176509" y="183704"/>
                  </a:lnTo>
                  <a:lnTo>
                    <a:pt x="1225873" y="200582"/>
                  </a:lnTo>
                  <a:lnTo>
                    <a:pt x="1274633" y="219202"/>
                  </a:lnTo>
                  <a:lnTo>
                    <a:pt x="1285521" y="222394"/>
                  </a:lnTo>
                  <a:lnTo>
                    <a:pt x="1296683" y="223588"/>
                  </a:lnTo>
                  <a:lnTo>
                    <a:pt x="1307869" y="222779"/>
                  </a:lnTo>
                  <a:lnTo>
                    <a:pt x="1318829" y="219964"/>
                  </a:lnTo>
                  <a:lnTo>
                    <a:pt x="1351141" y="195476"/>
                  </a:lnTo>
                  <a:lnTo>
                    <a:pt x="1362138" y="158561"/>
                  </a:lnTo>
                  <a:lnTo>
                    <a:pt x="1357008" y="134794"/>
                  </a:lnTo>
                  <a:lnTo>
                    <a:pt x="1322258" y="100965"/>
                  </a:lnTo>
                  <a:lnTo>
                    <a:pt x="1275901" y="83166"/>
                  </a:lnTo>
                  <a:lnTo>
                    <a:pt x="1229052" y="66829"/>
                  </a:lnTo>
                  <a:lnTo>
                    <a:pt x="1181745" y="51963"/>
                  </a:lnTo>
                  <a:lnTo>
                    <a:pt x="1134012" y="38576"/>
                  </a:lnTo>
                  <a:lnTo>
                    <a:pt x="1085887" y="26677"/>
                  </a:lnTo>
                  <a:lnTo>
                    <a:pt x="1037401" y="16275"/>
                  </a:lnTo>
                  <a:lnTo>
                    <a:pt x="988588" y="7380"/>
                  </a:lnTo>
                  <a:lnTo>
                    <a:pt x="93948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810375" y="6029325"/>
              <a:ext cx="1990725" cy="828675"/>
            </a:xfrm>
            <a:custGeom>
              <a:avLst/>
              <a:gdLst/>
              <a:ahLst/>
              <a:cxnLst/>
              <a:rect l="l" t="t" r="r" b="b"/>
              <a:pathLst>
                <a:path w="1990725" h="828675">
                  <a:moveTo>
                    <a:pt x="995426" y="0"/>
                  </a:moveTo>
                  <a:lnTo>
                    <a:pt x="945247" y="1198"/>
                  </a:lnTo>
                  <a:lnTo>
                    <a:pt x="895702" y="4756"/>
                  </a:lnTo>
                  <a:lnTo>
                    <a:pt x="846848" y="10618"/>
                  </a:lnTo>
                  <a:lnTo>
                    <a:pt x="798741" y="18728"/>
                  </a:lnTo>
                  <a:lnTo>
                    <a:pt x="751440" y="29030"/>
                  </a:lnTo>
                  <a:lnTo>
                    <a:pt x="705000" y="41469"/>
                  </a:lnTo>
                  <a:lnTo>
                    <a:pt x="659479" y="55987"/>
                  </a:lnTo>
                  <a:lnTo>
                    <a:pt x="614935" y="72531"/>
                  </a:lnTo>
                  <a:lnTo>
                    <a:pt x="571424" y="91043"/>
                  </a:lnTo>
                  <a:lnTo>
                    <a:pt x="529003" y="111468"/>
                  </a:lnTo>
                  <a:lnTo>
                    <a:pt x="487730" y="133749"/>
                  </a:lnTo>
                  <a:lnTo>
                    <a:pt x="447662" y="157832"/>
                  </a:lnTo>
                  <a:lnTo>
                    <a:pt x="408857" y="183660"/>
                  </a:lnTo>
                  <a:lnTo>
                    <a:pt x="371370" y="211178"/>
                  </a:lnTo>
                  <a:lnTo>
                    <a:pt x="335259" y="240329"/>
                  </a:lnTo>
                  <a:lnTo>
                    <a:pt x="300582" y="271057"/>
                  </a:lnTo>
                  <a:lnTo>
                    <a:pt x="267396" y="303308"/>
                  </a:lnTo>
                  <a:lnTo>
                    <a:pt x="235757" y="337024"/>
                  </a:lnTo>
                  <a:lnTo>
                    <a:pt x="205723" y="372150"/>
                  </a:lnTo>
                  <a:lnTo>
                    <a:pt x="177351" y="408631"/>
                  </a:lnTo>
                  <a:lnTo>
                    <a:pt x="150698" y="446410"/>
                  </a:lnTo>
                  <a:lnTo>
                    <a:pt x="125822" y="485431"/>
                  </a:lnTo>
                  <a:lnTo>
                    <a:pt x="102779" y="525639"/>
                  </a:lnTo>
                  <a:lnTo>
                    <a:pt x="81626" y="566978"/>
                  </a:lnTo>
                  <a:lnTo>
                    <a:pt x="62421" y="609391"/>
                  </a:lnTo>
                  <a:lnTo>
                    <a:pt x="45221" y="652824"/>
                  </a:lnTo>
                  <a:lnTo>
                    <a:pt x="30084" y="697220"/>
                  </a:lnTo>
                  <a:lnTo>
                    <a:pt x="17065" y="742523"/>
                  </a:lnTo>
                  <a:lnTo>
                    <a:pt x="6223" y="788677"/>
                  </a:lnTo>
                  <a:lnTo>
                    <a:pt x="0" y="828675"/>
                  </a:lnTo>
                  <a:lnTo>
                    <a:pt x="1990725" y="828675"/>
                  </a:lnTo>
                  <a:lnTo>
                    <a:pt x="1984502" y="788677"/>
                  </a:lnTo>
                  <a:lnTo>
                    <a:pt x="1973659" y="742523"/>
                  </a:lnTo>
                  <a:lnTo>
                    <a:pt x="1960640" y="697220"/>
                  </a:lnTo>
                  <a:lnTo>
                    <a:pt x="1945503" y="652824"/>
                  </a:lnTo>
                  <a:lnTo>
                    <a:pt x="1928303" y="609391"/>
                  </a:lnTo>
                  <a:lnTo>
                    <a:pt x="1909099" y="566978"/>
                  </a:lnTo>
                  <a:lnTo>
                    <a:pt x="1887947" y="525639"/>
                  </a:lnTo>
                  <a:lnTo>
                    <a:pt x="1864904" y="485431"/>
                  </a:lnTo>
                  <a:lnTo>
                    <a:pt x="1840028" y="446410"/>
                  </a:lnTo>
                  <a:lnTo>
                    <a:pt x="1813377" y="408631"/>
                  </a:lnTo>
                  <a:lnTo>
                    <a:pt x="1785006" y="372150"/>
                  </a:lnTo>
                  <a:lnTo>
                    <a:pt x="1754974" y="337024"/>
                  </a:lnTo>
                  <a:lnTo>
                    <a:pt x="1723337" y="303308"/>
                  </a:lnTo>
                  <a:lnTo>
                    <a:pt x="1690153" y="271057"/>
                  </a:lnTo>
                  <a:lnTo>
                    <a:pt x="1655479" y="240329"/>
                  </a:lnTo>
                  <a:lnTo>
                    <a:pt x="1619372" y="211178"/>
                  </a:lnTo>
                  <a:lnTo>
                    <a:pt x="1581889" y="183660"/>
                  </a:lnTo>
                  <a:lnTo>
                    <a:pt x="1543087" y="157832"/>
                  </a:lnTo>
                  <a:lnTo>
                    <a:pt x="1503024" y="133749"/>
                  </a:lnTo>
                  <a:lnTo>
                    <a:pt x="1461757" y="111468"/>
                  </a:lnTo>
                  <a:lnTo>
                    <a:pt x="1419342" y="91043"/>
                  </a:lnTo>
                  <a:lnTo>
                    <a:pt x="1375838" y="72531"/>
                  </a:lnTo>
                  <a:lnTo>
                    <a:pt x="1331300" y="55987"/>
                  </a:lnTo>
                  <a:lnTo>
                    <a:pt x="1285788" y="41469"/>
                  </a:lnTo>
                  <a:lnTo>
                    <a:pt x="1239356" y="29030"/>
                  </a:lnTo>
                  <a:lnTo>
                    <a:pt x="1192064" y="18728"/>
                  </a:lnTo>
                  <a:lnTo>
                    <a:pt x="1143968" y="10618"/>
                  </a:lnTo>
                  <a:lnTo>
                    <a:pt x="1095124" y="4756"/>
                  </a:lnTo>
                  <a:lnTo>
                    <a:pt x="1045591" y="1198"/>
                  </a:lnTo>
                  <a:lnTo>
                    <a:pt x="995426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848975" y="5514975"/>
              <a:ext cx="1343025" cy="1343025"/>
            </a:xfrm>
            <a:custGeom>
              <a:avLst/>
              <a:gdLst/>
              <a:ahLst/>
              <a:cxnLst/>
              <a:rect l="l" t="t" r="r" b="b"/>
              <a:pathLst>
                <a:path w="1343025" h="1343025">
                  <a:moveTo>
                    <a:pt x="1343025" y="0"/>
                  </a:moveTo>
                  <a:lnTo>
                    <a:pt x="61975" y="0"/>
                  </a:lnTo>
                  <a:lnTo>
                    <a:pt x="37879" y="4881"/>
                  </a:lnTo>
                  <a:lnTo>
                    <a:pt x="18176" y="18192"/>
                  </a:lnTo>
                  <a:lnTo>
                    <a:pt x="4879" y="37933"/>
                  </a:lnTo>
                  <a:lnTo>
                    <a:pt x="0" y="62103"/>
                  </a:lnTo>
                  <a:lnTo>
                    <a:pt x="0" y="1343025"/>
                  </a:lnTo>
                  <a:lnTo>
                    <a:pt x="124078" y="1343025"/>
                  </a:lnTo>
                  <a:lnTo>
                    <a:pt x="124078" y="124218"/>
                  </a:lnTo>
                  <a:lnTo>
                    <a:pt x="1343025" y="124218"/>
                  </a:lnTo>
                  <a:lnTo>
                    <a:pt x="1343025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331787" y="685482"/>
            <a:ext cx="6341110" cy="613410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241300" marR="1243965" indent="-229235">
              <a:lnSpc>
                <a:spcPct val="89700"/>
              </a:lnSpc>
              <a:spcBef>
                <a:spcPts val="325"/>
              </a:spcBef>
              <a:buFont typeface="Arial MT"/>
              <a:buChar char="•"/>
              <a:tabLst>
                <a:tab pos="241300" algn="l"/>
              </a:tabLst>
            </a:pPr>
            <a:r>
              <a:rPr sz="1800" b="1" i="1" dirty="0">
                <a:latin typeface="Calibri"/>
                <a:cs typeface="Calibri"/>
              </a:rPr>
              <a:t>PESTEL</a:t>
            </a:r>
            <a:r>
              <a:rPr sz="1800" b="1" i="1" spc="-65" dirty="0">
                <a:latin typeface="Calibri"/>
                <a:cs typeface="Calibri"/>
              </a:rPr>
              <a:t> </a:t>
            </a:r>
            <a:r>
              <a:rPr sz="1800" b="1" i="1" dirty="0">
                <a:latin typeface="Calibri"/>
                <a:cs typeface="Calibri"/>
              </a:rPr>
              <a:t>Analysis</a:t>
            </a:r>
            <a:r>
              <a:rPr sz="1800" b="1" i="1" spc="-1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is</a:t>
            </a:r>
            <a:r>
              <a:rPr sz="1800" i="1" spc="-7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</a:t>
            </a:r>
            <a:r>
              <a:rPr sz="1800" i="1" spc="-1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business</a:t>
            </a:r>
            <a:r>
              <a:rPr sz="1800" i="1" spc="-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tool</a:t>
            </a:r>
            <a:r>
              <a:rPr sz="1800" i="1" spc="-2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used</a:t>
            </a:r>
            <a:r>
              <a:rPr sz="1800" i="1" spc="-1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to</a:t>
            </a:r>
            <a:r>
              <a:rPr sz="1800" i="1" spc="-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identify external</a:t>
            </a:r>
            <a:r>
              <a:rPr sz="1800" i="1" spc="-3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factors</a:t>
            </a:r>
            <a:r>
              <a:rPr sz="1800" i="1" spc="-1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that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can</a:t>
            </a:r>
            <a:r>
              <a:rPr sz="1800" i="1" spc="-2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affect</a:t>
            </a:r>
            <a:r>
              <a:rPr sz="1800" i="1" spc="1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</a:t>
            </a:r>
            <a:r>
              <a:rPr sz="1800" i="1" spc="-20" dirty="0">
                <a:latin typeface="Calibri"/>
                <a:cs typeface="Calibri"/>
              </a:rPr>
              <a:t> </a:t>
            </a:r>
            <a:r>
              <a:rPr sz="1800" i="1" spc="-25" dirty="0">
                <a:latin typeface="Calibri"/>
                <a:cs typeface="Calibri"/>
              </a:rPr>
              <a:t>company.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PESTEL </a:t>
            </a:r>
            <a:r>
              <a:rPr sz="1800" i="1" dirty="0">
                <a:latin typeface="Calibri"/>
                <a:cs typeface="Calibri"/>
              </a:rPr>
              <a:t>stands</a:t>
            </a:r>
            <a:r>
              <a:rPr sz="1800" i="1" spc="-4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for</a:t>
            </a:r>
            <a:r>
              <a:rPr sz="1800" i="1" spc="-3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Political,</a:t>
            </a:r>
            <a:r>
              <a:rPr sz="1800" i="1" spc="-8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Economic,</a:t>
            </a:r>
            <a:r>
              <a:rPr sz="1800" i="1" spc="-1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Social,</a:t>
            </a:r>
            <a:r>
              <a:rPr sz="1800" i="1" spc="-2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Technological, Environmental,</a:t>
            </a:r>
            <a:r>
              <a:rPr sz="1800" i="1" spc="2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and</a:t>
            </a:r>
            <a:r>
              <a:rPr sz="1800" i="1" spc="-7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Legal</a:t>
            </a:r>
            <a:r>
              <a:rPr sz="1800" i="1" spc="-1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factors.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It</a:t>
            </a:r>
            <a:r>
              <a:rPr sz="1800" i="1" spc="1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helps</a:t>
            </a:r>
            <a:r>
              <a:rPr sz="1800" i="1" spc="-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businesses </a:t>
            </a:r>
            <a:r>
              <a:rPr sz="1800" i="1" dirty="0">
                <a:latin typeface="Calibri"/>
                <a:cs typeface="Calibri"/>
              </a:rPr>
              <a:t>understand</a:t>
            </a:r>
            <a:r>
              <a:rPr sz="1800" i="1" spc="-3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the</a:t>
            </a:r>
            <a:r>
              <a:rPr sz="1800" i="1" spc="-4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opportunities</a:t>
            </a:r>
            <a:r>
              <a:rPr sz="1800" i="1" spc="-2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and</a:t>
            </a:r>
            <a:r>
              <a:rPr sz="1800" i="1" spc="-3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challenges</a:t>
            </a:r>
            <a:r>
              <a:rPr sz="1800" i="1" spc="-9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in</a:t>
            </a:r>
            <a:r>
              <a:rPr sz="1800" i="1" spc="-30" dirty="0">
                <a:latin typeface="Calibri"/>
                <a:cs typeface="Calibri"/>
              </a:rPr>
              <a:t> </a:t>
            </a:r>
            <a:r>
              <a:rPr sz="1800" i="1" spc="-25" dirty="0">
                <a:latin typeface="Calibri"/>
                <a:cs typeface="Calibri"/>
              </a:rPr>
              <a:t>the </a:t>
            </a:r>
            <a:r>
              <a:rPr sz="1800" i="1" spc="-10" dirty="0">
                <a:latin typeface="Calibri"/>
                <a:cs typeface="Calibri"/>
              </a:rPr>
              <a:t>external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environment.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75"/>
              </a:spcBef>
              <a:buFont typeface="Arial MT"/>
              <a:buChar char="•"/>
            </a:pPr>
            <a:endParaRPr sz="1800">
              <a:latin typeface="Calibri"/>
              <a:cs typeface="Calibri"/>
            </a:endParaRPr>
          </a:p>
          <a:p>
            <a:pPr marL="238125">
              <a:lnSpc>
                <a:spcPct val="100000"/>
              </a:lnSpc>
            </a:pPr>
            <a:r>
              <a:rPr sz="1800" b="1" dirty="0">
                <a:latin typeface="Calibri"/>
                <a:cs typeface="Calibri"/>
              </a:rPr>
              <a:t>Why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is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it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used?</a:t>
            </a:r>
            <a:endParaRPr sz="1800">
              <a:latin typeface="Calibri"/>
              <a:cs typeface="Calibri"/>
            </a:endParaRPr>
          </a:p>
          <a:p>
            <a:pPr marL="523875" marR="2764155" lvl="1" indent="-286385">
              <a:lnSpc>
                <a:spcPct val="100800"/>
              </a:lnSpc>
              <a:buFont typeface="Arial MT"/>
              <a:buChar char="•"/>
              <a:tabLst>
                <a:tab pos="523875" algn="l"/>
              </a:tabLst>
            </a:pPr>
            <a:r>
              <a:rPr sz="1800" dirty="0">
                <a:latin typeface="Calibri"/>
                <a:cs typeface="Calibri"/>
              </a:rPr>
              <a:t>Helps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businesses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understand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external</a:t>
            </a:r>
            <a:r>
              <a:rPr sz="1800" spc="-9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environment.</a:t>
            </a:r>
            <a:endParaRPr sz="1800">
              <a:latin typeface="Calibri"/>
              <a:cs typeface="Calibri"/>
            </a:endParaRPr>
          </a:p>
          <a:p>
            <a:pPr marL="523875" lvl="1" indent="-285750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23875" algn="l"/>
              </a:tabLst>
            </a:pPr>
            <a:r>
              <a:rPr sz="1800" dirty="0">
                <a:latin typeface="Calibri"/>
                <a:cs typeface="Calibri"/>
              </a:rPr>
              <a:t>Supports </a:t>
            </a:r>
            <a:r>
              <a:rPr sz="1800" spc="-10" dirty="0">
                <a:latin typeface="Calibri"/>
                <a:cs typeface="Calibri"/>
              </a:rPr>
              <a:t>strategic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decision-making.</a:t>
            </a:r>
            <a:endParaRPr sz="1800">
              <a:latin typeface="Calibri"/>
              <a:cs typeface="Calibri"/>
            </a:endParaRPr>
          </a:p>
          <a:p>
            <a:pPr marL="2602230">
              <a:lnSpc>
                <a:spcPct val="100000"/>
              </a:lnSpc>
              <a:spcBef>
                <a:spcPts val="805"/>
              </a:spcBef>
            </a:pPr>
            <a:r>
              <a:rPr sz="1800" b="1" spc="-10" dirty="0">
                <a:latin typeface="Calibri"/>
                <a:cs typeface="Calibri"/>
              </a:rPr>
              <a:t>Benefits</a:t>
            </a:r>
            <a:endParaRPr sz="1800">
              <a:latin typeface="Calibri"/>
              <a:cs typeface="Calibri"/>
            </a:endParaRPr>
          </a:p>
          <a:p>
            <a:pPr marL="2887980" lvl="2" indent="-285750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2887980" algn="l"/>
              </a:tabLst>
            </a:pPr>
            <a:r>
              <a:rPr sz="1800" dirty="0">
                <a:latin typeface="Calibri"/>
                <a:cs typeface="Calibri"/>
              </a:rPr>
              <a:t>Identifies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external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influences.</a:t>
            </a:r>
            <a:endParaRPr sz="1800">
              <a:latin typeface="Calibri"/>
              <a:cs typeface="Calibri"/>
            </a:endParaRPr>
          </a:p>
          <a:p>
            <a:pPr marL="2887980" marR="264160" lvl="2" indent="-285750">
              <a:lnSpc>
                <a:spcPct val="100800"/>
              </a:lnSpc>
              <a:buFont typeface="Arial MT"/>
              <a:buChar char="•"/>
              <a:tabLst>
                <a:tab pos="2887980" algn="l"/>
              </a:tabLst>
            </a:pPr>
            <a:r>
              <a:rPr sz="1800" dirty="0">
                <a:latin typeface="Calibri"/>
                <a:cs typeface="Calibri"/>
              </a:rPr>
              <a:t>Helps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recognise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opportunities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and </a:t>
            </a:r>
            <a:r>
              <a:rPr sz="1800" spc="-10" dirty="0">
                <a:latin typeface="Calibri"/>
                <a:cs typeface="Calibri"/>
              </a:rPr>
              <a:t>threats.</a:t>
            </a:r>
            <a:endParaRPr sz="1800">
              <a:latin typeface="Calibri"/>
              <a:cs typeface="Calibri"/>
            </a:endParaRPr>
          </a:p>
          <a:p>
            <a:pPr marL="2887980" lvl="2" indent="-285750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2887980" algn="l"/>
              </a:tabLst>
            </a:pPr>
            <a:r>
              <a:rPr sz="1800" dirty="0">
                <a:latin typeface="Calibri"/>
                <a:cs typeface="Calibri"/>
              </a:rPr>
              <a:t>Supports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business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planning.</a:t>
            </a:r>
            <a:endParaRPr sz="1800">
              <a:latin typeface="Calibri"/>
              <a:cs typeface="Calibri"/>
            </a:endParaRPr>
          </a:p>
          <a:p>
            <a:pPr marL="286385">
              <a:lnSpc>
                <a:spcPct val="100000"/>
              </a:lnSpc>
              <a:spcBef>
                <a:spcPts val="1200"/>
              </a:spcBef>
            </a:pPr>
            <a:r>
              <a:rPr sz="1800" b="1" spc="-10" dirty="0">
                <a:latin typeface="Calibri"/>
                <a:cs typeface="Calibri"/>
              </a:rPr>
              <a:t>Limitations</a:t>
            </a:r>
            <a:endParaRPr sz="1800">
              <a:latin typeface="Calibri"/>
              <a:cs typeface="Calibri"/>
            </a:endParaRPr>
          </a:p>
          <a:p>
            <a:pPr marL="572135" lvl="1" indent="-285750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572135" algn="l"/>
              </a:tabLst>
            </a:pPr>
            <a:r>
              <a:rPr sz="1800" dirty="0">
                <a:latin typeface="Calibri"/>
                <a:cs typeface="Calibri"/>
              </a:rPr>
              <a:t>Does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not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prioritise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factors</a:t>
            </a:r>
            <a:r>
              <a:rPr sz="1800" dirty="0">
                <a:latin typeface="Calibri"/>
                <a:cs typeface="Calibri"/>
              </a:rPr>
              <a:t> by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importance.</a:t>
            </a:r>
            <a:endParaRPr sz="1800">
              <a:latin typeface="Calibri"/>
              <a:cs typeface="Calibri"/>
            </a:endParaRPr>
          </a:p>
          <a:p>
            <a:pPr marL="572135" lvl="1" indent="-285750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572135" algn="l"/>
              </a:tabLst>
            </a:pPr>
            <a:r>
              <a:rPr sz="1800" dirty="0">
                <a:latin typeface="Calibri"/>
                <a:cs typeface="Calibri"/>
              </a:rPr>
              <a:t>External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factors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can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change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quickly.</a:t>
            </a:r>
            <a:endParaRPr sz="1800">
              <a:latin typeface="Calibri"/>
              <a:cs typeface="Calibri"/>
            </a:endParaRPr>
          </a:p>
          <a:p>
            <a:pPr marL="572135" lvl="1" indent="-285750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572135" algn="l"/>
              </a:tabLst>
            </a:pPr>
            <a:r>
              <a:rPr sz="1800" dirty="0">
                <a:latin typeface="Calibri"/>
                <a:cs typeface="Calibri"/>
              </a:rPr>
              <a:t>Results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may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be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subjective.</a:t>
            </a:r>
            <a:endParaRPr sz="18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1215"/>
              </a:spcBef>
            </a:pPr>
            <a:r>
              <a:rPr sz="1400" spc="-10" dirty="0">
                <a:latin typeface="Calibri"/>
                <a:cs typeface="Calibri"/>
              </a:rPr>
              <a:t>(Johnson </a:t>
            </a:r>
            <a:r>
              <a:rPr sz="1400" dirty="0">
                <a:latin typeface="Calibri"/>
                <a:cs typeface="Calibri"/>
              </a:rPr>
              <a:t>et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al.,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2017)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888104" y="41274"/>
            <a:ext cx="4265295" cy="575310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0" u="sng" spc="-2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PESTEL</a:t>
            </a:r>
            <a:r>
              <a:rPr sz="3600" b="0" u="sng" spc="-14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3600" b="0" u="sng" spc="-25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Analysis</a:t>
            </a:r>
            <a:r>
              <a:rPr sz="3600" b="0" u="sng" spc="-17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endParaRPr lang="en-US" sz="3600" b="0" u="sng" spc="-25" dirty="0">
              <a:uFill>
                <a:solidFill>
                  <a:srgbClr val="000000"/>
                </a:solidFill>
              </a:uFill>
              <a:latin typeface="Calibri Light"/>
              <a:ea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86460" y="1053147"/>
            <a:ext cx="9675495" cy="1136015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241300" marR="5080" indent="-228600">
              <a:lnSpc>
                <a:spcPts val="2700"/>
              </a:lnSpc>
              <a:spcBef>
                <a:spcPts val="715"/>
              </a:spcBef>
              <a:buSzPct val="96363"/>
              <a:buFont typeface="Wingdings"/>
              <a:buChar char=""/>
              <a:tabLst>
                <a:tab pos="241300" algn="l"/>
                <a:tab pos="295275" algn="l"/>
              </a:tabLst>
            </a:pPr>
            <a:r>
              <a:rPr sz="2750" dirty="0">
                <a:latin typeface="Calibri"/>
                <a:cs typeface="Calibri"/>
              </a:rPr>
              <a:t>	This</a:t>
            </a:r>
            <a:r>
              <a:rPr sz="2750" spc="12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PESTEL</a:t>
            </a:r>
            <a:r>
              <a:rPr sz="2750" spc="3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analysis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has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been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applied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to</a:t>
            </a:r>
            <a:r>
              <a:rPr sz="2750" spc="4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Basil's</a:t>
            </a:r>
            <a:r>
              <a:rPr sz="2750" spc="12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Bakery</a:t>
            </a:r>
            <a:r>
              <a:rPr sz="2750" spc="2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to</a:t>
            </a:r>
            <a:r>
              <a:rPr sz="2750" spc="3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identify </a:t>
            </a:r>
            <a:r>
              <a:rPr sz="2750" dirty="0">
                <a:latin typeface="Calibri"/>
                <a:cs typeface="Calibri"/>
              </a:rPr>
              <a:t>the</a:t>
            </a:r>
            <a:r>
              <a:rPr sz="2750" spc="5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external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factors</a:t>
            </a:r>
            <a:r>
              <a:rPr sz="2750" spc="5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affecting</a:t>
            </a:r>
            <a:r>
              <a:rPr sz="2750" spc="50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the</a:t>
            </a:r>
            <a:r>
              <a:rPr sz="2750" spc="5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business</a:t>
            </a:r>
            <a:r>
              <a:rPr sz="2750" spc="5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and</a:t>
            </a:r>
            <a:r>
              <a:rPr sz="2750" spc="45" dirty="0">
                <a:latin typeface="Calibri"/>
                <a:cs typeface="Calibri"/>
              </a:rPr>
              <a:t> </a:t>
            </a:r>
            <a:r>
              <a:rPr sz="2750" dirty="0">
                <a:latin typeface="Calibri"/>
                <a:cs typeface="Calibri"/>
              </a:rPr>
              <a:t>its</a:t>
            </a:r>
            <a:r>
              <a:rPr sz="2750" spc="125" dirty="0">
                <a:latin typeface="Calibri"/>
                <a:cs typeface="Calibri"/>
              </a:rPr>
              <a:t> </a:t>
            </a:r>
            <a:r>
              <a:rPr sz="2750" spc="-10" dirty="0">
                <a:latin typeface="Calibri"/>
                <a:cs typeface="Calibri"/>
              </a:rPr>
              <a:t>sales performance.</a:t>
            </a:r>
            <a:endParaRPr sz="275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75957" y="2362961"/>
            <a:ext cx="10840085" cy="3416935"/>
            <a:chOff x="675957" y="2362961"/>
            <a:chExt cx="10840085" cy="341693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2307" y="2369311"/>
              <a:ext cx="10829861" cy="340047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503805" y="2362961"/>
              <a:ext cx="7174865" cy="3416935"/>
            </a:xfrm>
            <a:custGeom>
              <a:avLst/>
              <a:gdLst/>
              <a:ahLst/>
              <a:cxnLst/>
              <a:rect l="l" t="t" r="r" b="b"/>
              <a:pathLst>
                <a:path w="7174865" h="3416935">
                  <a:moveTo>
                    <a:pt x="0" y="0"/>
                  </a:moveTo>
                  <a:lnTo>
                    <a:pt x="0" y="3416528"/>
                  </a:lnTo>
                </a:path>
                <a:path w="7174865" h="3416935">
                  <a:moveTo>
                    <a:pt x="1857883" y="0"/>
                  </a:moveTo>
                  <a:lnTo>
                    <a:pt x="1857883" y="3416528"/>
                  </a:lnTo>
                </a:path>
                <a:path w="7174865" h="3416935">
                  <a:moveTo>
                    <a:pt x="3609467" y="0"/>
                  </a:moveTo>
                  <a:lnTo>
                    <a:pt x="3609467" y="3416528"/>
                  </a:lnTo>
                </a:path>
                <a:path w="7174865" h="3416935">
                  <a:moveTo>
                    <a:pt x="5511546" y="0"/>
                  </a:moveTo>
                  <a:lnTo>
                    <a:pt x="5511546" y="3416528"/>
                  </a:lnTo>
                </a:path>
                <a:path w="7174865" h="3416935">
                  <a:moveTo>
                    <a:pt x="7174611" y="0"/>
                  </a:moveTo>
                  <a:lnTo>
                    <a:pt x="7174611" y="3416528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75957" y="3607180"/>
              <a:ext cx="10840085" cy="0"/>
            </a:xfrm>
            <a:custGeom>
              <a:avLst/>
              <a:gdLst/>
              <a:ahLst/>
              <a:cxnLst/>
              <a:rect l="l" t="t" r="r" b="b"/>
              <a:pathLst>
                <a:path w="10840085">
                  <a:moveTo>
                    <a:pt x="0" y="0"/>
                  </a:moveTo>
                  <a:lnTo>
                    <a:pt x="10840021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75957" y="2362961"/>
              <a:ext cx="10840085" cy="3416935"/>
            </a:xfrm>
            <a:custGeom>
              <a:avLst/>
              <a:gdLst/>
              <a:ahLst/>
              <a:cxnLst/>
              <a:rect l="l" t="t" r="r" b="b"/>
              <a:pathLst>
                <a:path w="10840085" h="3416935">
                  <a:moveTo>
                    <a:pt x="6350" y="0"/>
                  </a:moveTo>
                  <a:lnTo>
                    <a:pt x="6350" y="3416528"/>
                  </a:lnTo>
                </a:path>
                <a:path w="10840085" h="3416935">
                  <a:moveTo>
                    <a:pt x="10833671" y="0"/>
                  </a:moveTo>
                  <a:lnTo>
                    <a:pt x="10833671" y="3416528"/>
                  </a:lnTo>
                </a:path>
                <a:path w="10840085" h="3416935">
                  <a:moveTo>
                    <a:pt x="0" y="6350"/>
                  </a:moveTo>
                  <a:lnTo>
                    <a:pt x="10840021" y="6350"/>
                  </a:lnTo>
                </a:path>
                <a:path w="10840085" h="3416935">
                  <a:moveTo>
                    <a:pt x="0" y="3410178"/>
                  </a:moveTo>
                  <a:lnTo>
                    <a:pt x="10840021" y="3410178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9" name="objec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517549"/>
              </p:ext>
            </p:extLst>
          </p:nvPr>
        </p:nvGraphicFramePr>
        <p:xfrm>
          <a:off x="741680" y="2570480"/>
          <a:ext cx="10697210" cy="33614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833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65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8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48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90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748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69180">
                <a:tc>
                  <a:txBody>
                    <a:bodyPr/>
                    <a:lstStyle/>
                    <a:p>
                      <a:pPr marL="350520">
                        <a:lnSpc>
                          <a:spcPts val="2770"/>
                        </a:lnSpc>
                      </a:pPr>
                      <a:r>
                        <a:rPr sz="2400" b="1" spc="-10" dirty="0">
                          <a:latin typeface="Calibri"/>
                          <a:cs typeface="Calibri"/>
                        </a:rPr>
                        <a:t>Political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399415">
                        <a:lnSpc>
                          <a:spcPts val="2865"/>
                        </a:lnSpc>
                      </a:pPr>
                      <a:r>
                        <a:rPr sz="2400" b="1" spc="-10" dirty="0">
                          <a:latin typeface="Calibri"/>
                          <a:cs typeface="Calibri"/>
                        </a:rPr>
                        <a:t>Factors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03225">
                        <a:lnSpc>
                          <a:spcPts val="2770"/>
                        </a:lnSpc>
                      </a:pPr>
                      <a:r>
                        <a:rPr sz="2400" b="1" spc="-10" dirty="0">
                          <a:latin typeface="Calibri"/>
                          <a:cs typeface="Calibri"/>
                        </a:rPr>
                        <a:t>Economic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557530">
                        <a:lnSpc>
                          <a:spcPts val="2865"/>
                        </a:lnSpc>
                      </a:pPr>
                      <a:r>
                        <a:rPr sz="2400" b="1" spc="-10" dirty="0">
                          <a:latin typeface="Calibri"/>
                          <a:cs typeface="Calibri"/>
                        </a:rPr>
                        <a:t>Factors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0070">
                        <a:lnSpc>
                          <a:spcPts val="2770"/>
                        </a:lnSpc>
                      </a:pPr>
                      <a:r>
                        <a:rPr sz="2400" b="1" spc="-10" dirty="0">
                          <a:latin typeface="Calibri"/>
                          <a:cs typeface="Calibri"/>
                        </a:rPr>
                        <a:t>Social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76250">
                        <a:lnSpc>
                          <a:spcPts val="2865"/>
                        </a:lnSpc>
                      </a:pPr>
                      <a:r>
                        <a:rPr sz="2400" b="1" spc="-10" dirty="0">
                          <a:latin typeface="Calibri"/>
                          <a:cs typeface="Calibri"/>
                        </a:rPr>
                        <a:t>Factors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algn="ctr">
                        <a:lnSpc>
                          <a:spcPts val="2770"/>
                        </a:lnSpc>
                      </a:pPr>
                      <a:r>
                        <a:rPr sz="2400" b="1" spc="-10" dirty="0">
                          <a:latin typeface="Calibri"/>
                          <a:cs typeface="Calibri"/>
                        </a:rPr>
                        <a:t>Technological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37465" algn="ctr">
                        <a:lnSpc>
                          <a:spcPts val="2865"/>
                        </a:lnSpc>
                      </a:pPr>
                      <a:r>
                        <a:rPr sz="2400" b="1" spc="-10" dirty="0">
                          <a:latin typeface="Calibri"/>
                          <a:cs typeface="Calibri"/>
                        </a:rPr>
                        <a:t>Factors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40385" marR="24130" lvl="0" indent="-414655">
                        <a:lnSpc>
                          <a:spcPts val="2480"/>
                        </a:lnSpc>
                        <a:spcBef>
                          <a:spcPts val="15"/>
                        </a:spcBef>
                        <a:buNone/>
                      </a:pPr>
                      <a:r>
                        <a:rPr lang="en-US" sz="2000" b="1" spc="-20">
                          <a:latin typeface="Calibri"/>
                          <a:cs typeface="Calibri"/>
                        </a:rPr>
                        <a:t>Environmental</a:t>
                      </a:r>
                      <a:r>
                        <a:rPr lang="en-US" sz="2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spc="-10" dirty="0">
                          <a:latin typeface="Calibri"/>
                          <a:cs typeface="Calibri"/>
                        </a:rPr>
                        <a:t>Factors</a:t>
                      </a:r>
                      <a:endParaRPr lang="en-US" sz="2000">
                        <a:latin typeface="Calibri"/>
                        <a:cs typeface="Calibri"/>
                      </a:endParaRPr>
                    </a:p>
                  </a:txBody>
                  <a:tcPr marL="0" marR="0" marT="1905" marB="0"/>
                </a:tc>
                <a:tc>
                  <a:txBody>
                    <a:bodyPr/>
                    <a:lstStyle/>
                    <a:p>
                      <a:pPr marL="540385" marR="24130" indent="-414655">
                        <a:lnSpc>
                          <a:spcPts val="2480"/>
                        </a:lnSpc>
                        <a:spcBef>
                          <a:spcPts val="15"/>
                        </a:spcBef>
                      </a:pPr>
                      <a:endParaRPr sz="2100" b="1" spc="-10" dirty="0">
                        <a:latin typeface="Calibri"/>
                        <a:cs typeface="Calibri"/>
                      </a:endParaRPr>
                    </a:p>
                  </a:txBody>
                  <a:tcPr marL="0" marR="0" marT="190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1847">
                <a:tc>
                  <a:txBody>
                    <a:bodyPr/>
                    <a:lstStyle/>
                    <a:p>
                      <a:pPr marL="31750" marR="348615" indent="127635">
                        <a:lnSpc>
                          <a:spcPct val="102899"/>
                        </a:lnSpc>
                        <a:spcBef>
                          <a:spcPts val="894"/>
                        </a:spcBef>
                        <a:buFont typeface="Calibri"/>
                        <a:buChar char="•"/>
                        <a:tabLst>
                          <a:tab pos="159385" algn="l"/>
                        </a:tabLst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Higher</a:t>
                      </a:r>
                      <a:r>
                        <a:rPr sz="14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business rates.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63830" indent="-132080">
                        <a:lnSpc>
                          <a:spcPts val="1650"/>
                        </a:lnSpc>
                        <a:buChar char="•"/>
                        <a:tabLst>
                          <a:tab pos="163830" algn="l"/>
                        </a:tabLst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Food</a:t>
                      </a:r>
                      <a:r>
                        <a:rPr sz="14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4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hygiene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ts val="1664"/>
                        </a:lnSpc>
                        <a:spcBef>
                          <a:spcPts val="50"/>
                        </a:spcBef>
                      </a:pPr>
                      <a:r>
                        <a:rPr sz="1400" b="1" spc="-10" dirty="0">
                          <a:latin typeface="Calibri"/>
                          <a:cs typeface="Calibri"/>
                        </a:rPr>
                        <a:t>regulations</a:t>
                      </a:r>
                      <a:r>
                        <a:rPr sz="14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increase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ts val="1655"/>
                        </a:lnSpc>
                      </a:pPr>
                      <a:r>
                        <a:rPr sz="1400" b="1" spc="-10" dirty="0">
                          <a:latin typeface="Calibri"/>
                          <a:cs typeface="Calibri"/>
                        </a:rPr>
                        <a:t>costs.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63830" indent="-132080">
                        <a:lnSpc>
                          <a:spcPts val="1664"/>
                        </a:lnSpc>
                        <a:buChar char="•"/>
                        <a:tabLst>
                          <a:tab pos="163830" algn="l"/>
                        </a:tabLst>
                      </a:pPr>
                      <a:r>
                        <a:rPr sz="1400" b="1" spc="-10" dirty="0">
                          <a:latin typeface="Calibri"/>
                          <a:cs typeface="Calibri"/>
                        </a:rPr>
                        <a:t>Government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ts val="1664"/>
                        </a:lnSpc>
                        <a:spcBef>
                          <a:spcPts val="45"/>
                        </a:spcBef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policies</a:t>
                      </a:r>
                      <a:r>
                        <a:rPr sz="14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affect</a:t>
                      </a:r>
                      <a:r>
                        <a:rPr sz="14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0" dirty="0">
                          <a:latin typeface="Calibri"/>
                          <a:cs typeface="Calibri"/>
                        </a:rPr>
                        <a:t>small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ts val="1664"/>
                        </a:lnSpc>
                      </a:pPr>
                      <a:r>
                        <a:rPr sz="1400" b="1" spc="-10" dirty="0">
                          <a:latin typeface="Calibri"/>
                          <a:cs typeface="Calibri"/>
                        </a:rPr>
                        <a:t>businesses.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3664" marB="0"/>
                </a:tc>
                <a:tc>
                  <a:txBody>
                    <a:bodyPr/>
                    <a:lstStyle/>
                    <a:p>
                      <a:pPr marL="170815" marR="231140" indent="127635">
                        <a:lnSpc>
                          <a:spcPct val="102899"/>
                        </a:lnSpc>
                        <a:spcBef>
                          <a:spcPts val="894"/>
                        </a:spcBef>
                        <a:buChar char="•"/>
                        <a:tabLst>
                          <a:tab pos="298450" algn="l"/>
                        </a:tabLst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Inflation</a:t>
                      </a:r>
                      <a:r>
                        <a:rPr sz="14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increases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ingredient</a:t>
                      </a:r>
                      <a:r>
                        <a:rPr sz="14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prices.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303530" indent="-132715">
                        <a:lnSpc>
                          <a:spcPts val="1650"/>
                        </a:lnSpc>
                        <a:buChar char="•"/>
                        <a:tabLst>
                          <a:tab pos="303530" algn="l"/>
                        </a:tabLst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Higher</a:t>
                      </a:r>
                      <a:r>
                        <a:rPr sz="14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1400" b="1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latin typeface="Calibri"/>
                          <a:cs typeface="Calibri"/>
                        </a:rPr>
                        <a:t>and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70815">
                        <a:lnSpc>
                          <a:spcPts val="1664"/>
                        </a:lnSpc>
                        <a:spcBef>
                          <a:spcPts val="50"/>
                        </a:spcBef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utility</a:t>
                      </a:r>
                      <a:r>
                        <a:rPr sz="14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bills.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70815" marR="135255" indent="132715">
                        <a:lnSpc>
                          <a:spcPts val="1650"/>
                        </a:lnSpc>
                        <a:spcBef>
                          <a:spcPts val="65"/>
                        </a:spcBef>
                        <a:buChar char="•"/>
                        <a:tabLst>
                          <a:tab pos="303530" algn="l"/>
                        </a:tabLst>
                      </a:pPr>
                      <a:r>
                        <a:rPr sz="1400" b="1" spc="-10" dirty="0">
                          <a:latin typeface="Calibri"/>
                          <a:cs typeface="Calibri"/>
                        </a:rPr>
                        <a:t>Customers</a:t>
                      </a:r>
                      <a:r>
                        <a:rPr sz="14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latin typeface="Calibri"/>
                          <a:cs typeface="Calibri"/>
                        </a:rPr>
                        <a:t>may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spend</a:t>
                      </a:r>
                      <a:r>
                        <a:rPr sz="14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less</a:t>
                      </a:r>
                      <a:r>
                        <a:rPr sz="14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due</a:t>
                      </a:r>
                      <a:r>
                        <a:rPr sz="14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400" b="1" spc="-25" dirty="0">
                          <a:latin typeface="Calibri"/>
                          <a:cs typeface="Calibri"/>
                        </a:rPr>
                        <a:t> the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70815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cost</a:t>
                      </a:r>
                      <a:r>
                        <a:rPr sz="14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4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living.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3664" marB="0"/>
                </a:tc>
                <a:tc>
                  <a:txBody>
                    <a:bodyPr/>
                    <a:lstStyle/>
                    <a:p>
                      <a:pPr marL="142875" marR="119380" indent="132080">
                        <a:lnSpc>
                          <a:spcPct val="102899"/>
                        </a:lnSpc>
                        <a:spcBef>
                          <a:spcPts val="894"/>
                        </a:spcBef>
                        <a:buChar char="•"/>
                        <a:tabLst>
                          <a:tab pos="274955" algn="l"/>
                        </a:tabLst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More</a:t>
                      </a:r>
                      <a:r>
                        <a:rPr sz="14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people</a:t>
                      </a:r>
                      <a:r>
                        <a:rPr sz="1400" b="1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0" dirty="0">
                          <a:latin typeface="Calibri"/>
                          <a:cs typeface="Calibri"/>
                        </a:rPr>
                        <a:t>work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from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 home.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274955" indent="-132080">
                        <a:lnSpc>
                          <a:spcPts val="1650"/>
                        </a:lnSpc>
                        <a:buChar char="•"/>
                        <a:tabLst>
                          <a:tab pos="274955" algn="l"/>
                        </a:tabLst>
                      </a:pPr>
                      <a:r>
                        <a:rPr sz="1400" b="1" spc="-10" dirty="0">
                          <a:latin typeface="Calibri"/>
                          <a:cs typeface="Calibri"/>
                        </a:rPr>
                        <a:t>Fewer</a:t>
                      </a:r>
                      <a:r>
                        <a:rPr sz="14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shoppers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42875">
                        <a:lnSpc>
                          <a:spcPts val="1664"/>
                        </a:lnSpc>
                        <a:spcBef>
                          <a:spcPts val="50"/>
                        </a:spcBef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visit</a:t>
                      </a:r>
                      <a:r>
                        <a:rPr sz="14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4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retail</a:t>
                      </a:r>
                      <a:r>
                        <a:rPr sz="14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0" dirty="0">
                          <a:latin typeface="Calibri"/>
                          <a:cs typeface="Calibri"/>
                        </a:rPr>
                        <a:t>park.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42875" marR="297180" indent="132080">
                        <a:lnSpc>
                          <a:spcPts val="1650"/>
                        </a:lnSpc>
                        <a:spcBef>
                          <a:spcPts val="65"/>
                        </a:spcBef>
                        <a:buChar char="•"/>
                        <a:tabLst>
                          <a:tab pos="274955" algn="l"/>
                        </a:tabLst>
                      </a:pPr>
                      <a:r>
                        <a:rPr sz="1400" b="1" spc="-10" dirty="0">
                          <a:latin typeface="Calibri"/>
                          <a:cs typeface="Calibri"/>
                        </a:rPr>
                        <a:t>Customers </a:t>
                      </a:r>
                      <a:r>
                        <a:rPr sz="1400" b="1" spc="-20" dirty="0">
                          <a:latin typeface="Calibri"/>
                          <a:cs typeface="Calibri"/>
                        </a:rPr>
                        <a:t>want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delivery</a:t>
                      </a:r>
                      <a:r>
                        <a:rPr sz="14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1400" b="1" spc="-20" dirty="0">
                          <a:latin typeface="Calibri"/>
                          <a:cs typeface="Calibri"/>
                        </a:rPr>
                        <a:t>pre-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42875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order</a:t>
                      </a:r>
                      <a:r>
                        <a:rPr sz="14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services.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3664" marB="0"/>
                </a:tc>
                <a:tc>
                  <a:txBody>
                    <a:bodyPr/>
                    <a:lstStyle/>
                    <a:p>
                      <a:pPr marL="127000" marR="290830" indent="127635">
                        <a:lnSpc>
                          <a:spcPct val="102899"/>
                        </a:lnSpc>
                        <a:spcBef>
                          <a:spcPts val="894"/>
                        </a:spcBef>
                        <a:buFont typeface="Calibri"/>
                        <a:buChar char="•"/>
                        <a:tabLst>
                          <a:tab pos="254635" algn="l"/>
                        </a:tabLst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No</a:t>
                      </a:r>
                      <a:r>
                        <a:rPr sz="14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online</a:t>
                      </a:r>
                      <a:r>
                        <a:rPr sz="14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ordering system.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259715" indent="-132715">
                        <a:lnSpc>
                          <a:spcPts val="1650"/>
                        </a:lnSpc>
                        <a:buChar char="•"/>
                        <a:tabLst>
                          <a:tab pos="259715" algn="l"/>
                        </a:tabLst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No</a:t>
                      </a:r>
                      <a:r>
                        <a:rPr sz="14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delivery</a:t>
                      </a:r>
                      <a:r>
                        <a:rPr sz="14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service.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127000" marR="289560" indent="132715">
                        <a:lnSpc>
                          <a:spcPts val="1650"/>
                        </a:lnSpc>
                        <a:spcBef>
                          <a:spcPts val="130"/>
                        </a:spcBef>
                        <a:buChar char="•"/>
                        <a:tabLst>
                          <a:tab pos="259715" algn="l"/>
                        </a:tabLst>
                      </a:pPr>
                      <a:r>
                        <a:rPr sz="1400" b="1" dirty="0">
                          <a:latin typeface="Calibri"/>
                          <a:cs typeface="Calibri"/>
                        </a:rPr>
                        <a:t>Limited</a:t>
                      </a:r>
                      <a:r>
                        <a:rPr sz="14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ability</a:t>
                      </a:r>
                      <a:r>
                        <a:rPr sz="1400" b="1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take</a:t>
                      </a:r>
                      <a:r>
                        <a:rPr sz="14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phone</a:t>
                      </a:r>
                      <a:r>
                        <a:rPr sz="14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orders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during</a:t>
                      </a:r>
                      <a:r>
                        <a:rPr sz="14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busy</a:t>
                      </a:r>
                      <a:r>
                        <a:rPr sz="14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periods.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3664" marB="0"/>
                </a:tc>
                <a:tc>
                  <a:txBody>
                    <a:bodyPr/>
                    <a:lstStyle/>
                    <a:p>
                      <a:pPr marL="109855" marR="90170" lvl="0" indent="132080">
                        <a:lnSpc>
                          <a:spcPct val="100600"/>
                        </a:lnSpc>
                        <a:spcBef>
                          <a:spcPts val="935"/>
                        </a:spcBef>
                        <a:buChar char="•"/>
                      </a:pP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Organic</a:t>
                      </a:r>
                      <a:r>
                        <a:rPr lang="en-US" sz="14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ingredients </a:t>
                      </a:r>
                      <a:r>
                        <a:rPr lang="en-US" sz="1400" b="1" dirty="0">
                          <a:latin typeface="Calibri"/>
                          <a:cs typeface="Calibri"/>
                        </a:rPr>
                        <a:t>are</a:t>
                      </a:r>
                      <a:r>
                        <a:rPr lang="en-US" sz="14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affected</a:t>
                      </a:r>
                      <a:r>
                        <a:rPr lang="en-US" sz="14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400" b="1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lang="en-US" sz="14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400" b="1" spc="-20" dirty="0">
                          <a:latin typeface="Calibri"/>
                          <a:cs typeface="Calibri"/>
                        </a:rPr>
                        <a:t>crop </a:t>
                      </a: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failures.</a:t>
                      </a:r>
                      <a:endParaRPr lang="en-US" sz="1400">
                        <a:latin typeface="Calibri"/>
                        <a:cs typeface="Calibri"/>
                      </a:endParaRPr>
                    </a:p>
                    <a:p>
                      <a:pPr marL="242570" lvl="0" indent="-132080">
                        <a:lnSpc>
                          <a:spcPct val="100000"/>
                        </a:lnSpc>
                        <a:spcBef>
                          <a:spcPts val="420"/>
                        </a:spcBef>
                        <a:buChar char="•"/>
                      </a:pPr>
                      <a:r>
                        <a:rPr lang="en-US" sz="1400" b="1" dirty="0">
                          <a:latin typeface="Calibri"/>
                          <a:cs typeface="Calibri"/>
                        </a:rPr>
                        <a:t>Supply</a:t>
                      </a:r>
                      <a:r>
                        <a:rPr lang="en-US" sz="1400" b="1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shortages</a:t>
                      </a:r>
                      <a:endParaRPr lang="en-US" sz="1400">
                        <a:latin typeface="Calibri"/>
                        <a:cs typeface="Calibri"/>
                      </a:endParaRPr>
                    </a:p>
                    <a:p>
                      <a:pPr marL="109855" lvl="0">
                        <a:lnSpc>
                          <a:spcPct val="100000"/>
                        </a:lnSpc>
                        <a:spcBef>
                          <a:spcPts val="650"/>
                        </a:spcBef>
                        <a:buNone/>
                      </a:pP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increase</a:t>
                      </a:r>
                      <a:r>
                        <a:rPr lang="en-US" sz="14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costs.</a:t>
                      </a:r>
                      <a:endParaRPr lang="en-US" sz="1400">
                        <a:latin typeface="Calibri"/>
                        <a:cs typeface="Calibri"/>
                      </a:endParaRPr>
                    </a:p>
                    <a:p>
                      <a:pPr marL="109855" marR="293370" lvl="0" indent="132080">
                        <a:lnSpc>
                          <a:spcPct val="136300"/>
                        </a:lnSpc>
                        <a:spcBef>
                          <a:spcPts val="40"/>
                        </a:spcBef>
                        <a:buChar char="•"/>
                      </a:pP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Bad</a:t>
                      </a:r>
                      <a:r>
                        <a:rPr lang="en-US" sz="14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400" b="1" dirty="0">
                          <a:latin typeface="Calibri"/>
                          <a:cs typeface="Calibri"/>
                        </a:rPr>
                        <a:t>weather</a:t>
                      </a:r>
                      <a:r>
                        <a:rPr lang="en-US" sz="14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400" b="1" spc="-25" dirty="0">
                          <a:latin typeface="Calibri"/>
                          <a:cs typeface="Calibri"/>
                        </a:rPr>
                        <a:t>can </a:t>
                      </a: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affect</a:t>
                      </a:r>
                      <a:r>
                        <a:rPr lang="en-US" sz="14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400" b="1" spc="-20" dirty="0">
                          <a:latin typeface="Calibri"/>
                          <a:cs typeface="Calibri"/>
                        </a:rPr>
                        <a:t>food </a:t>
                      </a:r>
                      <a:r>
                        <a:rPr lang="en-US" sz="1400" b="1" spc="-10" dirty="0">
                          <a:latin typeface="Calibri"/>
                          <a:cs typeface="Calibri"/>
                        </a:rPr>
                        <a:t>production.</a:t>
                      </a:r>
                      <a:endParaRPr lang="en-US" sz="1400">
                        <a:latin typeface="Calibri"/>
                        <a:cs typeface="Calibri"/>
                      </a:endParaRPr>
                    </a:p>
                  </a:txBody>
                  <a:tcPr marL="0" marR="0" marT="118745" marB="0"/>
                </a:tc>
                <a:tc>
                  <a:txBody>
                    <a:bodyPr/>
                    <a:lstStyle/>
                    <a:p>
                      <a:pPr marL="109855" marR="90170" indent="132080">
                        <a:lnSpc>
                          <a:spcPct val="100600"/>
                        </a:lnSpc>
                        <a:spcBef>
                          <a:spcPts val="935"/>
                        </a:spcBef>
                        <a:buChar char="•"/>
                        <a:tabLst>
                          <a:tab pos="242570" algn="l"/>
                        </a:tabLst>
                      </a:pPr>
                      <a:endParaRPr lang="en-US" sz="1400" b="1" spc="-10" dirty="0">
                        <a:latin typeface="Calibri"/>
                        <a:cs typeface="Calibri"/>
                      </a:endParaRPr>
                    </a:p>
                  </a:txBody>
                  <a:tcPr marL="0" marR="0" marT="1187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2C52D5D-8E03-9402-08F3-4758862D92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824305"/>
              </p:ext>
            </p:extLst>
          </p:nvPr>
        </p:nvGraphicFramePr>
        <p:xfrm>
          <a:off x="9743440" y="2407920"/>
          <a:ext cx="1757678" cy="3362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7678">
                  <a:extLst>
                    <a:ext uri="{9D8B030D-6E8A-4147-A177-3AD203B41FA5}">
                      <a16:colId xmlns:a16="http://schemas.microsoft.com/office/drawing/2014/main" val="4222876278"/>
                    </a:ext>
                  </a:extLst>
                </a:gridCol>
              </a:tblGrid>
              <a:tr h="1345194">
                <a:tc>
                  <a:txBody>
                    <a:bodyPr/>
                    <a:lstStyle/>
                    <a:p>
                      <a:pPr marL="0" algn="ctr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Legal</a:t>
                      </a:r>
                      <a:endParaRPr lang="ro-RO">
                        <a:effectLst/>
                      </a:endParaRPr>
                    </a:p>
                    <a:p>
                      <a:pPr marL="0" algn="ctr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en-US" sz="2400" b="1" i="0" kern="12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Factors</a:t>
                      </a:r>
                    </a:p>
                    <a:p>
                      <a:pPr marL="0" lvl="0" algn="ctr">
                        <a:lnSpc>
                          <a:spcPts val="2113"/>
                        </a:lnSpc>
                        <a:buNone/>
                      </a:pPr>
                      <a:endParaRPr lang="en-US" sz="2400" b="1" i="0" kern="12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algn="ctr">
                        <a:lnSpc>
                          <a:spcPts val="2113"/>
                        </a:lnSpc>
                        <a:buNone/>
                      </a:pPr>
                      <a:endParaRPr lang="en-US" sz="2400" b="1" i="0" kern="12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6303348"/>
                  </a:ext>
                </a:extLst>
              </a:tr>
              <a:tr h="2017786">
                <a:tc>
                  <a:txBody>
                    <a:bodyPr/>
                    <a:lstStyle/>
                    <a:p>
                      <a:pPr marL="0" algn="l" rtl="0" eaLnBrk="1" fontAlgn="base" latinLnBrk="0" hangingPunct="1">
                        <a:lnSpc>
                          <a:spcPct val="100000"/>
                        </a:lnSpc>
                        <a:buClrTx/>
                        <a:buSzPts val="1400"/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kern="12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Food safety laws must be followed</a:t>
                      </a:r>
                      <a:r>
                        <a:rPr lang="en-US" sz="1600" b="1" i="0" kern="12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</a:t>
                      </a:r>
                      <a:endParaRPr lang="ro-RO" sz="1600">
                        <a:effectLst/>
                        <a:latin typeface="Calibri"/>
                      </a:endParaRPr>
                    </a:p>
                    <a:p>
                      <a:pPr marL="0" algn="l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en-GB" sz="1600" b="1" i="0" kern="12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Employment laws</a:t>
                      </a:r>
                      <a:endParaRPr lang="ro-RO" sz="1600">
                        <a:effectLst/>
                        <a:latin typeface="Calibri"/>
                      </a:endParaRPr>
                    </a:p>
                    <a:p>
                      <a:pPr marL="0" algn="l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en-GB" sz="1600" b="1" i="0" kern="12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increase operating</a:t>
                      </a:r>
                      <a:endParaRPr lang="ro-RO" sz="1600">
                        <a:effectLst/>
                        <a:latin typeface="Calibri"/>
                      </a:endParaRPr>
                    </a:p>
                    <a:p>
                      <a:pPr marL="0" algn="l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en-US" sz="1600" b="1" i="0" kern="12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costs.</a:t>
                      </a:r>
                      <a:endParaRPr lang="ro-RO" sz="1600">
                        <a:effectLst/>
                        <a:latin typeface="Calibri"/>
                      </a:endParaRPr>
                    </a:p>
                    <a:p>
                      <a:pPr marL="0" algn="l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en-GB" sz="1600" b="1" i="0" kern="12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Health and safety regulations require</a:t>
                      </a:r>
                      <a:endParaRPr lang="ro-RO" sz="1600">
                        <a:effectLst/>
                        <a:latin typeface="Calibri"/>
                      </a:endParaRPr>
                    </a:p>
                    <a:p>
                      <a:pPr marL="0" algn="l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en-GB" sz="1600" b="1" i="0" kern="12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compliance</a:t>
                      </a:r>
                      <a:r>
                        <a:rPr lang="en-US" sz="1600" b="1" i="0" kern="12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</a:t>
                      </a:r>
                      <a:endParaRPr lang="ro-RO" sz="1600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64702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12813" rIns="0" bIns="0" rtlCol="0">
            <a:spAutoFit/>
          </a:bodyPr>
          <a:lstStyle/>
          <a:p>
            <a:pPr marL="2620010">
              <a:lnSpc>
                <a:spcPct val="100000"/>
              </a:lnSpc>
              <a:spcBef>
                <a:spcPts val="125"/>
              </a:spcBef>
            </a:pPr>
            <a:r>
              <a:rPr sz="2750" u="sng" dirty="0">
                <a:uFill>
                  <a:solidFill>
                    <a:srgbClr val="000000"/>
                  </a:solidFill>
                </a:uFill>
              </a:rPr>
              <a:t>Cause-and-Effect</a:t>
            </a:r>
            <a:r>
              <a:rPr sz="2750" u="sng" spc="400" dirty="0">
                <a:uFill>
                  <a:solidFill>
                    <a:srgbClr val="000000"/>
                  </a:solidFill>
                </a:uFill>
              </a:rPr>
              <a:t> </a:t>
            </a:r>
            <a:r>
              <a:rPr sz="2750" u="sng" spc="-10" dirty="0">
                <a:uFill>
                  <a:solidFill>
                    <a:srgbClr val="000000"/>
                  </a:solidFill>
                </a:uFill>
              </a:rPr>
              <a:t>diagram</a:t>
            </a:r>
            <a:endParaRPr sz="2750"/>
          </a:p>
        </p:txBody>
      </p:sp>
      <p:sp>
        <p:nvSpPr>
          <p:cNvPr id="3" name="object 3"/>
          <p:cNvSpPr txBox="1"/>
          <p:nvPr/>
        </p:nvSpPr>
        <p:spPr>
          <a:xfrm>
            <a:off x="141287" y="1307147"/>
            <a:ext cx="5412105" cy="122809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38760" marR="5080" indent="-226060">
              <a:lnSpc>
                <a:spcPct val="892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000" i="1" dirty="0">
                <a:latin typeface="Calibri"/>
                <a:cs typeface="Calibri"/>
              </a:rPr>
              <a:t>A</a:t>
            </a:r>
            <a:r>
              <a:rPr sz="2000" i="1" spc="-1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Fishbone</a:t>
            </a:r>
            <a:r>
              <a:rPr sz="2000" i="1" spc="-3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Diagram</a:t>
            </a:r>
            <a:r>
              <a:rPr sz="2000" i="1" spc="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is</a:t>
            </a:r>
            <a:r>
              <a:rPr sz="2000" i="1" spc="-6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</a:t>
            </a:r>
            <a:r>
              <a:rPr sz="2000" i="1" spc="-3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tool</a:t>
            </a:r>
            <a:r>
              <a:rPr sz="2000" i="1" spc="-5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used</a:t>
            </a:r>
            <a:r>
              <a:rPr sz="2000" i="1" spc="-9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to</a:t>
            </a:r>
            <a:r>
              <a:rPr sz="2000" i="1" spc="-3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identify</a:t>
            </a:r>
            <a:r>
              <a:rPr sz="2000" i="1" spc="-40" dirty="0">
                <a:latin typeface="Calibri"/>
                <a:cs typeface="Calibri"/>
              </a:rPr>
              <a:t> </a:t>
            </a:r>
            <a:r>
              <a:rPr sz="2000" i="1" spc="-25" dirty="0">
                <a:latin typeface="Calibri"/>
                <a:cs typeface="Calibri"/>
              </a:rPr>
              <a:t>and 	</a:t>
            </a:r>
            <a:r>
              <a:rPr sz="2000" i="1" dirty="0">
                <a:latin typeface="Calibri"/>
                <a:cs typeface="Calibri"/>
              </a:rPr>
              <a:t>organise</a:t>
            </a:r>
            <a:r>
              <a:rPr sz="2000" i="1" spc="-3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the</a:t>
            </a:r>
            <a:r>
              <a:rPr sz="2000" i="1" spc="-9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possible</a:t>
            </a:r>
            <a:r>
              <a:rPr sz="2000" i="1" spc="-2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causes of</a:t>
            </a:r>
            <a:r>
              <a:rPr sz="2000" i="1" spc="1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</a:t>
            </a:r>
            <a:r>
              <a:rPr sz="2000" i="1" spc="-9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specific</a:t>
            </a:r>
            <a:r>
              <a:rPr sz="2000" i="1" spc="-50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problem. 	</a:t>
            </a:r>
            <a:r>
              <a:rPr sz="2000" i="1" dirty="0">
                <a:latin typeface="Calibri"/>
                <a:cs typeface="Calibri"/>
              </a:rPr>
              <a:t>It</a:t>
            </a:r>
            <a:r>
              <a:rPr sz="2000" i="1" spc="-2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is</a:t>
            </a:r>
            <a:r>
              <a:rPr sz="2000" i="1" spc="-5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also</a:t>
            </a:r>
            <a:r>
              <a:rPr sz="2000" i="1" spc="-1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known</a:t>
            </a:r>
            <a:r>
              <a:rPr sz="2000" i="1" spc="-1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as</a:t>
            </a:r>
            <a:r>
              <a:rPr sz="2000" i="1" spc="-5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the</a:t>
            </a:r>
            <a:r>
              <a:rPr sz="2000" i="1" spc="-8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Ishikawa</a:t>
            </a:r>
            <a:r>
              <a:rPr sz="2000" i="1" spc="-10" dirty="0">
                <a:latin typeface="Calibri"/>
                <a:cs typeface="Calibri"/>
              </a:rPr>
              <a:t> Diagram.</a:t>
            </a:r>
            <a:endParaRPr sz="2000">
              <a:latin typeface="Calibri"/>
              <a:cs typeface="Calibri"/>
            </a:endParaRPr>
          </a:p>
          <a:p>
            <a:pPr marL="1010919">
              <a:lnSpc>
                <a:spcPct val="100000"/>
              </a:lnSpc>
              <a:spcBef>
                <a:spcPts val="1070"/>
              </a:spcBef>
            </a:pPr>
            <a:r>
              <a:rPr sz="1400" dirty="0">
                <a:latin typeface="Calibri"/>
                <a:cs typeface="Calibri"/>
              </a:rPr>
              <a:t>(</a:t>
            </a:r>
            <a:r>
              <a:rPr sz="1400" dirty="0">
                <a:latin typeface="Arial MT"/>
                <a:cs typeface="Arial MT"/>
              </a:rPr>
              <a:t>Sproull,</a:t>
            </a:r>
            <a:r>
              <a:rPr sz="1400" spc="-4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2018,</a:t>
            </a:r>
            <a:r>
              <a:rPr sz="1400" spc="-4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page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25" dirty="0">
                <a:latin typeface="Arial MT"/>
                <a:cs typeface="Arial MT"/>
              </a:rPr>
              <a:t>22</a:t>
            </a:r>
            <a:r>
              <a:rPr sz="1400" spc="-25" dirty="0">
                <a:latin typeface="Calibri"/>
                <a:cs typeface="Calibri"/>
              </a:rPr>
              <a:t>)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4" name="object 4" descr="A diagram of a company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91075" y="1952625"/>
            <a:ext cx="7200900" cy="34290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555615" y="5404167"/>
            <a:ext cx="576453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Arial"/>
                <a:cs typeface="Arial"/>
              </a:rPr>
              <a:t>It</a:t>
            </a:r>
            <a:r>
              <a:rPr sz="2400" b="1" spc="-7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is</a:t>
            </a:r>
            <a:r>
              <a:rPr sz="2400" b="1" spc="-20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also</a:t>
            </a:r>
            <a:r>
              <a:rPr sz="2400" b="1" spc="-10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known</a:t>
            </a:r>
            <a:r>
              <a:rPr sz="2400" b="1" spc="-10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as</a:t>
            </a:r>
            <a:r>
              <a:rPr sz="2400" b="1" spc="-9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a</a:t>
            </a:r>
            <a:r>
              <a:rPr sz="2400" b="1" spc="1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Fishbone</a:t>
            </a:r>
            <a:r>
              <a:rPr sz="2400" b="1" spc="-20" dirty="0">
                <a:latin typeface="Arial"/>
                <a:cs typeface="Arial"/>
              </a:rPr>
              <a:t> </a:t>
            </a:r>
            <a:r>
              <a:rPr sz="2400" b="1" spc="-10" dirty="0">
                <a:latin typeface="Arial"/>
                <a:cs typeface="Arial"/>
              </a:rPr>
              <a:t>diagram.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2879" y="3009836"/>
            <a:ext cx="4398010" cy="35420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1440" indent="-88900">
              <a:lnSpc>
                <a:spcPct val="100000"/>
              </a:lnSpc>
              <a:spcBef>
                <a:spcPts val="100"/>
              </a:spcBef>
              <a:buSzPct val="94444"/>
              <a:buFont typeface="Arial MT"/>
              <a:buChar char="•"/>
              <a:tabLst>
                <a:tab pos="91440" algn="l"/>
              </a:tabLst>
            </a:pPr>
            <a:r>
              <a:rPr sz="1800" b="1" dirty="0">
                <a:latin typeface="Calibri"/>
                <a:cs typeface="Calibri"/>
              </a:rPr>
              <a:t>Why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do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we</a:t>
            </a:r>
            <a:r>
              <a:rPr sz="1800" b="1" spc="-6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use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Fishbone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Diagram?</a:t>
            </a:r>
            <a:endParaRPr sz="1800">
              <a:latin typeface="Calibri"/>
              <a:cs typeface="Calibri"/>
            </a:endParaRPr>
          </a:p>
          <a:p>
            <a:pPr marL="91440" indent="-88900">
              <a:lnSpc>
                <a:spcPct val="100000"/>
              </a:lnSpc>
              <a:spcBef>
                <a:spcPts val="20"/>
              </a:spcBef>
              <a:buSzPct val="94444"/>
              <a:buFont typeface="Arial MT"/>
              <a:buChar char="•"/>
              <a:tabLst>
                <a:tab pos="91440" algn="l"/>
              </a:tabLst>
            </a:pPr>
            <a:r>
              <a:rPr sz="1800" spc="-10" dirty="0">
                <a:latin typeface="Calibri"/>
                <a:cs typeface="Calibri"/>
              </a:rPr>
              <a:t>Encourages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brainstorming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and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teamwork.</a:t>
            </a:r>
            <a:endParaRPr sz="1800">
              <a:latin typeface="Calibri"/>
              <a:cs typeface="Calibri"/>
            </a:endParaRPr>
          </a:p>
          <a:p>
            <a:pPr marL="91440" indent="-88900">
              <a:lnSpc>
                <a:spcPct val="100000"/>
              </a:lnSpc>
              <a:spcBef>
                <a:spcPts val="15"/>
              </a:spcBef>
              <a:buSzPct val="94444"/>
              <a:buFont typeface="Arial MT"/>
              <a:buChar char="•"/>
              <a:tabLst>
                <a:tab pos="91440" algn="l"/>
              </a:tabLst>
            </a:pPr>
            <a:r>
              <a:rPr sz="1800" dirty="0">
                <a:latin typeface="Calibri"/>
                <a:cs typeface="Calibri"/>
              </a:rPr>
              <a:t>Helps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identify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root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causes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of</a:t>
            </a:r>
            <a:r>
              <a:rPr sz="1800" spc="-1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problems.</a:t>
            </a:r>
            <a:endParaRPr sz="1800">
              <a:latin typeface="Calibri"/>
              <a:cs typeface="Calibri"/>
            </a:endParaRPr>
          </a:p>
          <a:p>
            <a:pPr marL="91440" indent="-88900">
              <a:lnSpc>
                <a:spcPts val="2130"/>
              </a:lnSpc>
              <a:spcBef>
                <a:spcPts val="20"/>
              </a:spcBef>
              <a:buSzPct val="94444"/>
              <a:buFont typeface="Arial MT"/>
              <a:buChar char="•"/>
              <a:tabLst>
                <a:tab pos="91440" algn="l"/>
              </a:tabLst>
            </a:pPr>
            <a:r>
              <a:rPr sz="1800" dirty="0">
                <a:latin typeface="Calibri"/>
                <a:cs typeface="Calibri"/>
              </a:rPr>
              <a:t>Shows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relationships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between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different</a:t>
            </a:r>
            <a:r>
              <a:rPr sz="1800" spc="-9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causes.</a:t>
            </a:r>
            <a:endParaRPr sz="1800">
              <a:latin typeface="Calibri"/>
              <a:cs typeface="Calibri"/>
            </a:endParaRPr>
          </a:p>
          <a:p>
            <a:pPr marL="91440" indent="-88900">
              <a:lnSpc>
                <a:spcPts val="2130"/>
              </a:lnSpc>
              <a:buSzPct val="94444"/>
              <a:buFont typeface="Arial MT"/>
              <a:buChar char="•"/>
              <a:tabLst>
                <a:tab pos="91440" algn="l"/>
              </a:tabLst>
            </a:pPr>
            <a:r>
              <a:rPr sz="1800" dirty="0">
                <a:latin typeface="Calibri"/>
                <a:cs typeface="Calibri"/>
              </a:rPr>
              <a:t>Provides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clear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visual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overview.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</a:pPr>
            <a:r>
              <a:rPr sz="1800" b="1" dirty="0">
                <a:latin typeface="Calibri"/>
                <a:cs typeface="Calibri"/>
              </a:rPr>
              <a:t>How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is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Fishbone Diagram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constructed?</a:t>
            </a:r>
            <a:endParaRPr sz="180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15"/>
              </a:spcBef>
              <a:buSzPct val="94444"/>
              <a:buFont typeface="Arial MT"/>
              <a:buChar char="•"/>
              <a:tabLst>
                <a:tab pos="297815" algn="l"/>
              </a:tabLst>
            </a:pPr>
            <a:r>
              <a:rPr sz="1800" dirty="0">
                <a:latin typeface="Calibri"/>
                <a:cs typeface="Calibri"/>
              </a:rPr>
              <a:t>Identify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problem.</a:t>
            </a:r>
            <a:endParaRPr sz="180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20"/>
              </a:spcBef>
              <a:buSzPct val="94444"/>
              <a:buFont typeface="Arial MT"/>
              <a:buChar char="•"/>
              <a:tabLst>
                <a:tab pos="297815" algn="l"/>
              </a:tabLst>
            </a:pPr>
            <a:r>
              <a:rPr sz="1800" spc="-10" dirty="0">
                <a:latin typeface="Calibri"/>
                <a:cs typeface="Calibri"/>
              </a:rPr>
              <a:t>Create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main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cause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categories.</a:t>
            </a:r>
            <a:endParaRPr sz="180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20"/>
              </a:spcBef>
              <a:buSzPct val="94444"/>
              <a:buFont typeface="Arial MT"/>
              <a:buChar char="•"/>
              <a:tabLst>
                <a:tab pos="297815" algn="l"/>
              </a:tabLst>
            </a:pPr>
            <a:r>
              <a:rPr sz="1800" dirty="0">
                <a:latin typeface="Calibri"/>
                <a:cs typeface="Calibri"/>
              </a:rPr>
              <a:t>Add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specific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causes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under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each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category.</a:t>
            </a:r>
            <a:endParaRPr sz="1800">
              <a:latin typeface="Calibri"/>
              <a:cs typeface="Calibri"/>
            </a:endParaRPr>
          </a:p>
          <a:p>
            <a:pPr marL="298450" marR="244475" indent="-285750">
              <a:lnSpc>
                <a:spcPts val="2100"/>
              </a:lnSpc>
              <a:spcBef>
                <a:spcPts val="135"/>
              </a:spcBef>
              <a:buSzPct val="94444"/>
              <a:buFont typeface="Arial MT"/>
              <a:buChar char="•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Analyse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how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causes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contribute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spc="-10" dirty="0">
                <a:latin typeface="Calibri"/>
                <a:cs typeface="Calibri"/>
              </a:rPr>
              <a:t>problem.</a:t>
            </a:r>
            <a:endParaRPr sz="1800">
              <a:latin typeface="Calibri"/>
              <a:cs typeface="Calibri"/>
            </a:endParaRPr>
          </a:p>
          <a:p>
            <a:pPr marL="858519">
              <a:lnSpc>
                <a:spcPct val="100000"/>
              </a:lnSpc>
              <a:spcBef>
                <a:spcPts val="944"/>
              </a:spcBef>
            </a:pPr>
            <a:r>
              <a:rPr sz="1400" i="1" dirty="0">
                <a:latin typeface="Arial"/>
                <a:cs typeface="Arial"/>
              </a:rPr>
              <a:t>(Sproull,</a:t>
            </a:r>
            <a:r>
              <a:rPr sz="1400" i="1" spc="15" dirty="0">
                <a:latin typeface="Arial"/>
                <a:cs typeface="Arial"/>
              </a:rPr>
              <a:t> </a:t>
            </a:r>
            <a:r>
              <a:rPr sz="1400" i="1" dirty="0">
                <a:latin typeface="Arial"/>
                <a:cs typeface="Arial"/>
              </a:rPr>
              <a:t>2018,</a:t>
            </a:r>
            <a:r>
              <a:rPr sz="1400" i="1" spc="-55" dirty="0">
                <a:latin typeface="Arial"/>
                <a:cs typeface="Arial"/>
              </a:rPr>
              <a:t> </a:t>
            </a:r>
            <a:r>
              <a:rPr sz="1400" i="1" dirty="0">
                <a:latin typeface="Arial"/>
                <a:cs typeface="Arial"/>
              </a:rPr>
              <a:t>page 22</a:t>
            </a:r>
            <a:r>
              <a:rPr sz="1400" i="1" spc="-15" dirty="0">
                <a:latin typeface="Arial"/>
                <a:cs typeface="Arial"/>
              </a:rPr>
              <a:t> </a:t>
            </a:r>
            <a:r>
              <a:rPr sz="1400" i="1" dirty="0">
                <a:latin typeface="Arial"/>
                <a:cs typeface="Arial"/>
              </a:rPr>
              <a:t>-</a:t>
            </a:r>
            <a:r>
              <a:rPr sz="1400" i="1" spc="-30" dirty="0">
                <a:latin typeface="Arial"/>
                <a:cs typeface="Arial"/>
              </a:rPr>
              <a:t> </a:t>
            </a:r>
            <a:r>
              <a:rPr sz="1400" i="1" spc="-25" dirty="0">
                <a:latin typeface="Arial"/>
                <a:cs typeface="Arial"/>
              </a:rPr>
              <a:t>25)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49008" rIns="0" bIns="0" rtlCol="0">
            <a:spAutoFit/>
          </a:bodyPr>
          <a:lstStyle/>
          <a:p>
            <a:pPr marL="12700">
              <a:lnSpc>
                <a:spcPts val="2755"/>
              </a:lnSpc>
              <a:spcBef>
                <a:spcPts val="100"/>
              </a:spcBef>
            </a:pP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The</a:t>
            </a:r>
            <a:r>
              <a:rPr sz="2400" b="0" i="1" u="heavy" spc="-8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Fishbone</a:t>
            </a:r>
            <a:r>
              <a:rPr sz="2400" b="0" i="1" u="heavy" spc="-7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spc="-2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Diagram</a:t>
            </a:r>
            <a:r>
              <a:rPr sz="2400" b="0" i="1" u="heavy" spc="-8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has</a:t>
            </a:r>
            <a:r>
              <a:rPr sz="2400" b="0" i="1" u="heavy" spc="-3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been</a:t>
            </a:r>
            <a:r>
              <a:rPr sz="2400" b="0" i="1" u="heavy" spc="-8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applied</a:t>
            </a:r>
            <a:r>
              <a:rPr sz="2400" b="0" i="1" u="heavy" spc="-8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to</a:t>
            </a:r>
            <a:r>
              <a:rPr sz="2400" b="0" i="1" u="heavy" spc="-8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Basil's</a:t>
            </a:r>
            <a:r>
              <a:rPr sz="2400" b="0" i="1" u="heavy" spc="-9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spc="-2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Bakery</a:t>
            </a:r>
            <a:r>
              <a:rPr sz="2400" b="0" i="1" u="heavy" spc="-7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to</a:t>
            </a:r>
            <a:r>
              <a:rPr sz="2400" b="0" i="1" u="heavy" spc="-8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spc="-1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identify</a:t>
            </a:r>
            <a:r>
              <a:rPr sz="2400" b="0" i="1" u="heavy" spc="-12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and</a:t>
            </a:r>
            <a:r>
              <a:rPr sz="2400" b="0" i="1" u="heavy" spc="-1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spc="-1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analyse</a:t>
            </a:r>
            <a:endParaRPr sz="2400">
              <a:latin typeface="Calibri Light"/>
              <a:cs typeface="Calibri Light"/>
            </a:endParaRPr>
          </a:p>
          <a:p>
            <a:pPr marL="12700">
              <a:lnSpc>
                <a:spcPts val="2755"/>
              </a:lnSpc>
            </a:pP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the</a:t>
            </a:r>
            <a:r>
              <a:rPr sz="2400" b="0" i="1" u="heavy" spc="-9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root</a:t>
            </a:r>
            <a:r>
              <a:rPr sz="2400" b="0" i="1" u="heavy" spc="-11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causes</a:t>
            </a:r>
            <a:r>
              <a:rPr sz="2400" b="0" i="1" u="heavy" spc="-4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of</a:t>
            </a:r>
            <a:r>
              <a:rPr sz="2400" b="0" i="1" u="heavy" spc="-4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its</a:t>
            </a:r>
            <a:r>
              <a:rPr sz="2400" b="0" i="1" u="heavy" spc="-3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spc="-3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stagnant</a:t>
            </a:r>
            <a:r>
              <a:rPr sz="2400" b="0" i="1" u="heavy" spc="-10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sales</a:t>
            </a:r>
            <a:r>
              <a:rPr sz="2400" b="0" i="1" u="heavy" spc="-3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sz="2400" b="0" i="1" u="heavy" spc="-10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performance.</a:t>
            </a:r>
            <a:endParaRPr sz="2400">
              <a:latin typeface="Calibri Light"/>
              <a:cs typeface="Calibri Light"/>
            </a:endParaRPr>
          </a:p>
        </p:txBody>
      </p:sp>
      <p:pic>
        <p:nvPicPr>
          <p:cNvPr id="3" name="object 3" descr="A diagram of a diagram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81125" y="1990725"/>
            <a:ext cx="9010650" cy="423862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519291" y="6585584"/>
            <a:ext cx="553085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dirty="0">
                <a:latin typeface="Arial MT"/>
                <a:cs typeface="Arial MT"/>
              </a:rPr>
              <a:t>Super</a:t>
            </a:r>
            <a:r>
              <a:rPr sz="1400" spc="-5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series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Solving</a:t>
            </a:r>
            <a:r>
              <a:rPr sz="1400" spc="-6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Problems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and</a:t>
            </a:r>
            <a:r>
              <a:rPr sz="1400" spc="-7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Making</a:t>
            </a:r>
            <a:r>
              <a:rPr sz="1400" spc="-6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Decisions</a:t>
            </a:r>
            <a:r>
              <a:rPr sz="1400" spc="-6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(2013,</a:t>
            </a:r>
            <a:r>
              <a:rPr sz="1400" spc="-4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page </a:t>
            </a:r>
            <a:r>
              <a:rPr sz="1400" spc="-25" dirty="0">
                <a:latin typeface="Arial MT"/>
                <a:cs typeface="Arial MT"/>
              </a:rPr>
              <a:t>31</a:t>
            </a:r>
            <a:r>
              <a:rPr sz="1200" spc="-25" dirty="0">
                <a:latin typeface="Arial MT"/>
                <a:cs typeface="Arial MT"/>
              </a:rPr>
              <a:t>)</a:t>
            </a:r>
            <a:endParaRPr sz="1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13789" y="2404999"/>
            <a:ext cx="2468245" cy="156718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065" marR="5080" algn="ctr">
              <a:lnSpc>
                <a:spcPts val="3910"/>
              </a:lnSpc>
              <a:spcBef>
                <a:spcPts val="575"/>
              </a:spcBef>
            </a:pPr>
            <a:r>
              <a:rPr sz="36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Major</a:t>
            </a:r>
            <a:r>
              <a:rPr sz="3600" u="sng" spc="-19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 </a:t>
            </a:r>
            <a:r>
              <a:rPr sz="3600" u="sng" spc="-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Causes</a:t>
            </a:r>
            <a:r>
              <a:rPr sz="3600" spc="-2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3600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of</a:t>
            </a:r>
            <a:r>
              <a:rPr sz="3600" u="sng" spc="-10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 </a:t>
            </a:r>
            <a:r>
              <a:rPr sz="3600" u="sng" spc="-2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Sales</a:t>
            </a:r>
            <a:r>
              <a:rPr sz="3600" spc="-2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3600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Stagnation</a:t>
            </a:r>
            <a:endParaRPr sz="3600">
              <a:latin typeface="Calibri Light"/>
              <a:cs typeface="Calibri Light"/>
            </a:endParaRPr>
          </a:p>
        </p:txBody>
      </p:sp>
      <p:pic>
        <p:nvPicPr>
          <p:cNvPr id="3" name="object 3" descr="A diagram of a key findings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86275" y="1200150"/>
            <a:ext cx="7191375" cy="48006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12444" y="191769"/>
            <a:ext cx="10379075" cy="100456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469900" marR="5080" indent="-457834">
              <a:lnSpc>
                <a:spcPct val="100000"/>
              </a:lnSpc>
              <a:spcBef>
                <a:spcPts val="130"/>
              </a:spcBef>
              <a:buFont typeface="Wingdings"/>
              <a:buChar char=""/>
              <a:tabLst>
                <a:tab pos="469900" algn="l"/>
              </a:tabLst>
            </a:pPr>
            <a:r>
              <a:rPr sz="3200" dirty="0">
                <a:latin typeface="Calibri"/>
                <a:cs typeface="Calibri"/>
              </a:rPr>
              <a:t>The</a:t>
            </a:r>
            <a:r>
              <a:rPr sz="3200" spc="-7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analysis</a:t>
            </a:r>
            <a:r>
              <a:rPr sz="3200" spc="-10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identified</a:t>
            </a:r>
            <a:r>
              <a:rPr sz="3200" spc="-9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five</a:t>
            </a:r>
            <a:r>
              <a:rPr sz="3200" spc="-7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key</a:t>
            </a:r>
            <a:r>
              <a:rPr sz="3200" spc="-8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factors</a:t>
            </a:r>
            <a:r>
              <a:rPr sz="3200" spc="-10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responsible</a:t>
            </a:r>
            <a:r>
              <a:rPr sz="3200" spc="-13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for</a:t>
            </a:r>
            <a:r>
              <a:rPr sz="3200" spc="-5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Basil's </a:t>
            </a:r>
            <a:r>
              <a:rPr sz="3200" dirty="0">
                <a:latin typeface="Calibri"/>
                <a:cs typeface="Calibri"/>
              </a:rPr>
              <a:t>Bakery's</a:t>
            </a:r>
            <a:r>
              <a:rPr sz="3200" spc="-12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stagnant</a:t>
            </a:r>
            <a:r>
              <a:rPr sz="3200" spc="-9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sales</a:t>
            </a:r>
            <a:r>
              <a:rPr sz="3200" spc="-12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performance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0662" rIns="0" bIns="0" rtlCol="0">
            <a:spAutoFit/>
          </a:bodyPr>
          <a:lstStyle/>
          <a:p>
            <a:pPr marL="2931795">
              <a:lnSpc>
                <a:spcPct val="100000"/>
              </a:lnSpc>
              <a:spcBef>
                <a:spcPts val="130"/>
              </a:spcBef>
            </a:pPr>
            <a:r>
              <a:rPr dirty="0"/>
              <a:t>Reference</a:t>
            </a:r>
            <a:r>
              <a:rPr spc="-160" dirty="0"/>
              <a:t> </a:t>
            </a:r>
            <a:r>
              <a:rPr spc="-10" dirty="0"/>
              <a:t>List: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14069" y="1355915"/>
            <a:ext cx="10716895" cy="4260850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239395" indent="-226695">
              <a:lnSpc>
                <a:spcPct val="100000"/>
              </a:lnSpc>
              <a:spcBef>
                <a:spcPts val="850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spc="-10" dirty="0">
                <a:latin typeface="Calibri"/>
                <a:cs typeface="Calibri"/>
              </a:rPr>
              <a:t>CIPD(2024)</a:t>
            </a:r>
            <a:r>
              <a:rPr sz="2000" i="1" spc="-10" dirty="0">
                <a:latin typeface="Calibri"/>
                <a:cs typeface="Calibri"/>
              </a:rPr>
              <a:t>PESTLE</a:t>
            </a:r>
            <a:r>
              <a:rPr sz="2000" i="1" spc="-6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analysis.</a:t>
            </a:r>
            <a:r>
              <a:rPr sz="2000" i="1" spc="-2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Available</a:t>
            </a:r>
            <a:r>
              <a:rPr sz="2000" i="1" spc="-20" dirty="0">
                <a:latin typeface="Calibri"/>
                <a:cs typeface="Calibri"/>
              </a:rPr>
              <a:t> </a:t>
            </a:r>
            <a:r>
              <a:rPr sz="2000" i="1" spc="-25" dirty="0">
                <a:latin typeface="Calibri"/>
                <a:cs typeface="Calibri"/>
              </a:rPr>
              <a:t>at: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20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https://www.cipd.org/uk/knowledge/factsheets/pestle-analysis-</a:t>
            </a:r>
            <a:r>
              <a:rPr sz="20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factsheet/</a:t>
            </a:r>
            <a:r>
              <a:rPr sz="2000" spc="120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(Accessed:</a:t>
            </a:r>
            <a:r>
              <a:rPr sz="2000" spc="1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14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June</a:t>
            </a:r>
            <a:r>
              <a:rPr sz="2000" spc="9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2026).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65"/>
              </a:spcBef>
            </a:pPr>
            <a:endParaRPr sz="2000">
              <a:latin typeface="Calibri"/>
              <a:cs typeface="Calibri"/>
            </a:endParaRPr>
          </a:p>
          <a:p>
            <a:pPr marL="239395" indent="-226695">
              <a:lnSpc>
                <a:spcPts val="2290"/>
              </a:lnSpc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Sproull,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N.L.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(2018)</a:t>
            </a:r>
            <a:r>
              <a:rPr sz="2000" i="1" dirty="0">
                <a:latin typeface="Calibri"/>
                <a:cs typeface="Calibri"/>
              </a:rPr>
              <a:t>Handbook</a:t>
            </a:r>
            <a:r>
              <a:rPr sz="2000" i="1" spc="26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of</a:t>
            </a:r>
            <a:r>
              <a:rPr sz="2000" i="1" spc="24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Research</a:t>
            </a:r>
            <a:r>
              <a:rPr sz="2000" i="1" spc="24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Methods:</a:t>
            </a:r>
            <a:r>
              <a:rPr sz="2000" i="1" spc="27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</a:t>
            </a:r>
            <a:r>
              <a:rPr sz="2000" i="1" spc="26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Guide</a:t>
            </a:r>
            <a:r>
              <a:rPr sz="2000" i="1" spc="28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for</a:t>
            </a:r>
            <a:r>
              <a:rPr sz="2000" i="1" spc="23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Practitioners</a:t>
            </a:r>
            <a:r>
              <a:rPr sz="2000" i="1" spc="28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and</a:t>
            </a:r>
            <a:r>
              <a:rPr sz="2000" i="1" spc="28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Students</a:t>
            </a:r>
            <a:r>
              <a:rPr sz="2000" i="1" spc="28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in</a:t>
            </a:r>
            <a:r>
              <a:rPr sz="2000" i="1" spc="275" dirty="0">
                <a:latin typeface="Calibri"/>
                <a:cs typeface="Calibri"/>
              </a:rPr>
              <a:t> </a:t>
            </a:r>
            <a:r>
              <a:rPr sz="2000" i="1" spc="-25" dirty="0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290"/>
              </a:lnSpc>
            </a:pPr>
            <a:r>
              <a:rPr sz="2000" i="1" dirty="0">
                <a:latin typeface="Calibri"/>
                <a:cs typeface="Calibri"/>
              </a:rPr>
              <a:t>Social</a:t>
            </a:r>
            <a:r>
              <a:rPr sz="2000" i="1" spc="-5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Sciences</a:t>
            </a:r>
            <a:r>
              <a:rPr sz="2000" dirty="0">
                <a:latin typeface="Calibri"/>
                <a:cs typeface="Calibri"/>
              </a:rPr>
              <a:t>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2nd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edn.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Lanham: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Scarecrow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Press.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70"/>
              </a:spcBef>
            </a:pPr>
            <a:endParaRPr sz="2000">
              <a:latin typeface="Calibri"/>
              <a:cs typeface="Calibri"/>
            </a:endParaRPr>
          </a:p>
          <a:p>
            <a:pPr marL="239395" indent="-226695">
              <a:lnSpc>
                <a:spcPct val="100000"/>
              </a:lnSpc>
              <a:buFont typeface="Arial MT"/>
              <a:buChar char="•"/>
              <a:tabLst>
                <a:tab pos="239395" algn="l"/>
              </a:tabLst>
            </a:pPr>
            <a:r>
              <a:rPr sz="2000" i="1" dirty="0">
                <a:latin typeface="Calibri"/>
                <a:cs typeface="Calibri"/>
              </a:rPr>
              <a:t>Basil's</a:t>
            </a:r>
            <a:r>
              <a:rPr sz="2000" i="1" spc="-8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Bakery</a:t>
            </a:r>
            <a:r>
              <a:rPr sz="2000" i="1" spc="-2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Case</a:t>
            </a:r>
            <a:r>
              <a:rPr sz="2000" i="1" spc="-6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Study</a:t>
            </a:r>
            <a:r>
              <a:rPr sz="2000" i="1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(2026).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Assessment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study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provided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module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materials.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6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2000" dirty="0">
                <a:latin typeface="Calibri"/>
                <a:cs typeface="Calibri"/>
              </a:rPr>
              <a:t>Johnson,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G.,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Scholes,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Whittington,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R.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(2017)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Exploring</a:t>
            </a:r>
            <a:r>
              <a:rPr sz="2000" i="1" spc="-4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Strategy</a:t>
            </a:r>
            <a:r>
              <a:rPr sz="2000" dirty="0">
                <a:latin typeface="Calibri"/>
                <a:cs typeface="Calibri"/>
              </a:rPr>
              <a:t>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11th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edn.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Harlow: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Pearson.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9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indent="-226695">
              <a:lnSpc>
                <a:spcPct val="100000"/>
              </a:lnSpc>
              <a:buFont typeface="Arial MT"/>
              <a:buChar char="•"/>
              <a:tabLst>
                <a:tab pos="239395" algn="l"/>
              </a:tabLst>
            </a:pPr>
            <a:r>
              <a:rPr sz="2000" spc="-30" dirty="0">
                <a:latin typeface="Calibri"/>
                <a:cs typeface="Calibri"/>
              </a:rPr>
              <a:t>Kotler,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130" dirty="0">
                <a:latin typeface="Calibri"/>
                <a:cs typeface="Calibri"/>
              </a:rPr>
              <a:t>P.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Keller,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(2016)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Marketing</a:t>
            </a:r>
            <a:r>
              <a:rPr sz="2000" i="1" spc="-3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Management</a:t>
            </a:r>
            <a:r>
              <a:rPr sz="2000" dirty="0">
                <a:latin typeface="Calibri"/>
                <a:cs typeface="Calibri"/>
              </a:rPr>
              <a:t>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15th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edn.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Harlow: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Pearson.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44450">
              <a:lnSpc>
                <a:spcPct val="100000"/>
              </a:lnSpc>
              <a:spcBef>
                <a:spcPts val="130"/>
              </a:spcBef>
            </a:pPr>
            <a:r>
              <a:rPr sz="2100" b="0" spc="170" dirty="0">
                <a:solidFill>
                  <a:srgbClr val="1A1A1A"/>
                </a:solidFill>
                <a:latin typeface="Arial MT"/>
                <a:cs typeface="Arial MT"/>
              </a:rPr>
              <a:t>Thank</a:t>
            </a:r>
            <a:r>
              <a:rPr sz="2100" b="0" spc="390" dirty="0">
                <a:solidFill>
                  <a:srgbClr val="1A1A1A"/>
                </a:solidFill>
                <a:latin typeface="Arial MT"/>
                <a:cs typeface="Arial MT"/>
              </a:rPr>
              <a:t> </a:t>
            </a:r>
            <a:r>
              <a:rPr sz="2100" b="0" spc="175" dirty="0">
                <a:solidFill>
                  <a:srgbClr val="16214D"/>
                </a:solidFill>
                <a:latin typeface="Arial MT"/>
                <a:cs typeface="Arial MT"/>
              </a:rPr>
              <a:t>you</a:t>
            </a:r>
            <a:r>
              <a:rPr sz="2100" b="0" spc="470" dirty="0">
                <a:solidFill>
                  <a:srgbClr val="16214D"/>
                </a:solidFill>
                <a:latin typeface="Arial MT"/>
                <a:cs typeface="Arial MT"/>
              </a:rPr>
              <a:t> </a:t>
            </a:r>
            <a:r>
              <a:rPr sz="2100" b="0" spc="120" dirty="0">
                <a:solidFill>
                  <a:srgbClr val="072144"/>
                </a:solidFill>
                <a:latin typeface="Arial MT"/>
                <a:cs typeface="Arial MT"/>
              </a:rPr>
              <a:t>for</a:t>
            </a:r>
            <a:r>
              <a:rPr sz="2100" b="0" spc="-30" dirty="0">
                <a:solidFill>
                  <a:srgbClr val="072144"/>
                </a:solidFill>
                <a:latin typeface="Arial MT"/>
                <a:cs typeface="Arial MT"/>
              </a:rPr>
              <a:t>  </a:t>
            </a:r>
            <a:r>
              <a:rPr sz="2100" b="0" spc="180" dirty="0">
                <a:solidFill>
                  <a:srgbClr val="131313"/>
                </a:solidFill>
                <a:latin typeface="Arial MT"/>
                <a:cs typeface="Arial MT"/>
              </a:rPr>
              <a:t>your</a:t>
            </a:r>
            <a:r>
              <a:rPr sz="2100" b="0" spc="400" dirty="0">
                <a:solidFill>
                  <a:srgbClr val="131313"/>
                </a:solidFill>
                <a:latin typeface="Arial MT"/>
                <a:cs typeface="Arial MT"/>
              </a:rPr>
              <a:t> </a:t>
            </a:r>
            <a:r>
              <a:rPr sz="2100" b="0" spc="170" dirty="0">
                <a:solidFill>
                  <a:srgbClr val="181818"/>
                </a:solidFill>
                <a:latin typeface="Arial MT"/>
                <a:cs typeface="Arial MT"/>
              </a:rPr>
              <a:t>attention!</a:t>
            </a:r>
            <a:endParaRPr sz="21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55019" y="5521292"/>
            <a:ext cx="3104515" cy="699770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8415" marR="5080" indent="-6350">
              <a:lnSpc>
                <a:spcPts val="2600"/>
              </a:lnSpc>
              <a:spcBef>
                <a:spcPts val="280"/>
              </a:spcBef>
            </a:pPr>
            <a:r>
              <a:rPr sz="2250" spc="200" dirty="0">
                <a:solidFill>
                  <a:srgbClr val="1A2849"/>
                </a:solidFill>
                <a:latin typeface="Arial MT"/>
                <a:cs typeface="Arial MT"/>
              </a:rPr>
              <a:t>I'm</a:t>
            </a:r>
            <a:r>
              <a:rPr sz="2250" spc="65" dirty="0">
                <a:solidFill>
                  <a:srgbClr val="1A2849"/>
                </a:solidFill>
                <a:latin typeface="Arial MT"/>
                <a:cs typeface="Arial MT"/>
              </a:rPr>
              <a:t> </a:t>
            </a:r>
            <a:r>
              <a:rPr sz="2250" spc="229" dirty="0">
                <a:solidFill>
                  <a:srgbClr val="112654"/>
                </a:solidFill>
                <a:latin typeface="Arial MT"/>
                <a:cs typeface="Arial MT"/>
              </a:rPr>
              <a:t>happy</a:t>
            </a:r>
            <a:r>
              <a:rPr sz="2250" spc="305" dirty="0">
                <a:solidFill>
                  <a:srgbClr val="112654"/>
                </a:solidFill>
                <a:latin typeface="Arial MT"/>
                <a:cs typeface="Arial MT"/>
              </a:rPr>
              <a:t> </a:t>
            </a:r>
            <a:r>
              <a:rPr sz="2250" spc="175" dirty="0">
                <a:solidFill>
                  <a:srgbClr val="162A5E"/>
                </a:solidFill>
                <a:latin typeface="Arial MT"/>
                <a:cs typeface="Arial MT"/>
              </a:rPr>
              <a:t>to</a:t>
            </a:r>
            <a:r>
              <a:rPr sz="2250" spc="415" dirty="0">
                <a:solidFill>
                  <a:srgbClr val="162A5E"/>
                </a:solidFill>
                <a:latin typeface="Arial MT"/>
                <a:cs typeface="Arial MT"/>
              </a:rPr>
              <a:t> </a:t>
            </a:r>
            <a:r>
              <a:rPr sz="2250" spc="180" dirty="0">
                <a:solidFill>
                  <a:srgbClr val="031142"/>
                </a:solidFill>
                <a:latin typeface="Arial MT"/>
                <a:cs typeface="Arial MT"/>
              </a:rPr>
              <a:t>answer </a:t>
            </a:r>
            <a:r>
              <a:rPr sz="2250" spc="204" dirty="0">
                <a:solidFill>
                  <a:srgbClr val="0F2A57"/>
                </a:solidFill>
                <a:latin typeface="Arial MT"/>
                <a:cs typeface="Arial MT"/>
              </a:rPr>
              <a:t>your</a:t>
            </a:r>
            <a:r>
              <a:rPr sz="2250" spc="365" dirty="0">
                <a:solidFill>
                  <a:srgbClr val="0F2A57"/>
                </a:solidFill>
                <a:latin typeface="Arial MT"/>
                <a:cs typeface="Arial MT"/>
              </a:rPr>
              <a:t> </a:t>
            </a:r>
            <a:r>
              <a:rPr sz="2250" spc="190" dirty="0">
                <a:solidFill>
                  <a:srgbClr val="232323"/>
                </a:solidFill>
                <a:latin typeface="Arial MT"/>
                <a:cs typeface="Arial MT"/>
              </a:rPr>
              <a:t>questions!</a:t>
            </a:r>
            <a:endParaRPr sz="22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Student Name: Gabriela Florentina Niculae</vt:lpstr>
      <vt:lpstr>Introduction &amp; Presentation Structure</vt:lpstr>
      <vt:lpstr>Issues Affecting Sales</vt:lpstr>
      <vt:lpstr>Controllable and Uncontrollable Factors</vt:lpstr>
      <vt:lpstr>PESTEL Analysis</vt:lpstr>
      <vt:lpstr>PESTEL Analysis </vt:lpstr>
      <vt:lpstr>Cause-and-Effect diagram</vt:lpstr>
      <vt:lpstr>The Fishbone Diagram has been applied to Basil's Bakery to identify and analyse the root causes of its stagnant sales performance.</vt:lpstr>
      <vt:lpstr>PowerPoint Presentation</vt:lpstr>
      <vt:lpstr>Reference List:</vt:lpstr>
      <vt:lpstr>Thank you for 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33</cp:revision>
  <dcterms:created xsi:type="dcterms:W3CDTF">2026-06-14T18:36:35Z</dcterms:created>
  <dcterms:modified xsi:type="dcterms:W3CDTF">2026-06-15T07:42:07Z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2026-06-14T00:00:00Z</vt:filetime>
  </property>
  <property fmtid="{D5CDD505-2E9C-101B-9397-08002B2CF9AE}" pid="4" name="LastSaved">
    <vt:filetime>2026-06-14T00:00:00Z</vt:filetime>
  </property>
</Properties>
</file>