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46"/>
  </p:notesMasterIdLst>
  <p:handoutMasterIdLst>
    <p:handoutMasterId r:id="rId47"/>
  </p:handoutMasterIdLst>
  <p:sldIdLst>
    <p:sldId id="277" r:id="rId2"/>
    <p:sldId id="410" r:id="rId3"/>
    <p:sldId id="404" r:id="rId4"/>
    <p:sldId id="407" r:id="rId5"/>
    <p:sldId id="365" r:id="rId6"/>
    <p:sldId id="375" r:id="rId7"/>
    <p:sldId id="418" r:id="rId8"/>
    <p:sldId id="392" r:id="rId9"/>
    <p:sldId id="391" r:id="rId10"/>
    <p:sldId id="396" r:id="rId11"/>
    <p:sldId id="415" r:id="rId12"/>
    <p:sldId id="416" r:id="rId13"/>
    <p:sldId id="417" r:id="rId14"/>
    <p:sldId id="420" r:id="rId15"/>
    <p:sldId id="421" r:id="rId16"/>
    <p:sldId id="422" r:id="rId17"/>
    <p:sldId id="426" r:id="rId18"/>
    <p:sldId id="423" r:id="rId19"/>
    <p:sldId id="419" r:id="rId20"/>
    <p:sldId id="425" r:id="rId21"/>
    <p:sldId id="427" r:id="rId22"/>
    <p:sldId id="428" r:id="rId23"/>
    <p:sldId id="429" r:id="rId24"/>
    <p:sldId id="432" r:id="rId25"/>
    <p:sldId id="433" r:id="rId26"/>
    <p:sldId id="435" r:id="rId27"/>
    <p:sldId id="430" r:id="rId28"/>
    <p:sldId id="431" r:id="rId29"/>
    <p:sldId id="393" r:id="rId30"/>
    <p:sldId id="395" r:id="rId31"/>
    <p:sldId id="411" r:id="rId32"/>
    <p:sldId id="394" r:id="rId33"/>
    <p:sldId id="412" r:id="rId34"/>
    <p:sldId id="397" r:id="rId35"/>
    <p:sldId id="413" r:id="rId36"/>
    <p:sldId id="398" r:id="rId37"/>
    <p:sldId id="436" r:id="rId38"/>
    <p:sldId id="437" r:id="rId39"/>
    <p:sldId id="438" r:id="rId40"/>
    <p:sldId id="399" r:id="rId41"/>
    <p:sldId id="400" r:id="rId42"/>
    <p:sldId id="401" r:id="rId43"/>
    <p:sldId id="402" r:id="rId44"/>
    <p:sldId id="403" r:id="rId45"/>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itchFamily="34" charset="0"/>
        <a:ea typeface="+mn-ea"/>
        <a:cs typeface="Arial" pitchFamily="34" charset="0"/>
      </a:defRPr>
    </a:lvl1pPr>
    <a:lvl2pPr marL="457200" algn="l" rtl="0" eaLnBrk="0" fontAlgn="base" hangingPunct="0">
      <a:spcBef>
        <a:spcPct val="0"/>
      </a:spcBef>
      <a:spcAft>
        <a:spcPct val="0"/>
      </a:spcAft>
      <a:defRPr kern="1200">
        <a:solidFill>
          <a:schemeClr val="tx1"/>
        </a:solidFill>
        <a:latin typeface="Arial" pitchFamily="34" charset="0"/>
        <a:ea typeface="+mn-ea"/>
        <a:cs typeface="Arial" pitchFamily="34" charset="0"/>
      </a:defRPr>
    </a:lvl2pPr>
    <a:lvl3pPr marL="914400" algn="l" rtl="0" eaLnBrk="0" fontAlgn="base" hangingPunct="0">
      <a:spcBef>
        <a:spcPct val="0"/>
      </a:spcBef>
      <a:spcAft>
        <a:spcPct val="0"/>
      </a:spcAft>
      <a:defRPr kern="1200">
        <a:solidFill>
          <a:schemeClr val="tx1"/>
        </a:solidFill>
        <a:latin typeface="Arial" pitchFamily="34" charset="0"/>
        <a:ea typeface="+mn-ea"/>
        <a:cs typeface="Arial" pitchFamily="34" charset="0"/>
      </a:defRPr>
    </a:lvl3pPr>
    <a:lvl4pPr marL="1371600" algn="l" rtl="0" eaLnBrk="0" fontAlgn="base" hangingPunct="0">
      <a:spcBef>
        <a:spcPct val="0"/>
      </a:spcBef>
      <a:spcAft>
        <a:spcPct val="0"/>
      </a:spcAft>
      <a:defRPr kern="1200">
        <a:solidFill>
          <a:schemeClr val="tx1"/>
        </a:solidFill>
        <a:latin typeface="Arial" pitchFamily="34" charset="0"/>
        <a:ea typeface="+mn-ea"/>
        <a:cs typeface="Arial" pitchFamily="34" charset="0"/>
      </a:defRPr>
    </a:lvl4pPr>
    <a:lvl5pPr marL="1828800" algn="l" rtl="0" eaLnBrk="0" fontAlgn="base" hangingPunct="0">
      <a:spcBef>
        <a:spcPct val="0"/>
      </a:spcBef>
      <a:spcAft>
        <a:spcPct val="0"/>
      </a:spcAft>
      <a:defRPr kern="1200">
        <a:solidFill>
          <a:schemeClr val="tx1"/>
        </a:solidFill>
        <a:latin typeface="Arial" pitchFamily="34" charset="0"/>
        <a:ea typeface="+mn-ea"/>
        <a:cs typeface="Arial" pitchFamily="34" charset="0"/>
      </a:defRPr>
    </a:lvl5pPr>
    <a:lvl6pPr marL="2286000" algn="l" defTabSz="914400" rtl="0" eaLnBrk="1" latinLnBrk="0" hangingPunct="1">
      <a:defRPr kern="1200">
        <a:solidFill>
          <a:schemeClr val="tx1"/>
        </a:solidFill>
        <a:latin typeface="Arial" pitchFamily="34" charset="0"/>
        <a:ea typeface="+mn-ea"/>
        <a:cs typeface="Arial" pitchFamily="34" charset="0"/>
      </a:defRPr>
    </a:lvl6pPr>
    <a:lvl7pPr marL="2743200" algn="l" defTabSz="914400" rtl="0" eaLnBrk="1" latinLnBrk="0" hangingPunct="1">
      <a:defRPr kern="1200">
        <a:solidFill>
          <a:schemeClr val="tx1"/>
        </a:solidFill>
        <a:latin typeface="Arial" pitchFamily="34" charset="0"/>
        <a:ea typeface="+mn-ea"/>
        <a:cs typeface="Arial" pitchFamily="34" charset="0"/>
      </a:defRPr>
    </a:lvl7pPr>
    <a:lvl8pPr marL="3200400" algn="l" defTabSz="914400" rtl="0" eaLnBrk="1" latinLnBrk="0" hangingPunct="1">
      <a:defRPr kern="1200">
        <a:solidFill>
          <a:schemeClr val="tx1"/>
        </a:solidFill>
        <a:latin typeface="Arial" pitchFamily="34" charset="0"/>
        <a:ea typeface="+mn-ea"/>
        <a:cs typeface="Arial" pitchFamily="34" charset="0"/>
      </a:defRPr>
    </a:lvl8pPr>
    <a:lvl9pPr marL="3657600" algn="l" defTabSz="914400" rtl="0" eaLnBrk="1" latinLnBrk="0" hangingPunct="1">
      <a:defRPr kern="1200">
        <a:solidFill>
          <a:schemeClr val="tx1"/>
        </a:solidFill>
        <a:latin typeface="Arial" pitchFamily="34" charset="0"/>
        <a:ea typeface="+mn-ea"/>
        <a:cs typeface="Arial"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99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AA2E868-9250-4DED-B11D-E9CA858AE470}" v="210" dt="2020-02-24T23:53:24.824"/>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152" autoAdjust="0"/>
    <p:restoredTop sz="94576" autoAdjust="0"/>
  </p:normalViewPr>
  <p:slideViewPr>
    <p:cSldViewPr>
      <p:cViewPr varScale="1">
        <p:scale>
          <a:sx n="67" d="100"/>
          <a:sy n="67" d="100"/>
        </p:scale>
        <p:origin x="1276" y="44"/>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handoutMaster" Target="handoutMasters/handoutMaster1.xml"/><Relationship Id="rId50" Type="http://schemas.openxmlformats.org/officeDocument/2006/relationships/theme" Target="theme/theme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presProps" Target="presProps.xml"/><Relationship Id="rId8" Type="http://schemas.openxmlformats.org/officeDocument/2006/relationships/slide" Target="slides/slide7.xml"/><Relationship Id="rId51" Type="http://schemas.openxmlformats.org/officeDocument/2006/relationships/tableStyles" Target="tableStyle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notesMaster" Target="notesMasters/notesMaster1.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fld id="{BAD8A7FA-7EA1-468D-97B8-8D6A5C055775}" type="slidenum">
              <a:rPr lang="en-GB" altLang="en-US"/>
              <a:pPr/>
              <a:t>‹#›</a:t>
            </a:fld>
            <a:endParaRPr lang="en-GB" altLang="en-US"/>
          </a:p>
        </p:txBody>
      </p:sp>
    </p:spTree>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13316"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itchFamily="34" charset="0"/>
              </a:defRPr>
            </a:lvl1pPr>
          </a:lstStyle>
          <a:p>
            <a:fld id="{5189EE60-106C-4C30-9FDD-F61D1DF6E453}" type="slidenum">
              <a:rPr lang="en-GB" altLang="en-US"/>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cstate="print"/>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2576D54C-F3B5-3849-BE70-1D363A598C39}"/>
              </a:ext>
            </a:extLst>
          </p:cNvPr>
          <p:cNvSpPr>
            <a:spLocks noGrp="1"/>
          </p:cNvSpPr>
          <p:nvPr>
            <p:ph type="dt" sz="half" idx="10"/>
          </p:nvPr>
        </p:nvSpPr>
        <p:spPr>
          <a:xfrm>
            <a:off x="395288" y="6524625"/>
            <a:ext cx="971550" cy="219075"/>
          </a:xfrm>
        </p:spPr>
        <p:txBody>
          <a:bodyPr/>
          <a:lstStyle>
            <a:lvl1pPr>
              <a:defRPr/>
            </a:lvl1pPr>
          </a:lstStyle>
          <a:p>
            <a:pPr>
              <a:defRPr/>
            </a:pPr>
            <a:fld id="{D747B7FD-8F01-40FB-B507-779D16347B28}" type="datetime1">
              <a:rPr lang="en-GB" altLang="en-US"/>
              <a:pPr>
                <a:defRPr/>
              </a:pPr>
              <a:t>24/02/2020</a:t>
            </a:fld>
            <a:endParaRPr lang="en-GB" altLang="en-US"/>
          </a:p>
        </p:txBody>
      </p:sp>
      <p:sp>
        <p:nvSpPr>
          <p:cNvPr id="5" name="Footer Placeholder 4">
            <a:extLst>
              <a:ext uri="{FF2B5EF4-FFF2-40B4-BE49-F238E27FC236}">
                <a16:creationId xmlns:a16="http://schemas.microsoft.com/office/drawing/2014/main" id="{2D7D60E9-6F9E-654F-86DB-D4779293E624}"/>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8595CAB8-8AA2-8641-BDA6-1400D37E3366}"/>
              </a:ext>
            </a:extLst>
          </p:cNvPr>
          <p:cNvSpPr>
            <a:spLocks noGrp="1"/>
          </p:cNvSpPr>
          <p:nvPr>
            <p:ph type="sldNum" sz="quarter" idx="12"/>
          </p:nvPr>
        </p:nvSpPr>
        <p:spPr/>
        <p:txBody>
          <a:bodyPr/>
          <a:lstStyle>
            <a:lvl1pPr>
              <a:defRPr/>
            </a:lvl1pPr>
          </a:lstStyle>
          <a:p>
            <a:fld id="{F73EAB6E-24C0-4A6B-B6FA-F86E23D4C026}" type="slidenum">
              <a:rPr lang="en-GB" altLang="en-US"/>
              <a:pPr/>
              <a:t>‹#›</a:t>
            </a:fld>
            <a:endParaRPr lang="en-GB" alt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2C96A65-156A-204E-9F73-85D5D30D9E54}"/>
              </a:ext>
            </a:extLst>
          </p:cNvPr>
          <p:cNvSpPr>
            <a:spLocks noGrp="1"/>
          </p:cNvSpPr>
          <p:nvPr>
            <p:ph type="dt" sz="half" idx="10"/>
          </p:nvPr>
        </p:nvSpPr>
        <p:spPr/>
        <p:txBody>
          <a:bodyPr/>
          <a:lstStyle>
            <a:lvl1pPr>
              <a:defRPr/>
            </a:lvl1pPr>
          </a:lstStyle>
          <a:p>
            <a:pPr>
              <a:defRPr/>
            </a:pPr>
            <a:fld id="{2724FC0F-0215-4E86-987A-C2744E71EA78}" type="datetime1">
              <a:rPr lang="en-GB" altLang="en-US"/>
              <a:pPr>
                <a:defRPr/>
              </a:pPr>
              <a:t>24/02/2020</a:t>
            </a:fld>
            <a:endParaRPr lang="en-GB" altLang="en-US"/>
          </a:p>
        </p:txBody>
      </p:sp>
      <p:sp>
        <p:nvSpPr>
          <p:cNvPr id="5" name="Footer Placeholder 4">
            <a:extLst>
              <a:ext uri="{FF2B5EF4-FFF2-40B4-BE49-F238E27FC236}">
                <a16:creationId xmlns:a16="http://schemas.microsoft.com/office/drawing/2014/main" id="{BC797057-2596-9F47-9BA2-58DC4BCA022F}"/>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8A3DE698-5FFD-DC42-94CE-4E2657367810}"/>
              </a:ext>
            </a:extLst>
          </p:cNvPr>
          <p:cNvSpPr>
            <a:spLocks noGrp="1"/>
          </p:cNvSpPr>
          <p:nvPr>
            <p:ph type="sldNum" sz="quarter" idx="12"/>
          </p:nvPr>
        </p:nvSpPr>
        <p:spPr/>
        <p:txBody>
          <a:bodyPr/>
          <a:lstStyle>
            <a:lvl1pPr>
              <a:defRPr/>
            </a:lvl1pPr>
          </a:lstStyle>
          <a:p>
            <a:fld id="{6445F015-2965-4E78-9642-C98D5AEBDB49}" type="slidenum">
              <a:rPr lang="en-GB" altLang="en-US"/>
              <a:pPr/>
              <a:t>‹#›</a:t>
            </a:fld>
            <a:endParaRPr lang="en-GB" alt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A9FFB2E-F0AF-4F7E-A298-5140F205E372}" type="datetime1">
              <a:rPr lang="en-GB" altLang="en-US"/>
              <a:pPr>
                <a:defRPr/>
              </a:pPr>
              <a:t>24/02/2020</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fld id="{BB879AB0-3547-4950-85BA-2F361E22BE0A}" type="slidenum">
              <a:rPr lang="en-GB" altLang="en-US"/>
              <a:pPr/>
              <a:t>‹#›</a:t>
            </a:fld>
            <a:endParaRPr lang="en-GB" alt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1E43A7C9-7E52-4D71-8FA0-37C72F6F0984}" type="datetime1">
              <a:rPr lang="en-GB" altLang="en-US"/>
              <a:pPr>
                <a:defRPr/>
              </a:pPr>
              <a:t>24/02/2020</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fld id="{0850E41C-142A-4601-B203-3BA38709A9B8}" type="slidenum">
              <a:rPr lang="en-GB" altLang="en-US"/>
              <a:pPr/>
              <a:t>‹#›</a:t>
            </a:fld>
            <a:endParaRPr lang="en-GB" alt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7782EF79-C5AC-48B7-B397-18DDAC1D3986}" type="datetime1">
              <a:rPr lang="en-GB" altLang="en-US"/>
              <a:pPr>
                <a:defRPr/>
              </a:pPr>
              <a:t>24/02/2020</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fld id="{DCA93618-1219-4C44-9785-78B591E7B214}" type="slidenum">
              <a:rPr lang="en-GB" altLang="en-US"/>
              <a:pPr/>
              <a:t>‹#›</a:t>
            </a:fld>
            <a:endParaRPr lang="en-GB" alt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67D60CF-93AE-472C-910E-4EB0AA8204D4}" type="datetime1">
              <a:rPr lang="en-GB" altLang="en-US"/>
              <a:pPr>
                <a:defRPr/>
              </a:pPr>
              <a:t>24/02/2020</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fld id="{B721A809-3BAB-47D5-AB65-3CB0414C2460}" type="slidenum">
              <a:rPr lang="en-GB" altLang="en-US"/>
              <a:pPr/>
              <a:t>‹#›</a:t>
            </a:fld>
            <a:endParaRPr lang="en-GB" alt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F4DFAEE-DBA5-4234-AD65-4F32046DC9D6}" type="datetime1">
              <a:rPr lang="en-GB" altLang="en-US"/>
              <a:pPr>
                <a:defRPr/>
              </a:pPr>
              <a:t>24/02/2020</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fld id="{42F83D80-8DA2-4075-A74D-E9B27D2F130B}" type="slidenum">
              <a:rPr lang="en-GB" altLang="en-US"/>
              <a:pPr/>
              <a:t>‹#›</a:t>
            </a:fld>
            <a:endParaRPr lang="en-GB" alt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CF6C9AE4-AAA0-4523-9843-060AEE81B39D}" type="datetime1">
              <a:rPr lang="en-GB" altLang="en-US"/>
              <a:pPr>
                <a:defRPr/>
              </a:pPr>
              <a:t>24/02/2020</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fld id="{DC6CAE67-456B-4099-83AB-F82AEB5C1F3C}" type="slidenum">
              <a:rPr lang="en-GB" altLang="en-US"/>
              <a:pPr/>
              <a:t>‹#›</a:t>
            </a:fld>
            <a:endParaRPr lang="en-GB" alt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E19C8B9F-209F-45A9-BADA-5B7A06C30601}" type="datetime1">
              <a:rPr lang="en-GB" altLang="en-US"/>
              <a:pPr>
                <a:defRPr/>
              </a:pPr>
              <a:t>24/02/2020</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fld id="{6A384027-B6A1-4C0F-8D94-B2E64AE68F6F}" type="slidenum">
              <a:rPr lang="en-GB" altLang="en-US"/>
              <a:pPr/>
              <a:t>‹#›</a:t>
            </a:fld>
            <a:endParaRPr lang="en-GB" alt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5847660-EDA6-4C40-B51C-FDC92A355B30}" type="datetime1">
              <a:rPr lang="en-GB" altLang="en-US"/>
              <a:pPr>
                <a:defRPr/>
              </a:pPr>
              <a:t>24/02/2020</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fld id="{5C536251-AC3D-429F-A769-4EE10839E3B6}" type="slidenum">
              <a:rPr lang="en-GB" altLang="en-US"/>
              <a:pPr/>
              <a:t>‹#›</a:t>
            </a:fld>
            <a:endParaRPr lang="en-GB" alt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5A31804E-2EEB-434D-A247-616A31E9F8D4}" type="datetime1">
              <a:rPr lang="en-GB" altLang="en-US"/>
              <a:pPr>
                <a:defRPr/>
              </a:pPr>
              <a:t>24/02/2020</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fld id="{8640570C-7612-4E65-84CD-3DFE5FE2C350}" type="slidenum">
              <a:rPr lang="en-GB" altLang="en-US"/>
              <a:pPr/>
              <a:t>‹#›</a:t>
            </a:fld>
            <a:endParaRPr lang="en-GB" alt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cstate="print"/>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85D0FFB-9B61-43C6-AD94-967735F5DFF0}" type="datetime1">
              <a:rPr lang="en-GB" altLang="en-US"/>
              <a:pPr>
                <a:defRPr/>
              </a:pPr>
              <a:t>24/02/2020</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fld id="{ABFAEC04-8E22-44ED-8BD5-4CDEDBE8AF6F}" type="slidenum">
              <a:rPr lang="en-GB" altLang="en-US"/>
              <a:pPr/>
              <a:t>‹#›</a:t>
            </a:fld>
            <a:endParaRPr lang="en-GB" altLang="en-US"/>
          </a:p>
        </p:txBody>
      </p:sp>
    </p:spTree>
  </p:cSld>
  <p:clrMap bg1="lt1" tx1="dk1" bg2="lt2" tx2="dk2" accent1="accent1" accent2="accent2" accent3="accent3" accent4="accent4" accent5="accent5" accent6="accent6" hlink="hlink" folHlink="folHlink"/>
  <p:sldLayoutIdLst>
    <p:sldLayoutId id="2147483843" r:id="rId1"/>
    <p:sldLayoutId id="2147483844" r:id="rId2"/>
    <p:sldLayoutId id="2147483834" r:id="rId3"/>
    <p:sldLayoutId id="2147483835" r:id="rId4"/>
    <p:sldLayoutId id="2147483836" r:id="rId5"/>
    <p:sldLayoutId id="2147483837" r:id="rId6"/>
    <p:sldLayoutId id="2147483838" r:id="rId7"/>
    <p:sldLayoutId id="2147483839" r:id="rId8"/>
    <p:sldLayoutId id="2147483840" r:id="rId9"/>
    <p:sldLayoutId id="2147483841" r:id="rId10"/>
    <p:sldLayoutId id="2147483842"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hyperlink" Target="mailto:b.mabu@uwtsd.ac.uk" TargetMode="Externa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hyperlink" Target="https://www.youtube.com/watch?v=YaF8cHCkiXo" TargetMode="Externa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4.emf"/><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hyperlink" Target="https://www.youtube.com/watch?v=jlJuGzidrsQ" TargetMode="Externa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hyperlink" Target="https://www.youtube.com/watch?v=YaF8cHCkiXo" TargetMode="External"/><Relationship Id="rId2" Type="http://schemas.openxmlformats.org/officeDocument/2006/relationships/hyperlink" Target="https://www.unicef.org.uk/what-we-do/un-convention-child-rights/" TargetMode="Externa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hyperlink" Target="https://www.unicef.org/infobycountry/sierraleone_statistics.html" TargetMode="External"/><Relationship Id="rId2" Type="http://schemas.openxmlformats.org/officeDocument/2006/relationships/hyperlink" Target="https://www.shs-conferences.org/articles/shsconf/pdf/2014/07/shsconf_shw2012_00047.pdf" TargetMode="External"/><Relationship Id="rId1" Type="http://schemas.openxmlformats.org/officeDocument/2006/relationships/slideLayout" Target="../slideLayouts/slideLayout2.xml"/><Relationship Id="rId4" Type="http://schemas.openxmlformats.org/officeDocument/2006/relationships/hyperlink" Target="https://sierraleone.opendataforafrica.org/ygbprie/world-development-indicators-wdi-november-2014?viewAs=Default" TargetMode="External"/></Relationships>
</file>

<file path=ppt/slides/_rels/slide40.xml.rels><?xml version="1.0" encoding="UTF-8" standalone="yes"?>
<Relationships xmlns="http://schemas.openxmlformats.org/package/2006/relationships"><Relationship Id="rId3" Type="http://schemas.openxmlformats.org/officeDocument/2006/relationships/hyperlink" Target="https://theguardian.com/society/2019/apr/29/mental-health-provision-young-people-uk-behind-eu-study" TargetMode="External"/><Relationship Id="rId2" Type="http://schemas.openxmlformats.org/officeDocument/2006/relationships/hyperlink" Target="https://www.sos-childrensvillages.org/where-we-help/europe/latvia" TargetMode="External"/><Relationship Id="rId1" Type="http://schemas.openxmlformats.org/officeDocument/2006/relationships/slideLayout" Target="../slideLayouts/slideLayout2.xml"/><Relationship Id="rId4" Type="http://schemas.openxmlformats.org/officeDocument/2006/relationships/hyperlink" Target="https://bettercarenetwork.org/sites/default/files/2019-11/LGBTQ-Youth-of-Color-July-2019-3.pdf#page=17" TargetMode="External"/></Relationships>
</file>

<file path=ppt/slides/_rels/slide41.xml.rels><?xml version="1.0" encoding="UTF-8" standalone="yes"?>
<Relationships xmlns="http://schemas.openxmlformats.org/package/2006/relationships"><Relationship Id="rId3" Type="http://schemas.openxmlformats.org/officeDocument/2006/relationships/hyperlink" Target="https://www.oecd.org/latvia/" TargetMode="External"/><Relationship Id="rId2" Type="http://schemas.openxmlformats.org/officeDocument/2006/relationships/hyperlink" Target="https://www.unicef.org/child-rights-convention" TargetMode="Externa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3" name="Title 1"/>
          <p:cNvSpPr>
            <a:spLocks noGrp="1"/>
          </p:cNvSpPr>
          <p:nvPr>
            <p:ph type="ctrTitle"/>
          </p:nvPr>
        </p:nvSpPr>
        <p:spPr/>
        <p:txBody>
          <a:bodyPr/>
          <a:lstStyle/>
          <a:p>
            <a:r>
              <a:rPr lang="en-GB" altLang="en-US" dirty="0"/>
              <a:t> </a:t>
            </a:r>
            <a:br>
              <a:rPr lang="en-GB" altLang="en-US" dirty="0"/>
            </a:br>
            <a:br>
              <a:rPr lang="en-GB" altLang="en-US" dirty="0"/>
            </a:br>
            <a:endParaRPr lang="en-GB" altLang="en-US" sz="3600" dirty="0"/>
          </a:p>
        </p:txBody>
      </p:sp>
      <p:sp>
        <p:nvSpPr>
          <p:cNvPr id="2" name="Subtitle 1">
            <a:extLst>
              <a:ext uri="{FF2B5EF4-FFF2-40B4-BE49-F238E27FC236}">
                <a16:creationId xmlns:a16="http://schemas.microsoft.com/office/drawing/2014/main" id="{D82049DE-199A-43A9-9158-CA959FEF5475}"/>
              </a:ext>
            </a:extLst>
          </p:cNvPr>
          <p:cNvSpPr>
            <a:spLocks noGrp="1"/>
          </p:cNvSpPr>
          <p:nvPr>
            <p:ph type="subTitle" idx="1"/>
          </p:nvPr>
        </p:nvSpPr>
        <p:spPr>
          <a:xfrm>
            <a:off x="1369368" y="1988840"/>
            <a:ext cx="7086600" cy="3508375"/>
          </a:xfrm>
        </p:spPr>
        <p:txBody>
          <a:bodyPr/>
          <a:lstStyle/>
          <a:p>
            <a:pPr algn="l"/>
            <a:r>
              <a:rPr lang="en-GB" b="1" dirty="0">
                <a:solidFill>
                  <a:srgbClr val="FF9900"/>
                </a:solidFill>
              </a:rPr>
              <a:t>Health and Social Care BSc (Hons)</a:t>
            </a:r>
          </a:p>
          <a:p>
            <a:pPr algn="l"/>
            <a:endParaRPr lang="en-GB" b="1" dirty="0">
              <a:solidFill>
                <a:srgbClr val="FF9900"/>
              </a:solidFill>
            </a:endParaRPr>
          </a:p>
          <a:p>
            <a:pPr algn="l"/>
            <a:r>
              <a:rPr lang="en-GB" b="1" dirty="0">
                <a:solidFill>
                  <a:srgbClr val="FF9900"/>
                </a:solidFill>
              </a:rPr>
              <a:t>Working with Children and Families  (February 2020) Lecture One</a:t>
            </a:r>
          </a:p>
          <a:p>
            <a:pPr algn="l"/>
            <a:endParaRPr lang="en-GB" b="1" dirty="0">
              <a:solidFill>
                <a:srgbClr val="FF9900"/>
              </a:solidFill>
            </a:endParaRPr>
          </a:p>
          <a:p>
            <a:pPr algn="l"/>
            <a:r>
              <a:rPr lang="en-GB" b="1" dirty="0">
                <a:solidFill>
                  <a:srgbClr val="FF9900"/>
                </a:solidFill>
              </a:rPr>
              <a:t>Module Leader: Benedict Maher </a:t>
            </a:r>
          </a:p>
          <a:p>
            <a:pPr algn="l"/>
            <a:endParaRPr lang="en-GB" b="1" dirty="0">
              <a:solidFill>
                <a:schemeClr val="tx1"/>
              </a:solidFill>
            </a:endParaRPr>
          </a:p>
          <a:p>
            <a:pPr algn="l"/>
            <a:endParaRPr lang="en-GB" b="1" dirty="0">
              <a:solidFill>
                <a:schemeClr val="tx1"/>
              </a:solidFill>
            </a:endParaRPr>
          </a:p>
        </p:txBody>
      </p:sp>
      <p:sp>
        <p:nvSpPr>
          <p:cNvPr id="3" name="Date Placeholder 2">
            <a:extLst>
              <a:ext uri="{FF2B5EF4-FFF2-40B4-BE49-F238E27FC236}">
                <a16:creationId xmlns:a16="http://schemas.microsoft.com/office/drawing/2014/main" id="{C20468E8-CDEB-4722-8906-6A7A347746F0}"/>
              </a:ext>
            </a:extLst>
          </p:cNvPr>
          <p:cNvSpPr>
            <a:spLocks noGrp="1"/>
          </p:cNvSpPr>
          <p:nvPr>
            <p:ph type="dt" sz="half" idx="10"/>
          </p:nvPr>
        </p:nvSpPr>
        <p:spPr/>
        <p:txBody>
          <a:bodyPr/>
          <a:lstStyle/>
          <a:p>
            <a:pPr>
              <a:defRPr/>
            </a:pPr>
            <a:fld id="{5EC0FA7E-6D3B-48D7-9F80-6C4D37659D9C}" type="datetime1">
              <a:rPr lang="en-GB" altLang="en-US"/>
              <a:pPr>
                <a:defRPr/>
              </a:pPr>
              <a:t>24/02/2020</a:t>
            </a:fld>
            <a:endParaRPr lang="en-GB" altLang="en-US"/>
          </a:p>
        </p:txBody>
      </p:sp>
      <p:sp>
        <p:nvSpPr>
          <p:cNvPr id="15362" name="Slide Number Placeholder 5"/>
          <p:cNvSpPr>
            <a:spLocks noGrp="1" noChangeArrowheads="1"/>
          </p:cNvSpPr>
          <p:nvPr>
            <p:ph type="sldNum" sz="quarter" idx="12"/>
          </p:nvPr>
        </p:nvSpPr>
        <p:spPr bwMode="auto">
          <a:noFill/>
          <a:ln>
            <a:miter lim="800000"/>
            <a:headEnd/>
            <a:tailEnd/>
          </a:ln>
        </p:spPr>
        <p:txBody>
          <a:bodyPr/>
          <a:lstStyle/>
          <a:p>
            <a:fld id="{91AB58D7-689D-41D0-B2A7-037334FEF964}" type="slidenum">
              <a:rPr lang="en-GB" altLang="en-US"/>
              <a:pPr/>
              <a:t>1</a:t>
            </a:fld>
            <a:endParaRPr lang="en-GB" altLang="en-US"/>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78130-FCD4-4A9A-AA5D-02135B296325}"/>
              </a:ext>
            </a:extLst>
          </p:cNvPr>
          <p:cNvSpPr>
            <a:spLocks noGrp="1"/>
          </p:cNvSpPr>
          <p:nvPr>
            <p:ph type="title"/>
          </p:nvPr>
        </p:nvSpPr>
        <p:spPr>
          <a:xfrm>
            <a:off x="457200" y="274638"/>
            <a:ext cx="8229600" cy="706090"/>
          </a:xfrm>
        </p:spPr>
        <p:txBody>
          <a:bodyPr/>
          <a:lstStyle/>
          <a:p>
            <a:r>
              <a:rPr lang="en-GB" sz="3200" dirty="0"/>
              <a:t>Introduction</a:t>
            </a:r>
          </a:p>
        </p:txBody>
      </p:sp>
      <p:sp>
        <p:nvSpPr>
          <p:cNvPr id="3" name="Content Placeholder 2">
            <a:extLst>
              <a:ext uri="{FF2B5EF4-FFF2-40B4-BE49-F238E27FC236}">
                <a16:creationId xmlns:a16="http://schemas.microsoft.com/office/drawing/2014/main" id="{797BA3C8-9F76-4731-A006-2F525A5EAD37}"/>
              </a:ext>
            </a:extLst>
          </p:cNvPr>
          <p:cNvSpPr>
            <a:spLocks noGrp="1"/>
          </p:cNvSpPr>
          <p:nvPr>
            <p:ph idx="1"/>
          </p:nvPr>
        </p:nvSpPr>
        <p:spPr>
          <a:xfrm>
            <a:off x="457200" y="980728"/>
            <a:ext cx="8229600" cy="4536505"/>
          </a:xfrm>
        </p:spPr>
        <p:txBody>
          <a:bodyPr/>
          <a:lstStyle/>
          <a:p>
            <a:r>
              <a:rPr lang="en-GB" sz="2000" dirty="0"/>
              <a:t>This module is concerned with gaining knowledge and understanding of both ‘childhood’, ‘families’,  social policy and practice</a:t>
            </a:r>
          </a:p>
          <a:p>
            <a:r>
              <a:rPr lang="en-GB" sz="2000" dirty="0"/>
              <a:t>It will be focussed on a range of different perspectives including those of children themselves</a:t>
            </a:r>
          </a:p>
          <a:p>
            <a:r>
              <a:rPr lang="en-GB" sz="2000" dirty="0"/>
              <a:t>The aim is to enable students to understand: </a:t>
            </a:r>
          </a:p>
          <a:p>
            <a:pPr>
              <a:buFontTx/>
              <a:buChar char="-"/>
            </a:pPr>
            <a:r>
              <a:rPr lang="en-GB" sz="2000" dirty="0"/>
              <a:t>The main frameworks for supporting children and families with </a:t>
            </a:r>
          </a:p>
          <a:p>
            <a:pPr marL="0" indent="0">
              <a:buNone/>
            </a:pPr>
            <a:r>
              <a:rPr lang="en-GB" sz="2000" dirty="0"/>
              <a:t>     attention to 21</a:t>
            </a:r>
            <a:r>
              <a:rPr lang="en-GB" sz="2000" baseline="30000" dirty="0"/>
              <a:t>st</a:t>
            </a:r>
            <a:r>
              <a:rPr lang="en-GB" sz="2000" dirty="0"/>
              <a:t> century Britain                                   </a:t>
            </a:r>
          </a:p>
          <a:p>
            <a:pPr marL="0" indent="0">
              <a:buNone/>
            </a:pPr>
            <a:r>
              <a:rPr lang="en-GB" sz="2000" dirty="0"/>
              <a:t>-    The theories, ideas and policies that inform these  </a:t>
            </a:r>
          </a:p>
          <a:p>
            <a:pPr marL="0" indent="0">
              <a:buNone/>
            </a:pPr>
            <a:r>
              <a:rPr lang="en-GB" sz="2000" dirty="0"/>
              <a:t>      frameworks</a:t>
            </a:r>
          </a:p>
          <a:p>
            <a:r>
              <a:rPr lang="en-GB" sz="2000" dirty="0"/>
              <a:t>Gain knowledge of how children view themselves in 21</a:t>
            </a:r>
            <a:r>
              <a:rPr lang="en-GB" sz="2000" baseline="30000" dirty="0"/>
              <a:t>st</a:t>
            </a:r>
            <a:r>
              <a:rPr lang="en-GB" sz="2000" dirty="0"/>
              <a:t> century Britain</a:t>
            </a:r>
          </a:p>
          <a:p>
            <a:pPr marL="0" indent="0">
              <a:buNone/>
            </a:pPr>
            <a:r>
              <a:rPr lang="en-GB" sz="2400" dirty="0"/>
              <a:t>    </a:t>
            </a:r>
          </a:p>
        </p:txBody>
      </p:sp>
      <p:sp>
        <p:nvSpPr>
          <p:cNvPr id="4" name="Date Placeholder 3">
            <a:extLst>
              <a:ext uri="{FF2B5EF4-FFF2-40B4-BE49-F238E27FC236}">
                <a16:creationId xmlns:a16="http://schemas.microsoft.com/office/drawing/2014/main" id="{C33A3FFC-B0DA-40C7-AFEF-C201998F4124}"/>
              </a:ext>
            </a:extLst>
          </p:cNvPr>
          <p:cNvSpPr>
            <a:spLocks noGrp="1"/>
          </p:cNvSpPr>
          <p:nvPr>
            <p:ph type="dt" sz="half" idx="10"/>
          </p:nvPr>
        </p:nvSpPr>
        <p:spPr/>
        <p:txBody>
          <a:bodyPr/>
          <a:lstStyle/>
          <a:p>
            <a:pPr>
              <a:defRPr/>
            </a:pPr>
            <a:fld id="{2724FC0F-0215-4E86-987A-C2744E71EA78}" type="datetime1">
              <a:rPr lang="en-GB" altLang="en-US" smtClean="0"/>
              <a:pPr>
                <a:defRPr/>
              </a:pPr>
              <a:t>24/02/2020</a:t>
            </a:fld>
            <a:endParaRPr lang="en-GB" altLang="en-US"/>
          </a:p>
        </p:txBody>
      </p:sp>
      <p:sp>
        <p:nvSpPr>
          <p:cNvPr id="5" name="Slide Number Placeholder 4">
            <a:extLst>
              <a:ext uri="{FF2B5EF4-FFF2-40B4-BE49-F238E27FC236}">
                <a16:creationId xmlns:a16="http://schemas.microsoft.com/office/drawing/2014/main" id="{B5C1B1F2-B8C3-448F-93DC-D3F28727C625}"/>
              </a:ext>
            </a:extLst>
          </p:cNvPr>
          <p:cNvSpPr>
            <a:spLocks noGrp="1"/>
          </p:cNvSpPr>
          <p:nvPr>
            <p:ph type="sldNum" sz="quarter" idx="12"/>
          </p:nvPr>
        </p:nvSpPr>
        <p:spPr/>
        <p:txBody>
          <a:bodyPr/>
          <a:lstStyle/>
          <a:p>
            <a:fld id="{6445F015-2965-4E78-9642-C98D5AEBDB49}" type="slidenum">
              <a:rPr lang="en-GB" altLang="en-US" smtClean="0"/>
              <a:pPr/>
              <a:t>2</a:t>
            </a:fld>
            <a:endParaRPr lang="en-GB" altLang="en-US"/>
          </a:p>
        </p:txBody>
      </p:sp>
    </p:spTree>
    <p:extLst>
      <p:ext uri="{BB962C8B-B14F-4D97-AF65-F5344CB8AC3E}">
        <p14:creationId xmlns:p14="http://schemas.microsoft.com/office/powerpoint/2010/main" val="121301122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EDDB5F49-DF3B-4D56-A7C3-EFA72D3D943A}"/>
              </a:ext>
            </a:extLst>
          </p:cNvPr>
          <p:cNvSpPr>
            <a:spLocks noGrp="1"/>
          </p:cNvSpPr>
          <p:nvPr>
            <p:ph type="dt" sz="half" idx="10"/>
          </p:nvPr>
        </p:nvSpPr>
        <p:spPr/>
        <p:txBody>
          <a:bodyPr/>
          <a:lstStyle/>
          <a:p>
            <a:pPr>
              <a:defRPr/>
            </a:pPr>
            <a:fld id="{2724FC0F-0215-4E86-987A-C2744E71EA78}" type="datetime1">
              <a:rPr lang="en-GB" altLang="en-US" smtClean="0"/>
              <a:pPr>
                <a:defRPr/>
              </a:pPr>
              <a:t>24/02/2020</a:t>
            </a:fld>
            <a:endParaRPr lang="en-GB" altLang="en-US"/>
          </a:p>
        </p:txBody>
      </p:sp>
      <p:sp>
        <p:nvSpPr>
          <p:cNvPr id="5" name="Slide Number Placeholder 4">
            <a:extLst>
              <a:ext uri="{FF2B5EF4-FFF2-40B4-BE49-F238E27FC236}">
                <a16:creationId xmlns:a16="http://schemas.microsoft.com/office/drawing/2014/main" id="{BFBD4F95-BB1B-41D5-9679-8C46AFCCC30D}"/>
              </a:ext>
            </a:extLst>
          </p:cNvPr>
          <p:cNvSpPr>
            <a:spLocks noGrp="1"/>
          </p:cNvSpPr>
          <p:nvPr>
            <p:ph type="sldNum" sz="quarter" idx="11"/>
          </p:nvPr>
        </p:nvSpPr>
        <p:spPr/>
        <p:txBody>
          <a:bodyPr/>
          <a:lstStyle/>
          <a:p>
            <a:fld id="{6445F015-2965-4E78-9642-C98D5AEBDB49}" type="slidenum">
              <a:rPr lang="en-GB" altLang="en-US" smtClean="0"/>
              <a:pPr/>
              <a:t>3</a:t>
            </a:fld>
            <a:endParaRPr lang="en-GB" altLang="en-US"/>
          </a:p>
        </p:txBody>
      </p:sp>
      <p:graphicFrame>
        <p:nvGraphicFramePr>
          <p:cNvPr id="6" name="Table 5">
            <a:extLst>
              <a:ext uri="{FF2B5EF4-FFF2-40B4-BE49-F238E27FC236}">
                <a16:creationId xmlns:a16="http://schemas.microsoft.com/office/drawing/2014/main" id="{F1FC506E-0DEB-4DE3-A8A0-991EEEC7BB80}"/>
              </a:ext>
            </a:extLst>
          </p:cNvPr>
          <p:cNvGraphicFramePr>
            <a:graphicFrameLocks noGrp="1"/>
          </p:cNvGraphicFramePr>
          <p:nvPr>
            <p:extLst>
              <p:ext uri="{D42A27DB-BD31-4B8C-83A1-F6EECF244321}">
                <p14:modId xmlns:p14="http://schemas.microsoft.com/office/powerpoint/2010/main" val="3661674842"/>
              </p:ext>
            </p:extLst>
          </p:nvPr>
        </p:nvGraphicFramePr>
        <p:xfrm>
          <a:off x="246683" y="404664"/>
          <a:ext cx="8352928" cy="5273685"/>
        </p:xfrm>
        <a:graphic>
          <a:graphicData uri="http://schemas.openxmlformats.org/drawingml/2006/table">
            <a:tbl>
              <a:tblPr firstRow="1" firstCol="1" bandRow="1">
                <a:tableStyleId>{5C22544A-7EE6-4342-B048-85BDC9FD1C3A}</a:tableStyleId>
              </a:tblPr>
              <a:tblGrid>
                <a:gridCol w="915338">
                  <a:extLst>
                    <a:ext uri="{9D8B030D-6E8A-4147-A177-3AD203B41FA5}">
                      <a16:colId xmlns:a16="http://schemas.microsoft.com/office/drawing/2014/main" val="1773996984"/>
                    </a:ext>
                  </a:extLst>
                </a:gridCol>
                <a:gridCol w="7437590">
                  <a:extLst>
                    <a:ext uri="{9D8B030D-6E8A-4147-A177-3AD203B41FA5}">
                      <a16:colId xmlns:a16="http://schemas.microsoft.com/office/drawing/2014/main" val="1361023719"/>
                    </a:ext>
                  </a:extLst>
                </a:gridCol>
              </a:tblGrid>
              <a:tr h="348862">
                <a:tc>
                  <a:txBody>
                    <a:bodyPr/>
                    <a:lstStyle/>
                    <a:p>
                      <a:pPr>
                        <a:lnSpc>
                          <a:spcPct val="107000"/>
                        </a:lnSpc>
                        <a:spcAft>
                          <a:spcPts val="0"/>
                        </a:spcAft>
                      </a:pPr>
                      <a:r>
                        <a:rPr lang="en-GB" sz="2000" dirty="0">
                          <a:effectLst/>
                        </a:rPr>
                        <a:t>Week</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GB" sz="2000" dirty="0">
                          <a:effectLst/>
                        </a:rPr>
                        <a:t>Main Theme(s)</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422107803"/>
                  </a:ext>
                </a:extLst>
              </a:tr>
              <a:tr h="662917">
                <a:tc>
                  <a:txBody>
                    <a:bodyPr/>
                    <a:lstStyle/>
                    <a:p>
                      <a:pPr>
                        <a:lnSpc>
                          <a:spcPct val="107000"/>
                        </a:lnSpc>
                        <a:spcAft>
                          <a:spcPts val="0"/>
                        </a:spcAft>
                      </a:pPr>
                      <a:r>
                        <a:rPr lang="en-GB" sz="2000" dirty="0">
                          <a:effectLst/>
                        </a:rPr>
                        <a:t>   1</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GB" sz="2000" dirty="0">
                          <a:effectLst/>
                        </a:rPr>
                        <a:t>What is Childhood?  What are families?  2020 a global comparative approach</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268778871"/>
                  </a:ext>
                </a:extLst>
              </a:tr>
              <a:tr h="423946">
                <a:tc>
                  <a:txBody>
                    <a:bodyPr/>
                    <a:lstStyle/>
                    <a:p>
                      <a:pPr>
                        <a:lnSpc>
                          <a:spcPct val="107000"/>
                        </a:lnSpc>
                        <a:spcAft>
                          <a:spcPts val="0"/>
                        </a:spcAft>
                      </a:pPr>
                      <a:r>
                        <a:rPr lang="en-GB" sz="2000" dirty="0">
                          <a:effectLst/>
                        </a:rPr>
                        <a:t>   2</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GB" sz="2000">
                          <a:effectLst/>
                        </a:rPr>
                        <a:t>A brief history of Childhood in the UK</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704252252"/>
                  </a:ext>
                </a:extLst>
              </a:tr>
              <a:tr h="423946">
                <a:tc>
                  <a:txBody>
                    <a:bodyPr/>
                    <a:lstStyle/>
                    <a:p>
                      <a:pPr>
                        <a:lnSpc>
                          <a:spcPct val="107000"/>
                        </a:lnSpc>
                        <a:spcAft>
                          <a:spcPts val="0"/>
                        </a:spcAft>
                      </a:pPr>
                      <a:r>
                        <a:rPr lang="en-GB" sz="2000" dirty="0">
                          <a:effectLst/>
                        </a:rPr>
                        <a:t>   3</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GB" sz="2000" dirty="0">
                          <a:effectLst/>
                        </a:rPr>
                        <a:t>Structures of Care and Empowerment for Early Years</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068006009"/>
                  </a:ext>
                </a:extLst>
              </a:tr>
              <a:tr h="423946">
                <a:tc>
                  <a:txBody>
                    <a:bodyPr/>
                    <a:lstStyle/>
                    <a:p>
                      <a:pPr>
                        <a:lnSpc>
                          <a:spcPct val="107000"/>
                        </a:lnSpc>
                        <a:spcAft>
                          <a:spcPts val="0"/>
                        </a:spcAft>
                      </a:pPr>
                      <a:r>
                        <a:rPr lang="en-GB" sz="2000" dirty="0">
                          <a:effectLst/>
                        </a:rPr>
                        <a:t>   4</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GB" sz="2000" dirty="0">
                          <a:effectLst/>
                        </a:rPr>
                        <a:t>The rise of the ‘problem family’ and policy responses</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727173551"/>
                  </a:ext>
                </a:extLst>
              </a:tr>
              <a:tr h="423946">
                <a:tc>
                  <a:txBody>
                    <a:bodyPr/>
                    <a:lstStyle/>
                    <a:p>
                      <a:pPr>
                        <a:lnSpc>
                          <a:spcPct val="107000"/>
                        </a:lnSpc>
                        <a:spcAft>
                          <a:spcPts val="0"/>
                        </a:spcAft>
                      </a:pPr>
                      <a:r>
                        <a:rPr lang="en-GB" sz="2000" dirty="0">
                          <a:effectLst/>
                        </a:rPr>
                        <a:t>   5</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GB" sz="2000" dirty="0">
                          <a:effectLst/>
                        </a:rPr>
                        <a:t>‘Looked after children’ – Theory and practice</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382432924"/>
                  </a:ext>
                </a:extLst>
              </a:tr>
              <a:tr h="870338">
                <a:tc>
                  <a:txBody>
                    <a:bodyPr/>
                    <a:lstStyle/>
                    <a:p>
                      <a:pPr>
                        <a:lnSpc>
                          <a:spcPct val="107000"/>
                        </a:lnSpc>
                        <a:spcAft>
                          <a:spcPts val="0"/>
                        </a:spcAft>
                      </a:pPr>
                      <a:r>
                        <a:rPr lang="en-GB" sz="2000" dirty="0">
                          <a:effectLst/>
                        </a:rPr>
                        <a:t>   6</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GB" sz="2000">
                          <a:effectLst/>
                        </a:rPr>
                        <a:t>Reflective Practice and Working with Diversity in Families and Young People</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4046906639"/>
                  </a:ext>
                </a:extLst>
              </a:tr>
              <a:tr h="423946">
                <a:tc>
                  <a:txBody>
                    <a:bodyPr/>
                    <a:lstStyle/>
                    <a:p>
                      <a:pPr>
                        <a:lnSpc>
                          <a:spcPct val="107000"/>
                        </a:lnSpc>
                        <a:spcAft>
                          <a:spcPts val="0"/>
                        </a:spcAft>
                      </a:pPr>
                      <a:r>
                        <a:rPr lang="en-GB" sz="2000" dirty="0">
                          <a:effectLst/>
                        </a:rPr>
                        <a:t>   7</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GB" sz="2000">
                          <a:effectLst/>
                        </a:rPr>
                        <a:t>Child Abuse: History, Policy and Practice</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358441585"/>
                  </a:ext>
                </a:extLst>
              </a:tr>
              <a:tr h="423946">
                <a:tc>
                  <a:txBody>
                    <a:bodyPr/>
                    <a:lstStyle/>
                    <a:p>
                      <a:pPr>
                        <a:lnSpc>
                          <a:spcPct val="107000"/>
                        </a:lnSpc>
                        <a:spcAft>
                          <a:spcPts val="0"/>
                        </a:spcAft>
                      </a:pPr>
                      <a:r>
                        <a:rPr lang="en-GB" sz="2000" dirty="0">
                          <a:effectLst/>
                        </a:rPr>
                        <a:t>   8</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GB" sz="2000">
                          <a:effectLst/>
                        </a:rPr>
                        <a:t>Disability and Childhood</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4294251938"/>
                  </a:ext>
                </a:extLst>
              </a:tr>
              <a:tr h="423946">
                <a:tc>
                  <a:txBody>
                    <a:bodyPr/>
                    <a:lstStyle/>
                    <a:p>
                      <a:pPr>
                        <a:lnSpc>
                          <a:spcPct val="107000"/>
                        </a:lnSpc>
                        <a:spcAft>
                          <a:spcPts val="0"/>
                        </a:spcAft>
                      </a:pPr>
                      <a:r>
                        <a:rPr lang="en-GB" sz="2000" dirty="0">
                          <a:effectLst/>
                        </a:rPr>
                        <a:t>   9</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GB" sz="2000">
                          <a:effectLst/>
                        </a:rPr>
                        <a:t>Adoption, Fostering and Attachment</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362375608"/>
                  </a:ext>
                </a:extLst>
              </a:tr>
              <a:tr h="423946">
                <a:tc>
                  <a:txBody>
                    <a:bodyPr/>
                    <a:lstStyle/>
                    <a:p>
                      <a:pPr>
                        <a:lnSpc>
                          <a:spcPct val="107000"/>
                        </a:lnSpc>
                        <a:spcAft>
                          <a:spcPts val="0"/>
                        </a:spcAft>
                      </a:pPr>
                      <a:r>
                        <a:rPr lang="en-GB" sz="2000" dirty="0">
                          <a:effectLst/>
                        </a:rPr>
                        <a:t> 10</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GB" sz="2000" dirty="0">
                          <a:effectLst/>
                        </a:rPr>
                        <a:t>Children as Carers</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467435654"/>
                  </a:ext>
                </a:extLst>
              </a:tr>
            </a:tbl>
          </a:graphicData>
        </a:graphic>
      </p:graphicFrame>
    </p:spTree>
    <p:extLst>
      <p:ext uri="{BB962C8B-B14F-4D97-AF65-F5344CB8AC3E}">
        <p14:creationId xmlns:p14="http://schemas.microsoft.com/office/powerpoint/2010/main" val="384857777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776B7409-F630-4E8B-8D00-4C857F5DB456}"/>
              </a:ext>
            </a:extLst>
          </p:cNvPr>
          <p:cNvSpPr>
            <a:spLocks noGrp="1"/>
          </p:cNvSpPr>
          <p:nvPr>
            <p:ph type="title"/>
          </p:nvPr>
        </p:nvSpPr>
        <p:spPr>
          <a:xfrm>
            <a:off x="457200" y="-531440"/>
            <a:ext cx="8229600" cy="1728192"/>
          </a:xfrm>
        </p:spPr>
        <p:txBody>
          <a:bodyPr/>
          <a:lstStyle/>
          <a:p>
            <a:r>
              <a:rPr lang="en-GB" sz="2800" dirty="0"/>
              <a:t>Resources</a:t>
            </a:r>
          </a:p>
        </p:txBody>
      </p:sp>
      <p:sp>
        <p:nvSpPr>
          <p:cNvPr id="5" name="Content Placeholder 4">
            <a:extLst>
              <a:ext uri="{FF2B5EF4-FFF2-40B4-BE49-F238E27FC236}">
                <a16:creationId xmlns:a16="http://schemas.microsoft.com/office/drawing/2014/main" id="{D741AA57-4A0A-4E74-91AC-7BE98DB44B49}"/>
              </a:ext>
            </a:extLst>
          </p:cNvPr>
          <p:cNvSpPr>
            <a:spLocks noGrp="1"/>
          </p:cNvSpPr>
          <p:nvPr>
            <p:ph idx="1"/>
          </p:nvPr>
        </p:nvSpPr>
        <p:spPr>
          <a:xfrm>
            <a:off x="457200" y="764704"/>
            <a:ext cx="8229600" cy="4752529"/>
          </a:xfrm>
        </p:spPr>
        <p:txBody>
          <a:bodyPr/>
          <a:lstStyle/>
          <a:p>
            <a:r>
              <a:rPr lang="en-GB" sz="2000" dirty="0"/>
              <a:t>The most significant resource on this module are the taught sessions that take place on Wednesday and Thursday afternoons from </a:t>
            </a:r>
          </a:p>
          <a:p>
            <a:pPr marL="0" indent="0">
              <a:buNone/>
            </a:pPr>
            <a:r>
              <a:rPr lang="en-GB" sz="2000" dirty="0"/>
              <a:t>     16.00 to 18.00</a:t>
            </a:r>
          </a:p>
          <a:p>
            <a:r>
              <a:rPr lang="en-GB" sz="2000" dirty="0"/>
              <a:t>These are the times that we will be covering key material</a:t>
            </a:r>
          </a:p>
          <a:p>
            <a:r>
              <a:rPr lang="en-GB" sz="2000" dirty="0"/>
              <a:t>Sessions will take the form of:</a:t>
            </a:r>
          </a:p>
          <a:p>
            <a:r>
              <a:rPr lang="en-GB" sz="2000" dirty="0" err="1"/>
              <a:t>Powerpoint</a:t>
            </a:r>
            <a:r>
              <a:rPr lang="en-GB" sz="2000" dirty="0"/>
              <a:t> slides (to introduce a topic)</a:t>
            </a:r>
          </a:p>
          <a:p>
            <a:r>
              <a:rPr lang="en-GB" sz="2000" dirty="0"/>
              <a:t>Group discussions</a:t>
            </a:r>
          </a:p>
          <a:p>
            <a:r>
              <a:rPr lang="en-GB" sz="2000" dirty="0"/>
              <a:t>Directed study exercises</a:t>
            </a:r>
          </a:p>
          <a:p>
            <a:r>
              <a:rPr lang="en-GB" sz="2000" dirty="0"/>
              <a:t>Role play (with an alternative for those uncomfortable with this format)</a:t>
            </a:r>
          </a:p>
          <a:p>
            <a:r>
              <a:rPr lang="en-GB" sz="2000" dirty="0"/>
              <a:t>Case study analysis</a:t>
            </a:r>
          </a:p>
          <a:p>
            <a:r>
              <a:rPr lang="en-GB" sz="2000" dirty="0"/>
              <a:t>For those with existing experience in working with Children and Families or with a specific interest in a theme there will be opportunities to give in-class presentations</a:t>
            </a:r>
          </a:p>
          <a:p>
            <a:endParaRPr lang="en-GB" sz="2000" dirty="0"/>
          </a:p>
        </p:txBody>
      </p:sp>
      <p:sp>
        <p:nvSpPr>
          <p:cNvPr id="2" name="Date Placeholder 1">
            <a:extLst>
              <a:ext uri="{FF2B5EF4-FFF2-40B4-BE49-F238E27FC236}">
                <a16:creationId xmlns:a16="http://schemas.microsoft.com/office/drawing/2014/main" id="{A0308F1C-E411-4D09-8C68-6CD6D05DBF90}"/>
              </a:ext>
            </a:extLst>
          </p:cNvPr>
          <p:cNvSpPr>
            <a:spLocks noGrp="1"/>
          </p:cNvSpPr>
          <p:nvPr>
            <p:ph type="dt" sz="half" idx="10"/>
          </p:nvPr>
        </p:nvSpPr>
        <p:spPr/>
        <p:txBody>
          <a:bodyPr/>
          <a:lstStyle/>
          <a:p>
            <a:pPr>
              <a:defRPr/>
            </a:pPr>
            <a:fld id="{BF4DFAEE-DBA5-4234-AD65-4F32046DC9D6}" type="datetime1">
              <a:rPr lang="en-GB" altLang="en-US" smtClean="0"/>
              <a:pPr>
                <a:defRPr/>
              </a:pPr>
              <a:t>24/02/2020</a:t>
            </a:fld>
            <a:endParaRPr lang="en-GB" altLang="en-US"/>
          </a:p>
        </p:txBody>
      </p:sp>
      <p:sp>
        <p:nvSpPr>
          <p:cNvPr id="3" name="Slide Number Placeholder 2">
            <a:extLst>
              <a:ext uri="{FF2B5EF4-FFF2-40B4-BE49-F238E27FC236}">
                <a16:creationId xmlns:a16="http://schemas.microsoft.com/office/drawing/2014/main" id="{6AF3217F-A219-427E-8AD2-4205D8F61254}"/>
              </a:ext>
            </a:extLst>
          </p:cNvPr>
          <p:cNvSpPr>
            <a:spLocks noGrp="1"/>
          </p:cNvSpPr>
          <p:nvPr>
            <p:ph type="sldNum" sz="quarter" idx="12"/>
          </p:nvPr>
        </p:nvSpPr>
        <p:spPr/>
        <p:txBody>
          <a:bodyPr/>
          <a:lstStyle/>
          <a:p>
            <a:fld id="{42F83D80-8DA2-4075-A74D-E9B27D2F130B}" type="slidenum">
              <a:rPr lang="en-GB" altLang="en-US" smtClean="0"/>
              <a:pPr/>
              <a:t>4</a:t>
            </a:fld>
            <a:endParaRPr lang="en-GB" altLang="en-US"/>
          </a:p>
        </p:txBody>
      </p:sp>
    </p:spTree>
    <p:extLst>
      <p:ext uri="{BB962C8B-B14F-4D97-AF65-F5344CB8AC3E}">
        <p14:creationId xmlns:p14="http://schemas.microsoft.com/office/powerpoint/2010/main" val="366409400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 Box 9">
            <a:extLst>
              <a:ext uri="{FF2B5EF4-FFF2-40B4-BE49-F238E27FC236}">
                <a16:creationId xmlns:a16="http://schemas.microsoft.com/office/drawing/2014/main" id="{5BD6F476-A5D4-B744-8C21-429F8C136716}"/>
              </a:ext>
            </a:extLst>
          </p:cNvPr>
          <p:cNvSpPr txBox="1">
            <a:spLocks noChangeArrowheads="1"/>
          </p:cNvSpPr>
          <p:nvPr/>
        </p:nvSpPr>
        <p:spPr bwMode="auto">
          <a:xfrm>
            <a:off x="0" y="2133600"/>
            <a:ext cx="9144000" cy="46166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just">
              <a:spcBef>
                <a:spcPct val="50000"/>
              </a:spcBef>
              <a:buFont typeface="Arial" panose="020B0604020202020204" pitchFamily="34" charset="0"/>
              <a:buNone/>
              <a:defRPr/>
            </a:pPr>
            <a:r>
              <a:rPr lang="en-US" altLang="en-US" sz="2400" dirty="0">
                <a:latin typeface="Arial" panose="020B0604020202020204" pitchFamily="34" charset="0"/>
              </a:rPr>
              <a:t>	</a:t>
            </a:r>
            <a:endParaRPr lang="en-US" altLang="en-US" sz="2200" dirty="0">
              <a:latin typeface="Arial" panose="020B0604020202020204" pitchFamily="34" charset="0"/>
            </a:endParaRPr>
          </a:p>
        </p:txBody>
      </p:sp>
      <p:sp>
        <p:nvSpPr>
          <p:cNvPr id="2" name="Title 1">
            <a:extLst>
              <a:ext uri="{FF2B5EF4-FFF2-40B4-BE49-F238E27FC236}">
                <a16:creationId xmlns:a16="http://schemas.microsoft.com/office/drawing/2014/main" id="{B8CDEE2B-C941-496C-B272-7D8813CC2BFC}"/>
              </a:ext>
            </a:extLst>
          </p:cNvPr>
          <p:cNvSpPr>
            <a:spLocks noGrp="1"/>
          </p:cNvSpPr>
          <p:nvPr>
            <p:ph type="title"/>
          </p:nvPr>
        </p:nvSpPr>
        <p:spPr>
          <a:xfrm>
            <a:off x="457200" y="274638"/>
            <a:ext cx="8229600" cy="634082"/>
          </a:xfrm>
        </p:spPr>
        <p:txBody>
          <a:bodyPr/>
          <a:lstStyle/>
          <a:p>
            <a:r>
              <a:rPr lang="en-GB" sz="2800" dirty="0"/>
              <a:t>Resources (continued)</a:t>
            </a:r>
          </a:p>
        </p:txBody>
      </p:sp>
      <p:sp>
        <p:nvSpPr>
          <p:cNvPr id="3" name="Content Placeholder 2">
            <a:extLst>
              <a:ext uri="{FF2B5EF4-FFF2-40B4-BE49-F238E27FC236}">
                <a16:creationId xmlns:a16="http://schemas.microsoft.com/office/drawing/2014/main" id="{72B598B4-1E1F-4894-B1E8-534E7A06EBC7}"/>
              </a:ext>
            </a:extLst>
          </p:cNvPr>
          <p:cNvSpPr>
            <a:spLocks noGrp="1"/>
          </p:cNvSpPr>
          <p:nvPr>
            <p:ph idx="1"/>
          </p:nvPr>
        </p:nvSpPr>
        <p:spPr>
          <a:xfrm>
            <a:off x="457200" y="1124744"/>
            <a:ext cx="8229600" cy="4392489"/>
          </a:xfrm>
        </p:spPr>
        <p:txBody>
          <a:bodyPr/>
          <a:lstStyle/>
          <a:p>
            <a:r>
              <a:rPr lang="en-GB" sz="2000" dirty="0"/>
              <a:t>There is also a reading list containing a range of up to date journal and newspaper articles and digital material relating to the themes of the module.  </a:t>
            </a:r>
          </a:p>
          <a:p>
            <a:r>
              <a:rPr lang="en-GB" sz="2000" dirty="0"/>
              <a:t>For students unfamiliar with reading academic material, there will be resources in the form of guided reading sheets to help navigate your way through the module content (if needed)</a:t>
            </a:r>
          </a:p>
          <a:p>
            <a:r>
              <a:rPr lang="en-GB" sz="2000" dirty="0"/>
              <a:t>As module leader and taking into account this is the first time that the module has run, I will take feedback in the form of a brief form at the end of each session</a:t>
            </a:r>
          </a:p>
          <a:p>
            <a:r>
              <a:rPr lang="en-GB" sz="2000" dirty="0"/>
              <a:t>As Lecturer I am also available via email with any questions or points related to the module itself: </a:t>
            </a:r>
            <a:r>
              <a:rPr lang="en-GB" sz="2000" dirty="0">
                <a:hlinkClick r:id="rId2"/>
              </a:rPr>
              <a:t>b.mabu@uwtsd.ac.uk</a:t>
            </a:r>
            <a:endParaRPr lang="en-GB" sz="2000" dirty="0"/>
          </a:p>
          <a:p>
            <a:r>
              <a:rPr lang="en-GB" sz="2000" dirty="0"/>
              <a:t>In order to make learning visible, there will be exercises that will involve pro-</a:t>
            </a:r>
            <a:r>
              <a:rPr lang="en-GB" sz="2000" dirty="0" err="1"/>
              <a:t>formas</a:t>
            </a:r>
            <a:r>
              <a:rPr lang="en-GB" sz="2000" dirty="0"/>
              <a:t> to aid your learning.</a:t>
            </a:r>
          </a:p>
          <a:p>
            <a:endParaRPr lang="en-GB" sz="2000" dirty="0"/>
          </a:p>
          <a:p>
            <a:endParaRPr lang="en-GB" sz="2000" dirty="0"/>
          </a:p>
          <a:p>
            <a:endParaRPr lang="en-GB" sz="200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1CBA3E-8C88-4B8D-9CEB-BCDC4292C611}"/>
              </a:ext>
            </a:extLst>
          </p:cNvPr>
          <p:cNvSpPr>
            <a:spLocks noGrp="1"/>
          </p:cNvSpPr>
          <p:nvPr>
            <p:ph type="title"/>
          </p:nvPr>
        </p:nvSpPr>
        <p:spPr/>
        <p:txBody>
          <a:bodyPr/>
          <a:lstStyle/>
          <a:p>
            <a:pPr algn="l"/>
            <a:r>
              <a:rPr lang="en-GB" sz="2800" dirty="0"/>
              <a:t> Icebreaker</a:t>
            </a:r>
          </a:p>
        </p:txBody>
      </p:sp>
      <p:sp>
        <p:nvSpPr>
          <p:cNvPr id="3" name="Content Placeholder 2">
            <a:extLst>
              <a:ext uri="{FF2B5EF4-FFF2-40B4-BE49-F238E27FC236}">
                <a16:creationId xmlns:a16="http://schemas.microsoft.com/office/drawing/2014/main" id="{351579C0-D992-4751-8249-0A1FEECC102C}"/>
              </a:ext>
            </a:extLst>
          </p:cNvPr>
          <p:cNvSpPr>
            <a:spLocks noGrp="1"/>
          </p:cNvSpPr>
          <p:nvPr>
            <p:ph idx="1"/>
          </p:nvPr>
        </p:nvSpPr>
        <p:spPr/>
        <p:txBody>
          <a:bodyPr/>
          <a:lstStyle/>
          <a:p>
            <a:r>
              <a:rPr lang="en-GB" sz="2000" dirty="0"/>
              <a:t>Talk to the person next to you</a:t>
            </a:r>
          </a:p>
          <a:p>
            <a:r>
              <a:rPr lang="en-GB" sz="2000" dirty="0"/>
              <a:t>What were the formative experiences for you as a child either </a:t>
            </a:r>
          </a:p>
          <a:p>
            <a:pPr marL="457200" indent="-457200">
              <a:buAutoNum type="arabicParenR"/>
            </a:pPr>
            <a:r>
              <a:rPr lang="en-GB" sz="2000" dirty="0"/>
              <a:t>At home</a:t>
            </a:r>
          </a:p>
          <a:p>
            <a:pPr marL="457200" indent="-457200">
              <a:buAutoNum type="arabicParenR"/>
            </a:pPr>
            <a:r>
              <a:rPr lang="en-GB" sz="2000" dirty="0"/>
              <a:t>At school  </a:t>
            </a:r>
          </a:p>
          <a:p>
            <a:pPr marL="0" indent="0">
              <a:buNone/>
            </a:pPr>
            <a:r>
              <a:rPr lang="en-GB" sz="2000" dirty="0"/>
              <a:t>(or alternatively both)</a:t>
            </a:r>
          </a:p>
          <a:p>
            <a:pPr marL="0" indent="0">
              <a:buNone/>
            </a:pPr>
            <a:endParaRPr lang="en-GB" sz="2000" dirty="0"/>
          </a:p>
          <a:p>
            <a:r>
              <a:rPr lang="en-GB" sz="2000" dirty="0"/>
              <a:t>Has the way that you viewed these experiences changed over time?</a:t>
            </a:r>
          </a:p>
          <a:p>
            <a:r>
              <a:rPr lang="en-GB" sz="2000" dirty="0"/>
              <a:t>If yes, in what ways has it changed?</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5370EA-D60D-4647-A79B-C879F6B6B104}"/>
              </a:ext>
            </a:extLst>
          </p:cNvPr>
          <p:cNvSpPr>
            <a:spLocks noGrp="1"/>
          </p:cNvSpPr>
          <p:nvPr>
            <p:ph type="title"/>
          </p:nvPr>
        </p:nvSpPr>
        <p:spPr/>
        <p:txBody>
          <a:bodyPr/>
          <a:lstStyle/>
          <a:p>
            <a:r>
              <a:rPr lang="en-GB" sz="2800" dirty="0"/>
              <a:t>Assignment</a:t>
            </a:r>
          </a:p>
        </p:txBody>
      </p:sp>
      <p:sp>
        <p:nvSpPr>
          <p:cNvPr id="3" name="Content Placeholder 2">
            <a:extLst>
              <a:ext uri="{FF2B5EF4-FFF2-40B4-BE49-F238E27FC236}">
                <a16:creationId xmlns:a16="http://schemas.microsoft.com/office/drawing/2014/main" id="{0CCDB50D-038E-4380-8D84-211EE6359ACD}"/>
              </a:ext>
            </a:extLst>
          </p:cNvPr>
          <p:cNvSpPr>
            <a:spLocks noGrp="1"/>
          </p:cNvSpPr>
          <p:nvPr>
            <p:ph idx="1"/>
          </p:nvPr>
        </p:nvSpPr>
        <p:spPr/>
        <p:txBody>
          <a:bodyPr/>
          <a:lstStyle/>
          <a:p>
            <a:r>
              <a:rPr lang="en-GB" sz="2000" dirty="0"/>
              <a:t>This is something that will be covered in Week 2</a:t>
            </a:r>
          </a:p>
          <a:p>
            <a:r>
              <a:rPr lang="en-GB" sz="2000" dirty="0"/>
              <a:t>The principal assessments  for this unit are:</a:t>
            </a:r>
          </a:p>
          <a:p>
            <a:pPr marL="457200" indent="-457200">
              <a:buAutoNum type="arabicParenR"/>
            </a:pPr>
            <a:r>
              <a:rPr lang="en-GB" sz="2000" dirty="0"/>
              <a:t>a 2,500 word essay on the historical and social emergence of Childhood</a:t>
            </a:r>
          </a:p>
          <a:p>
            <a:pPr marL="457200" indent="-457200">
              <a:buAutoNum type="arabicParenR"/>
            </a:pPr>
            <a:r>
              <a:rPr lang="en-GB" sz="2000" dirty="0"/>
              <a:t>a 1,000 word Seminar paper.  The Seminar will take place in Week 8 and preparation time will begin in next weeks’ session</a:t>
            </a:r>
          </a:p>
        </p:txBody>
      </p:sp>
      <p:sp>
        <p:nvSpPr>
          <p:cNvPr id="4" name="Date Placeholder 3">
            <a:extLst>
              <a:ext uri="{FF2B5EF4-FFF2-40B4-BE49-F238E27FC236}">
                <a16:creationId xmlns:a16="http://schemas.microsoft.com/office/drawing/2014/main" id="{8D1C521B-DE7D-4FB6-B623-DADBD6F6D9AA}"/>
              </a:ext>
            </a:extLst>
          </p:cNvPr>
          <p:cNvSpPr>
            <a:spLocks noGrp="1"/>
          </p:cNvSpPr>
          <p:nvPr>
            <p:ph type="dt" sz="half" idx="10"/>
          </p:nvPr>
        </p:nvSpPr>
        <p:spPr/>
        <p:txBody>
          <a:bodyPr/>
          <a:lstStyle/>
          <a:p>
            <a:pPr>
              <a:defRPr/>
            </a:pPr>
            <a:fld id="{2724FC0F-0215-4E86-987A-C2744E71EA78}" type="datetime1">
              <a:rPr lang="en-GB" altLang="en-US" smtClean="0"/>
              <a:pPr>
                <a:defRPr/>
              </a:pPr>
              <a:t>24/02/2020</a:t>
            </a:fld>
            <a:endParaRPr lang="en-GB" altLang="en-US"/>
          </a:p>
        </p:txBody>
      </p:sp>
      <p:sp>
        <p:nvSpPr>
          <p:cNvPr id="5" name="Slide Number Placeholder 4">
            <a:extLst>
              <a:ext uri="{FF2B5EF4-FFF2-40B4-BE49-F238E27FC236}">
                <a16:creationId xmlns:a16="http://schemas.microsoft.com/office/drawing/2014/main" id="{E6FAD722-22D2-463C-BFBC-E0035D2D862A}"/>
              </a:ext>
            </a:extLst>
          </p:cNvPr>
          <p:cNvSpPr>
            <a:spLocks noGrp="1"/>
          </p:cNvSpPr>
          <p:nvPr>
            <p:ph type="sldNum" sz="quarter" idx="12"/>
          </p:nvPr>
        </p:nvSpPr>
        <p:spPr/>
        <p:txBody>
          <a:bodyPr/>
          <a:lstStyle/>
          <a:p>
            <a:fld id="{6445F015-2965-4E78-9642-C98D5AEBDB49}" type="slidenum">
              <a:rPr lang="en-GB" altLang="en-US" smtClean="0"/>
              <a:pPr/>
              <a:t>7</a:t>
            </a:fld>
            <a:endParaRPr lang="en-GB" altLang="en-US"/>
          </a:p>
        </p:txBody>
      </p:sp>
    </p:spTree>
    <p:extLst>
      <p:ext uri="{BB962C8B-B14F-4D97-AF65-F5344CB8AC3E}">
        <p14:creationId xmlns:p14="http://schemas.microsoft.com/office/powerpoint/2010/main" val="71370180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1A456570-14B2-49D8-AAD1-6E046BED5A90}"/>
              </a:ext>
            </a:extLst>
          </p:cNvPr>
          <p:cNvSpPr>
            <a:spLocks noGrp="1"/>
          </p:cNvSpPr>
          <p:nvPr>
            <p:ph type="title"/>
          </p:nvPr>
        </p:nvSpPr>
        <p:spPr/>
        <p:txBody>
          <a:bodyPr/>
          <a:lstStyle/>
          <a:p>
            <a:r>
              <a:rPr lang="en-GB" sz="2800" dirty="0"/>
              <a:t>Now… To get us warmed up</a:t>
            </a:r>
          </a:p>
        </p:txBody>
      </p:sp>
      <p:sp>
        <p:nvSpPr>
          <p:cNvPr id="4" name="Content Placeholder 3">
            <a:extLst>
              <a:ext uri="{FF2B5EF4-FFF2-40B4-BE49-F238E27FC236}">
                <a16:creationId xmlns:a16="http://schemas.microsoft.com/office/drawing/2014/main" id="{E704506D-3474-40D5-A527-20A9E51D78AE}"/>
              </a:ext>
            </a:extLst>
          </p:cNvPr>
          <p:cNvSpPr>
            <a:spLocks noGrp="1"/>
          </p:cNvSpPr>
          <p:nvPr>
            <p:ph idx="1"/>
          </p:nvPr>
        </p:nvSpPr>
        <p:spPr/>
        <p:txBody>
          <a:bodyPr/>
          <a:lstStyle/>
          <a:p>
            <a:r>
              <a:rPr lang="en-GB" sz="2000" dirty="0"/>
              <a:t>Should children under the age of 16 face criminal proceedings if they kill 1) another child? 2) an adult?</a:t>
            </a:r>
          </a:p>
          <a:p>
            <a:r>
              <a:rPr lang="en-GB" sz="2000" dirty="0"/>
              <a:t>Would it be beneficial to society if children aged 12 – 13 were allowed to teach in a Primary school or work in a nursery for a few hours each week?</a:t>
            </a:r>
          </a:p>
          <a:p>
            <a:r>
              <a:rPr lang="en-GB" sz="2000" dirty="0"/>
              <a:t>Should children under the age 16 be allowed to formulate Government policy on education?</a:t>
            </a:r>
          </a:p>
          <a:p>
            <a:r>
              <a:rPr lang="en-GB" sz="2000" dirty="0"/>
              <a:t>Should a child be taken into care if their parent or main carer has substance misuse issues</a:t>
            </a:r>
          </a:p>
          <a:p>
            <a:r>
              <a:rPr lang="en-GB" sz="2000" dirty="0"/>
              <a:t>Do you think adults are in a position to understand the concerns that 21</a:t>
            </a:r>
            <a:r>
              <a:rPr lang="en-GB" sz="2000" baseline="30000" dirty="0"/>
              <a:t>st</a:t>
            </a:r>
            <a:r>
              <a:rPr lang="en-GB" sz="2000" dirty="0"/>
              <a:t> children face?</a:t>
            </a:r>
          </a:p>
          <a:p>
            <a:endParaRPr lang="en-GB" sz="2000" dirty="0"/>
          </a:p>
          <a:p>
            <a:endParaRPr lang="en-GB" sz="2000" dirty="0"/>
          </a:p>
        </p:txBody>
      </p:sp>
      <p:sp>
        <p:nvSpPr>
          <p:cNvPr id="2" name="Date Placeholder 1">
            <a:extLst>
              <a:ext uri="{FF2B5EF4-FFF2-40B4-BE49-F238E27FC236}">
                <a16:creationId xmlns:a16="http://schemas.microsoft.com/office/drawing/2014/main" id="{9224CD50-66CB-C64C-9AD3-B322A9810CE1}"/>
              </a:ext>
            </a:extLst>
          </p:cNvPr>
          <p:cNvSpPr>
            <a:spLocks noGrp="1"/>
          </p:cNvSpPr>
          <p:nvPr>
            <p:ph type="dt" sz="half" idx="10"/>
          </p:nvPr>
        </p:nvSpPr>
        <p:spPr/>
        <p:txBody>
          <a:bodyPr/>
          <a:lstStyle/>
          <a:p>
            <a:pPr>
              <a:defRPr/>
            </a:pPr>
            <a:fld id="{9860C5FB-3896-4DD1-80D9-24050F56A1A4}" type="datetime1">
              <a:rPr lang="en-GB" altLang="en-US" smtClean="0"/>
              <a:pPr>
                <a:defRPr/>
              </a:pPr>
              <a:t>24/02/2020</a:t>
            </a:fld>
            <a:endParaRPr lang="en-GB" altLang="en-US"/>
          </a:p>
        </p:txBody>
      </p:sp>
      <p:sp>
        <p:nvSpPr>
          <p:cNvPr id="24578" name="Slide Number Placeholder 2"/>
          <p:cNvSpPr>
            <a:spLocks noGrp="1"/>
          </p:cNvSpPr>
          <p:nvPr>
            <p:ph type="sldNum" sz="quarter" idx="12"/>
          </p:nvPr>
        </p:nvSpPr>
        <p:spPr bwMode="auto">
          <a:noFill/>
          <a:ln>
            <a:miter lim="800000"/>
            <a:headEnd/>
            <a:tailEnd/>
          </a:ln>
        </p:spPr>
        <p:txBody>
          <a:bodyPr/>
          <a:lstStyle/>
          <a:p>
            <a:fld id="{6290B40E-3D16-46F6-B70C-E1FF9BE4F90B}" type="slidenum">
              <a:rPr lang="en-GB" altLang="en-US"/>
              <a:pPr/>
              <a:t>8</a:t>
            </a:fld>
            <a:endParaRPr lang="en-GB" altLang="en-US"/>
          </a:p>
        </p:txBody>
      </p:sp>
      <mc:AlternateContent xmlns:mc="http://schemas.openxmlformats.org/markup-compatibility/2006" xmlns:pslz="http://schemas.microsoft.com/office/powerpoint/2016/slidezoom">
        <mc:Choice Requires="pslz">
          <p:graphicFrame>
            <p:nvGraphicFramePr>
              <p:cNvPr id="6" name="Slide Zoom 5">
                <a:extLst>
                  <a:ext uri="{FF2B5EF4-FFF2-40B4-BE49-F238E27FC236}">
                    <a16:creationId xmlns:a16="http://schemas.microsoft.com/office/drawing/2014/main" id="{E2CEC8FA-A60B-43B9-9B08-EEBBD899D88E}"/>
                  </a:ext>
                </a:extLst>
              </p:cNvPr>
              <p:cNvGraphicFramePr>
                <a:graphicFrameLocks noChangeAspect="1"/>
              </p:cNvGraphicFramePr>
              <p:nvPr>
                <p:extLst>
                  <p:ext uri="{D42A27DB-BD31-4B8C-83A1-F6EECF244321}">
                    <p14:modId xmlns:p14="http://schemas.microsoft.com/office/powerpoint/2010/main" val="3069804740"/>
                  </p:ext>
                </p:extLst>
              </p:nvPr>
            </p:nvGraphicFramePr>
            <p:xfrm>
              <a:off x="-3971925" y="904875"/>
              <a:ext cx="2286000" cy="1714500"/>
            </p:xfrm>
            <a:graphic>
              <a:graphicData uri="http://schemas.microsoft.com/office/powerpoint/2016/slidezoom">
                <pslz:sldZm>
                  <pslz:sldZmObj sldId="392" cId="0">
                    <pslz:zmPr id="{78DC896A-115F-47AA-A0A2-4B78F819615D}" returnToParent="0" transitionDur="1000">
                      <p166:blipFill xmlns:p166="http://schemas.microsoft.com/office/powerpoint/2016/6/main">
                        <a:blip r:embed="rId2"/>
                        <a:stretch>
                          <a:fillRect/>
                        </a:stretch>
                      </p166:blipFill>
                      <p166:spPr xmlns:p166="http://schemas.microsoft.com/office/powerpoint/2016/6/main">
                        <a:xfrm>
                          <a:off x="0" y="0"/>
                          <a:ext cx="2286000" cy="1714500"/>
                        </a:xfrm>
                        <a:prstGeom prst="rect">
                          <a:avLst/>
                        </a:prstGeom>
                        <a:ln w="3175">
                          <a:solidFill>
                            <a:prstClr val="ltGray"/>
                          </a:solidFill>
                        </a:ln>
                      </p166:spPr>
                    </pslz:zmPr>
                  </pslz:sldZmObj>
                </pslz:sldZm>
              </a:graphicData>
            </a:graphic>
          </p:graphicFrame>
        </mc:Choice>
        <mc:Fallback xmlns="">
          <p:pic>
            <p:nvPicPr>
              <p:cNvPr id="6" name="Slide Zoom 5">
                <a:extLst>
                  <a:ext uri="{FF2B5EF4-FFF2-40B4-BE49-F238E27FC236}">
                    <a16:creationId xmlns:a16="http://schemas.microsoft.com/office/drawing/2014/main" id="{E2CEC8FA-A60B-43B9-9B08-EEBBD899D88E}"/>
                  </a:ext>
                </a:extLst>
              </p:cNvPr>
              <p:cNvPicPr>
                <a:picLocks noGrp="1" noRot="1" noChangeAspect="1" noMove="1" noResize="1" noEditPoints="1" noAdjustHandles="1" noChangeArrowheads="1" noChangeShapeType="1"/>
              </p:cNvPicPr>
              <p:nvPr/>
            </p:nvPicPr>
            <p:blipFill>
              <a:blip r:embed="rId3"/>
              <a:stretch>
                <a:fillRect/>
              </a:stretch>
            </p:blipFill>
            <p:spPr>
              <a:xfrm>
                <a:off x="-3971925" y="904875"/>
                <a:ext cx="2286000" cy="1714500"/>
              </a:xfrm>
              <a:prstGeom prst="rect">
                <a:avLst/>
              </a:prstGeom>
              <a:ln w="3175">
                <a:solidFill>
                  <a:prstClr val="ltGray"/>
                </a:solidFill>
              </a:ln>
            </p:spPr>
          </p:pic>
        </mc:Fallback>
      </mc:AlternateContent>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3069D4-E7A1-4BE2-979A-53B6B1B02455}"/>
              </a:ext>
            </a:extLst>
          </p:cNvPr>
          <p:cNvSpPr>
            <a:spLocks noGrp="1"/>
          </p:cNvSpPr>
          <p:nvPr>
            <p:ph type="title"/>
          </p:nvPr>
        </p:nvSpPr>
        <p:spPr/>
        <p:txBody>
          <a:bodyPr/>
          <a:lstStyle/>
          <a:p>
            <a:r>
              <a:rPr lang="en-GB" sz="2800" dirty="0"/>
              <a:t>Global Childhoods</a:t>
            </a:r>
          </a:p>
        </p:txBody>
      </p:sp>
      <p:sp>
        <p:nvSpPr>
          <p:cNvPr id="3" name="Content Placeholder 2">
            <a:extLst>
              <a:ext uri="{FF2B5EF4-FFF2-40B4-BE49-F238E27FC236}">
                <a16:creationId xmlns:a16="http://schemas.microsoft.com/office/drawing/2014/main" id="{889326C6-D6FF-49AF-AD25-797C3C3A33C5}"/>
              </a:ext>
            </a:extLst>
          </p:cNvPr>
          <p:cNvSpPr>
            <a:spLocks noGrp="1"/>
          </p:cNvSpPr>
          <p:nvPr>
            <p:ph idx="1"/>
          </p:nvPr>
        </p:nvSpPr>
        <p:spPr/>
        <p:txBody>
          <a:bodyPr/>
          <a:lstStyle/>
          <a:p>
            <a:r>
              <a:rPr lang="en-GB" sz="2000" dirty="0"/>
              <a:t>The module as designed in Wales and developed in England is concerned with the idea of Childhood and also Families as a ‘social construction’</a:t>
            </a:r>
          </a:p>
          <a:p>
            <a:r>
              <a:rPr lang="en-GB" sz="2000" dirty="0"/>
              <a:t>In the context of this course, this basically means that any society, in any given place in any given country or region or culture creates its own understandings, behavioural norms, expectations and collective responsibilities in relation to Childhood and Families</a:t>
            </a:r>
          </a:p>
          <a:p>
            <a:r>
              <a:rPr lang="en-GB" sz="2000" dirty="0"/>
              <a:t>This is significant as it opens up  a wide range of questions about subjects related to children and families and their role within social </a:t>
            </a:r>
            <a:r>
              <a:rPr lang="en-GB" sz="2000" dirty="0" err="1"/>
              <a:t>collectivities</a:t>
            </a:r>
            <a:endParaRPr lang="en-GB" sz="2000" dirty="0"/>
          </a:p>
          <a:p>
            <a:r>
              <a:rPr lang="en-GB" sz="2000" dirty="0"/>
              <a:t>To what extent would you say this idea has currency?</a:t>
            </a:r>
          </a:p>
          <a:p>
            <a:endParaRPr lang="en-GB" sz="200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B977334D-E8B5-49E4-8C3E-F2D5BFC70957}"/>
              </a:ext>
            </a:extLst>
          </p:cNvPr>
          <p:cNvSpPr>
            <a:spLocks noGrp="1"/>
          </p:cNvSpPr>
          <p:nvPr>
            <p:ph type="title"/>
          </p:nvPr>
        </p:nvSpPr>
        <p:spPr>
          <a:xfrm>
            <a:off x="457200" y="-171400"/>
            <a:ext cx="8229600" cy="1589038"/>
          </a:xfrm>
        </p:spPr>
        <p:txBody>
          <a:bodyPr/>
          <a:lstStyle/>
          <a:p>
            <a:r>
              <a:rPr lang="en-GB" sz="2800" dirty="0"/>
              <a:t>Social Constructionism</a:t>
            </a:r>
          </a:p>
        </p:txBody>
      </p:sp>
      <p:sp>
        <p:nvSpPr>
          <p:cNvPr id="5" name="Content Placeholder 4">
            <a:extLst>
              <a:ext uri="{FF2B5EF4-FFF2-40B4-BE49-F238E27FC236}">
                <a16:creationId xmlns:a16="http://schemas.microsoft.com/office/drawing/2014/main" id="{29EB436B-4FE4-4751-8E96-C8F4995687F5}"/>
              </a:ext>
            </a:extLst>
          </p:cNvPr>
          <p:cNvSpPr>
            <a:spLocks noGrp="1"/>
          </p:cNvSpPr>
          <p:nvPr>
            <p:ph idx="1"/>
          </p:nvPr>
        </p:nvSpPr>
        <p:spPr>
          <a:xfrm>
            <a:off x="457200" y="1124744"/>
            <a:ext cx="8229600" cy="4392489"/>
          </a:xfrm>
        </p:spPr>
        <p:txBody>
          <a:bodyPr/>
          <a:lstStyle/>
          <a:p>
            <a:r>
              <a:rPr lang="en-GB" sz="2000" dirty="0"/>
              <a:t>The concept of ‘social constructionism’ is used in the academic and Human Sciences</a:t>
            </a:r>
          </a:p>
          <a:p>
            <a:r>
              <a:rPr lang="en-GB" sz="2000" dirty="0"/>
              <a:t>It is concerned with identifying how what is viewed as ‘accepted wisdom’ is in actuality, constructed knowledge.</a:t>
            </a:r>
          </a:p>
          <a:p>
            <a:r>
              <a:rPr lang="en-GB" sz="2000" dirty="0"/>
              <a:t>At a basic level it means that many of the ideas that we have about the social world are not ‘universal truths’ but the result of social processes</a:t>
            </a:r>
          </a:p>
          <a:p>
            <a:r>
              <a:rPr lang="en-GB" sz="2000" dirty="0"/>
              <a:t>Social processes relate to such areas as Politics, Science, Law, Media, Religion and Medicine</a:t>
            </a:r>
          </a:p>
          <a:p>
            <a:r>
              <a:rPr lang="en-GB" sz="2000" dirty="0"/>
              <a:t>Researchers who utilise the concept of Social Construction – to identify how and why an idea or way of seeing or institution or knowledge works to create ‘social reality’</a:t>
            </a:r>
          </a:p>
          <a:p>
            <a:r>
              <a:rPr lang="en-GB" sz="2000" dirty="0"/>
              <a:t>For example: ‘immigrants’ are a social construction.  Why do you think that is?</a:t>
            </a:r>
          </a:p>
        </p:txBody>
      </p:sp>
      <p:sp>
        <p:nvSpPr>
          <p:cNvPr id="2" name="Date Placeholder 1"/>
          <p:cNvSpPr>
            <a:spLocks noGrp="1"/>
          </p:cNvSpPr>
          <p:nvPr>
            <p:ph type="dt" sz="half" idx="10"/>
          </p:nvPr>
        </p:nvSpPr>
        <p:spPr/>
        <p:txBody>
          <a:bodyPr/>
          <a:lstStyle/>
          <a:p>
            <a:pPr>
              <a:defRPr/>
            </a:pPr>
            <a:fld id="{BF4DFAEE-DBA5-4234-AD65-4F32046DC9D6}" type="datetime1">
              <a:rPr lang="en-GB" altLang="en-US" smtClean="0"/>
              <a:pPr>
                <a:defRPr/>
              </a:pPr>
              <a:t>24/02/2020</a:t>
            </a:fld>
            <a:endParaRPr lang="en-GB" altLang="en-US"/>
          </a:p>
        </p:txBody>
      </p:sp>
      <p:sp>
        <p:nvSpPr>
          <p:cNvPr id="3" name="Slide Number Placeholder 2"/>
          <p:cNvSpPr>
            <a:spLocks noGrp="1"/>
          </p:cNvSpPr>
          <p:nvPr>
            <p:ph type="sldNum" sz="quarter" idx="12"/>
          </p:nvPr>
        </p:nvSpPr>
        <p:spPr/>
        <p:txBody>
          <a:bodyPr/>
          <a:lstStyle/>
          <a:p>
            <a:fld id="{42F83D80-8DA2-4075-A74D-E9B27D2F130B}" type="slidenum">
              <a:rPr lang="en-GB" altLang="en-US" smtClean="0"/>
              <a:pPr/>
              <a:t>10</a:t>
            </a:fld>
            <a:endParaRPr lang="en-GB" altLang="en-US"/>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4094F4-BC19-412D-956D-07AB6D5FE836}"/>
              </a:ext>
            </a:extLst>
          </p:cNvPr>
          <p:cNvSpPr>
            <a:spLocks noGrp="1"/>
          </p:cNvSpPr>
          <p:nvPr>
            <p:ph type="title"/>
          </p:nvPr>
        </p:nvSpPr>
        <p:spPr>
          <a:xfrm>
            <a:off x="457200" y="332656"/>
            <a:ext cx="8229600" cy="1143000"/>
          </a:xfrm>
        </p:spPr>
        <p:txBody>
          <a:bodyPr/>
          <a:lstStyle/>
          <a:p>
            <a:r>
              <a:rPr lang="en-GB" sz="2800" dirty="0"/>
              <a:t>Demonstrating Social Construction</a:t>
            </a:r>
          </a:p>
        </p:txBody>
      </p:sp>
      <p:sp>
        <p:nvSpPr>
          <p:cNvPr id="3" name="Content Placeholder 2">
            <a:extLst>
              <a:ext uri="{FF2B5EF4-FFF2-40B4-BE49-F238E27FC236}">
                <a16:creationId xmlns:a16="http://schemas.microsoft.com/office/drawing/2014/main" id="{54864B21-20DE-4C2E-980C-8ED3342499B5}"/>
              </a:ext>
            </a:extLst>
          </p:cNvPr>
          <p:cNvSpPr>
            <a:spLocks noGrp="1"/>
          </p:cNvSpPr>
          <p:nvPr>
            <p:ph idx="1"/>
          </p:nvPr>
        </p:nvSpPr>
        <p:spPr>
          <a:xfrm>
            <a:off x="457200" y="1254770"/>
            <a:ext cx="8229600" cy="4320481"/>
          </a:xfrm>
        </p:spPr>
        <p:txBody>
          <a:bodyPr/>
          <a:lstStyle/>
          <a:p>
            <a:r>
              <a:rPr lang="en-GB" sz="2000" dirty="0"/>
              <a:t>Generally our assumptions about children and families are that a family would consist of at least adult over the age of 16 who would be the principal carer(s) for the children (under 18) in that household</a:t>
            </a:r>
          </a:p>
          <a:p>
            <a:r>
              <a:rPr lang="en-GB" sz="2000" dirty="0"/>
              <a:t>One way to understand the concept of ‘social constructionism’ is to look at how that it is not always the case within families both in the UK and globally</a:t>
            </a:r>
          </a:p>
          <a:p>
            <a:r>
              <a:rPr lang="en-GB" sz="2000" dirty="0"/>
              <a:t>A case in point concerns the role of ‘children as carers’.  This is something that we will be looking at in greater detail in Week 10.</a:t>
            </a:r>
          </a:p>
          <a:p>
            <a:r>
              <a:rPr lang="en-GB" sz="2000" dirty="0"/>
              <a:t>Have a look at the following video:</a:t>
            </a:r>
          </a:p>
          <a:p>
            <a:pPr marL="0" indent="0">
              <a:buNone/>
            </a:pPr>
            <a:r>
              <a:rPr lang="en-GB" sz="2000" dirty="0"/>
              <a:t>     </a:t>
            </a:r>
            <a:r>
              <a:rPr lang="en-GB" sz="2000" dirty="0">
                <a:hlinkClick r:id="rId2"/>
              </a:rPr>
              <a:t>https://www.youtube.com/watch?v=YaF8cHCkiXo</a:t>
            </a:r>
            <a:endParaRPr lang="en-GB" sz="2000" dirty="0"/>
          </a:p>
          <a:p>
            <a:r>
              <a:rPr lang="en-GB" sz="2000" dirty="0"/>
              <a:t>In what ways does/does it not demonstrate the concept of ‘social constructionism’ in relation to Childhood</a:t>
            </a:r>
          </a:p>
          <a:p>
            <a:pPr marL="0" indent="0">
              <a:buNone/>
            </a:pPr>
            <a:endParaRPr lang="en-GB" sz="2000" dirty="0"/>
          </a:p>
        </p:txBody>
      </p:sp>
      <p:sp>
        <p:nvSpPr>
          <p:cNvPr id="4" name="Date Placeholder 3">
            <a:extLst>
              <a:ext uri="{FF2B5EF4-FFF2-40B4-BE49-F238E27FC236}">
                <a16:creationId xmlns:a16="http://schemas.microsoft.com/office/drawing/2014/main" id="{1E4EBC75-7CF2-4939-8FDE-1555E14F3667}"/>
              </a:ext>
            </a:extLst>
          </p:cNvPr>
          <p:cNvSpPr>
            <a:spLocks noGrp="1"/>
          </p:cNvSpPr>
          <p:nvPr>
            <p:ph type="dt" sz="half" idx="10"/>
          </p:nvPr>
        </p:nvSpPr>
        <p:spPr/>
        <p:txBody>
          <a:bodyPr/>
          <a:lstStyle/>
          <a:p>
            <a:pPr>
              <a:defRPr/>
            </a:pPr>
            <a:fld id="{2724FC0F-0215-4E86-987A-C2744E71EA78}" type="datetime1">
              <a:rPr lang="en-GB" altLang="en-US" smtClean="0"/>
              <a:pPr>
                <a:defRPr/>
              </a:pPr>
              <a:t>24/02/2020</a:t>
            </a:fld>
            <a:endParaRPr lang="en-GB" altLang="en-US"/>
          </a:p>
        </p:txBody>
      </p:sp>
      <p:sp>
        <p:nvSpPr>
          <p:cNvPr id="5" name="Slide Number Placeholder 4">
            <a:extLst>
              <a:ext uri="{FF2B5EF4-FFF2-40B4-BE49-F238E27FC236}">
                <a16:creationId xmlns:a16="http://schemas.microsoft.com/office/drawing/2014/main" id="{195407BC-BCAD-43DB-8477-68C75157873A}"/>
              </a:ext>
            </a:extLst>
          </p:cNvPr>
          <p:cNvSpPr>
            <a:spLocks noGrp="1"/>
          </p:cNvSpPr>
          <p:nvPr>
            <p:ph type="sldNum" sz="quarter" idx="12"/>
          </p:nvPr>
        </p:nvSpPr>
        <p:spPr/>
        <p:txBody>
          <a:bodyPr/>
          <a:lstStyle/>
          <a:p>
            <a:fld id="{6445F015-2965-4E78-9642-C98D5AEBDB49}" type="slidenum">
              <a:rPr lang="en-GB" altLang="en-US" smtClean="0"/>
              <a:pPr/>
              <a:t>11</a:t>
            </a:fld>
            <a:endParaRPr lang="en-GB" altLang="en-US"/>
          </a:p>
        </p:txBody>
      </p:sp>
    </p:spTree>
    <p:extLst>
      <p:ext uri="{BB962C8B-B14F-4D97-AF65-F5344CB8AC3E}">
        <p14:creationId xmlns:p14="http://schemas.microsoft.com/office/powerpoint/2010/main" val="71931355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1CE46F-1AFC-42F2-B8E3-2E02183CF161}"/>
              </a:ext>
            </a:extLst>
          </p:cNvPr>
          <p:cNvSpPr>
            <a:spLocks noGrp="1"/>
          </p:cNvSpPr>
          <p:nvPr>
            <p:ph type="title"/>
          </p:nvPr>
        </p:nvSpPr>
        <p:spPr/>
        <p:txBody>
          <a:bodyPr/>
          <a:lstStyle/>
          <a:p>
            <a:r>
              <a:rPr lang="en-GB" sz="2800" dirty="0"/>
              <a:t>Demonstrating Social Constructionism</a:t>
            </a:r>
          </a:p>
        </p:txBody>
      </p:sp>
      <p:sp>
        <p:nvSpPr>
          <p:cNvPr id="3" name="Content Placeholder 2">
            <a:extLst>
              <a:ext uri="{FF2B5EF4-FFF2-40B4-BE49-F238E27FC236}">
                <a16:creationId xmlns:a16="http://schemas.microsoft.com/office/drawing/2014/main" id="{A08BB16C-A313-4ECE-9E87-2942760C3B7B}"/>
              </a:ext>
            </a:extLst>
          </p:cNvPr>
          <p:cNvSpPr>
            <a:spLocks noGrp="1"/>
          </p:cNvSpPr>
          <p:nvPr>
            <p:ph idx="1"/>
          </p:nvPr>
        </p:nvSpPr>
        <p:spPr>
          <a:xfrm>
            <a:off x="457200" y="1196752"/>
            <a:ext cx="8229600" cy="4320481"/>
          </a:xfrm>
        </p:spPr>
        <p:txBody>
          <a:bodyPr/>
          <a:lstStyle/>
          <a:p>
            <a:r>
              <a:rPr lang="en-GB" sz="2000" dirty="0"/>
              <a:t>The video (produced by young Carers UK) contains  three children talking about how being a young Carer impacts on their lives</a:t>
            </a:r>
          </a:p>
          <a:p>
            <a:r>
              <a:rPr lang="en-GB" sz="2000" dirty="0"/>
              <a:t>It demonstrates Social Constructionism in relation to Children and the ‘caring’ function insofar as all three children have to take responsibility for the well-being of their own parents</a:t>
            </a:r>
          </a:p>
          <a:p>
            <a:r>
              <a:rPr lang="en-GB" sz="2000" dirty="0"/>
              <a:t>In the video, the three children discuss their experiences as Young Carers in relation to friends, school and leisure</a:t>
            </a:r>
          </a:p>
          <a:p>
            <a:r>
              <a:rPr lang="en-GB" sz="2000" dirty="0"/>
              <a:t>It demonstrates social constructionism in terms of the way that their role caring for parents impacts on their time.  This creates a kind of ‘schism’ in which they feel like children though are expected to behave as adults</a:t>
            </a:r>
          </a:p>
          <a:p>
            <a:r>
              <a:rPr lang="en-GB" sz="2000" dirty="0"/>
              <a:t>It does not demonstrate social constructionism insofar as not everyone would assume that families are about parents caring for children</a:t>
            </a:r>
          </a:p>
        </p:txBody>
      </p:sp>
      <p:sp>
        <p:nvSpPr>
          <p:cNvPr id="4" name="Date Placeholder 3">
            <a:extLst>
              <a:ext uri="{FF2B5EF4-FFF2-40B4-BE49-F238E27FC236}">
                <a16:creationId xmlns:a16="http://schemas.microsoft.com/office/drawing/2014/main" id="{2CFED2CD-FE58-41F2-87C5-3D48CA3EDA53}"/>
              </a:ext>
            </a:extLst>
          </p:cNvPr>
          <p:cNvSpPr>
            <a:spLocks noGrp="1"/>
          </p:cNvSpPr>
          <p:nvPr>
            <p:ph type="dt" sz="half" idx="10"/>
          </p:nvPr>
        </p:nvSpPr>
        <p:spPr/>
        <p:txBody>
          <a:bodyPr/>
          <a:lstStyle/>
          <a:p>
            <a:pPr>
              <a:defRPr/>
            </a:pPr>
            <a:fld id="{2724FC0F-0215-4E86-987A-C2744E71EA78}" type="datetime1">
              <a:rPr lang="en-GB" altLang="en-US" smtClean="0"/>
              <a:pPr>
                <a:defRPr/>
              </a:pPr>
              <a:t>24/02/2020</a:t>
            </a:fld>
            <a:endParaRPr lang="en-GB" altLang="en-US"/>
          </a:p>
        </p:txBody>
      </p:sp>
      <p:sp>
        <p:nvSpPr>
          <p:cNvPr id="5" name="Slide Number Placeholder 4">
            <a:extLst>
              <a:ext uri="{FF2B5EF4-FFF2-40B4-BE49-F238E27FC236}">
                <a16:creationId xmlns:a16="http://schemas.microsoft.com/office/drawing/2014/main" id="{C8F65C00-CF12-4A04-B571-7E61FBB56CE6}"/>
              </a:ext>
            </a:extLst>
          </p:cNvPr>
          <p:cNvSpPr>
            <a:spLocks noGrp="1"/>
          </p:cNvSpPr>
          <p:nvPr>
            <p:ph type="sldNum" sz="quarter" idx="12"/>
          </p:nvPr>
        </p:nvSpPr>
        <p:spPr/>
        <p:txBody>
          <a:bodyPr/>
          <a:lstStyle/>
          <a:p>
            <a:fld id="{6445F015-2965-4E78-9642-C98D5AEBDB49}" type="slidenum">
              <a:rPr lang="en-GB" altLang="en-US" smtClean="0"/>
              <a:pPr/>
              <a:t>12</a:t>
            </a:fld>
            <a:endParaRPr lang="en-GB" altLang="en-US"/>
          </a:p>
        </p:txBody>
      </p:sp>
    </p:spTree>
    <p:extLst>
      <p:ext uri="{BB962C8B-B14F-4D97-AF65-F5344CB8AC3E}">
        <p14:creationId xmlns:p14="http://schemas.microsoft.com/office/powerpoint/2010/main" val="212901165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6EFF8B-6EAE-4D17-A1A9-3F22CC4032ED}"/>
              </a:ext>
            </a:extLst>
          </p:cNvPr>
          <p:cNvSpPr>
            <a:spLocks noGrp="1"/>
          </p:cNvSpPr>
          <p:nvPr>
            <p:ph type="title"/>
          </p:nvPr>
        </p:nvSpPr>
        <p:spPr/>
        <p:txBody>
          <a:bodyPr/>
          <a:lstStyle/>
          <a:p>
            <a:r>
              <a:rPr lang="en-GB" sz="2800" dirty="0"/>
              <a:t>Social Constructionism in history</a:t>
            </a:r>
          </a:p>
        </p:txBody>
      </p:sp>
      <p:sp>
        <p:nvSpPr>
          <p:cNvPr id="3" name="Content Placeholder 2">
            <a:extLst>
              <a:ext uri="{FF2B5EF4-FFF2-40B4-BE49-F238E27FC236}">
                <a16:creationId xmlns:a16="http://schemas.microsoft.com/office/drawing/2014/main" id="{C887FA9B-9410-4772-B6E1-F316EBC7411B}"/>
              </a:ext>
            </a:extLst>
          </p:cNvPr>
          <p:cNvSpPr>
            <a:spLocks noGrp="1"/>
          </p:cNvSpPr>
          <p:nvPr>
            <p:ph idx="1"/>
          </p:nvPr>
        </p:nvSpPr>
        <p:spPr/>
        <p:txBody>
          <a:bodyPr/>
          <a:lstStyle/>
          <a:p>
            <a:r>
              <a:rPr lang="en-GB" sz="2000" dirty="0"/>
              <a:t>Have a look at the five pictures on the next five slides</a:t>
            </a:r>
          </a:p>
          <a:p>
            <a:r>
              <a:rPr lang="en-GB" sz="2000" dirty="0"/>
              <a:t>What they tell us about the way that Childhood was constructed across time in Britain and Europe</a:t>
            </a:r>
          </a:p>
          <a:p>
            <a:r>
              <a:rPr lang="en-GB" sz="2000" dirty="0"/>
              <a:t>What additional information would we need in order to understand the pictures presented</a:t>
            </a:r>
          </a:p>
          <a:p>
            <a:endParaRPr lang="en-GB" sz="2000" dirty="0"/>
          </a:p>
        </p:txBody>
      </p:sp>
      <p:sp>
        <p:nvSpPr>
          <p:cNvPr id="4" name="Date Placeholder 3">
            <a:extLst>
              <a:ext uri="{FF2B5EF4-FFF2-40B4-BE49-F238E27FC236}">
                <a16:creationId xmlns:a16="http://schemas.microsoft.com/office/drawing/2014/main" id="{E5AC7EEE-852D-42C6-BA2B-40702B237354}"/>
              </a:ext>
            </a:extLst>
          </p:cNvPr>
          <p:cNvSpPr>
            <a:spLocks noGrp="1"/>
          </p:cNvSpPr>
          <p:nvPr>
            <p:ph type="dt" sz="half" idx="10"/>
          </p:nvPr>
        </p:nvSpPr>
        <p:spPr/>
        <p:txBody>
          <a:bodyPr/>
          <a:lstStyle/>
          <a:p>
            <a:pPr>
              <a:defRPr/>
            </a:pPr>
            <a:fld id="{2724FC0F-0215-4E86-987A-C2744E71EA78}" type="datetime1">
              <a:rPr lang="en-GB" altLang="en-US" smtClean="0"/>
              <a:pPr>
                <a:defRPr/>
              </a:pPr>
              <a:t>24/02/2020</a:t>
            </a:fld>
            <a:endParaRPr lang="en-GB" altLang="en-US"/>
          </a:p>
        </p:txBody>
      </p:sp>
      <p:sp>
        <p:nvSpPr>
          <p:cNvPr id="5" name="Slide Number Placeholder 4">
            <a:extLst>
              <a:ext uri="{FF2B5EF4-FFF2-40B4-BE49-F238E27FC236}">
                <a16:creationId xmlns:a16="http://schemas.microsoft.com/office/drawing/2014/main" id="{F37B75FD-D483-414D-8176-A47C53333C27}"/>
              </a:ext>
            </a:extLst>
          </p:cNvPr>
          <p:cNvSpPr>
            <a:spLocks noGrp="1"/>
          </p:cNvSpPr>
          <p:nvPr>
            <p:ph type="sldNum" sz="quarter" idx="12"/>
          </p:nvPr>
        </p:nvSpPr>
        <p:spPr/>
        <p:txBody>
          <a:bodyPr/>
          <a:lstStyle/>
          <a:p>
            <a:fld id="{6445F015-2965-4E78-9642-C98D5AEBDB49}" type="slidenum">
              <a:rPr lang="en-GB" altLang="en-US" smtClean="0"/>
              <a:pPr/>
              <a:t>13</a:t>
            </a:fld>
            <a:endParaRPr lang="en-GB" altLang="en-US"/>
          </a:p>
        </p:txBody>
      </p:sp>
    </p:spTree>
    <p:extLst>
      <p:ext uri="{BB962C8B-B14F-4D97-AF65-F5344CB8AC3E}">
        <p14:creationId xmlns:p14="http://schemas.microsoft.com/office/powerpoint/2010/main" val="217704090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E01484C3-5186-46B2-873A-034ED030EF0D}"/>
              </a:ext>
            </a:extLst>
          </p:cNvPr>
          <p:cNvSpPr>
            <a:spLocks noGrp="1"/>
          </p:cNvSpPr>
          <p:nvPr>
            <p:ph type="dt" sz="half" idx="10"/>
          </p:nvPr>
        </p:nvSpPr>
        <p:spPr/>
        <p:txBody>
          <a:bodyPr/>
          <a:lstStyle/>
          <a:p>
            <a:pPr>
              <a:defRPr/>
            </a:pPr>
            <a:fld id="{2724FC0F-0215-4E86-987A-C2744E71EA78}" type="datetime1">
              <a:rPr lang="en-GB" altLang="en-US" smtClean="0"/>
              <a:pPr>
                <a:defRPr/>
              </a:pPr>
              <a:t>24/02/2020</a:t>
            </a:fld>
            <a:endParaRPr lang="en-GB" altLang="en-US"/>
          </a:p>
        </p:txBody>
      </p:sp>
      <p:sp>
        <p:nvSpPr>
          <p:cNvPr id="5" name="Slide Number Placeholder 4">
            <a:extLst>
              <a:ext uri="{FF2B5EF4-FFF2-40B4-BE49-F238E27FC236}">
                <a16:creationId xmlns:a16="http://schemas.microsoft.com/office/drawing/2014/main" id="{3F895F18-C4F1-4D5E-A6C4-2CBB1BD66D59}"/>
              </a:ext>
            </a:extLst>
          </p:cNvPr>
          <p:cNvSpPr>
            <a:spLocks noGrp="1"/>
          </p:cNvSpPr>
          <p:nvPr>
            <p:ph type="sldNum" sz="quarter" idx="11"/>
          </p:nvPr>
        </p:nvSpPr>
        <p:spPr/>
        <p:txBody>
          <a:bodyPr/>
          <a:lstStyle/>
          <a:p>
            <a:fld id="{6445F015-2965-4E78-9642-C98D5AEBDB49}" type="slidenum">
              <a:rPr lang="en-GB" altLang="en-US" smtClean="0"/>
              <a:pPr/>
              <a:t>14</a:t>
            </a:fld>
            <a:endParaRPr lang="en-GB" altLang="en-US"/>
          </a:p>
        </p:txBody>
      </p:sp>
      <p:pic>
        <p:nvPicPr>
          <p:cNvPr id="6" name="Picture 5">
            <a:extLst>
              <a:ext uri="{FF2B5EF4-FFF2-40B4-BE49-F238E27FC236}">
                <a16:creationId xmlns:a16="http://schemas.microsoft.com/office/drawing/2014/main" id="{D595649F-068B-4BBC-AAA9-3398F5CD9511}"/>
              </a:ext>
            </a:extLst>
          </p:cNvPr>
          <p:cNvPicPr>
            <a:picLocks noChangeAspect="1"/>
          </p:cNvPicPr>
          <p:nvPr/>
        </p:nvPicPr>
        <p:blipFill>
          <a:blip r:embed="rId2"/>
          <a:stretch>
            <a:fillRect/>
          </a:stretch>
        </p:blipFill>
        <p:spPr>
          <a:xfrm>
            <a:off x="971245" y="836712"/>
            <a:ext cx="6955812" cy="4022489"/>
          </a:xfrm>
          <a:prstGeom prst="rect">
            <a:avLst/>
          </a:prstGeom>
        </p:spPr>
      </p:pic>
    </p:spTree>
    <p:extLst>
      <p:ext uri="{BB962C8B-B14F-4D97-AF65-F5344CB8AC3E}">
        <p14:creationId xmlns:p14="http://schemas.microsoft.com/office/powerpoint/2010/main" val="27791491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blipFill dpi="0" rotWithShape="0">
          <a:blip r:embed="rId2" cstate="print"/>
          <a:srcRect/>
          <a:stretch>
            <a:fillRect/>
          </a:stretch>
        </a:blip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3961059F-6C7F-4D83-AAF0-6A4AE4F6160D}"/>
              </a:ext>
            </a:extLst>
          </p:cNvPr>
          <p:cNvPicPr>
            <a:picLocks noChangeAspect="1"/>
          </p:cNvPicPr>
          <p:nvPr/>
        </p:nvPicPr>
        <p:blipFill rotWithShape="1">
          <a:blip r:embed="rId3"/>
          <a:srcRect t="13312" r="-1" b="23687"/>
          <a:stretch/>
        </p:blipFill>
        <p:spPr>
          <a:xfrm>
            <a:off x="20" y="10"/>
            <a:ext cx="9143980" cy="6857990"/>
          </a:xfrm>
          <a:prstGeom prst="rect">
            <a:avLst/>
          </a:prstGeom>
          <a:noFill/>
        </p:spPr>
      </p:pic>
      <p:sp>
        <p:nvSpPr>
          <p:cNvPr id="2" name="Date Placeholder 1" hidden="1">
            <a:extLst>
              <a:ext uri="{FF2B5EF4-FFF2-40B4-BE49-F238E27FC236}">
                <a16:creationId xmlns:a16="http://schemas.microsoft.com/office/drawing/2014/main" id="{F618AF03-5250-495E-A6AE-E0E28B2F0881}"/>
              </a:ext>
            </a:extLst>
          </p:cNvPr>
          <p:cNvSpPr>
            <a:spLocks noGrp="1"/>
          </p:cNvSpPr>
          <p:nvPr>
            <p:ph type="dt" sz="half" idx="10"/>
          </p:nvPr>
        </p:nvSpPr>
        <p:spPr/>
        <p:txBody>
          <a:bodyPr/>
          <a:lstStyle/>
          <a:p>
            <a:pPr>
              <a:spcAft>
                <a:spcPts val="600"/>
              </a:spcAft>
              <a:defRPr/>
            </a:pPr>
            <a:fld id="{BF4DFAEE-DBA5-4234-AD65-4F32046DC9D6}" type="datetime1">
              <a:rPr lang="en-GB" altLang="en-US" smtClean="0"/>
              <a:pPr>
                <a:spcAft>
                  <a:spcPts val="600"/>
                </a:spcAft>
                <a:defRPr/>
              </a:pPr>
              <a:t>24/02/2020</a:t>
            </a:fld>
            <a:endParaRPr lang="en-GB" altLang="en-US"/>
          </a:p>
        </p:txBody>
      </p:sp>
      <p:sp>
        <p:nvSpPr>
          <p:cNvPr id="3" name="Slide Number Placeholder 2" hidden="1">
            <a:extLst>
              <a:ext uri="{FF2B5EF4-FFF2-40B4-BE49-F238E27FC236}">
                <a16:creationId xmlns:a16="http://schemas.microsoft.com/office/drawing/2014/main" id="{C487AAB5-2EC1-4BC4-9A78-0BB2B8130015}"/>
              </a:ext>
            </a:extLst>
          </p:cNvPr>
          <p:cNvSpPr>
            <a:spLocks noGrp="1"/>
          </p:cNvSpPr>
          <p:nvPr>
            <p:ph type="sldNum" sz="quarter" idx="4294967295"/>
          </p:nvPr>
        </p:nvSpPr>
        <p:spPr>
          <a:xfrm>
            <a:off x="7956550" y="6381750"/>
            <a:ext cx="730250" cy="339725"/>
          </a:xfrm>
        </p:spPr>
        <p:txBody>
          <a:bodyPr/>
          <a:lstStyle/>
          <a:p>
            <a:pPr>
              <a:spcAft>
                <a:spcPts val="600"/>
              </a:spcAft>
            </a:pPr>
            <a:fld id="{42F83D80-8DA2-4075-A74D-E9B27D2F130B}" type="slidenum">
              <a:rPr lang="en-GB" altLang="en-US" smtClean="0"/>
              <a:pPr>
                <a:spcAft>
                  <a:spcPts val="600"/>
                </a:spcAft>
              </a:pPr>
              <a:t>15</a:t>
            </a:fld>
            <a:endParaRPr lang="en-GB" altLang="en-US"/>
          </a:p>
        </p:txBody>
      </p:sp>
    </p:spTree>
    <p:extLst>
      <p:ext uri="{BB962C8B-B14F-4D97-AF65-F5344CB8AC3E}">
        <p14:creationId xmlns:p14="http://schemas.microsoft.com/office/powerpoint/2010/main" val="64070961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blipFill dpi="0" rotWithShape="0">
          <a:blip r:embed="rId2" cstate="print"/>
          <a:srcRect/>
          <a:stretch>
            <a:fillRect/>
          </a:stretch>
        </a:blip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6F024784-8BD1-4124-94D2-EF3C072179D9}"/>
              </a:ext>
            </a:extLst>
          </p:cNvPr>
          <p:cNvPicPr>
            <a:picLocks noChangeAspect="1"/>
          </p:cNvPicPr>
          <p:nvPr/>
        </p:nvPicPr>
        <p:blipFill rotWithShape="1">
          <a:blip r:embed="rId3"/>
          <a:srcRect l="13039" r="8962" b="1"/>
          <a:stretch/>
        </p:blipFill>
        <p:spPr>
          <a:xfrm>
            <a:off x="20" y="10"/>
            <a:ext cx="9143980" cy="6857990"/>
          </a:xfrm>
          <a:prstGeom prst="rect">
            <a:avLst/>
          </a:prstGeom>
          <a:noFill/>
        </p:spPr>
      </p:pic>
      <p:sp>
        <p:nvSpPr>
          <p:cNvPr id="4" name="Date Placeholder 3" hidden="1">
            <a:extLst>
              <a:ext uri="{FF2B5EF4-FFF2-40B4-BE49-F238E27FC236}">
                <a16:creationId xmlns:a16="http://schemas.microsoft.com/office/drawing/2014/main" id="{C58433D1-DDE0-4AEC-A13F-001872DB6FBE}"/>
              </a:ext>
            </a:extLst>
          </p:cNvPr>
          <p:cNvSpPr>
            <a:spLocks noGrp="1"/>
          </p:cNvSpPr>
          <p:nvPr>
            <p:ph type="dt" sz="half" idx="10"/>
          </p:nvPr>
        </p:nvSpPr>
        <p:spPr/>
        <p:txBody>
          <a:bodyPr/>
          <a:lstStyle/>
          <a:p>
            <a:pPr>
              <a:spcAft>
                <a:spcPts val="600"/>
              </a:spcAft>
              <a:defRPr/>
            </a:pPr>
            <a:fld id="{2724FC0F-0215-4E86-987A-C2744E71EA78}" type="datetime1">
              <a:rPr lang="en-GB" altLang="en-US" smtClean="0"/>
              <a:pPr>
                <a:spcAft>
                  <a:spcPts val="600"/>
                </a:spcAft>
                <a:defRPr/>
              </a:pPr>
              <a:t>24/02/2020</a:t>
            </a:fld>
            <a:endParaRPr lang="en-GB" altLang="en-US"/>
          </a:p>
        </p:txBody>
      </p:sp>
      <p:sp>
        <p:nvSpPr>
          <p:cNvPr id="5" name="Slide Number Placeholder 4" hidden="1">
            <a:extLst>
              <a:ext uri="{FF2B5EF4-FFF2-40B4-BE49-F238E27FC236}">
                <a16:creationId xmlns:a16="http://schemas.microsoft.com/office/drawing/2014/main" id="{D2304BB7-432D-4F82-9085-665EDC85DD7C}"/>
              </a:ext>
            </a:extLst>
          </p:cNvPr>
          <p:cNvSpPr>
            <a:spLocks noGrp="1"/>
          </p:cNvSpPr>
          <p:nvPr>
            <p:ph type="sldNum" sz="quarter" idx="4294967295"/>
          </p:nvPr>
        </p:nvSpPr>
        <p:spPr>
          <a:xfrm>
            <a:off x="7956550" y="6381750"/>
            <a:ext cx="730250" cy="339725"/>
          </a:xfrm>
        </p:spPr>
        <p:txBody>
          <a:bodyPr/>
          <a:lstStyle/>
          <a:p>
            <a:pPr>
              <a:spcAft>
                <a:spcPts val="600"/>
              </a:spcAft>
            </a:pPr>
            <a:fld id="{6445F015-2965-4E78-9642-C98D5AEBDB49}" type="slidenum">
              <a:rPr lang="en-GB" altLang="en-US" smtClean="0"/>
              <a:pPr>
                <a:spcAft>
                  <a:spcPts val="600"/>
                </a:spcAft>
              </a:pPr>
              <a:t>16</a:t>
            </a:fld>
            <a:endParaRPr lang="en-GB" altLang="en-US"/>
          </a:p>
        </p:txBody>
      </p:sp>
    </p:spTree>
    <p:extLst>
      <p:ext uri="{BB962C8B-B14F-4D97-AF65-F5344CB8AC3E}">
        <p14:creationId xmlns:p14="http://schemas.microsoft.com/office/powerpoint/2010/main" val="230838028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blipFill dpi="0" rotWithShape="0">
          <a:blip r:embed="rId2" cstate="print"/>
          <a:srcRect/>
          <a:stretch>
            <a:fillRect/>
          </a:stretch>
        </a:blipFill>
        <a:effectLst/>
      </p:bgPr>
    </p:bg>
    <p:spTree>
      <p:nvGrpSpPr>
        <p:cNvPr id="1" name=""/>
        <p:cNvGrpSpPr/>
        <p:nvPr/>
      </p:nvGrpSpPr>
      <p:grpSpPr>
        <a:xfrm>
          <a:off x="0" y="0"/>
          <a:ext cx="0" cy="0"/>
          <a:chOff x="0" y="0"/>
          <a:chExt cx="0" cy="0"/>
        </a:xfrm>
      </p:grpSpPr>
      <p:pic>
        <p:nvPicPr>
          <p:cNvPr id="6" name="Picture 5" descr="A group of people posing for the camera&#10;&#10;Description automatically generated">
            <a:extLst>
              <a:ext uri="{FF2B5EF4-FFF2-40B4-BE49-F238E27FC236}">
                <a16:creationId xmlns:a16="http://schemas.microsoft.com/office/drawing/2014/main" id="{833FE60C-1A59-462B-A4B7-294506EFC0AA}"/>
              </a:ext>
            </a:extLst>
          </p:cNvPr>
          <p:cNvPicPr>
            <a:picLocks noChangeAspect="1"/>
          </p:cNvPicPr>
          <p:nvPr/>
        </p:nvPicPr>
        <p:blipFill rotWithShape="1">
          <a:blip r:embed="rId3"/>
          <a:srcRect l="4392" r="6942"/>
          <a:stretch/>
        </p:blipFill>
        <p:spPr>
          <a:xfrm>
            <a:off x="20" y="10"/>
            <a:ext cx="9143980" cy="6857990"/>
          </a:xfrm>
          <a:prstGeom prst="rect">
            <a:avLst/>
          </a:prstGeom>
          <a:noFill/>
        </p:spPr>
      </p:pic>
      <p:sp>
        <p:nvSpPr>
          <p:cNvPr id="4" name="Date Placeholder 3" hidden="1">
            <a:extLst>
              <a:ext uri="{FF2B5EF4-FFF2-40B4-BE49-F238E27FC236}">
                <a16:creationId xmlns:a16="http://schemas.microsoft.com/office/drawing/2014/main" id="{72BFBE72-609D-46BC-9DCA-527D734B14E9}"/>
              </a:ext>
            </a:extLst>
          </p:cNvPr>
          <p:cNvSpPr>
            <a:spLocks noGrp="1"/>
          </p:cNvSpPr>
          <p:nvPr>
            <p:ph type="dt" sz="half" idx="10"/>
          </p:nvPr>
        </p:nvSpPr>
        <p:spPr/>
        <p:txBody>
          <a:bodyPr/>
          <a:lstStyle/>
          <a:p>
            <a:pPr>
              <a:spcAft>
                <a:spcPts val="600"/>
              </a:spcAft>
              <a:defRPr/>
            </a:pPr>
            <a:fld id="{2724FC0F-0215-4E86-987A-C2744E71EA78}" type="datetime1">
              <a:rPr lang="en-GB" altLang="en-US" smtClean="0"/>
              <a:pPr>
                <a:spcAft>
                  <a:spcPts val="600"/>
                </a:spcAft>
                <a:defRPr/>
              </a:pPr>
              <a:t>24/02/2020</a:t>
            </a:fld>
            <a:endParaRPr lang="en-GB" altLang="en-US"/>
          </a:p>
        </p:txBody>
      </p:sp>
      <p:sp>
        <p:nvSpPr>
          <p:cNvPr id="5" name="Slide Number Placeholder 4" hidden="1">
            <a:extLst>
              <a:ext uri="{FF2B5EF4-FFF2-40B4-BE49-F238E27FC236}">
                <a16:creationId xmlns:a16="http://schemas.microsoft.com/office/drawing/2014/main" id="{618D491E-589A-45AC-BF46-AC67A5D31DAA}"/>
              </a:ext>
            </a:extLst>
          </p:cNvPr>
          <p:cNvSpPr>
            <a:spLocks noGrp="1"/>
          </p:cNvSpPr>
          <p:nvPr>
            <p:ph type="sldNum" sz="quarter" idx="4294967295"/>
          </p:nvPr>
        </p:nvSpPr>
        <p:spPr>
          <a:xfrm>
            <a:off x="7956550" y="6381750"/>
            <a:ext cx="730250" cy="339725"/>
          </a:xfrm>
        </p:spPr>
        <p:txBody>
          <a:bodyPr/>
          <a:lstStyle/>
          <a:p>
            <a:pPr>
              <a:spcAft>
                <a:spcPts val="600"/>
              </a:spcAft>
            </a:pPr>
            <a:fld id="{6445F015-2965-4E78-9642-C98D5AEBDB49}" type="slidenum">
              <a:rPr lang="en-GB" altLang="en-US" smtClean="0"/>
              <a:pPr>
                <a:spcAft>
                  <a:spcPts val="600"/>
                </a:spcAft>
              </a:pPr>
              <a:t>17</a:t>
            </a:fld>
            <a:endParaRPr lang="en-GB" altLang="en-US"/>
          </a:p>
        </p:txBody>
      </p:sp>
    </p:spTree>
    <p:extLst>
      <p:ext uri="{BB962C8B-B14F-4D97-AF65-F5344CB8AC3E}">
        <p14:creationId xmlns:p14="http://schemas.microsoft.com/office/powerpoint/2010/main" val="188089226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B88BB50F-6830-4FFC-8266-A7366F037BFA}"/>
              </a:ext>
            </a:extLst>
          </p:cNvPr>
          <p:cNvSpPr>
            <a:spLocks noGrp="1"/>
          </p:cNvSpPr>
          <p:nvPr>
            <p:ph type="dt" sz="half" idx="10"/>
          </p:nvPr>
        </p:nvSpPr>
        <p:spPr/>
        <p:txBody>
          <a:bodyPr/>
          <a:lstStyle/>
          <a:p>
            <a:pPr>
              <a:defRPr/>
            </a:pPr>
            <a:fld id="{2724FC0F-0215-4E86-987A-C2744E71EA78}" type="datetime1">
              <a:rPr lang="en-GB" altLang="en-US" smtClean="0"/>
              <a:pPr>
                <a:defRPr/>
              </a:pPr>
              <a:t>24/02/2020</a:t>
            </a:fld>
            <a:endParaRPr lang="en-GB" altLang="en-US"/>
          </a:p>
        </p:txBody>
      </p:sp>
      <p:sp>
        <p:nvSpPr>
          <p:cNvPr id="5" name="Slide Number Placeholder 4">
            <a:extLst>
              <a:ext uri="{FF2B5EF4-FFF2-40B4-BE49-F238E27FC236}">
                <a16:creationId xmlns:a16="http://schemas.microsoft.com/office/drawing/2014/main" id="{F829FC55-7F58-43B5-8380-CF96F7733443}"/>
              </a:ext>
            </a:extLst>
          </p:cNvPr>
          <p:cNvSpPr>
            <a:spLocks noGrp="1"/>
          </p:cNvSpPr>
          <p:nvPr>
            <p:ph type="sldNum" sz="quarter" idx="11"/>
          </p:nvPr>
        </p:nvSpPr>
        <p:spPr/>
        <p:txBody>
          <a:bodyPr/>
          <a:lstStyle/>
          <a:p>
            <a:fld id="{6445F015-2965-4E78-9642-C98D5AEBDB49}" type="slidenum">
              <a:rPr lang="en-GB" altLang="en-US" smtClean="0"/>
              <a:pPr/>
              <a:t>18</a:t>
            </a:fld>
            <a:endParaRPr lang="en-GB" altLang="en-US"/>
          </a:p>
        </p:txBody>
      </p:sp>
      <p:pic>
        <p:nvPicPr>
          <p:cNvPr id="6" name="Picture 5">
            <a:extLst>
              <a:ext uri="{FF2B5EF4-FFF2-40B4-BE49-F238E27FC236}">
                <a16:creationId xmlns:a16="http://schemas.microsoft.com/office/drawing/2014/main" id="{AE572629-526F-44CE-A869-FBA525866415}"/>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344004417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1F417E-4473-476D-BB9A-FB5886F42BDD}"/>
              </a:ext>
            </a:extLst>
          </p:cNvPr>
          <p:cNvSpPr>
            <a:spLocks noGrp="1"/>
          </p:cNvSpPr>
          <p:nvPr>
            <p:ph type="title"/>
          </p:nvPr>
        </p:nvSpPr>
        <p:spPr/>
        <p:txBody>
          <a:bodyPr/>
          <a:lstStyle/>
          <a:p>
            <a:r>
              <a:rPr lang="en-GB" sz="2800" dirty="0"/>
              <a:t>Pictures</a:t>
            </a:r>
          </a:p>
        </p:txBody>
      </p:sp>
      <p:sp>
        <p:nvSpPr>
          <p:cNvPr id="3" name="Content Placeholder 2">
            <a:extLst>
              <a:ext uri="{FF2B5EF4-FFF2-40B4-BE49-F238E27FC236}">
                <a16:creationId xmlns:a16="http://schemas.microsoft.com/office/drawing/2014/main" id="{E05171A6-A40F-4E2A-845A-600B90C82D0E}"/>
              </a:ext>
            </a:extLst>
          </p:cNvPr>
          <p:cNvSpPr>
            <a:spLocks noGrp="1"/>
          </p:cNvSpPr>
          <p:nvPr>
            <p:ph idx="1"/>
          </p:nvPr>
        </p:nvSpPr>
        <p:spPr>
          <a:xfrm>
            <a:off x="395536" y="1340768"/>
            <a:ext cx="8229600" cy="4176465"/>
          </a:xfrm>
        </p:spPr>
        <p:txBody>
          <a:bodyPr/>
          <a:lstStyle/>
          <a:p>
            <a:r>
              <a:rPr lang="en-GB" sz="2000" dirty="0"/>
              <a:t>1) is a representation of childhood in France 18</a:t>
            </a:r>
            <a:r>
              <a:rPr lang="en-GB" sz="2000" baseline="30000" dirty="0"/>
              <a:t>th</a:t>
            </a:r>
            <a:r>
              <a:rPr lang="en-GB" sz="2000" dirty="0"/>
              <a:t> c.  The picture (children playing outside a school) is a history lesson itself as although it looks quite innocent and ‘Edenic’, it reminds us that only 17</a:t>
            </a:r>
            <a:r>
              <a:rPr lang="en-GB" sz="2000" baseline="30000" dirty="0"/>
              <a:t>th</a:t>
            </a:r>
            <a:r>
              <a:rPr lang="en-GB" sz="2000" dirty="0"/>
              <a:t> century was the modern concept of child ‘invented’.</a:t>
            </a:r>
          </a:p>
          <a:p>
            <a:r>
              <a:rPr lang="en-GB" sz="2000" dirty="0"/>
              <a:t>The second picture is from 19</a:t>
            </a:r>
            <a:r>
              <a:rPr lang="en-GB" sz="2000" baseline="30000" dirty="0"/>
              <a:t>th</a:t>
            </a:r>
            <a:r>
              <a:rPr lang="en-GB" sz="2000" dirty="0"/>
              <a:t> century Britain (Industrial Revolution) and depicts child workers.  Its significant in that shows how difficult life was for poor Victorian children.</a:t>
            </a:r>
          </a:p>
          <a:p>
            <a:r>
              <a:rPr lang="en-GB" sz="2000" dirty="0"/>
              <a:t>The third picture is of a school in County Durham (1861) showing working class children and their teacher.</a:t>
            </a:r>
          </a:p>
          <a:p>
            <a:r>
              <a:rPr lang="en-GB" sz="2000" dirty="0"/>
              <a:t>The fourth picture is 20</a:t>
            </a:r>
            <a:r>
              <a:rPr lang="en-GB" sz="2000" baseline="30000" dirty="0"/>
              <a:t>th</a:t>
            </a:r>
            <a:r>
              <a:rPr lang="en-GB" sz="2000" dirty="0"/>
              <a:t> c Wales and the issue of free milk – emblematic of a range of different associations and significations</a:t>
            </a:r>
          </a:p>
          <a:p>
            <a:r>
              <a:rPr lang="en-GB" sz="2000" dirty="0"/>
              <a:t>The fifth picture is 21</a:t>
            </a:r>
            <a:r>
              <a:rPr lang="en-GB" sz="2000" baseline="30000" dirty="0"/>
              <a:t>st</a:t>
            </a:r>
            <a:r>
              <a:rPr lang="en-GB" sz="2000" dirty="0"/>
              <a:t> c metropolitan Britain – in London, over 250 languages are spoken</a:t>
            </a:r>
          </a:p>
        </p:txBody>
      </p:sp>
      <p:sp>
        <p:nvSpPr>
          <p:cNvPr id="4" name="Date Placeholder 3">
            <a:extLst>
              <a:ext uri="{FF2B5EF4-FFF2-40B4-BE49-F238E27FC236}">
                <a16:creationId xmlns:a16="http://schemas.microsoft.com/office/drawing/2014/main" id="{C1483A1D-56D9-4522-887B-94DFF5967053}"/>
              </a:ext>
            </a:extLst>
          </p:cNvPr>
          <p:cNvSpPr>
            <a:spLocks noGrp="1"/>
          </p:cNvSpPr>
          <p:nvPr>
            <p:ph type="dt" sz="half" idx="10"/>
          </p:nvPr>
        </p:nvSpPr>
        <p:spPr/>
        <p:txBody>
          <a:bodyPr/>
          <a:lstStyle/>
          <a:p>
            <a:pPr>
              <a:defRPr/>
            </a:pPr>
            <a:fld id="{2724FC0F-0215-4E86-987A-C2744E71EA78}" type="datetime1">
              <a:rPr lang="en-GB" altLang="en-US" smtClean="0"/>
              <a:pPr>
                <a:defRPr/>
              </a:pPr>
              <a:t>24/02/2020</a:t>
            </a:fld>
            <a:endParaRPr lang="en-GB" altLang="en-US"/>
          </a:p>
        </p:txBody>
      </p:sp>
      <p:sp>
        <p:nvSpPr>
          <p:cNvPr id="5" name="Slide Number Placeholder 4">
            <a:extLst>
              <a:ext uri="{FF2B5EF4-FFF2-40B4-BE49-F238E27FC236}">
                <a16:creationId xmlns:a16="http://schemas.microsoft.com/office/drawing/2014/main" id="{837DDDE2-F190-47DE-89F4-2462758FE50B}"/>
              </a:ext>
            </a:extLst>
          </p:cNvPr>
          <p:cNvSpPr>
            <a:spLocks noGrp="1"/>
          </p:cNvSpPr>
          <p:nvPr>
            <p:ph type="sldNum" sz="quarter" idx="12"/>
          </p:nvPr>
        </p:nvSpPr>
        <p:spPr/>
        <p:txBody>
          <a:bodyPr/>
          <a:lstStyle/>
          <a:p>
            <a:fld id="{6445F015-2965-4E78-9642-C98D5AEBDB49}" type="slidenum">
              <a:rPr lang="en-GB" altLang="en-US" smtClean="0"/>
              <a:pPr/>
              <a:t>19</a:t>
            </a:fld>
            <a:endParaRPr lang="en-GB" altLang="en-US"/>
          </a:p>
        </p:txBody>
      </p:sp>
    </p:spTree>
    <p:extLst>
      <p:ext uri="{BB962C8B-B14F-4D97-AF65-F5344CB8AC3E}">
        <p14:creationId xmlns:p14="http://schemas.microsoft.com/office/powerpoint/2010/main" val="133513200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F4E4A1-48D1-4ECE-86AB-6C7D07CE2433}"/>
              </a:ext>
            </a:extLst>
          </p:cNvPr>
          <p:cNvSpPr>
            <a:spLocks noGrp="1"/>
          </p:cNvSpPr>
          <p:nvPr>
            <p:ph type="title"/>
          </p:nvPr>
        </p:nvSpPr>
        <p:spPr/>
        <p:txBody>
          <a:bodyPr/>
          <a:lstStyle/>
          <a:p>
            <a:r>
              <a:rPr lang="en-GB" sz="2800" dirty="0"/>
              <a:t>Social Constructionism and Culture</a:t>
            </a:r>
          </a:p>
        </p:txBody>
      </p:sp>
      <p:sp>
        <p:nvSpPr>
          <p:cNvPr id="3" name="Content Placeholder 2">
            <a:extLst>
              <a:ext uri="{FF2B5EF4-FFF2-40B4-BE49-F238E27FC236}">
                <a16:creationId xmlns:a16="http://schemas.microsoft.com/office/drawing/2014/main" id="{EFD78EC8-F267-4355-8FB5-2666366EC45C}"/>
              </a:ext>
            </a:extLst>
          </p:cNvPr>
          <p:cNvSpPr>
            <a:spLocks noGrp="1"/>
          </p:cNvSpPr>
          <p:nvPr>
            <p:ph idx="1"/>
          </p:nvPr>
        </p:nvSpPr>
        <p:spPr>
          <a:xfrm>
            <a:off x="457200" y="1417638"/>
            <a:ext cx="8229600" cy="4099595"/>
          </a:xfrm>
        </p:spPr>
        <p:txBody>
          <a:bodyPr/>
          <a:lstStyle/>
          <a:p>
            <a:r>
              <a:rPr lang="en-GB" sz="2000" dirty="0"/>
              <a:t>Culture is influenced by a range of different factors related to economic, health and social conditions, traditions, levels of education and the overall effectiveness of the infrastructure of a country.  </a:t>
            </a:r>
          </a:p>
          <a:p>
            <a:r>
              <a:rPr lang="en-GB" sz="2000" dirty="0"/>
              <a:t>The level of social and economic violence is important in this respect</a:t>
            </a:r>
          </a:p>
          <a:p>
            <a:r>
              <a:rPr lang="en-GB" sz="2000" dirty="0"/>
              <a:t>In terms of how children experience life in Sierra Leone, several factors contribute</a:t>
            </a:r>
          </a:p>
          <a:p>
            <a:r>
              <a:rPr lang="en-GB" sz="2000" dirty="0"/>
              <a:t>Have a watch of this brief video:</a:t>
            </a:r>
          </a:p>
          <a:p>
            <a:pPr marL="0" indent="0">
              <a:buNone/>
            </a:pPr>
            <a:r>
              <a:rPr lang="en-GB" sz="2000" dirty="0"/>
              <a:t>      </a:t>
            </a:r>
            <a:r>
              <a:rPr lang="en-GB" sz="2000" dirty="0">
                <a:hlinkClick r:id="rId2"/>
              </a:rPr>
              <a:t>https://www.youtube.com/watch?v=jlJuGzidrsQ</a:t>
            </a:r>
            <a:endParaRPr lang="en-GB" sz="2000" dirty="0"/>
          </a:p>
          <a:p>
            <a:pPr marL="0" indent="0">
              <a:buNone/>
            </a:pPr>
            <a:endParaRPr lang="en-GB" sz="2000" dirty="0"/>
          </a:p>
          <a:p>
            <a:r>
              <a:rPr lang="en-GB" sz="2000" dirty="0"/>
              <a:t>What issues might be faced by children growing up in Sierra Leone?</a:t>
            </a:r>
          </a:p>
        </p:txBody>
      </p:sp>
      <p:sp>
        <p:nvSpPr>
          <p:cNvPr id="4" name="Date Placeholder 3">
            <a:extLst>
              <a:ext uri="{FF2B5EF4-FFF2-40B4-BE49-F238E27FC236}">
                <a16:creationId xmlns:a16="http://schemas.microsoft.com/office/drawing/2014/main" id="{9A1A6747-DDE6-451E-BB18-FD51156AB1D1}"/>
              </a:ext>
            </a:extLst>
          </p:cNvPr>
          <p:cNvSpPr>
            <a:spLocks noGrp="1"/>
          </p:cNvSpPr>
          <p:nvPr>
            <p:ph type="dt" sz="half" idx="10"/>
          </p:nvPr>
        </p:nvSpPr>
        <p:spPr/>
        <p:txBody>
          <a:bodyPr/>
          <a:lstStyle/>
          <a:p>
            <a:pPr>
              <a:defRPr/>
            </a:pPr>
            <a:fld id="{2724FC0F-0215-4E86-987A-C2744E71EA78}" type="datetime1">
              <a:rPr lang="en-GB" altLang="en-US" smtClean="0"/>
              <a:pPr>
                <a:defRPr/>
              </a:pPr>
              <a:t>24/02/2020</a:t>
            </a:fld>
            <a:endParaRPr lang="en-GB" altLang="en-US"/>
          </a:p>
        </p:txBody>
      </p:sp>
      <p:sp>
        <p:nvSpPr>
          <p:cNvPr id="5" name="Slide Number Placeholder 4">
            <a:extLst>
              <a:ext uri="{FF2B5EF4-FFF2-40B4-BE49-F238E27FC236}">
                <a16:creationId xmlns:a16="http://schemas.microsoft.com/office/drawing/2014/main" id="{41A9F07F-626D-4F66-8A05-066811176D80}"/>
              </a:ext>
            </a:extLst>
          </p:cNvPr>
          <p:cNvSpPr>
            <a:spLocks noGrp="1"/>
          </p:cNvSpPr>
          <p:nvPr>
            <p:ph type="sldNum" sz="quarter" idx="12"/>
          </p:nvPr>
        </p:nvSpPr>
        <p:spPr/>
        <p:txBody>
          <a:bodyPr/>
          <a:lstStyle/>
          <a:p>
            <a:fld id="{6445F015-2965-4E78-9642-C98D5AEBDB49}" type="slidenum">
              <a:rPr lang="en-GB" altLang="en-US" smtClean="0"/>
              <a:pPr/>
              <a:t>20</a:t>
            </a:fld>
            <a:endParaRPr lang="en-GB" altLang="en-US"/>
          </a:p>
        </p:txBody>
      </p:sp>
    </p:spTree>
    <p:extLst>
      <p:ext uri="{BB962C8B-B14F-4D97-AF65-F5344CB8AC3E}">
        <p14:creationId xmlns:p14="http://schemas.microsoft.com/office/powerpoint/2010/main" val="126720202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F3E75E-DFAA-4EF7-B538-D77053623F79}"/>
              </a:ext>
            </a:extLst>
          </p:cNvPr>
          <p:cNvSpPr>
            <a:spLocks noGrp="1"/>
          </p:cNvSpPr>
          <p:nvPr>
            <p:ph type="title"/>
          </p:nvPr>
        </p:nvSpPr>
        <p:spPr/>
        <p:txBody>
          <a:bodyPr/>
          <a:lstStyle/>
          <a:p>
            <a:pPr algn="l"/>
            <a:r>
              <a:rPr lang="en-GB" sz="2800" dirty="0"/>
              <a:t>Childhood in Sierra Leone</a:t>
            </a:r>
          </a:p>
        </p:txBody>
      </p:sp>
      <p:sp>
        <p:nvSpPr>
          <p:cNvPr id="3" name="Content Placeholder 2">
            <a:extLst>
              <a:ext uri="{FF2B5EF4-FFF2-40B4-BE49-F238E27FC236}">
                <a16:creationId xmlns:a16="http://schemas.microsoft.com/office/drawing/2014/main" id="{A299EDD5-2AFA-4196-9855-91C075F9642F}"/>
              </a:ext>
            </a:extLst>
          </p:cNvPr>
          <p:cNvSpPr>
            <a:spLocks noGrp="1"/>
          </p:cNvSpPr>
          <p:nvPr>
            <p:ph idx="1"/>
          </p:nvPr>
        </p:nvSpPr>
        <p:spPr/>
        <p:txBody>
          <a:bodyPr/>
          <a:lstStyle/>
          <a:p>
            <a:r>
              <a:rPr lang="en-GB" sz="2000" dirty="0"/>
              <a:t>The Infant Mortality Rate in Sierra Leone is currently joint highest in the world </a:t>
            </a:r>
          </a:p>
          <a:p>
            <a:r>
              <a:rPr lang="en-GB" sz="2000" dirty="0"/>
              <a:t>The current infant mortality (or under 5 mortality) for Sierra Leone in 2020 is 76.513 deaths per 1000 live births, a 2.71% decline from 2019. (</a:t>
            </a:r>
            <a:r>
              <a:rPr lang="en-GB" sz="2000" dirty="0" err="1"/>
              <a:t>Unicef</a:t>
            </a:r>
            <a:r>
              <a:rPr lang="en-GB" sz="2000" dirty="0"/>
              <a:t> 2018)</a:t>
            </a:r>
          </a:p>
          <a:p>
            <a:r>
              <a:rPr lang="en-GB" sz="2000" dirty="0"/>
              <a:t>That is approximately 1 in 12 children – 13% (</a:t>
            </a:r>
            <a:r>
              <a:rPr lang="en-GB" sz="2000" dirty="0" err="1"/>
              <a:t>Unicef</a:t>
            </a:r>
            <a:r>
              <a:rPr lang="en-GB" sz="2000" dirty="0"/>
              <a:t> 2018)</a:t>
            </a:r>
          </a:p>
          <a:p>
            <a:r>
              <a:rPr lang="en-GB" sz="2000" dirty="0"/>
              <a:t>Exact number of child soldiers fighting in the Civil War is unknown though estimated to be in excess of 20,000</a:t>
            </a:r>
          </a:p>
          <a:p>
            <a:r>
              <a:rPr lang="en-GB" sz="2000" dirty="0"/>
              <a:t>In Sierra Leone, the prevalence of FGM in women aged 15–49 is 89.6%. (Thomson Reuters 2018)</a:t>
            </a:r>
          </a:p>
          <a:p>
            <a:r>
              <a:rPr lang="en-GB" sz="2000" dirty="0"/>
              <a:t>86% children attend primary school though only 36% attend lower secondary and 29% Upper Secondary (</a:t>
            </a:r>
            <a:r>
              <a:rPr lang="en-GB" sz="2000" dirty="0" err="1"/>
              <a:t>Unicef</a:t>
            </a:r>
            <a:r>
              <a:rPr lang="en-GB" sz="2000" dirty="0"/>
              <a:t> n.d.)</a:t>
            </a:r>
          </a:p>
          <a:p>
            <a:endParaRPr lang="en-GB" sz="2000" dirty="0"/>
          </a:p>
          <a:p>
            <a:endParaRPr lang="en-GB" sz="2000" dirty="0"/>
          </a:p>
          <a:p>
            <a:endParaRPr lang="en-GB" sz="2000" dirty="0"/>
          </a:p>
        </p:txBody>
      </p:sp>
      <p:sp>
        <p:nvSpPr>
          <p:cNvPr id="4" name="Date Placeholder 3">
            <a:extLst>
              <a:ext uri="{FF2B5EF4-FFF2-40B4-BE49-F238E27FC236}">
                <a16:creationId xmlns:a16="http://schemas.microsoft.com/office/drawing/2014/main" id="{EAE2C5E3-40DD-410D-B6A7-A1E64D623A18}"/>
              </a:ext>
            </a:extLst>
          </p:cNvPr>
          <p:cNvSpPr>
            <a:spLocks noGrp="1"/>
          </p:cNvSpPr>
          <p:nvPr>
            <p:ph type="dt" sz="half" idx="10"/>
          </p:nvPr>
        </p:nvSpPr>
        <p:spPr/>
        <p:txBody>
          <a:bodyPr/>
          <a:lstStyle/>
          <a:p>
            <a:pPr>
              <a:defRPr/>
            </a:pPr>
            <a:fld id="{2724FC0F-0215-4E86-987A-C2744E71EA78}" type="datetime1">
              <a:rPr lang="en-GB" altLang="en-US" smtClean="0"/>
              <a:pPr>
                <a:defRPr/>
              </a:pPr>
              <a:t>24/02/2020</a:t>
            </a:fld>
            <a:endParaRPr lang="en-GB" altLang="en-US"/>
          </a:p>
        </p:txBody>
      </p:sp>
      <p:sp>
        <p:nvSpPr>
          <p:cNvPr id="5" name="Slide Number Placeholder 4">
            <a:extLst>
              <a:ext uri="{FF2B5EF4-FFF2-40B4-BE49-F238E27FC236}">
                <a16:creationId xmlns:a16="http://schemas.microsoft.com/office/drawing/2014/main" id="{2D651C86-891A-4404-B0D8-5B2A1C5C625B}"/>
              </a:ext>
            </a:extLst>
          </p:cNvPr>
          <p:cNvSpPr>
            <a:spLocks noGrp="1"/>
          </p:cNvSpPr>
          <p:nvPr>
            <p:ph type="sldNum" sz="quarter" idx="12"/>
          </p:nvPr>
        </p:nvSpPr>
        <p:spPr/>
        <p:txBody>
          <a:bodyPr/>
          <a:lstStyle/>
          <a:p>
            <a:fld id="{6445F015-2965-4E78-9642-C98D5AEBDB49}" type="slidenum">
              <a:rPr lang="en-GB" altLang="en-US" smtClean="0"/>
              <a:pPr/>
              <a:t>21</a:t>
            </a:fld>
            <a:endParaRPr lang="en-GB" altLang="en-US"/>
          </a:p>
        </p:txBody>
      </p:sp>
    </p:spTree>
    <p:extLst>
      <p:ext uri="{BB962C8B-B14F-4D97-AF65-F5344CB8AC3E}">
        <p14:creationId xmlns:p14="http://schemas.microsoft.com/office/powerpoint/2010/main" val="322338715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6F5EE6-F8DA-493C-A679-8FB6797C9430}"/>
              </a:ext>
            </a:extLst>
          </p:cNvPr>
          <p:cNvSpPr>
            <a:spLocks noGrp="1"/>
          </p:cNvSpPr>
          <p:nvPr>
            <p:ph type="title"/>
          </p:nvPr>
        </p:nvSpPr>
        <p:spPr/>
        <p:txBody>
          <a:bodyPr/>
          <a:lstStyle/>
          <a:p>
            <a:r>
              <a:rPr lang="en-GB" sz="2800" dirty="0"/>
              <a:t>Childhood in Latvia</a:t>
            </a:r>
          </a:p>
        </p:txBody>
      </p:sp>
      <p:sp>
        <p:nvSpPr>
          <p:cNvPr id="3" name="Content Placeholder 2">
            <a:extLst>
              <a:ext uri="{FF2B5EF4-FFF2-40B4-BE49-F238E27FC236}">
                <a16:creationId xmlns:a16="http://schemas.microsoft.com/office/drawing/2014/main" id="{5581E2ED-5C06-49E5-9A95-9D6CE922F75A}"/>
              </a:ext>
            </a:extLst>
          </p:cNvPr>
          <p:cNvSpPr>
            <a:spLocks noGrp="1"/>
          </p:cNvSpPr>
          <p:nvPr>
            <p:ph idx="1"/>
          </p:nvPr>
        </p:nvSpPr>
        <p:spPr>
          <a:xfrm>
            <a:off x="457200" y="1196752"/>
            <a:ext cx="8229600" cy="4320481"/>
          </a:xfrm>
        </p:spPr>
        <p:txBody>
          <a:bodyPr/>
          <a:lstStyle/>
          <a:p>
            <a:r>
              <a:rPr lang="en-GB" sz="2000" dirty="0"/>
              <a:t>Latvia is a small Baltic state with a population of 2.14 million people</a:t>
            </a:r>
          </a:p>
          <a:p>
            <a:r>
              <a:rPr lang="en-GB" sz="2000" dirty="0"/>
              <a:t>Living standards are markedly lower than some of the wealthier countries in Western Europe though quality of life is about average for Eastern Europe</a:t>
            </a:r>
          </a:p>
          <a:p>
            <a:r>
              <a:rPr lang="en-GB" sz="2000" dirty="0"/>
              <a:t>Generally Latvia has a relatively advanced educational system that has benefitted from substantial reform to early years provision in recent years (OECD 2018)</a:t>
            </a:r>
          </a:p>
          <a:p>
            <a:r>
              <a:rPr lang="en-GB" sz="2000" dirty="0"/>
              <a:t>Latvia has a long tradition of providing publicly funded education from primary to secondary in seven ethnic minority languages: Byelorussian, Estonian, Hebrew, Lithuanian, Polish, Russian, and Ukrainian. As a consequence, 72% of pupils were enrolled in Latvian education programmes and 28% in ethnic minority languages, according to 2017-2018 Ministry of Education and Science (</a:t>
            </a:r>
            <a:r>
              <a:rPr lang="en-GB" sz="2000" dirty="0" err="1"/>
              <a:t>MoES</a:t>
            </a:r>
            <a:r>
              <a:rPr lang="en-GB" sz="2000" dirty="0"/>
              <a:t>) data. </a:t>
            </a:r>
          </a:p>
        </p:txBody>
      </p:sp>
      <p:sp>
        <p:nvSpPr>
          <p:cNvPr id="4" name="Date Placeholder 3">
            <a:extLst>
              <a:ext uri="{FF2B5EF4-FFF2-40B4-BE49-F238E27FC236}">
                <a16:creationId xmlns:a16="http://schemas.microsoft.com/office/drawing/2014/main" id="{DBA1AEFD-992B-4F88-8510-7EB898A78742}"/>
              </a:ext>
            </a:extLst>
          </p:cNvPr>
          <p:cNvSpPr>
            <a:spLocks noGrp="1"/>
          </p:cNvSpPr>
          <p:nvPr>
            <p:ph type="dt" sz="half" idx="10"/>
          </p:nvPr>
        </p:nvSpPr>
        <p:spPr/>
        <p:txBody>
          <a:bodyPr/>
          <a:lstStyle/>
          <a:p>
            <a:pPr>
              <a:defRPr/>
            </a:pPr>
            <a:fld id="{2724FC0F-0215-4E86-987A-C2744E71EA78}" type="datetime1">
              <a:rPr lang="en-GB" altLang="en-US" smtClean="0"/>
              <a:pPr>
                <a:defRPr/>
              </a:pPr>
              <a:t>24/02/2020</a:t>
            </a:fld>
            <a:endParaRPr lang="en-GB" altLang="en-US"/>
          </a:p>
        </p:txBody>
      </p:sp>
      <p:sp>
        <p:nvSpPr>
          <p:cNvPr id="5" name="Slide Number Placeholder 4">
            <a:extLst>
              <a:ext uri="{FF2B5EF4-FFF2-40B4-BE49-F238E27FC236}">
                <a16:creationId xmlns:a16="http://schemas.microsoft.com/office/drawing/2014/main" id="{6B68BD54-0A9C-4325-8859-0EEF0929C726}"/>
              </a:ext>
            </a:extLst>
          </p:cNvPr>
          <p:cNvSpPr>
            <a:spLocks noGrp="1"/>
          </p:cNvSpPr>
          <p:nvPr>
            <p:ph type="sldNum" sz="quarter" idx="12"/>
          </p:nvPr>
        </p:nvSpPr>
        <p:spPr/>
        <p:txBody>
          <a:bodyPr/>
          <a:lstStyle/>
          <a:p>
            <a:fld id="{6445F015-2965-4E78-9642-C98D5AEBDB49}" type="slidenum">
              <a:rPr lang="en-GB" altLang="en-US" smtClean="0"/>
              <a:pPr/>
              <a:t>22</a:t>
            </a:fld>
            <a:endParaRPr lang="en-GB" altLang="en-US"/>
          </a:p>
        </p:txBody>
      </p:sp>
    </p:spTree>
    <p:extLst>
      <p:ext uri="{BB962C8B-B14F-4D97-AF65-F5344CB8AC3E}">
        <p14:creationId xmlns:p14="http://schemas.microsoft.com/office/powerpoint/2010/main" val="350736649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BD2615-30E6-4986-8CB8-728B18575D1A}"/>
              </a:ext>
            </a:extLst>
          </p:cNvPr>
          <p:cNvSpPr>
            <a:spLocks noGrp="1"/>
          </p:cNvSpPr>
          <p:nvPr>
            <p:ph type="title"/>
          </p:nvPr>
        </p:nvSpPr>
        <p:spPr/>
        <p:txBody>
          <a:bodyPr/>
          <a:lstStyle/>
          <a:p>
            <a:r>
              <a:rPr lang="en-GB" sz="2800" dirty="0"/>
              <a:t>Childhood in Latvia</a:t>
            </a:r>
          </a:p>
        </p:txBody>
      </p:sp>
      <p:sp>
        <p:nvSpPr>
          <p:cNvPr id="3" name="Content Placeholder 2">
            <a:extLst>
              <a:ext uri="{FF2B5EF4-FFF2-40B4-BE49-F238E27FC236}">
                <a16:creationId xmlns:a16="http://schemas.microsoft.com/office/drawing/2014/main" id="{30DF322F-177C-404C-899B-1AE40D17BA5F}"/>
              </a:ext>
            </a:extLst>
          </p:cNvPr>
          <p:cNvSpPr>
            <a:spLocks noGrp="1"/>
          </p:cNvSpPr>
          <p:nvPr>
            <p:ph idx="1"/>
          </p:nvPr>
        </p:nvSpPr>
        <p:spPr>
          <a:xfrm>
            <a:off x="457200" y="1340768"/>
            <a:ext cx="8229600" cy="4176465"/>
          </a:xfrm>
        </p:spPr>
        <p:txBody>
          <a:bodyPr/>
          <a:lstStyle/>
          <a:p>
            <a:r>
              <a:rPr lang="en-GB" sz="2000" dirty="0"/>
              <a:t>Mental Health provision for children and adolescents is significantly better in Latvia than in countries such as the UK, according to EU funded research (The Guardian 2019)</a:t>
            </a:r>
          </a:p>
          <a:p>
            <a:r>
              <a:rPr lang="en-GB" sz="2000" dirty="0"/>
              <a:t>The country suffered greatly as a result of the 2008 financial crisis. </a:t>
            </a:r>
          </a:p>
          <a:p>
            <a:r>
              <a:rPr lang="en-GB" sz="2000" dirty="0"/>
              <a:t>Children have suffered as a consequence due to the rise in alcoholism and violence within poorer families (SOS </a:t>
            </a:r>
            <a:r>
              <a:rPr lang="en-GB" sz="2000" dirty="0" err="1"/>
              <a:t>Childrens</a:t>
            </a:r>
            <a:r>
              <a:rPr lang="en-GB" sz="2000" dirty="0"/>
              <a:t> Villages n.d.)</a:t>
            </a:r>
          </a:p>
          <a:p>
            <a:r>
              <a:rPr lang="en-GB" sz="2000" dirty="0" err="1"/>
              <a:t>Trapenciere</a:t>
            </a:r>
            <a:r>
              <a:rPr lang="en-GB" sz="2000" dirty="0"/>
              <a:t> (2014) states that there are 1,400 Social Orphans (known) in Latvia</a:t>
            </a:r>
          </a:p>
          <a:p>
            <a:r>
              <a:rPr lang="en-GB" sz="2000" dirty="0"/>
              <a:t>The term ‘social </a:t>
            </a:r>
            <a:r>
              <a:rPr lang="en-GB" sz="2000" dirty="0" err="1"/>
              <a:t>orphanhood</a:t>
            </a:r>
            <a:r>
              <a:rPr lang="en-GB" sz="2000" dirty="0"/>
              <a:t>’ refers to children who have a parents or a parent that is alive though have either severely neglected or abandoned them.</a:t>
            </a:r>
            <a:endParaRPr lang="en-GB" sz="2400" dirty="0"/>
          </a:p>
        </p:txBody>
      </p:sp>
      <p:sp>
        <p:nvSpPr>
          <p:cNvPr id="4" name="Date Placeholder 3">
            <a:extLst>
              <a:ext uri="{FF2B5EF4-FFF2-40B4-BE49-F238E27FC236}">
                <a16:creationId xmlns:a16="http://schemas.microsoft.com/office/drawing/2014/main" id="{EA1A6F7A-FE0F-430F-9414-BE262912DE13}"/>
              </a:ext>
            </a:extLst>
          </p:cNvPr>
          <p:cNvSpPr>
            <a:spLocks noGrp="1"/>
          </p:cNvSpPr>
          <p:nvPr>
            <p:ph type="dt" sz="half" idx="10"/>
          </p:nvPr>
        </p:nvSpPr>
        <p:spPr/>
        <p:txBody>
          <a:bodyPr/>
          <a:lstStyle/>
          <a:p>
            <a:pPr>
              <a:defRPr/>
            </a:pPr>
            <a:fld id="{2724FC0F-0215-4E86-987A-C2744E71EA78}" type="datetime1">
              <a:rPr lang="en-GB" altLang="en-US" smtClean="0"/>
              <a:pPr>
                <a:defRPr/>
              </a:pPr>
              <a:t>24/02/2020</a:t>
            </a:fld>
            <a:endParaRPr lang="en-GB" altLang="en-US"/>
          </a:p>
        </p:txBody>
      </p:sp>
      <p:sp>
        <p:nvSpPr>
          <p:cNvPr id="5" name="Slide Number Placeholder 4">
            <a:extLst>
              <a:ext uri="{FF2B5EF4-FFF2-40B4-BE49-F238E27FC236}">
                <a16:creationId xmlns:a16="http://schemas.microsoft.com/office/drawing/2014/main" id="{A50A040F-4933-4185-B296-AA622A5D56BA}"/>
              </a:ext>
            </a:extLst>
          </p:cNvPr>
          <p:cNvSpPr>
            <a:spLocks noGrp="1"/>
          </p:cNvSpPr>
          <p:nvPr>
            <p:ph type="sldNum" sz="quarter" idx="12"/>
          </p:nvPr>
        </p:nvSpPr>
        <p:spPr/>
        <p:txBody>
          <a:bodyPr/>
          <a:lstStyle/>
          <a:p>
            <a:fld id="{6445F015-2965-4E78-9642-C98D5AEBDB49}" type="slidenum">
              <a:rPr lang="en-GB" altLang="en-US" smtClean="0"/>
              <a:pPr/>
              <a:t>23</a:t>
            </a:fld>
            <a:endParaRPr lang="en-GB" altLang="en-US"/>
          </a:p>
        </p:txBody>
      </p:sp>
    </p:spTree>
    <p:extLst>
      <p:ext uri="{BB962C8B-B14F-4D97-AF65-F5344CB8AC3E}">
        <p14:creationId xmlns:p14="http://schemas.microsoft.com/office/powerpoint/2010/main" val="23405746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65BD8D-5D66-4893-82EA-89A3D34FE943}"/>
              </a:ext>
            </a:extLst>
          </p:cNvPr>
          <p:cNvSpPr>
            <a:spLocks noGrp="1"/>
          </p:cNvSpPr>
          <p:nvPr>
            <p:ph type="title"/>
          </p:nvPr>
        </p:nvSpPr>
        <p:spPr>
          <a:xfrm>
            <a:off x="457200" y="0"/>
            <a:ext cx="8229600" cy="1196752"/>
          </a:xfrm>
        </p:spPr>
        <p:txBody>
          <a:bodyPr/>
          <a:lstStyle/>
          <a:p>
            <a:r>
              <a:rPr lang="en-GB" sz="2800" dirty="0"/>
              <a:t>Children </a:t>
            </a:r>
          </a:p>
        </p:txBody>
      </p:sp>
      <p:sp>
        <p:nvSpPr>
          <p:cNvPr id="3" name="Content Placeholder 2">
            <a:extLst>
              <a:ext uri="{FF2B5EF4-FFF2-40B4-BE49-F238E27FC236}">
                <a16:creationId xmlns:a16="http://schemas.microsoft.com/office/drawing/2014/main" id="{B035BF97-20EC-4A6C-8337-83C6C1E356FD}"/>
              </a:ext>
            </a:extLst>
          </p:cNvPr>
          <p:cNvSpPr>
            <a:spLocks noGrp="1"/>
          </p:cNvSpPr>
          <p:nvPr>
            <p:ph idx="1"/>
          </p:nvPr>
        </p:nvSpPr>
        <p:spPr>
          <a:xfrm>
            <a:off x="457200" y="908720"/>
            <a:ext cx="8229600" cy="4608513"/>
          </a:xfrm>
        </p:spPr>
        <p:txBody>
          <a:bodyPr/>
          <a:lstStyle/>
          <a:p>
            <a:r>
              <a:rPr lang="en-GB" sz="2000" dirty="0"/>
              <a:t>Since the birth of the Welfare State in Britain, post World War 2, the way in which childhood was centred around ideas concerned with theories that tended to homogenise experience – these were broadly concerned with physical, educational and social development.</a:t>
            </a:r>
          </a:p>
          <a:p>
            <a:r>
              <a:rPr lang="en-GB" sz="2000" dirty="0"/>
              <a:t>The ‘Social Construction of Childhood’ challenges these views in a number of different ways:</a:t>
            </a:r>
          </a:p>
          <a:p>
            <a:r>
              <a:rPr lang="en-GB" sz="2000" dirty="0"/>
              <a:t>Childhood Studies contests the ideas of viewing children in relation to adults and advances the notion that children are social actors separate and apart from adults (James &amp; James, 2008) </a:t>
            </a:r>
          </a:p>
          <a:p>
            <a:r>
              <a:rPr lang="en-GB" sz="2000" dirty="0"/>
              <a:t>For example, James (2009, p. 38) citing </a:t>
            </a:r>
            <a:r>
              <a:rPr lang="en-GB" sz="2000" dirty="0" err="1"/>
              <a:t>Mayall</a:t>
            </a:r>
            <a:r>
              <a:rPr lang="en-GB" sz="2000" dirty="0"/>
              <a:t> (2002, p. 21) states that children as social agents are “…people who, through their own individual actions, can make a difference ‘to a relationship, a decision, to the workings of a set of social assumptions or constraints.”</a:t>
            </a:r>
          </a:p>
        </p:txBody>
      </p:sp>
      <p:sp>
        <p:nvSpPr>
          <p:cNvPr id="4" name="Date Placeholder 3">
            <a:extLst>
              <a:ext uri="{FF2B5EF4-FFF2-40B4-BE49-F238E27FC236}">
                <a16:creationId xmlns:a16="http://schemas.microsoft.com/office/drawing/2014/main" id="{8AC29003-4686-4D9F-8CDF-EDBBF72D8763}"/>
              </a:ext>
            </a:extLst>
          </p:cNvPr>
          <p:cNvSpPr>
            <a:spLocks noGrp="1"/>
          </p:cNvSpPr>
          <p:nvPr>
            <p:ph type="dt" sz="half" idx="10"/>
          </p:nvPr>
        </p:nvSpPr>
        <p:spPr/>
        <p:txBody>
          <a:bodyPr/>
          <a:lstStyle/>
          <a:p>
            <a:pPr>
              <a:defRPr/>
            </a:pPr>
            <a:fld id="{2724FC0F-0215-4E86-987A-C2744E71EA78}" type="datetime1">
              <a:rPr lang="en-GB" altLang="en-US" smtClean="0"/>
              <a:pPr>
                <a:defRPr/>
              </a:pPr>
              <a:t>24/02/2020</a:t>
            </a:fld>
            <a:endParaRPr lang="en-GB" altLang="en-US"/>
          </a:p>
        </p:txBody>
      </p:sp>
      <p:sp>
        <p:nvSpPr>
          <p:cNvPr id="5" name="Slide Number Placeholder 4">
            <a:extLst>
              <a:ext uri="{FF2B5EF4-FFF2-40B4-BE49-F238E27FC236}">
                <a16:creationId xmlns:a16="http://schemas.microsoft.com/office/drawing/2014/main" id="{675E03BA-8C09-47D8-BE37-ED5499B49037}"/>
              </a:ext>
            </a:extLst>
          </p:cNvPr>
          <p:cNvSpPr>
            <a:spLocks noGrp="1"/>
          </p:cNvSpPr>
          <p:nvPr>
            <p:ph type="sldNum" sz="quarter" idx="12"/>
          </p:nvPr>
        </p:nvSpPr>
        <p:spPr/>
        <p:txBody>
          <a:bodyPr/>
          <a:lstStyle/>
          <a:p>
            <a:fld id="{6445F015-2965-4E78-9642-C98D5AEBDB49}" type="slidenum">
              <a:rPr lang="en-GB" altLang="en-US" smtClean="0"/>
              <a:pPr/>
              <a:t>24</a:t>
            </a:fld>
            <a:endParaRPr lang="en-GB" altLang="en-US"/>
          </a:p>
        </p:txBody>
      </p:sp>
    </p:spTree>
    <p:extLst>
      <p:ext uri="{BB962C8B-B14F-4D97-AF65-F5344CB8AC3E}">
        <p14:creationId xmlns:p14="http://schemas.microsoft.com/office/powerpoint/2010/main" val="182099275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0C734A-B739-4C18-A302-12A805385CA3}"/>
              </a:ext>
            </a:extLst>
          </p:cNvPr>
          <p:cNvSpPr>
            <a:spLocks noGrp="1"/>
          </p:cNvSpPr>
          <p:nvPr>
            <p:ph type="title"/>
          </p:nvPr>
        </p:nvSpPr>
        <p:spPr/>
        <p:txBody>
          <a:bodyPr/>
          <a:lstStyle/>
          <a:p>
            <a:r>
              <a:rPr lang="en-GB" sz="2800" dirty="0"/>
              <a:t>Vocational Relevance</a:t>
            </a:r>
          </a:p>
        </p:txBody>
      </p:sp>
      <p:sp>
        <p:nvSpPr>
          <p:cNvPr id="3" name="Content Placeholder 2">
            <a:extLst>
              <a:ext uri="{FF2B5EF4-FFF2-40B4-BE49-F238E27FC236}">
                <a16:creationId xmlns:a16="http://schemas.microsoft.com/office/drawing/2014/main" id="{34E37427-975D-4FCD-8D46-F59EC6BEFA09}"/>
              </a:ext>
            </a:extLst>
          </p:cNvPr>
          <p:cNvSpPr>
            <a:spLocks noGrp="1"/>
          </p:cNvSpPr>
          <p:nvPr>
            <p:ph idx="1"/>
          </p:nvPr>
        </p:nvSpPr>
        <p:spPr>
          <a:xfrm>
            <a:off x="457200" y="1124744"/>
            <a:ext cx="8229600" cy="4392489"/>
          </a:xfrm>
        </p:spPr>
        <p:txBody>
          <a:bodyPr/>
          <a:lstStyle/>
          <a:p>
            <a:r>
              <a:rPr lang="en-GB" sz="2000" dirty="0"/>
              <a:t>Historically, some people entered the ‘caring professions’ to varying degrees because it meant that they could work with people who they could control or exercise power over.</a:t>
            </a:r>
          </a:p>
          <a:p>
            <a:r>
              <a:rPr lang="en-GB" sz="2000" dirty="0"/>
              <a:t>The Developmental paradigm of Childhood is questioned because it works on the assumption that ‘adults always know best’</a:t>
            </a:r>
          </a:p>
          <a:p>
            <a:r>
              <a:rPr lang="en-GB" sz="2000" dirty="0"/>
              <a:t>The Social Construction of  Childhood is not a relativistic set of theories that argues for some kind of neglect of responsibility for adults nurturing children</a:t>
            </a:r>
          </a:p>
          <a:p>
            <a:r>
              <a:rPr lang="en-GB" sz="2000" dirty="0"/>
              <a:t>It is more subtle than that – really it is a way of saying that the uniqueness and individuality of each child is something that Practitioners must always keep in mind</a:t>
            </a:r>
          </a:p>
          <a:p>
            <a:r>
              <a:rPr lang="en-GB" sz="2000" dirty="0"/>
              <a:t>This is because children have been consistently shown to offer an understanding of the world that generally has an identifiable logic and behaviours that reflect that  logic</a:t>
            </a:r>
          </a:p>
        </p:txBody>
      </p:sp>
      <p:sp>
        <p:nvSpPr>
          <p:cNvPr id="4" name="Date Placeholder 3">
            <a:extLst>
              <a:ext uri="{FF2B5EF4-FFF2-40B4-BE49-F238E27FC236}">
                <a16:creationId xmlns:a16="http://schemas.microsoft.com/office/drawing/2014/main" id="{D1D1E372-8401-408D-92FB-D52859BE7FB1}"/>
              </a:ext>
            </a:extLst>
          </p:cNvPr>
          <p:cNvSpPr>
            <a:spLocks noGrp="1"/>
          </p:cNvSpPr>
          <p:nvPr>
            <p:ph type="dt" sz="half" idx="10"/>
          </p:nvPr>
        </p:nvSpPr>
        <p:spPr/>
        <p:txBody>
          <a:bodyPr/>
          <a:lstStyle/>
          <a:p>
            <a:pPr>
              <a:defRPr/>
            </a:pPr>
            <a:fld id="{2724FC0F-0215-4E86-987A-C2744E71EA78}" type="datetime1">
              <a:rPr lang="en-GB" altLang="en-US" smtClean="0"/>
              <a:pPr>
                <a:defRPr/>
              </a:pPr>
              <a:t>24/02/2020</a:t>
            </a:fld>
            <a:endParaRPr lang="en-GB" altLang="en-US"/>
          </a:p>
        </p:txBody>
      </p:sp>
      <p:sp>
        <p:nvSpPr>
          <p:cNvPr id="5" name="Slide Number Placeholder 4">
            <a:extLst>
              <a:ext uri="{FF2B5EF4-FFF2-40B4-BE49-F238E27FC236}">
                <a16:creationId xmlns:a16="http://schemas.microsoft.com/office/drawing/2014/main" id="{F4735F52-685B-4645-8F2B-E4BA20265C88}"/>
              </a:ext>
            </a:extLst>
          </p:cNvPr>
          <p:cNvSpPr>
            <a:spLocks noGrp="1"/>
          </p:cNvSpPr>
          <p:nvPr>
            <p:ph type="sldNum" sz="quarter" idx="12"/>
          </p:nvPr>
        </p:nvSpPr>
        <p:spPr/>
        <p:txBody>
          <a:bodyPr/>
          <a:lstStyle/>
          <a:p>
            <a:fld id="{6445F015-2965-4E78-9642-C98D5AEBDB49}" type="slidenum">
              <a:rPr lang="en-GB" altLang="en-US" smtClean="0"/>
              <a:pPr/>
              <a:t>25</a:t>
            </a:fld>
            <a:endParaRPr lang="en-GB" altLang="en-US"/>
          </a:p>
        </p:txBody>
      </p:sp>
    </p:spTree>
    <p:extLst>
      <p:ext uri="{BB962C8B-B14F-4D97-AF65-F5344CB8AC3E}">
        <p14:creationId xmlns:p14="http://schemas.microsoft.com/office/powerpoint/2010/main" val="174110510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662CF3-2B91-428B-A6D2-08CB205C346F}"/>
              </a:ext>
            </a:extLst>
          </p:cNvPr>
          <p:cNvSpPr>
            <a:spLocks noGrp="1"/>
          </p:cNvSpPr>
          <p:nvPr>
            <p:ph type="title"/>
          </p:nvPr>
        </p:nvSpPr>
        <p:spPr>
          <a:xfrm>
            <a:off x="457200" y="274638"/>
            <a:ext cx="8229600" cy="706090"/>
          </a:xfrm>
        </p:spPr>
        <p:txBody>
          <a:bodyPr/>
          <a:lstStyle/>
          <a:p>
            <a:r>
              <a:rPr lang="en-GB" sz="2800" dirty="0"/>
              <a:t>Vocational Relevance</a:t>
            </a:r>
          </a:p>
        </p:txBody>
      </p:sp>
      <p:sp>
        <p:nvSpPr>
          <p:cNvPr id="3" name="Content Placeholder 2">
            <a:extLst>
              <a:ext uri="{FF2B5EF4-FFF2-40B4-BE49-F238E27FC236}">
                <a16:creationId xmlns:a16="http://schemas.microsoft.com/office/drawing/2014/main" id="{64D11561-F4AA-471D-A85F-76DA89A759B8}"/>
              </a:ext>
            </a:extLst>
          </p:cNvPr>
          <p:cNvSpPr>
            <a:spLocks noGrp="1"/>
          </p:cNvSpPr>
          <p:nvPr>
            <p:ph idx="1"/>
          </p:nvPr>
        </p:nvSpPr>
        <p:spPr>
          <a:xfrm>
            <a:off x="457200" y="980728"/>
            <a:ext cx="8229600" cy="4536505"/>
          </a:xfrm>
        </p:spPr>
        <p:txBody>
          <a:bodyPr/>
          <a:lstStyle/>
          <a:p>
            <a:r>
              <a:rPr lang="en-GB" sz="2000" dirty="0"/>
              <a:t>Learning about the Social Model of Childhood will potentially look at childhood experience in terms of first and foremost what that experience means to the child</a:t>
            </a:r>
          </a:p>
          <a:p>
            <a:r>
              <a:rPr lang="en-GB" sz="2000" dirty="0"/>
              <a:t>As a result it can improve Communication skills, encourage creativity in interactions, avoid the labels that children can find themselves subjected</a:t>
            </a:r>
          </a:p>
          <a:p>
            <a:r>
              <a:rPr lang="en-GB" sz="2000" dirty="0"/>
              <a:t>Form the foundation of Reflective Practice in relation to working with Children and Families through recognising that our view of children is not always how they view themselves</a:t>
            </a:r>
          </a:p>
          <a:p>
            <a:r>
              <a:rPr lang="en-GB" sz="2000" dirty="0"/>
              <a:t>It is also connected to the set of key values when working with Children:  Dignity, Respect, Tolerance, Understanding, Honesty, Openness</a:t>
            </a:r>
          </a:p>
          <a:p>
            <a:r>
              <a:rPr lang="en-GB" sz="2000" dirty="0"/>
              <a:t>These skills are essential for any Practitioner working in early years or working with Children</a:t>
            </a:r>
          </a:p>
        </p:txBody>
      </p:sp>
      <p:sp>
        <p:nvSpPr>
          <p:cNvPr id="4" name="Date Placeholder 3">
            <a:extLst>
              <a:ext uri="{FF2B5EF4-FFF2-40B4-BE49-F238E27FC236}">
                <a16:creationId xmlns:a16="http://schemas.microsoft.com/office/drawing/2014/main" id="{9131A537-7419-4774-BFD6-48F6FE42C58E}"/>
              </a:ext>
            </a:extLst>
          </p:cNvPr>
          <p:cNvSpPr>
            <a:spLocks noGrp="1"/>
          </p:cNvSpPr>
          <p:nvPr>
            <p:ph type="dt" sz="half" idx="10"/>
          </p:nvPr>
        </p:nvSpPr>
        <p:spPr/>
        <p:txBody>
          <a:bodyPr/>
          <a:lstStyle/>
          <a:p>
            <a:pPr>
              <a:defRPr/>
            </a:pPr>
            <a:fld id="{2724FC0F-0215-4E86-987A-C2744E71EA78}" type="datetime1">
              <a:rPr lang="en-GB" altLang="en-US" smtClean="0"/>
              <a:pPr>
                <a:defRPr/>
              </a:pPr>
              <a:t>24/02/2020</a:t>
            </a:fld>
            <a:endParaRPr lang="en-GB" altLang="en-US"/>
          </a:p>
        </p:txBody>
      </p:sp>
      <p:sp>
        <p:nvSpPr>
          <p:cNvPr id="5" name="Slide Number Placeholder 4">
            <a:extLst>
              <a:ext uri="{FF2B5EF4-FFF2-40B4-BE49-F238E27FC236}">
                <a16:creationId xmlns:a16="http://schemas.microsoft.com/office/drawing/2014/main" id="{16DC68C9-8B0B-4B6F-8922-5603E0422B6F}"/>
              </a:ext>
            </a:extLst>
          </p:cNvPr>
          <p:cNvSpPr>
            <a:spLocks noGrp="1"/>
          </p:cNvSpPr>
          <p:nvPr>
            <p:ph type="sldNum" sz="quarter" idx="12"/>
          </p:nvPr>
        </p:nvSpPr>
        <p:spPr/>
        <p:txBody>
          <a:bodyPr/>
          <a:lstStyle/>
          <a:p>
            <a:fld id="{6445F015-2965-4E78-9642-C98D5AEBDB49}" type="slidenum">
              <a:rPr lang="en-GB" altLang="en-US" smtClean="0"/>
              <a:pPr/>
              <a:t>26</a:t>
            </a:fld>
            <a:endParaRPr lang="en-GB" altLang="en-US"/>
          </a:p>
        </p:txBody>
      </p:sp>
    </p:spTree>
    <p:extLst>
      <p:ext uri="{BB962C8B-B14F-4D97-AF65-F5344CB8AC3E}">
        <p14:creationId xmlns:p14="http://schemas.microsoft.com/office/powerpoint/2010/main" val="285474064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C1D811-D60D-4AFF-B70A-562E7A4E44E1}"/>
              </a:ext>
            </a:extLst>
          </p:cNvPr>
          <p:cNvSpPr>
            <a:spLocks noGrp="1"/>
          </p:cNvSpPr>
          <p:nvPr>
            <p:ph type="title"/>
          </p:nvPr>
        </p:nvSpPr>
        <p:spPr/>
        <p:txBody>
          <a:bodyPr/>
          <a:lstStyle/>
          <a:p>
            <a:r>
              <a:rPr lang="en-GB" sz="2400" dirty="0"/>
              <a:t>Social Constructionism of Childhood (Criticisms)</a:t>
            </a:r>
          </a:p>
        </p:txBody>
      </p:sp>
      <p:sp>
        <p:nvSpPr>
          <p:cNvPr id="3" name="Content Placeholder 2">
            <a:extLst>
              <a:ext uri="{FF2B5EF4-FFF2-40B4-BE49-F238E27FC236}">
                <a16:creationId xmlns:a16="http://schemas.microsoft.com/office/drawing/2014/main" id="{5AD0E177-ABA9-4456-B35E-A5F6D0338F40}"/>
              </a:ext>
            </a:extLst>
          </p:cNvPr>
          <p:cNvSpPr>
            <a:spLocks noGrp="1"/>
          </p:cNvSpPr>
          <p:nvPr>
            <p:ph idx="1"/>
          </p:nvPr>
        </p:nvSpPr>
        <p:spPr>
          <a:xfrm>
            <a:off x="457200" y="1268760"/>
            <a:ext cx="8229600" cy="4248473"/>
          </a:xfrm>
        </p:spPr>
        <p:txBody>
          <a:bodyPr/>
          <a:lstStyle/>
          <a:p>
            <a:r>
              <a:rPr lang="en-GB" sz="2000" dirty="0"/>
              <a:t>1) Developmental Psychology:  The main criticism here is that children do pass through distinct phases of physical and psychosocial development.  As a result, the idea that childhood experience is socially determined would be unacceptable to such theorists. (</a:t>
            </a:r>
            <a:r>
              <a:rPr lang="en-GB" sz="2000" dirty="0" err="1"/>
              <a:t>Tisdall</a:t>
            </a:r>
            <a:r>
              <a:rPr lang="en-GB" sz="2000" dirty="0"/>
              <a:t> and Punch 2012)</a:t>
            </a:r>
          </a:p>
          <a:p>
            <a:r>
              <a:rPr lang="en-GB" sz="2000" dirty="0"/>
              <a:t>2) </a:t>
            </a:r>
            <a:r>
              <a:rPr lang="en-GB" sz="2000" dirty="0" err="1"/>
              <a:t>Prout</a:t>
            </a:r>
            <a:r>
              <a:rPr lang="en-GB" sz="2000" dirty="0"/>
              <a:t> (2005, 2011) criticises the theory on the basis of the fact that through play and activity, children interact with ‘inanimate’ objects such as climbing trees and other forms of play.  </a:t>
            </a:r>
          </a:p>
          <a:p>
            <a:r>
              <a:rPr lang="en-GB" sz="2000" dirty="0"/>
              <a:t>3) Development Studies makes a distinction between the majority/minority world, arguing that this is a significant variable.  Or to put another way – there are fundamental differences in the structure of experience when for example, comparing Sierra Leone with Latvia</a:t>
            </a:r>
          </a:p>
        </p:txBody>
      </p:sp>
      <p:sp>
        <p:nvSpPr>
          <p:cNvPr id="4" name="Date Placeholder 3">
            <a:extLst>
              <a:ext uri="{FF2B5EF4-FFF2-40B4-BE49-F238E27FC236}">
                <a16:creationId xmlns:a16="http://schemas.microsoft.com/office/drawing/2014/main" id="{9C58D6CD-228B-4CCF-8946-20A2B9D68394}"/>
              </a:ext>
            </a:extLst>
          </p:cNvPr>
          <p:cNvSpPr>
            <a:spLocks noGrp="1"/>
          </p:cNvSpPr>
          <p:nvPr>
            <p:ph type="dt" sz="half" idx="10"/>
          </p:nvPr>
        </p:nvSpPr>
        <p:spPr/>
        <p:txBody>
          <a:bodyPr/>
          <a:lstStyle/>
          <a:p>
            <a:pPr>
              <a:defRPr/>
            </a:pPr>
            <a:fld id="{2724FC0F-0215-4E86-987A-C2744E71EA78}" type="datetime1">
              <a:rPr lang="en-GB" altLang="en-US" smtClean="0"/>
              <a:pPr>
                <a:defRPr/>
              </a:pPr>
              <a:t>24/02/2020</a:t>
            </a:fld>
            <a:endParaRPr lang="en-GB" altLang="en-US"/>
          </a:p>
        </p:txBody>
      </p:sp>
      <p:sp>
        <p:nvSpPr>
          <p:cNvPr id="5" name="Slide Number Placeholder 4">
            <a:extLst>
              <a:ext uri="{FF2B5EF4-FFF2-40B4-BE49-F238E27FC236}">
                <a16:creationId xmlns:a16="http://schemas.microsoft.com/office/drawing/2014/main" id="{52BDC3BC-130F-420A-932E-493F73B3C5EA}"/>
              </a:ext>
            </a:extLst>
          </p:cNvPr>
          <p:cNvSpPr>
            <a:spLocks noGrp="1"/>
          </p:cNvSpPr>
          <p:nvPr>
            <p:ph type="sldNum" sz="quarter" idx="12"/>
          </p:nvPr>
        </p:nvSpPr>
        <p:spPr/>
        <p:txBody>
          <a:bodyPr/>
          <a:lstStyle/>
          <a:p>
            <a:fld id="{6445F015-2965-4E78-9642-C98D5AEBDB49}" type="slidenum">
              <a:rPr lang="en-GB" altLang="en-US" smtClean="0"/>
              <a:pPr/>
              <a:t>27</a:t>
            </a:fld>
            <a:endParaRPr lang="en-GB" altLang="en-US"/>
          </a:p>
        </p:txBody>
      </p:sp>
    </p:spTree>
    <p:extLst>
      <p:ext uri="{BB962C8B-B14F-4D97-AF65-F5344CB8AC3E}">
        <p14:creationId xmlns:p14="http://schemas.microsoft.com/office/powerpoint/2010/main" val="337560191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68B149-14A8-4A54-9407-42E79103857F}"/>
              </a:ext>
            </a:extLst>
          </p:cNvPr>
          <p:cNvSpPr>
            <a:spLocks noGrp="1"/>
          </p:cNvSpPr>
          <p:nvPr>
            <p:ph type="title"/>
          </p:nvPr>
        </p:nvSpPr>
        <p:spPr/>
        <p:txBody>
          <a:bodyPr/>
          <a:lstStyle/>
          <a:p>
            <a:r>
              <a:rPr lang="en-GB" sz="2800" dirty="0"/>
              <a:t>Social Constructionism of Childhood (Criticisms)</a:t>
            </a:r>
          </a:p>
        </p:txBody>
      </p:sp>
      <p:sp>
        <p:nvSpPr>
          <p:cNvPr id="3" name="Content Placeholder 2">
            <a:extLst>
              <a:ext uri="{FF2B5EF4-FFF2-40B4-BE49-F238E27FC236}">
                <a16:creationId xmlns:a16="http://schemas.microsoft.com/office/drawing/2014/main" id="{94992633-99DF-4E73-A460-0B606ED9213C}"/>
              </a:ext>
            </a:extLst>
          </p:cNvPr>
          <p:cNvSpPr>
            <a:spLocks noGrp="1"/>
          </p:cNvSpPr>
          <p:nvPr>
            <p:ph idx="1"/>
          </p:nvPr>
        </p:nvSpPr>
        <p:spPr>
          <a:xfrm>
            <a:off x="457200" y="1268760"/>
            <a:ext cx="8229600" cy="4248473"/>
          </a:xfrm>
        </p:spPr>
        <p:txBody>
          <a:bodyPr/>
          <a:lstStyle/>
          <a:p>
            <a:r>
              <a:rPr lang="en-GB" sz="2000" dirty="0"/>
              <a:t>Whilst it is okay to say that children ‘construct and make their own worlds’, the photographs that we studied earlier in the session point to a certain commonality of experience as a result of certain social structures</a:t>
            </a:r>
          </a:p>
          <a:p>
            <a:r>
              <a:rPr lang="en-GB" sz="2000" dirty="0"/>
              <a:t>For example, the significance of ‘forced labour’, ‘class structures’ and ‘uniformity in the education system’ in terms of expectations (milk)</a:t>
            </a:r>
          </a:p>
          <a:p>
            <a:r>
              <a:rPr lang="en-GB" sz="2000" dirty="0"/>
              <a:t>Experiences that children go through such as ‘social </a:t>
            </a:r>
            <a:r>
              <a:rPr lang="en-GB" sz="2000" dirty="0" err="1"/>
              <a:t>orphanhood</a:t>
            </a:r>
            <a:r>
              <a:rPr lang="en-GB" sz="2000" dirty="0"/>
              <a:t>’; abuse and neglect; child carers; </a:t>
            </a:r>
            <a:r>
              <a:rPr lang="en-GB" sz="2000" dirty="0" err="1"/>
              <a:t>childrens</a:t>
            </a:r>
            <a:r>
              <a:rPr lang="en-GB" sz="2000" dirty="0"/>
              <a:t> homes</a:t>
            </a:r>
          </a:p>
          <a:p>
            <a:r>
              <a:rPr lang="en-GB" sz="2000" dirty="0"/>
              <a:t>Not all of the above are social structures though they to an extent structure experience</a:t>
            </a:r>
          </a:p>
        </p:txBody>
      </p:sp>
      <p:sp>
        <p:nvSpPr>
          <p:cNvPr id="4" name="Date Placeholder 3">
            <a:extLst>
              <a:ext uri="{FF2B5EF4-FFF2-40B4-BE49-F238E27FC236}">
                <a16:creationId xmlns:a16="http://schemas.microsoft.com/office/drawing/2014/main" id="{19D0158D-1A5C-496B-A011-10A16723CB9A}"/>
              </a:ext>
            </a:extLst>
          </p:cNvPr>
          <p:cNvSpPr>
            <a:spLocks noGrp="1"/>
          </p:cNvSpPr>
          <p:nvPr>
            <p:ph type="dt" sz="half" idx="10"/>
          </p:nvPr>
        </p:nvSpPr>
        <p:spPr/>
        <p:txBody>
          <a:bodyPr/>
          <a:lstStyle/>
          <a:p>
            <a:pPr>
              <a:defRPr/>
            </a:pPr>
            <a:fld id="{2724FC0F-0215-4E86-987A-C2744E71EA78}" type="datetime1">
              <a:rPr lang="en-GB" altLang="en-US" smtClean="0"/>
              <a:pPr>
                <a:defRPr/>
              </a:pPr>
              <a:t>24/02/2020</a:t>
            </a:fld>
            <a:endParaRPr lang="en-GB" altLang="en-US"/>
          </a:p>
        </p:txBody>
      </p:sp>
      <p:sp>
        <p:nvSpPr>
          <p:cNvPr id="5" name="Slide Number Placeholder 4">
            <a:extLst>
              <a:ext uri="{FF2B5EF4-FFF2-40B4-BE49-F238E27FC236}">
                <a16:creationId xmlns:a16="http://schemas.microsoft.com/office/drawing/2014/main" id="{53655417-0F20-43E3-8EFD-508A4751A610}"/>
              </a:ext>
            </a:extLst>
          </p:cNvPr>
          <p:cNvSpPr>
            <a:spLocks noGrp="1"/>
          </p:cNvSpPr>
          <p:nvPr>
            <p:ph type="sldNum" sz="quarter" idx="12"/>
          </p:nvPr>
        </p:nvSpPr>
        <p:spPr/>
        <p:txBody>
          <a:bodyPr/>
          <a:lstStyle/>
          <a:p>
            <a:fld id="{6445F015-2965-4E78-9642-C98D5AEBDB49}" type="slidenum">
              <a:rPr lang="en-GB" altLang="en-US" smtClean="0"/>
              <a:pPr/>
              <a:t>28</a:t>
            </a:fld>
            <a:endParaRPr lang="en-GB" altLang="en-US"/>
          </a:p>
        </p:txBody>
      </p:sp>
    </p:spTree>
    <p:extLst>
      <p:ext uri="{BB962C8B-B14F-4D97-AF65-F5344CB8AC3E}">
        <p14:creationId xmlns:p14="http://schemas.microsoft.com/office/powerpoint/2010/main" val="368991798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71C45231-A3A4-4C90-A951-3BFC077880AD}"/>
              </a:ext>
            </a:extLst>
          </p:cNvPr>
          <p:cNvSpPr>
            <a:spLocks noGrp="1"/>
          </p:cNvSpPr>
          <p:nvPr>
            <p:ph type="title"/>
          </p:nvPr>
        </p:nvSpPr>
        <p:spPr/>
        <p:txBody>
          <a:bodyPr/>
          <a:lstStyle/>
          <a:p>
            <a:pPr algn="l"/>
            <a:r>
              <a:rPr lang="en-GB" sz="2800" dirty="0"/>
              <a:t>Global Childhoods</a:t>
            </a:r>
          </a:p>
        </p:txBody>
      </p:sp>
      <p:sp>
        <p:nvSpPr>
          <p:cNvPr id="4" name="Content Placeholder 3">
            <a:extLst>
              <a:ext uri="{FF2B5EF4-FFF2-40B4-BE49-F238E27FC236}">
                <a16:creationId xmlns:a16="http://schemas.microsoft.com/office/drawing/2014/main" id="{5ED2B977-F6ED-4907-A5FE-091CF11CF6E6}"/>
              </a:ext>
            </a:extLst>
          </p:cNvPr>
          <p:cNvSpPr>
            <a:spLocks noGrp="1"/>
          </p:cNvSpPr>
          <p:nvPr>
            <p:ph idx="1"/>
          </p:nvPr>
        </p:nvSpPr>
        <p:spPr>
          <a:xfrm>
            <a:off x="457200" y="1417638"/>
            <a:ext cx="8229600" cy="4099595"/>
          </a:xfrm>
        </p:spPr>
        <p:txBody>
          <a:bodyPr/>
          <a:lstStyle/>
          <a:p>
            <a:r>
              <a:rPr lang="en-GB" sz="2000" dirty="0"/>
              <a:t>The experience of childhood (aged 0-18) has and continues to vary significantly across time and space</a:t>
            </a:r>
          </a:p>
          <a:p>
            <a:r>
              <a:rPr lang="en-GB" sz="2000" dirty="0"/>
              <a:t>Academic researchers use a variety of approaches to analyse Child well-being – (we’re going to look at some of these approaches)</a:t>
            </a:r>
          </a:p>
          <a:p>
            <a:r>
              <a:rPr lang="en-GB" sz="2000" dirty="0"/>
              <a:t>Statistics are used to calculate overall ‘child well-being’ based on different factors (OECD 2009) (</a:t>
            </a:r>
            <a:r>
              <a:rPr lang="en-GB" sz="2000" dirty="0" err="1"/>
              <a:t>Unicef</a:t>
            </a:r>
            <a:r>
              <a:rPr lang="en-GB" sz="2000" dirty="0"/>
              <a:t> 2013)</a:t>
            </a:r>
          </a:p>
          <a:p>
            <a:r>
              <a:rPr lang="en-GB" sz="2000" dirty="0"/>
              <a:t>Other researchers interview children themselves based on their own individual experience of childhood in different countries</a:t>
            </a:r>
          </a:p>
          <a:p>
            <a:r>
              <a:rPr lang="en-GB" sz="2000" dirty="0"/>
              <a:t>Documentary and film-makers use research and interview data in order to present accounts of Child Well-being in different contexts</a:t>
            </a:r>
          </a:p>
          <a:p>
            <a:r>
              <a:rPr lang="en-GB" sz="2000" dirty="0"/>
              <a:t>Newspapers print stories on child well-being though frequently in order to push forward a specific ‘agenda’.  </a:t>
            </a:r>
          </a:p>
        </p:txBody>
      </p:sp>
      <p:sp>
        <p:nvSpPr>
          <p:cNvPr id="2" name="Date Placeholder 1">
            <a:extLst>
              <a:ext uri="{FF2B5EF4-FFF2-40B4-BE49-F238E27FC236}">
                <a16:creationId xmlns:a16="http://schemas.microsoft.com/office/drawing/2014/main" id="{6BC5D92D-8CE0-9241-85A0-6758F5D91E7E}"/>
              </a:ext>
            </a:extLst>
          </p:cNvPr>
          <p:cNvSpPr>
            <a:spLocks noGrp="1"/>
          </p:cNvSpPr>
          <p:nvPr>
            <p:ph type="dt" sz="half" idx="10"/>
          </p:nvPr>
        </p:nvSpPr>
        <p:spPr/>
        <p:txBody>
          <a:bodyPr/>
          <a:lstStyle/>
          <a:p>
            <a:pPr>
              <a:defRPr/>
            </a:pPr>
            <a:fld id="{9860C5FB-3896-4DD1-80D9-24050F56A1A4}" type="datetime1">
              <a:rPr lang="en-GB" altLang="en-US" smtClean="0"/>
              <a:pPr>
                <a:defRPr/>
              </a:pPr>
              <a:t>24/02/2020</a:t>
            </a:fld>
            <a:endParaRPr lang="en-GB" altLang="en-US"/>
          </a:p>
        </p:txBody>
      </p:sp>
      <p:sp>
        <p:nvSpPr>
          <p:cNvPr id="25602" name="Slide Number Placeholder 2"/>
          <p:cNvSpPr>
            <a:spLocks noGrp="1"/>
          </p:cNvSpPr>
          <p:nvPr>
            <p:ph type="sldNum" sz="quarter" idx="12"/>
          </p:nvPr>
        </p:nvSpPr>
        <p:spPr bwMode="auto">
          <a:noFill/>
          <a:ln>
            <a:miter lim="800000"/>
            <a:headEnd/>
            <a:tailEnd/>
          </a:ln>
        </p:spPr>
        <p:txBody>
          <a:bodyPr/>
          <a:lstStyle/>
          <a:p>
            <a:fld id="{7A95954F-439A-4F55-9A90-87B8472C6B5D}" type="slidenum">
              <a:rPr lang="en-GB" altLang="en-US"/>
              <a:pPr/>
              <a:t>29</a:t>
            </a:fld>
            <a:endParaRPr lang="en-GB" altLang="en-US"/>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55C07956-0E48-48E4-ADBA-BD26EFF096CD}"/>
              </a:ext>
            </a:extLst>
          </p:cNvPr>
          <p:cNvSpPr>
            <a:spLocks noGrp="1"/>
          </p:cNvSpPr>
          <p:nvPr>
            <p:ph type="title"/>
          </p:nvPr>
        </p:nvSpPr>
        <p:spPr/>
        <p:txBody>
          <a:bodyPr/>
          <a:lstStyle/>
          <a:p>
            <a:r>
              <a:rPr lang="en-GB" sz="2800" dirty="0"/>
              <a:t>2009 (OECD) Index on Child Well-being</a:t>
            </a:r>
          </a:p>
        </p:txBody>
      </p:sp>
      <p:sp>
        <p:nvSpPr>
          <p:cNvPr id="5" name="Content Placeholder 4">
            <a:extLst>
              <a:ext uri="{FF2B5EF4-FFF2-40B4-BE49-F238E27FC236}">
                <a16:creationId xmlns:a16="http://schemas.microsoft.com/office/drawing/2014/main" id="{70804F12-C475-4CA4-83DD-9D454725DF5A}"/>
              </a:ext>
            </a:extLst>
          </p:cNvPr>
          <p:cNvSpPr>
            <a:spLocks noGrp="1"/>
          </p:cNvSpPr>
          <p:nvPr>
            <p:ph idx="1"/>
          </p:nvPr>
        </p:nvSpPr>
        <p:spPr/>
        <p:txBody>
          <a:bodyPr/>
          <a:lstStyle/>
          <a:p>
            <a:r>
              <a:rPr lang="en-GB" sz="2000" dirty="0"/>
              <a:t>OECD stands for Organisation for Economic co-operation </a:t>
            </a:r>
            <a:r>
              <a:rPr lang="en-GB" sz="2000" dirty="0" err="1"/>
              <a:t>amd</a:t>
            </a:r>
            <a:r>
              <a:rPr lang="en-GB" sz="2000" dirty="0"/>
              <a:t> development</a:t>
            </a:r>
          </a:p>
          <a:p>
            <a:r>
              <a:rPr lang="en-GB" sz="2000" dirty="0"/>
              <a:t>It was founded in 1960 with the aim of fostering economic development and co-operation; addressing poverty and ensuring that the impact on environments and communities is addressed.</a:t>
            </a:r>
          </a:p>
          <a:p>
            <a:r>
              <a:rPr lang="en-GB" sz="2000" dirty="0"/>
              <a:t>Although initially focussed on Europe, in later years, it expanded to include the US, Canada, Mexico, Australasia and some pacific rim countries</a:t>
            </a:r>
          </a:p>
          <a:p>
            <a:r>
              <a:rPr lang="en-GB" sz="2000" dirty="0"/>
              <a:t>In 2009 they produced a report entitled ‘Index of Child Well-Being</a:t>
            </a:r>
          </a:p>
          <a:p>
            <a:r>
              <a:rPr lang="en-GB" sz="2000" dirty="0"/>
              <a:t>It ranked the well-being of children in these countries according to a defined set of criteria</a:t>
            </a:r>
          </a:p>
        </p:txBody>
      </p:sp>
      <p:sp>
        <p:nvSpPr>
          <p:cNvPr id="2" name="Date Placeholder 1"/>
          <p:cNvSpPr>
            <a:spLocks noGrp="1"/>
          </p:cNvSpPr>
          <p:nvPr>
            <p:ph type="dt" sz="half" idx="10"/>
          </p:nvPr>
        </p:nvSpPr>
        <p:spPr/>
        <p:txBody>
          <a:bodyPr/>
          <a:lstStyle/>
          <a:p>
            <a:pPr>
              <a:defRPr/>
            </a:pPr>
            <a:fld id="{BF4DFAEE-DBA5-4234-AD65-4F32046DC9D6}" type="datetime1">
              <a:rPr lang="en-GB" altLang="en-US" smtClean="0"/>
              <a:pPr>
                <a:defRPr/>
              </a:pPr>
              <a:t>24/02/2020</a:t>
            </a:fld>
            <a:endParaRPr lang="en-GB" altLang="en-US"/>
          </a:p>
        </p:txBody>
      </p:sp>
      <p:sp>
        <p:nvSpPr>
          <p:cNvPr id="3" name="Slide Number Placeholder 2"/>
          <p:cNvSpPr>
            <a:spLocks noGrp="1"/>
          </p:cNvSpPr>
          <p:nvPr>
            <p:ph type="sldNum" sz="quarter" idx="12"/>
          </p:nvPr>
        </p:nvSpPr>
        <p:spPr/>
        <p:txBody>
          <a:bodyPr/>
          <a:lstStyle/>
          <a:p>
            <a:fld id="{42F83D80-8DA2-4075-A74D-E9B27D2F130B}" type="slidenum">
              <a:rPr lang="en-GB" altLang="en-US" smtClean="0"/>
              <a:pPr/>
              <a:t>30</a:t>
            </a:fld>
            <a:endParaRPr lang="en-GB" altLang="en-US"/>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90A0F6-2486-496F-9657-FA8F855611DD}"/>
              </a:ext>
            </a:extLst>
          </p:cNvPr>
          <p:cNvSpPr>
            <a:spLocks noGrp="1"/>
          </p:cNvSpPr>
          <p:nvPr>
            <p:ph type="title"/>
          </p:nvPr>
        </p:nvSpPr>
        <p:spPr/>
        <p:txBody>
          <a:bodyPr/>
          <a:lstStyle/>
          <a:p>
            <a:r>
              <a:rPr lang="en-GB" sz="2800" dirty="0"/>
              <a:t>2009 (OECD) Index on Child Well-being</a:t>
            </a:r>
          </a:p>
        </p:txBody>
      </p:sp>
      <p:sp>
        <p:nvSpPr>
          <p:cNvPr id="3" name="Content Placeholder 2">
            <a:extLst>
              <a:ext uri="{FF2B5EF4-FFF2-40B4-BE49-F238E27FC236}">
                <a16:creationId xmlns:a16="http://schemas.microsoft.com/office/drawing/2014/main" id="{35CC3129-91D4-4D25-859D-FE57DC7439B7}"/>
              </a:ext>
            </a:extLst>
          </p:cNvPr>
          <p:cNvSpPr>
            <a:spLocks noGrp="1"/>
          </p:cNvSpPr>
          <p:nvPr>
            <p:ph idx="1"/>
          </p:nvPr>
        </p:nvSpPr>
        <p:spPr/>
        <p:txBody>
          <a:bodyPr/>
          <a:lstStyle/>
          <a:p>
            <a:r>
              <a:rPr lang="en-GB" sz="2000" dirty="0"/>
              <a:t>It ranked the level of child well-being in these countries according to a given set of criteria</a:t>
            </a:r>
          </a:p>
          <a:p>
            <a:r>
              <a:rPr lang="en-GB" sz="2000" dirty="0"/>
              <a:t>These were:   </a:t>
            </a:r>
          </a:p>
          <a:p>
            <a:pPr>
              <a:buFontTx/>
              <a:buChar char="-"/>
            </a:pPr>
            <a:r>
              <a:rPr lang="en-GB" sz="2000" dirty="0"/>
              <a:t>Material well-being</a:t>
            </a:r>
          </a:p>
          <a:p>
            <a:pPr>
              <a:buFontTx/>
              <a:buChar char="-"/>
            </a:pPr>
            <a:r>
              <a:rPr lang="en-GB" sz="2000" dirty="0"/>
              <a:t>Housing and environment</a:t>
            </a:r>
          </a:p>
          <a:p>
            <a:pPr>
              <a:buFontTx/>
              <a:buChar char="-"/>
            </a:pPr>
            <a:r>
              <a:rPr lang="en-GB" sz="2000" dirty="0"/>
              <a:t>Educational well-being</a:t>
            </a:r>
          </a:p>
          <a:p>
            <a:pPr>
              <a:buFontTx/>
              <a:buChar char="-"/>
            </a:pPr>
            <a:r>
              <a:rPr lang="en-GB" sz="2000" dirty="0"/>
              <a:t>Health and safety</a:t>
            </a:r>
          </a:p>
          <a:p>
            <a:pPr>
              <a:buFontTx/>
              <a:buChar char="-"/>
            </a:pPr>
            <a:r>
              <a:rPr lang="en-GB" sz="2000" dirty="0"/>
              <a:t>Risk behaviours</a:t>
            </a:r>
          </a:p>
          <a:p>
            <a:pPr>
              <a:buFontTx/>
              <a:buChar char="-"/>
            </a:pPr>
            <a:r>
              <a:rPr lang="en-GB" sz="2000" dirty="0"/>
              <a:t>Quality of school life</a:t>
            </a:r>
          </a:p>
          <a:p>
            <a:pPr>
              <a:buFontTx/>
              <a:buChar char="-"/>
            </a:pPr>
            <a:endParaRPr lang="en-GB" sz="2000" dirty="0"/>
          </a:p>
          <a:p>
            <a:pPr>
              <a:buFontTx/>
              <a:buChar char="-"/>
            </a:pPr>
            <a:endParaRPr lang="en-GB" sz="2000" dirty="0"/>
          </a:p>
        </p:txBody>
      </p:sp>
      <p:sp>
        <p:nvSpPr>
          <p:cNvPr id="4" name="Date Placeholder 3">
            <a:extLst>
              <a:ext uri="{FF2B5EF4-FFF2-40B4-BE49-F238E27FC236}">
                <a16:creationId xmlns:a16="http://schemas.microsoft.com/office/drawing/2014/main" id="{637784AD-BAD4-4A0B-B833-693ABF4D150D}"/>
              </a:ext>
            </a:extLst>
          </p:cNvPr>
          <p:cNvSpPr>
            <a:spLocks noGrp="1"/>
          </p:cNvSpPr>
          <p:nvPr>
            <p:ph type="dt" sz="half" idx="10"/>
          </p:nvPr>
        </p:nvSpPr>
        <p:spPr/>
        <p:txBody>
          <a:bodyPr/>
          <a:lstStyle/>
          <a:p>
            <a:pPr>
              <a:defRPr/>
            </a:pPr>
            <a:fld id="{2724FC0F-0215-4E86-987A-C2744E71EA78}" type="datetime1">
              <a:rPr lang="en-GB" altLang="en-US" smtClean="0"/>
              <a:pPr>
                <a:defRPr/>
              </a:pPr>
              <a:t>24/02/2020</a:t>
            </a:fld>
            <a:endParaRPr lang="en-GB" altLang="en-US"/>
          </a:p>
        </p:txBody>
      </p:sp>
      <p:sp>
        <p:nvSpPr>
          <p:cNvPr id="5" name="Slide Number Placeholder 4">
            <a:extLst>
              <a:ext uri="{FF2B5EF4-FFF2-40B4-BE49-F238E27FC236}">
                <a16:creationId xmlns:a16="http://schemas.microsoft.com/office/drawing/2014/main" id="{F7930E4F-10AA-49B5-B2D8-3F49B0876A04}"/>
              </a:ext>
            </a:extLst>
          </p:cNvPr>
          <p:cNvSpPr>
            <a:spLocks noGrp="1"/>
          </p:cNvSpPr>
          <p:nvPr>
            <p:ph type="sldNum" sz="quarter" idx="12"/>
          </p:nvPr>
        </p:nvSpPr>
        <p:spPr/>
        <p:txBody>
          <a:bodyPr/>
          <a:lstStyle/>
          <a:p>
            <a:fld id="{6445F015-2965-4E78-9642-C98D5AEBDB49}" type="slidenum">
              <a:rPr lang="en-GB" altLang="en-US" smtClean="0"/>
              <a:pPr/>
              <a:t>31</a:t>
            </a:fld>
            <a:endParaRPr lang="en-GB" altLang="en-US"/>
          </a:p>
        </p:txBody>
      </p:sp>
    </p:spTree>
    <p:extLst>
      <p:ext uri="{BB962C8B-B14F-4D97-AF65-F5344CB8AC3E}">
        <p14:creationId xmlns:p14="http://schemas.microsoft.com/office/powerpoint/2010/main" val="61150358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EDAC473E-A76B-42B6-BFDA-F550CE8D4EC1}"/>
              </a:ext>
            </a:extLst>
          </p:cNvPr>
          <p:cNvSpPr>
            <a:spLocks noGrp="1"/>
          </p:cNvSpPr>
          <p:nvPr>
            <p:ph type="title"/>
          </p:nvPr>
        </p:nvSpPr>
        <p:spPr/>
        <p:txBody>
          <a:bodyPr/>
          <a:lstStyle/>
          <a:p>
            <a:r>
              <a:rPr lang="en-GB" sz="2800" dirty="0"/>
              <a:t>Exercise</a:t>
            </a:r>
          </a:p>
        </p:txBody>
      </p:sp>
      <p:sp>
        <p:nvSpPr>
          <p:cNvPr id="4" name="Content Placeholder 3">
            <a:extLst>
              <a:ext uri="{FF2B5EF4-FFF2-40B4-BE49-F238E27FC236}">
                <a16:creationId xmlns:a16="http://schemas.microsoft.com/office/drawing/2014/main" id="{DCE1B069-0602-4099-835C-8FE95266189B}"/>
              </a:ext>
            </a:extLst>
          </p:cNvPr>
          <p:cNvSpPr>
            <a:spLocks noGrp="1"/>
          </p:cNvSpPr>
          <p:nvPr>
            <p:ph idx="1"/>
          </p:nvPr>
        </p:nvSpPr>
        <p:spPr/>
        <p:txBody>
          <a:bodyPr/>
          <a:lstStyle/>
          <a:p>
            <a:r>
              <a:rPr lang="en-GB" sz="2000" dirty="0"/>
              <a:t>Have a look at the following:</a:t>
            </a:r>
          </a:p>
          <a:p>
            <a:r>
              <a:rPr lang="en-GB" sz="2000" dirty="0"/>
              <a:t>2009 OECD Index on Child Well-being</a:t>
            </a:r>
          </a:p>
          <a:p>
            <a:r>
              <a:rPr lang="en-GB" sz="2000" dirty="0"/>
              <a:t>Criteria used to measure the index</a:t>
            </a:r>
          </a:p>
        </p:txBody>
      </p:sp>
      <p:sp>
        <p:nvSpPr>
          <p:cNvPr id="2" name="Date Placeholder 1">
            <a:extLst>
              <a:ext uri="{FF2B5EF4-FFF2-40B4-BE49-F238E27FC236}">
                <a16:creationId xmlns:a16="http://schemas.microsoft.com/office/drawing/2014/main" id="{AE718DA0-30C1-084E-94AB-53F8FED78F7F}"/>
              </a:ext>
            </a:extLst>
          </p:cNvPr>
          <p:cNvSpPr>
            <a:spLocks noGrp="1"/>
          </p:cNvSpPr>
          <p:nvPr>
            <p:ph type="dt" sz="half" idx="10"/>
          </p:nvPr>
        </p:nvSpPr>
        <p:spPr/>
        <p:txBody>
          <a:bodyPr/>
          <a:lstStyle/>
          <a:p>
            <a:pPr>
              <a:defRPr/>
            </a:pPr>
            <a:fld id="{9860C5FB-3896-4DD1-80D9-24050F56A1A4}" type="datetime1">
              <a:rPr lang="en-GB" altLang="en-US" smtClean="0"/>
              <a:pPr>
                <a:defRPr/>
              </a:pPr>
              <a:t>24/02/2020</a:t>
            </a:fld>
            <a:endParaRPr lang="en-GB" altLang="en-US"/>
          </a:p>
        </p:txBody>
      </p:sp>
      <p:sp>
        <p:nvSpPr>
          <p:cNvPr id="26626" name="Slide Number Placeholder 2"/>
          <p:cNvSpPr>
            <a:spLocks noGrp="1"/>
          </p:cNvSpPr>
          <p:nvPr>
            <p:ph type="sldNum" sz="quarter" idx="12"/>
          </p:nvPr>
        </p:nvSpPr>
        <p:spPr bwMode="auto">
          <a:noFill/>
          <a:ln>
            <a:miter lim="800000"/>
            <a:headEnd/>
            <a:tailEnd/>
          </a:ln>
        </p:spPr>
        <p:txBody>
          <a:bodyPr/>
          <a:lstStyle/>
          <a:p>
            <a:fld id="{EBFB547C-EAB6-4BF9-AB61-E0E183C2B717}" type="slidenum">
              <a:rPr lang="en-GB" altLang="en-US"/>
              <a:pPr/>
              <a:t>32</a:t>
            </a:fld>
            <a:endParaRPr lang="en-GB" altLang="en-US"/>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CC1FEF-E252-4863-B453-24ABE4BD1164}"/>
              </a:ext>
            </a:extLst>
          </p:cNvPr>
          <p:cNvSpPr>
            <a:spLocks noGrp="1"/>
          </p:cNvSpPr>
          <p:nvPr>
            <p:ph type="title"/>
          </p:nvPr>
        </p:nvSpPr>
        <p:spPr/>
        <p:txBody>
          <a:bodyPr/>
          <a:lstStyle/>
          <a:p>
            <a:pPr algn="l"/>
            <a:r>
              <a:rPr lang="en-GB" sz="2800" dirty="0"/>
              <a:t>Exercise</a:t>
            </a:r>
          </a:p>
        </p:txBody>
      </p:sp>
      <p:sp>
        <p:nvSpPr>
          <p:cNvPr id="3" name="Content Placeholder 2">
            <a:extLst>
              <a:ext uri="{FF2B5EF4-FFF2-40B4-BE49-F238E27FC236}">
                <a16:creationId xmlns:a16="http://schemas.microsoft.com/office/drawing/2014/main" id="{37BBA9B2-03D0-49D2-BE6E-7AF4E69A45A1}"/>
              </a:ext>
            </a:extLst>
          </p:cNvPr>
          <p:cNvSpPr>
            <a:spLocks noGrp="1"/>
          </p:cNvSpPr>
          <p:nvPr>
            <p:ph idx="1"/>
          </p:nvPr>
        </p:nvSpPr>
        <p:spPr/>
        <p:txBody>
          <a:bodyPr/>
          <a:lstStyle/>
          <a:p>
            <a:r>
              <a:rPr lang="en-GB" sz="2000" dirty="0"/>
              <a:t>Have a read of the rankings </a:t>
            </a:r>
          </a:p>
          <a:p>
            <a:r>
              <a:rPr lang="en-GB" sz="2000" dirty="0"/>
              <a:t>Then answer the following questions:</a:t>
            </a:r>
          </a:p>
          <a:p>
            <a:r>
              <a:rPr lang="en-GB" sz="2000" dirty="0"/>
              <a:t>Who overall were the top 3 countries for ‘Quality of school life?</a:t>
            </a:r>
          </a:p>
          <a:p>
            <a:r>
              <a:rPr lang="en-GB" sz="2000" dirty="0"/>
              <a:t>What do you think this means?</a:t>
            </a:r>
          </a:p>
          <a:p>
            <a:r>
              <a:rPr lang="en-GB" sz="2000" dirty="0"/>
              <a:t>Can you think why that might be the case?</a:t>
            </a:r>
          </a:p>
          <a:p>
            <a:endParaRPr lang="en-GB" sz="2000" dirty="0"/>
          </a:p>
          <a:p>
            <a:r>
              <a:rPr lang="en-GB" sz="2000" dirty="0"/>
              <a:t>Do you agree with the categories that were used in judging the rankings?</a:t>
            </a:r>
          </a:p>
          <a:p>
            <a:r>
              <a:rPr lang="en-GB" sz="2000" dirty="0"/>
              <a:t>Are there any categories that you might add to assess levels of child well-being in these countries</a:t>
            </a:r>
          </a:p>
          <a:p>
            <a:r>
              <a:rPr lang="en-GB" sz="2000" dirty="0"/>
              <a:t>What are the pros and contras of this survey</a:t>
            </a:r>
          </a:p>
        </p:txBody>
      </p:sp>
      <p:sp>
        <p:nvSpPr>
          <p:cNvPr id="4" name="Date Placeholder 3">
            <a:extLst>
              <a:ext uri="{FF2B5EF4-FFF2-40B4-BE49-F238E27FC236}">
                <a16:creationId xmlns:a16="http://schemas.microsoft.com/office/drawing/2014/main" id="{A2E36614-E9BB-48AF-8956-5DEE26D9DD63}"/>
              </a:ext>
            </a:extLst>
          </p:cNvPr>
          <p:cNvSpPr>
            <a:spLocks noGrp="1"/>
          </p:cNvSpPr>
          <p:nvPr>
            <p:ph type="dt" sz="half" idx="10"/>
          </p:nvPr>
        </p:nvSpPr>
        <p:spPr/>
        <p:txBody>
          <a:bodyPr/>
          <a:lstStyle/>
          <a:p>
            <a:pPr>
              <a:defRPr/>
            </a:pPr>
            <a:fld id="{2724FC0F-0215-4E86-987A-C2744E71EA78}" type="datetime1">
              <a:rPr lang="en-GB" altLang="en-US" smtClean="0"/>
              <a:pPr>
                <a:defRPr/>
              </a:pPr>
              <a:t>24/02/2020</a:t>
            </a:fld>
            <a:endParaRPr lang="en-GB" altLang="en-US"/>
          </a:p>
        </p:txBody>
      </p:sp>
      <p:sp>
        <p:nvSpPr>
          <p:cNvPr id="5" name="Slide Number Placeholder 4">
            <a:extLst>
              <a:ext uri="{FF2B5EF4-FFF2-40B4-BE49-F238E27FC236}">
                <a16:creationId xmlns:a16="http://schemas.microsoft.com/office/drawing/2014/main" id="{CE22999F-5F68-439C-BA9B-01007F2203A2}"/>
              </a:ext>
            </a:extLst>
          </p:cNvPr>
          <p:cNvSpPr>
            <a:spLocks noGrp="1"/>
          </p:cNvSpPr>
          <p:nvPr>
            <p:ph type="sldNum" sz="quarter" idx="12"/>
          </p:nvPr>
        </p:nvSpPr>
        <p:spPr/>
        <p:txBody>
          <a:bodyPr/>
          <a:lstStyle/>
          <a:p>
            <a:fld id="{6445F015-2965-4E78-9642-C98D5AEBDB49}" type="slidenum">
              <a:rPr lang="en-GB" altLang="en-US" smtClean="0"/>
              <a:pPr/>
              <a:t>33</a:t>
            </a:fld>
            <a:endParaRPr lang="en-GB" altLang="en-US"/>
          </a:p>
        </p:txBody>
      </p:sp>
    </p:spTree>
    <p:extLst>
      <p:ext uri="{BB962C8B-B14F-4D97-AF65-F5344CB8AC3E}">
        <p14:creationId xmlns:p14="http://schemas.microsoft.com/office/powerpoint/2010/main" val="1480713438"/>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FF2034CE-8BE8-4665-81A2-225BF9865928}"/>
              </a:ext>
            </a:extLst>
          </p:cNvPr>
          <p:cNvSpPr>
            <a:spLocks noGrp="1"/>
          </p:cNvSpPr>
          <p:nvPr>
            <p:ph type="title"/>
          </p:nvPr>
        </p:nvSpPr>
        <p:spPr/>
        <p:txBody>
          <a:bodyPr/>
          <a:lstStyle/>
          <a:p>
            <a:pPr algn="l"/>
            <a:r>
              <a:rPr lang="en-GB" sz="2800" dirty="0"/>
              <a:t>OECD Index of Child Well-being</a:t>
            </a:r>
          </a:p>
        </p:txBody>
      </p:sp>
      <p:sp>
        <p:nvSpPr>
          <p:cNvPr id="5" name="Content Placeholder 4">
            <a:extLst>
              <a:ext uri="{FF2B5EF4-FFF2-40B4-BE49-F238E27FC236}">
                <a16:creationId xmlns:a16="http://schemas.microsoft.com/office/drawing/2014/main" id="{7152EF85-38E7-4896-80F8-F8D102FBDAA3}"/>
              </a:ext>
            </a:extLst>
          </p:cNvPr>
          <p:cNvSpPr>
            <a:spLocks noGrp="1"/>
          </p:cNvSpPr>
          <p:nvPr>
            <p:ph idx="1"/>
          </p:nvPr>
        </p:nvSpPr>
        <p:spPr>
          <a:xfrm>
            <a:off x="457200" y="1417638"/>
            <a:ext cx="8229600" cy="4099595"/>
          </a:xfrm>
        </p:spPr>
        <p:txBody>
          <a:bodyPr/>
          <a:lstStyle/>
          <a:p>
            <a:r>
              <a:rPr lang="en-GB" sz="2000" dirty="0"/>
              <a:t>These figures are revealing insofar as they indicate that children have differing experiences as a collective group.</a:t>
            </a:r>
          </a:p>
          <a:p>
            <a:r>
              <a:rPr lang="en-GB" sz="2000" dirty="0"/>
              <a:t>Iceland, Norway and Netherlands are 1,2,3</a:t>
            </a:r>
          </a:p>
          <a:p>
            <a:r>
              <a:rPr lang="en-GB" sz="2000" dirty="0"/>
              <a:t>The difficulty is that the report what methods were used to establish ‘quality of school life’</a:t>
            </a:r>
          </a:p>
          <a:p>
            <a:r>
              <a:rPr lang="en-GB" sz="2000" dirty="0"/>
              <a:t>On the subject, the report states the following: </a:t>
            </a:r>
            <a:r>
              <a:rPr lang="en-GB" sz="2000" i="1" dirty="0"/>
              <a:t>The UN Declaration on the rights of the Child requires governments to provide for children’s health and safety in institutions, services and facilities that provide for the care and protection of children</a:t>
            </a:r>
            <a:r>
              <a:rPr lang="en-GB" sz="2000" dirty="0"/>
              <a:t> (art. 3.3)., </a:t>
            </a:r>
          </a:p>
          <a:p>
            <a:r>
              <a:rPr lang="en-GB" sz="2000" i="1" dirty="0"/>
              <a:t>The Convention states that the education of the child shall be directed towards preparation for responsible adult life, and towards an understanding of peace, tolerance and equality among genders and peoples (art</a:t>
            </a:r>
            <a:r>
              <a:rPr lang="en-GB" sz="2000" dirty="0"/>
              <a:t>. 29d).</a:t>
            </a:r>
          </a:p>
        </p:txBody>
      </p:sp>
      <p:sp>
        <p:nvSpPr>
          <p:cNvPr id="2" name="Date Placeholder 1"/>
          <p:cNvSpPr>
            <a:spLocks noGrp="1"/>
          </p:cNvSpPr>
          <p:nvPr>
            <p:ph type="dt" sz="half" idx="10"/>
          </p:nvPr>
        </p:nvSpPr>
        <p:spPr/>
        <p:txBody>
          <a:bodyPr/>
          <a:lstStyle/>
          <a:p>
            <a:pPr>
              <a:defRPr/>
            </a:pPr>
            <a:fld id="{BF4DFAEE-DBA5-4234-AD65-4F32046DC9D6}" type="datetime1">
              <a:rPr lang="en-GB" altLang="en-US" smtClean="0"/>
              <a:pPr>
                <a:defRPr/>
              </a:pPr>
              <a:t>24/02/2020</a:t>
            </a:fld>
            <a:endParaRPr lang="en-GB" altLang="en-US"/>
          </a:p>
        </p:txBody>
      </p:sp>
      <p:sp>
        <p:nvSpPr>
          <p:cNvPr id="3" name="Slide Number Placeholder 2"/>
          <p:cNvSpPr>
            <a:spLocks noGrp="1"/>
          </p:cNvSpPr>
          <p:nvPr>
            <p:ph type="sldNum" sz="quarter" idx="12"/>
          </p:nvPr>
        </p:nvSpPr>
        <p:spPr/>
        <p:txBody>
          <a:bodyPr/>
          <a:lstStyle/>
          <a:p>
            <a:fld id="{42F83D80-8DA2-4075-A74D-E9B27D2F130B}" type="slidenum">
              <a:rPr lang="en-GB" altLang="en-US" smtClean="0"/>
              <a:pPr/>
              <a:t>34</a:t>
            </a:fld>
            <a:endParaRPr lang="en-GB" altLang="en-US"/>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E8175E-C92A-4EFA-A5E3-A743B94646CF}"/>
              </a:ext>
            </a:extLst>
          </p:cNvPr>
          <p:cNvSpPr>
            <a:spLocks noGrp="1"/>
          </p:cNvSpPr>
          <p:nvPr>
            <p:ph type="title"/>
          </p:nvPr>
        </p:nvSpPr>
        <p:spPr/>
        <p:txBody>
          <a:bodyPr/>
          <a:lstStyle/>
          <a:p>
            <a:r>
              <a:rPr lang="en-GB" sz="2800" dirty="0"/>
              <a:t>Measuring well-being</a:t>
            </a:r>
          </a:p>
        </p:txBody>
      </p:sp>
      <p:sp>
        <p:nvSpPr>
          <p:cNvPr id="3" name="Content Placeholder 2">
            <a:extLst>
              <a:ext uri="{FF2B5EF4-FFF2-40B4-BE49-F238E27FC236}">
                <a16:creationId xmlns:a16="http://schemas.microsoft.com/office/drawing/2014/main" id="{C8302F8A-5902-4015-BA5A-D40677AEE527}"/>
              </a:ext>
            </a:extLst>
          </p:cNvPr>
          <p:cNvSpPr>
            <a:spLocks noGrp="1"/>
          </p:cNvSpPr>
          <p:nvPr>
            <p:ph idx="1"/>
          </p:nvPr>
        </p:nvSpPr>
        <p:spPr/>
        <p:txBody>
          <a:bodyPr/>
          <a:lstStyle/>
          <a:p>
            <a:r>
              <a:rPr lang="en-GB" sz="2000" dirty="0"/>
              <a:t>The difficulty with the way that the report is phrased is that  preparing for </a:t>
            </a:r>
            <a:r>
              <a:rPr lang="en-GB" sz="2000" i="1" dirty="0"/>
              <a:t>responsible adult life</a:t>
            </a:r>
            <a:r>
              <a:rPr lang="en-GB" sz="2000" dirty="0"/>
              <a:t> is not clear.    In fact it is an example of social construction – it varies across time, space and according to culture.</a:t>
            </a:r>
          </a:p>
          <a:p>
            <a:r>
              <a:rPr lang="en-GB" sz="2000" dirty="0"/>
              <a:t>In countries such as the US and Britain, the way that educational policy is formulated – uses </a:t>
            </a:r>
            <a:r>
              <a:rPr lang="en-GB" sz="2000" i="1" dirty="0"/>
              <a:t>instrumental</a:t>
            </a:r>
            <a:r>
              <a:rPr lang="en-GB" sz="2000" dirty="0"/>
              <a:t> measures in order to formulate educational policy</a:t>
            </a:r>
          </a:p>
          <a:p>
            <a:r>
              <a:rPr lang="en-GB" sz="2000" dirty="0"/>
              <a:t>The main objective of such policy is to prepare young adults for the world of work</a:t>
            </a:r>
          </a:p>
          <a:p>
            <a:r>
              <a:rPr lang="en-GB" sz="2000" dirty="0"/>
              <a:t>When studying academically it is essential that when we make assertions, these are supported with evidence</a:t>
            </a:r>
          </a:p>
          <a:p>
            <a:endParaRPr lang="en-GB" sz="2000" dirty="0"/>
          </a:p>
        </p:txBody>
      </p:sp>
      <p:sp>
        <p:nvSpPr>
          <p:cNvPr id="4" name="Date Placeholder 3">
            <a:extLst>
              <a:ext uri="{FF2B5EF4-FFF2-40B4-BE49-F238E27FC236}">
                <a16:creationId xmlns:a16="http://schemas.microsoft.com/office/drawing/2014/main" id="{66FD1CB2-EC99-4C96-8BDF-64385EDD4F22}"/>
              </a:ext>
            </a:extLst>
          </p:cNvPr>
          <p:cNvSpPr>
            <a:spLocks noGrp="1"/>
          </p:cNvSpPr>
          <p:nvPr>
            <p:ph type="dt" sz="half" idx="10"/>
          </p:nvPr>
        </p:nvSpPr>
        <p:spPr/>
        <p:txBody>
          <a:bodyPr/>
          <a:lstStyle/>
          <a:p>
            <a:pPr>
              <a:defRPr/>
            </a:pPr>
            <a:fld id="{2724FC0F-0215-4E86-987A-C2744E71EA78}" type="datetime1">
              <a:rPr lang="en-GB" altLang="en-US" smtClean="0"/>
              <a:pPr>
                <a:defRPr/>
              </a:pPr>
              <a:t>24/02/2020</a:t>
            </a:fld>
            <a:endParaRPr lang="en-GB" altLang="en-US"/>
          </a:p>
        </p:txBody>
      </p:sp>
      <p:sp>
        <p:nvSpPr>
          <p:cNvPr id="5" name="Slide Number Placeholder 4">
            <a:extLst>
              <a:ext uri="{FF2B5EF4-FFF2-40B4-BE49-F238E27FC236}">
                <a16:creationId xmlns:a16="http://schemas.microsoft.com/office/drawing/2014/main" id="{4469C1FB-CC0E-4BA1-BB2C-BC75BAAAF690}"/>
              </a:ext>
            </a:extLst>
          </p:cNvPr>
          <p:cNvSpPr>
            <a:spLocks noGrp="1"/>
          </p:cNvSpPr>
          <p:nvPr>
            <p:ph type="sldNum" sz="quarter" idx="12"/>
          </p:nvPr>
        </p:nvSpPr>
        <p:spPr/>
        <p:txBody>
          <a:bodyPr/>
          <a:lstStyle/>
          <a:p>
            <a:fld id="{6445F015-2965-4E78-9642-C98D5AEBDB49}" type="slidenum">
              <a:rPr lang="en-GB" altLang="en-US" smtClean="0"/>
              <a:pPr/>
              <a:t>35</a:t>
            </a:fld>
            <a:endParaRPr lang="en-GB" altLang="en-US"/>
          </a:p>
        </p:txBody>
      </p:sp>
    </p:spTree>
    <p:extLst>
      <p:ext uri="{BB962C8B-B14F-4D97-AF65-F5344CB8AC3E}">
        <p14:creationId xmlns:p14="http://schemas.microsoft.com/office/powerpoint/2010/main" val="499384121"/>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959CE617-F51D-4013-8F9F-80A7791F2D9B}"/>
              </a:ext>
            </a:extLst>
          </p:cNvPr>
          <p:cNvSpPr>
            <a:spLocks noGrp="1"/>
          </p:cNvSpPr>
          <p:nvPr>
            <p:ph type="title"/>
          </p:nvPr>
        </p:nvSpPr>
        <p:spPr/>
        <p:txBody>
          <a:bodyPr/>
          <a:lstStyle/>
          <a:p>
            <a:r>
              <a:rPr lang="en-GB" sz="2800" dirty="0"/>
              <a:t>Summing up…</a:t>
            </a:r>
          </a:p>
        </p:txBody>
      </p:sp>
      <p:sp>
        <p:nvSpPr>
          <p:cNvPr id="5" name="Content Placeholder 4">
            <a:extLst>
              <a:ext uri="{FF2B5EF4-FFF2-40B4-BE49-F238E27FC236}">
                <a16:creationId xmlns:a16="http://schemas.microsoft.com/office/drawing/2014/main" id="{DECF4927-5C22-4582-84D3-7A791664C743}"/>
              </a:ext>
            </a:extLst>
          </p:cNvPr>
          <p:cNvSpPr>
            <a:spLocks noGrp="1"/>
          </p:cNvSpPr>
          <p:nvPr>
            <p:ph idx="1"/>
          </p:nvPr>
        </p:nvSpPr>
        <p:spPr/>
        <p:txBody>
          <a:bodyPr/>
          <a:lstStyle/>
          <a:p>
            <a:r>
              <a:rPr lang="en-GB" sz="2000" dirty="0"/>
              <a:t>Today we have covered</a:t>
            </a:r>
          </a:p>
          <a:p>
            <a:r>
              <a:rPr lang="en-GB" sz="2000" dirty="0"/>
              <a:t>The module outline</a:t>
            </a:r>
          </a:p>
          <a:p>
            <a:r>
              <a:rPr lang="en-GB" sz="2000" dirty="0"/>
              <a:t>The Social Model of Childhood in a variety of different forms</a:t>
            </a:r>
          </a:p>
          <a:p>
            <a:r>
              <a:rPr lang="en-GB" sz="2000" dirty="0"/>
              <a:t>Learned about the concept of ‘social </a:t>
            </a:r>
            <a:r>
              <a:rPr lang="en-GB" sz="2000" dirty="0" err="1"/>
              <a:t>orphanhood</a:t>
            </a:r>
            <a:r>
              <a:rPr lang="en-GB" sz="2000" dirty="0"/>
              <a:t>’</a:t>
            </a:r>
          </a:p>
          <a:p>
            <a:r>
              <a:rPr lang="en-GB" sz="2000" dirty="0"/>
              <a:t>Looked at some of the issues associated with identifying child well-being</a:t>
            </a:r>
          </a:p>
          <a:p>
            <a:r>
              <a:rPr lang="en-GB" sz="2000" dirty="0"/>
              <a:t>Drawn on case study material in relation to the experience of Child Carers</a:t>
            </a:r>
          </a:p>
          <a:p>
            <a:r>
              <a:rPr lang="en-GB" sz="2000" dirty="0"/>
              <a:t>Contrasted the experience of childhood in two different countries</a:t>
            </a:r>
          </a:p>
          <a:p>
            <a:r>
              <a:rPr lang="en-GB" sz="2000" dirty="0"/>
              <a:t>Worked on examining some issues related to statistics</a:t>
            </a:r>
          </a:p>
          <a:p>
            <a:endParaRPr lang="en-GB" sz="2000" dirty="0"/>
          </a:p>
        </p:txBody>
      </p:sp>
      <p:sp>
        <p:nvSpPr>
          <p:cNvPr id="2" name="Date Placeholder 1"/>
          <p:cNvSpPr>
            <a:spLocks noGrp="1"/>
          </p:cNvSpPr>
          <p:nvPr>
            <p:ph type="dt" sz="half" idx="10"/>
          </p:nvPr>
        </p:nvSpPr>
        <p:spPr/>
        <p:txBody>
          <a:bodyPr/>
          <a:lstStyle/>
          <a:p>
            <a:pPr>
              <a:defRPr/>
            </a:pPr>
            <a:fld id="{BF4DFAEE-DBA5-4234-AD65-4F32046DC9D6}" type="datetime1">
              <a:rPr lang="en-GB" altLang="en-US" smtClean="0"/>
              <a:pPr>
                <a:defRPr/>
              </a:pPr>
              <a:t>24/02/2020</a:t>
            </a:fld>
            <a:endParaRPr lang="en-GB" altLang="en-US"/>
          </a:p>
        </p:txBody>
      </p:sp>
      <p:sp>
        <p:nvSpPr>
          <p:cNvPr id="3" name="Slide Number Placeholder 2"/>
          <p:cNvSpPr>
            <a:spLocks noGrp="1"/>
          </p:cNvSpPr>
          <p:nvPr>
            <p:ph type="sldNum" sz="quarter" idx="12"/>
          </p:nvPr>
        </p:nvSpPr>
        <p:spPr/>
        <p:txBody>
          <a:bodyPr/>
          <a:lstStyle/>
          <a:p>
            <a:fld id="{42F83D80-8DA2-4075-A74D-E9B27D2F130B}" type="slidenum">
              <a:rPr lang="en-GB" altLang="en-US" smtClean="0"/>
              <a:pPr/>
              <a:t>36</a:t>
            </a:fld>
            <a:endParaRPr lang="en-GB" altLang="en-US"/>
          </a:p>
        </p:txBody>
      </p: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61368E-5D8C-4085-B797-5214CCD517AF}"/>
              </a:ext>
            </a:extLst>
          </p:cNvPr>
          <p:cNvSpPr>
            <a:spLocks noGrp="1"/>
          </p:cNvSpPr>
          <p:nvPr>
            <p:ph type="title"/>
          </p:nvPr>
        </p:nvSpPr>
        <p:spPr/>
        <p:txBody>
          <a:bodyPr/>
          <a:lstStyle/>
          <a:p>
            <a:r>
              <a:rPr lang="en-GB" sz="2800" dirty="0"/>
              <a:t>Next Steps</a:t>
            </a:r>
          </a:p>
        </p:txBody>
      </p:sp>
      <p:sp>
        <p:nvSpPr>
          <p:cNvPr id="3" name="Content Placeholder 2">
            <a:extLst>
              <a:ext uri="{FF2B5EF4-FFF2-40B4-BE49-F238E27FC236}">
                <a16:creationId xmlns:a16="http://schemas.microsoft.com/office/drawing/2014/main" id="{50D421F7-4525-4797-B20C-D20D35F2CD10}"/>
              </a:ext>
            </a:extLst>
          </p:cNvPr>
          <p:cNvSpPr>
            <a:spLocks noGrp="1"/>
          </p:cNvSpPr>
          <p:nvPr>
            <p:ph idx="1"/>
          </p:nvPr>
        </p:nvSpPr>
        <p:spPr/>
        <p:txBody>
          <a:bodyPr/>
          <a:lstStyle/>
          <a:p>
            <a:r>
              <a:rPr lang="en-GB" sz="2000" dirty="0"/>
              <a:t>Please have a read of the material – readings and video on Moodle</a:t>
            </a:r>
          </a:p>
          <a:p>
            <a:r>
              <a:rPr lang="en-GB" sz="2000" dirty="0"/>
              <a:t>As an Undergraduate student the real learning that you undertake is strongly focussed on the reading that you undertake yourself</a:t>
            </a:r>
          </a:p>
          <a:p>
            <a:endParaRPr lang="en-GB" sz="2000" dirty="0"/>
          </a:p>
          <a:p>
            <a:r>
              <a:rPr lang="en-GB" sz="2000" dirty="0"/>
              <a:t>Next week we will analyse the modern day history of Childhood with a focus on how children and adults have created this history through in their differing ways</a:t>
            </a:r>
          </a:p>
        </p:txBody>
      </p:sp>
      <p:sp>
        <p:nvSpPr>
          <p:cNvPr id="4" name="Date Placeholder 3">
            <a:extLst>
              <a:ext uri="{FF2B5EF4-FFF2-40B4-BE49-F238E27FC236}">
                <a16:creationId xmlns:a16="http://schemas.microsoft.com/office/drawing/2014/main" id="{314FB341-E40A-4F8F-83FD-2C06FA00C500}"/>
              </a:ext>
            </a:extLst>
          </p:cNvPr>
          <p:cNvSpPr>
            <a:spLocks noGrp="1"/>
          </p:cNvSpPr>
          <p:nvPr>
            <p:ph type="dt" sz="half" idx="10"/>
          </p:nvPr>
        </p:nvSpPr>
        <p:spPr/>
        <p:txBody>
          <a:bodyPr/>
          <a:lstStyle/>
          <a:p>
            <a:pPr>
              <a:defRPr/>
            </a:pPr>
            <a:fld id="{2724FC0F-0215-4E86-987A-C2744E71EA78}" type="datetime1">
              <a:rPr lang="en-GB" altLang="en-US" smtClean="0"/>
              <a:pPr>
                <a:defRPr/>
              </a:pPr>
              <a:t>24/02/2020</a:t>
            </a:fld>
            <a:endParaRPr lang="en-GB" altLang="en-US"/>
          </a:p>
        </p:txBody>
      </p:sp>
      <p:sp>
        <p:nvSpPr>
          <p:cNvPr id="5" name="Slide Number Placeholder 4">
            <a:extLst>
              <a:ext uri="{FF2B5EF4-FFF2-40B4-BE49-F238E27FC236}">
                <a16:creationId xmlns:a16="http://schemas.microsoft.com/office/drawing/2014/main" id="{FC450132-AD8A-4474-8A17-3BB978C20C6F}"/>
              </a:ext>
            </a:extLst>
          </p:cNvPr>
          <p:cNvSpPr>
            <a:spLocks noGrp="1"/>
          </p:cNvSpPr>
          <p:nvPr>
            <p:ph type="sldNum" sz="quarter" idx="12"/>
          </p:nvPr>
        </p:nvSpPr>
        <p:spPr/>
        <p:txBody>
          <a:bodyPr/>
          <a:lstStyle/>
          <a:p>
            <a:fld id="{6445F015-2965-4E78-9642-C98D5AEBDB49}" type="slidenum">
              <a:rPr lang="en-GB" altLang="en-US" smtClean="0"/>
              <a:pPr/>
              <a:t>37</a:t>
            </a:fld>
            <a:endParaRPr lang="en-GB" altLang="en-US"/>
          </a:p>
        </p:txBody>
      </p:sp>
    </p:spTree>
    <p:extLst>
      <p:ext uri="{BB962C8B-B14F-4D97-AF65-F5344CB8AC3E}">
        <p14:creationId xmlns:p14="http://schemas.microsoft.com/office/powerpoint/2010/main" val="1227085978"/>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D28A32-B807-4020-B84F-6A22202487E7}"/>
              </a:ext>
            </a:extLst>
          </p:cNvPr>
          <p:cNvSpPr>
            <a:spLocks noGrp="1"/>
          </p:cNvSpPr>
          <p:nvPr>
            <p:ph type="title"/>
          </p:nvPr>
        </p:nvSpPr>
        <p:spPr/>
        <p:txBody>
          <a:bodyPr/>
          <a:lstStyle/>
          <a:p>
            <a:r>
              <a:rPr lang="en-GB" sz="2800" dirty="0"/>
              <a:t>References</a:t>
            </a:r>
          </a:p>
        </p:txBody>
      </p:sp>
      <p:sp>
        <p:nvSpPr>
          <p:cNvPr id="3" name="Content Placeholder 2">
            <a:extLst>
              <a:ext uri="{FF2B5EF4-FFF2-40B4-BE49-F238E27FC236}">
                <a16:creationId xmlns:a16="http://schemas.microsoft.com/office/drawing/2014/main" id="{F245B540-08DA-4466-85DF-B8AD485DBCCE}"/>
              </a:ext>
            </a:extLst>
          </p:cNvPr>
          <p:cNvSpPr>
            <a:spLocks noGrp="1"/>
          </p:cNvSpPr>
          <p:nvPr>
            <p:ph idx="1"/>
          </p:nvPr>
        </p:nvSpPr>
        <p:spPr>
          <a:xfrm>
            <a:off x="457200" y="1196752"/>
            <a:ext cx="8229600" cy="4320481"/>
          </a:xfrm>
        </p:spPr>
        <p:txBody>
          <a:bodyPr/>
          <a:lstStyle/>
          <a:p>
            <a:pPr marL="0" indent="0">
              <a:buNone/>
            </a:pPr>
            <a:r>
              <a:rPr lang="en-GB" sz="1800" dirty="0"/>
              <a:t>How we protect </a:t>
            </a:r>
            <a:r>
              <a:rPr lang="en-GB" sz="1800" dirty="0" err="1"/>
              <a:t>Childrens</a:t>
            </a:r>
            <a:r>
              <a:rPr lang="en-GB" sz="1800" dirty="0"/>
              <a:t> Rights (</a:t>
            </a:r>
            <a:r>
              <a:rPr lang="en-GB" sz="1800" dirty="0" err="1"/>
              <a:t>Unicef</a:t>
            </a:r>
            <a:r>
              <a:rPr lang="en-GB" sz="1800" dirty="0"/>
              <a:t> n.d.) </a:t>
            </a:r>
            <a:r>
              <a:rPr lang="en-GB" sz="1800" dirty="0">
                <a:hlinkClick r:id="rId2"/>
              </a:rPr>
              <a:t>https://www.unicef.org.uk/what-we-do/un-convention-child-rights/</a:t>
            </a:r>
            <a:r>
              <a:rPr lang="en-GB" sz="1800" dirty="0"/>
              <a:t> (accessed 23.2.20)</a:t>
            </a:r>
          </a:p>
          <a:p>
            <a:pPr marL="0" indent="0">
              <a:buNone/>
            </a:pPr>
            <a:r>
              <a:rPr lang="en-GB" sz="1800" dirty="0"/>
              <a:t>Not so ‘new’? Looking critically at childhood studies</a:t>
            </a:r>
          </a:p>
          <a:p>
            <a:pPr marL="0" indent="0">
              <a:buNone/>
            </a:pPr>
            <a:endParaRPr lang="en-GB" sz="1800" dirty="0"/>
          </a:p>
          <a:p>
            <a:pPr marL="0" indent="0">
              <a:buNone/>
            </a:pPr>
            <a:r>
              <a:rPr lang="en-GB" sz="1800" dirty="0"/>
              <a:t> E. Kay M. </a:t>
            </a:r>
            <a:r>
              <a:rPr lang="en-GB" sz="1800" dirty="0" err="1"/>
              <a:t>Tisdall</a:t>
            </a:r>
            <a:r>
              <a:rPr lang="en-GB" sz="1800" dirty="0"/>
              <a:t> &amp; Samantha Punch (2012) Not so ‘new’? Looking critically at</a:t>
            </a:r>
          </a:p>
          <a:p>
            <a:pPr marL="0" indent="0">
              <a:buNone/>
            </a:pPr>
            <a:r>
              <a:rPr lang="en-GB" sz="1800" dirty="0"/>
              <a:t>childhood studies, Children's Geographies, 10:3, 249-264</a:t>
            </a:r>
          </a:p>
          <a:p>
            <a:pPr marL="0" indent="0">
              <a:buNone/>
            </a:pPr>
            <a:endParaRPr lang="en-GB" sz="1800" dirty="0"/>
          </a:p>
          <a:p>
            <a:pPr marL="0" indent="0">
              <a:buNone/>
            </a:pPr>
            <a:r>
              <a:rPr lang="en-GB" sz="1800" dirty="0"/>
              <a:t> Judith </a:t>
            </a:r>
            <a:r>
              <a:rPr lang="en-GB" sz="1800" dirty="0" err="1"/>
              <a:t>Suissa</a:t>
            </a:r>
            <a:r>
              <a:rPr lang="en-GB" sz="1800" dirty="0"/>
              <a:t> (2006) Untangling the mother knot: some thoughts on</a:t>
            </a:r>
          </a:p>
          <a:p>
            <a:pPr marL="0" indent="0">
              <a:buNone/>
            </a:pPr>
            <a:r>
              <a:rPr lang="en-GB" sz="1800" dirty="0"/>
              <a:t>parents, children and philosophers of education, Ethics and Education</a:t>
            </a:r>
          </a:p>
          <a:p>
            <a:pPr marL="0" indent="0">
              <a:buNone/>
            </a:pPr>
            <a:endParaRPr lang="en-GB" sz="1800" dirty="0"/>
          </a:p>
          <a:p>
            <a:pPr marL="0" indent="0">
              <a:buNone/>
            </a:pPr>
            <a:r>
              <a:rPr lang="en-GB" sz="1800" dirty="0"/>
              <a:t>Young Carers (2018) What is a Young Carer?   UK </a:t>
            </a:r>
          </a:p>
          <a:p>
            <a:pPr marL="0" indent="0">
              <a:buNone/>
            </a:pPr>
            <a:r>
              <a:rPr lang="en-GB" sz="1800" dirty="0">
                <a:hlinkClick r:id="rId3"/>
              </a:rPr>
              <a:t>https://www.youtube.com/watch?v=YaF8cHCkiXo</a:t>
            </a:r>
            <a:endParaRPr lang="en-GB" sz="1800" dirty="0"/>
          </a:p>
          <a:p>
            <a:pPr marL="0" indent="0">
              <a:buNone/>
            </a:pPr>
            <a:endParaRPr lang="en-GB" sz="1800" dirty="0"/>
          </a:p>
          <a:p>
            <a:pPr marL="0" indent="0">
              <a:buNone/>
            </a:pPr>
            <a:endParaRPr lang="en-GB" sz="1800" dirty="0"/>
          </a:p>
          <a:p>
            <a:pPr marL="0" indent="0">
              <a:buNone/>
            </a:pPr>
            <a:endParaRPr lang="en-GB" sz="1800" dirty="0"/>
          </a:p>
          <a:p>
            <a:pPr marL="0" indent="0">
              <a:buNone/>
            </a:pPr>
            <a:endParaRPr lang="en-GB" sz="1800" dirty="0"/>
          </a:p>
          <a:p>
            <a:pPr marL="0" indent="0">
              <a:buNone/>
            </a:pPr>
            <a:endParaRPr lang="en-GB" sz="1800" dirty="0"/>
          </a:p>
        </p:txBody>
      </p:sp>
      <p:sp>
        <p:nvSpPr>
          <p:cNvPr id="4" name="Date Placeholder 3">
            <a:extLst>
              <a:ext uri="{FF2B5EF4-FFF2-40B4-BE49-F238E27FC236}">
                <a16:creationId xmlns:a16="http://schemas.microsoft.com/office/drawing/2014/main" id="{EBD29BE3-A108-4801-B265-0B9A8342049E}"/>
              </a:ext>
            </a:extLst>
          </p:cNvPr>
          <p:cNvSpPr>
            <a:spLocks noGrp="1"/>
          </p:cNvSpPr>
          <p:nvPr>
            <p:ph type="dt" sz="half" idx="10"/>
          </p:nvPr>
        </p:nvSpPr>
        <p:spPr/>
        <p:txBody>
          <a:bodyPr/>
          <a:lstStyle/>
          <a:p>
            <a:pPr>
              <a:defRPr/>
            </a:pPr>
            <a:fld id="{2724FC0F-0215-4E86-987A-C2744E71EA78}" type="datetime1">
              <a:rPr lang="en-GB" altLang="en-US" smtClean="0"/>
              <a:pPr>
                <a:defRPr/>
              </a:pPr>
              <a:t>24/02/2020</a:t>
            </a:fld>
            <a:endParaRPr lang="en-GB" altLang="en-US"/>
          </a:p>
        </p:txBody>
      </p:sp>
      <p:sp>
        <p:nvSpPr>
          <p:cNvPr id="5" name="Slide Number Placeholder 4">
            <a:extLst>
              <a:ext uri="{FF2B5EF4-FFF2-40B4-BE49-F238E27FC236}">
                <a16:creationId xmlns:a16="http://schemas.microsoft.com/office/drawing/2014/main" id="{C60E3CF2-516E-4709-87D9-5B7B22004A7B}"/>
              </a:ext>
            </a:extLst>
          </p:cNvPr>
          <p:cNvSpPr>
            <a:spLocks noGrp="1"/>
          </p:cNvSpPr>
          <p:nvPr>
            <p:ph type="sldNum" sz="quarter" idx="12"/>
          </p:nvPr>
        </p:nvSpPr>
        <p:spPr/>
        <p:txBody>
          <a:bodyPr/>
          <a:lstStyle/>
          <a:p>
            <a:fld id="{6445F015-2965-4E78-9642-C98D5AEBDB49}" type="slidenum">
              <a:rPr lang="en-GB" altLang="en-US" smtClean="0"/>
              <a:pPr/>
              <a:t>38</a:t>
            </a:fld>
            <a:endParaRPr lang="en-GB" altLang="en-US"/>
          </a:p>
        </p:txBody>
      </p:sp>
    </p:spTree>
    <p:extLst>
      <p:ext uri="{BB962C8B-B14F-4D97-AF65-F5344CB8AC3E}">
        <p14:creationId xmlns:p14="http://schemas.microsoft.com/office/powerpoint/2010/main" val="2604253657"/>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65D57E-CD54-4152-9F2C-988510A233EF}"/>
              </a:ext>
            </a:extLst>
          </p:cNvPr>
          <p:cNvSpPr>
            <a:spLocks noGrp="1"/>
          </p:cNvSpPr>
          <p:nvPr>
            <p:ph type="title"/>
          </p:nvPr>
        </p:nvSpPr>
        <p:spPr/>
        <p:txBody>
          <a:bodyPr/>
          <a:lstStyle/>
          <a:p>
            <a:r>
              <a:rPr lang="en-GB" sz="2800" dirty="0"/>
              <a:t>References</a:t>
            </a:r>
          </a:p>
        </p:txBody>
      </p:sp>
      <p:sp>
        <p:nvSpPr>
          <p:cNvPr id="3" name="Content Placeholder 2">
            <a:extLst>
              <a:ext uri="{FF2B5EF4-FFF2-40B4-BE49-F238E27FC236}">
                <a16:creationId xmlns:a16="http://schemas.microsoft.com/office/drawing/2014/main" id="{A4A90FB2-98E0-4D58-B136-DCB931F7839A}"/>
              </a:ext>
            </a:extLst>
          </p:cNvPr>
          <p:cNvSpPr>
            <a:spLocks noGrp="1"/>
          </p:cNvSpPr>
          <p:nvPr>
            <p:ph idx="1"/>
          </p:nvPr>
        </p:nvSpPr>
        <p:spPr>
          <a:xfrm>
            <a:off x="457200" y="1196752"/>
            <a:ext cx="8229600" cy="4320481"/>
          </a:xfrm>
        </p:spPr>
        <p:txBody>
          <a:bodyPr/>
          <a:lstStyle/>
          <a:p>
            <a:pPr marL="0" indent="0">
              <a:buNone/>
            </a:pPr>
            <a:r>
              <a:rPr lang="en-GB" sz="2000" dirty="0" err="1"/>
              <a:t>Trapinciere</a:t>
            </a:r>
            <a:r>
              <a:rPr lang="en-GB" sz="2000" dirty="0"/>
              <a:t>, I (2014) HS Web of Conferences) 4th International Interdisciplinary Scientific Conference Society, Health, Welfare</a:t>
            </a:r>
          </a:p>
          <a:p>
            <a:pPr marL="0" indent="0">
              <a:buNone/>
            </a:pPr>
            <a:r>
              <a:rPr lang="en-GB" sz="2000" dirty="0">
                <a:hlinkClick r:id="rId2"/>
              </a:rPr>
              <a:t>https://www.shs-conferences.org/articles/shsconf/pdf/2014/07/shsconf_shw2012_00047.pdf</a:t>
            </a:r>
            <a:r>
              <a:rPr lang="en-GB" sz="2000" dirty="0"/>
              <a:t> (accessed 23.2.20)</a:t>
            </a:r>
          </a:p>
          <a:p>
            <a:pPr marL="0" indent="0">
              <a:buNone/>
            </a:pPr>
            <a:endParaRPr lang="en-GB" sz="2000" dirty="0"/>
          </a:p>
          <a:p>
            <a:pPr marL="0" indent="0">
              <a:buNone/>
            </a:pPr>
            <a:r>
              <a:rPr lang="en-GB" sz="2000" dirty="0" err="1"/>
              <a:t>Unicef</a:t>
            </a:r>
            <a:r>
              <a:rPr lang="en-GB" sz="2000" dirty="0"/>
              <a:t> (2013) </a:t>
            </a:r>
            <a:r>
              <a:rPr lang="it-IT" sz="2000" dirty="0"/>
              <a:t>At a glance: Sierra Leone available at: </a:t>
            </a:r>
            <a:r>
              <a:rPr lang="it-IT" sz="2000" dirty="0">
                <a:hlinkClick r:id="rId3"/>
              </a:rPr>
              <a:t>https://www.unicef.org/infobycountry/sierraleone_statistics.html</a:t>
            </a:r>
            <a:endParaRPr lang="it-IT" sz="2000" dirty="0"/>
          </a:p>
          <a:p>
            <a:pPr marL="0" indent="0">
              <a:buNone/>
            </a:pPr>
            <a:endParaRPr lang="it-IT" sz="2000" dirty="0"/>
          </a:p>
          <a:p>
            <a:pPr marL="0" indent="0">
              <a:buNone/>
            </a:pPr>
            <a:r>
              <a:rPr lang="it-IT" sz="2000" dirty="0"/>
              <a:t>Sierra Leone WDI (2014) World Development Indicators (WDI) </a:t>
            </a:r>
            <a:r>
              <a:rPr lang="it-IT" sz="2000" dirty="0">
                <a:hlinkClick r:id="rId4"/>
              </a:rPr>
              <a:t>https://sierraleone.opendataforafrica.org/ygbprie/world-development-indicators-wdi-november-2014?viewAs=Default</a:t>
            </a:r>
            <a:endParaRPr lang="it-IT" sz="2000" dirty="0"/>
          </a:p>
          <a:p>
            <a:pPr marL="0" indent="0">
              <a:buNone/>
            </a:pPr>
            <a:endParaRPr lang="it-IT" sz="2000" dirty="0"/>
          </a:p>
          <a:p>
            <a:pPr marL="0" indent="0">
              <a:buNone/>
            </a:pPr>
            <a:endParaRPr lang="en-GB" sz="2000" dirty="0"/>
          </a:p>
          <a:p>
            <a:pPr marL="0" indent="0">
              <a:buNone/>
            </a:pPr>
            <a:r>
              <a:rPr lang="en-GB" sz="2000" dirty="0"/>
              <a:t> </a:t>
            </a:r>
          </a:p>
          <a:p>
            <a:pPr marL="0" indent="0">
              <a:buNone/>
            </a:pPr>
            <a:endParaRPr lang="en-GB" sz="2000" dirty="0"/>
          </a:p>
          <a:p>
            <a:pPr marL="0" indent="0">
              <a:buNone/>
            </a:pPr>
            <a:endParaRPr lang="en-GB" sz="2000" dirty="0"/>
          </a:p>
          <a:p>
            <a:pPr marL="0" indent="0">
              <a:buNone/>
            </a:pPr>
            <a:endParaRPr lang="en-GB" sz="2000" dirty="0"/>
          </a:p>
          <a:p>
            <a:endParaRPr lang="en-GB" sz="2000" dirty="0"/>
          </a:p>
        </p:txBody>
      </p:sp>
      <p:sp>
        <p:nvSpPr>
          <p:cNvPr id="4" name="Date Placeholder 3">
            <a:extLst>
              <a:ext uri="{FF2B5EF4-FFF2-40B4-BE49-F238E27FC236}">
                <a16:creationId xmlns:a16="http://schemas.microsoft.com/office/drawing/2014/main" id="{7565FF53-7469-4849-B604-B0C96947F4A0}"/>
              </a:ext>
            </a:extLst>
          </p:cNvPr>
          <p:cNvSpPr>
            <a:spLocks noGrp="1"/>
          </p:cNvSpPr>
          <p:nvPr>
            <p:ph type="dt" sz="half" idx="10"/>
          </p:nvPr>
        </p:nvSpPr>
        <p:spPr/>
        <p:txBody>
          <a:bodyPr/>
          <a:lstStyle/>
          <a:p>
            <a:pPr>
              <a:defRPr/>
            </a:pPr>
            <a:fld id="{2724FC0F-0215-4E86-987A-C2744E71EA78}" type="datetime1">
              <a:rPr lang="en-GB" altLang="en-US" smtClean="0"/>
              <a:pPr>
                <a:defRPr/>
              </a:pPr>
              <a:t>24/02/2020</a:t>
            </a:fld>
            <a:endParaRPr lang="en-GB" altLang="en-US"/>
          </a:p>
        </p:txBody>
      </p:sp>
      <p:sp>
        <p:nvSpPr>
          <p:cNvPr id="5" name="Slide Number Placeholder 4">
            <a:extLst>
              <a:ext uri="{FF2B5EF4-FFF2-40B4-BE49-F238E27FC236}">
                <a16:creationId xmlns:a16="http://schemas.microsoft.com/office/drawing/2014/main" id="{9FEFA46D-0141-4BDE-AEB5-F8A633B1DCAA}"/>
              </a:ext>
            </a:extLst>
          </p:cNvPr>
          <p:cNvSpPr>
            <a:spLocks noGrp="1"/>
          </p:cNvSpPr>
          <p:nvPr>
            <p:ph type="sldNum" sz="quarter" idx="12"/>
          </p:nvPr>
        </p:nvSpPr>
        <p:spPr/>
        <p:txBody>
          <a:bodyPr/>
          <a:lstStyle/>
          <a:p>
            <a:fld id="{6445F015-2965-4E78-9642-C98D5AEBDB49}" type="slidenum">
              <a:rPr lang="en-GB" altLang="en-US" smtClean="0"/>
              <a:pPr/>
              <a:t>39</a:t>
            </a:fld>
            <a:endParaRPr lang="en-GB" altLang="en-US"/>
          </a:p>
        </p:txBody>
      </p:sp>
    </p:spTree>
    <p:extLst>
      <p:ext uri="{BB962C8B-B14F-4D97-AF65-F5344CB8AC3E}">
        <p14:creationId xmlns:p14="http://schemas.microsoft.com/office/powerpoint/2010/main" val="2082639865"/>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C5A04E3E-D76C-46B5-8075-5888CB4C3A7A}"/>
              </a:ext>
            </a:extLst>
          </p:cNvPr>
          <p:cNvSpPr>
            <a:spLocks noGrp="1"/>
          </p:cNvSpPr>
          <p:nvPr>
            <p:ph type="title"/>
          </p:nvPr>
        </p:nvSpPr>
        <p:spPr>
          <a:xfrm>
            <a:off x="457200" y="44624"/>
            <a:ext cx="8229600" cy="1373014"/>
          </a:xfrm>
        </p:spPr>
        <p:txBody>
          <a:bodyPr/>
          <a:lstStyle/>
          <a:p>
            <a:r>
              <a:rPr lang="en-GB" sz="2800" dirty="0"/>
              <a:t>References</a:t>
            </a:r>
          </a:p>
        </p:txBody>
      </p:sp>
      <p:sp>
        <p:nvSpPr>
          <p:cNvPr id="5" name="Content Placeholder 4">
            <a:extLst>
              <a:ext uri="{FF2B5EF4-FFF2-40B4-BE49-F238E27FC236}">
                <a16:creationId xmlns:a16="http://schemas.microsoft.com/office/drawing/2014/main" id="{27020098-4543-43B4-8BEB-5517414A03C1}"/>
              </a:ext>
            </a:extLst>
          </p:cNvPr>
          <p:cNvSpPr>
            <a:spLocks noGrp="1"/>
          </p:cNvSpPr>
          <p:nvPr>
            <p:ph idx="1"/>
          </p:nvPr>
        </p:nvSpPr>
        <p:spPr>
          <a:xfrm>
            <a:off x="457200" y="908720"/>
            <a:ext cx="8229600" cy="4608513"/>
          </a:xfrm>
        </p:spPr>
        <p:txBody>
          <a:bodyPr/>
          <a:lstStyle/>
          <a:p>
            <a:pPr marL="0" indent="0">
              <a:buNone/>
            </a:pPr>
            <a:r>
              <a:rPr lang="en-GB" sz="2000" dirty="0"/>
              <a:t>SOS Children’s Villages International (n.d.) General information on Latvia available at:  </a:t>
            </a:r>
            <a:r>
              <a:rPr lang="en-GB" sz="2000" dirty="0">
                <a:hlinkClick r:id="rId2"/>
              </a:rPr>
              <a:t>https://www.sos-childrensvillages.org/where-we-help/europe/latvia</a:t>
            </a:r>
            <a:r>
              <a:rPr lang="en-GB" sz="2000" dirty="0"/>
              <a:t> (accessed 23.2.20)</a:t>
            </a:r>
          </a:p>
          <a:p>
            <a:pPr marL="0" indent="0">
              <a:buNone/>
            </a:pPr>
            <a:endParaRPr lang="en-GB" sz="2000" dirty="0"/>
          </a:p>
          <a:p>
            <a:pPr marL="0" indent="0">
              <a:buNone/>
            </a:pPr>
            <a:r>
              <a:rPr lang="en-GB" sz="2000" dirty="0"/>
              <a:t>The Guardian (2019) Child mental health: UK provision 'worse than in much of eastern Europe’ available at:  </a:t>
            </a:r>
            <a:r>
              <a:rPr lang="en-GB" sz="2000" dirty="0">
                <a:hlinkClick r:id="rId3"/>
              </a:rPr>
              <a:t>https://theguardian.com/society/2019/apr/29/mental-health-provision-young-people-uk-behind-eu-study</a:t>
            </a:r>
            <a:r>
              <a:rPr lang="en-GB" sz="2000" dirty="0"/>
              <a:t> (accessed 23.2.20)</a:t>
            </a:r>
          </a:p>
          <a:p>
            <a:pPr marL="0" indent="0">
              <a:buNone/>
            </a:pPr>
            <a:endParaRPr lang="en-GB" sz="2000" dirty="0"/>
          </a:p>
          <a:p>
            <a:pPr marL="0" indent="0">
              <a:buNone/>
            </a:pPr>
            <a:r>
              <a:rPr lang="en-GB" sz="2000" dirty="0"/>
              <a:t>Thomas, </a:t>
            </a:r>
            <a:r>
              <a:rPr lang="en-GB" sz="2000" dirty="0" err="1"/>
              <a:t>Deziree</a:t>
            </a:r>
            <a:r>
              <a:rPr lang="en-GB" sz="2000" dirty="0"/>
              <a:t> (2019) On Childhood Studies in </a:t>
            </a:r>
            <a:r>
              <a:rPr lang="en-GB" sz="2000" dirty="0" err="1"/>
              <a:t>Kerith</a:t>
            </a:r>
            <a:r>
              <a:rPr lang="en-GB" sz="2000" dirty="0"/>
              <a:t> J. </a:t>
            </a:r>
            <a:r>
              <a:rPr lang="en-GB" sz="2000" dirty="0" err="1"/>
              <a:t>Conron</a:t>
            </a:r>
            <a:r>
              <a:rPr lang="en-GB" sz="2000" dirty="0"/>
              <a:t>, Bianca D.M. Wilson (2019) LBTQ Youth Impacted by the Child Welfare and Juvenile Justice systems available at: </a:t>
            </a:r>
            <a:r>
              <a:rPr lang="en-GB" sz="2000" dirty="0">
                <a:hlinkClick r:id="rId4"/>
              </a:rPr>
              <a:t>https://bettercarenetwork.org/sites/default/files/2019-11/LGBTQ-Youth-of-Color-July-2019-3.pdf#page=17</a:t>
            </a:r>
            <a:endParaRPr lang="en-GB" sz="2000" dirty="0"/>
          </a:p>
          <a:p>
            <a:pPr marL="0" indent="0">
              <a:buNone/>
            </a:pPr>
            <a:endParaRPr lang="en-GB" sz="2000" dirty="0"/>
          </a:p>
          <a:p>
            <a:pPr marL="0" indent="0">
              <a:buNone/>
            </a:pPr>
            <a:endParaRPr lang="en-GB" sz="2000" dirty="0"/>
          </a:p>
          <a:p>
            <a:pPr marL="0" indent="0">
              <a:buNone/>
            </a:pPr>
            <a:endParaRPr lang="en-GB" sz="2000" dirty="0"/>
          </a:p>
          <a:p>
            <a:pPr marL="0" indent="0">
              <a:buNone/>
            </a:pPr>
            <a:endParaRPr lang="en-GB" sz="2000" dirty="0"/>
          </a:p>
          <a:p>
            <a:pPr marL="0" indent="0">
              <a:buNone/>
            </a:pPr>
            <a:endParaRPr lang="en-GB" sz="2000" dirty="0"/>
          </a:p>
          <a:p>
            <a:pPr marL="0" indent="0">
              <a:buNone/>
            </a:pPr>
            <a:endParaRPr lang="en-GB" sz="2000" dirty="0"/>
          </a:p>
        </p:txBody>
      </p:sp>
      <p:sp>
        <p:nvSpPr>
          <p:cNvPr id="2" name="Date Placeholder 1"/>
          <p:cNvSpPr>
            <a:spLocks noGrp="1"/>
          </p:cNvSpPr>
          <p:nvPr>
            <p:ph type="dt" sz="half" idx="10"/>
          </p:nvPr>
        </p:nvSpPr>
        <p:spPr/>
        <p:txBody>
          <a:bodyPr/>
          <a:lstStyle/>
          <a:p>
            <a:pPr>
              <a:defRPr/>
            </a:pPr>
            <a:fld id="{BF4DFAEE-DBA5-4234-AD65-4F32046DC9D6}" type="datetime1">
              <a:rPr lang="en-GB" altLang="en-US" smtClean="0"/>
              <a:pPr>
                <a:defRPr/>
              </a:pPr>
              <a:t>24/02/2020</a:t>
            </a:fld>
            <a:endParaRPr lang="en-GB" altLang="en-US"/>
          </a:p>
        </p:txBody>
      </p:sp>
      <p:sp>
        <p:nvSpPr>
          <p:cNvPr id="3" name="Slide Number Placeholder 2"/>
          <p:cNvSpPr>
            <a:spLocks noGrp="1"/>
          </p:cNvSpPr>
          <p:nvPr>
            <p:ph type="sldNum" sz="quarter" idx="12"/>
          </p:nvPr>
        </p:nvSpPr>
        <p:spPr/>
        <p:txBody>
          <a:bodyPr/>
          <a:lstStyle/>
          <a:p>
            <a:fld id="{42F83D80-8DA2-4075-A74D-E9B27D2F130B}" type="slidenum">
              <a:rPr lang="en-GB" altLang="en-US" smtClean="0"/>
              <a:pPr/>
              <a:t>40</a:t>
            </a:fld>
            <a:endParaRPr lang="en-GB" altLang="en-US"/>
          </a:p>
        </p:txBody>
      </p:sp>
    </p:spTree>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8426B0FD-7506-41D0-89C1-E375342B0060}"/>
              </a:ext>
            </a:extLst>
          </p:cNvPr>
          <p:cNvSpPr>
            <a:spLocks noGrp="1"/>
          </p:cNvSpPr>
          <p:nvPr>
            <p:ph type="title"/>
          </p:nvPr>
        </p:nvSpPr>
        <p:spPr/>
        <p:txBody>
          <a:bodyPr/>
          <a:lstStyle/>
          <a:p>
            <a:r>
              <a:rPr lang="en-GB" sz="2800" dirty="0"/>
              <a:t>References</a:t>
            </a:r>
          </a:p>
        </p:txBody>
      </p:sp>
      <p:sp>
        <p:nvSpPr>
          <p:cNvPr id="5" name="Content Placeholder 4">
            <a:extLst>
              <a:ext uri="{FF2B5EF4-FFF2-40B4-BE49-F238E27FC236}">
                <a16:creationId xmlns:a16="http://schemas.microsoft.com/office/drawing/2014/main" id="{EADBA30E-AFF7-41B3-A690-21DC01ED4D7A}"/>
              </a:ext>
            </a:extLst>
          </p:cNvPr>
          <p:cNvSpPr>
            <a:spLocks noGrp="1"/>
          </p:cNvSpPr>
          <p:nvPr>
            <p:ph idx="1"/>
          </p:nvPr>
        </p:nvSpPr>
        <p:spPr/>
        <p:txBody>
          <a:bodyPr/>
          <a:lstStyle/>
          <a:p>
            <a:pPr marL="0" indent="0">
              <a:buNone/>
            </a:pPr>
            <a:r>
              <a:rPr lang="en-GB" sz="2000" dirty="0"/>
              <a:t>United Nations Convention on the Rights of the Child (n.d.) </a:t>
            </a:r>
            <a:r>
              <a:rPr lang="en-GB" sz="2000" dirty="0">
                <a:hlinkClick r:id="rId2"/>
              </a:rPr>
              <a:t>https://www.unicef.org/child-rights-convention</a:t>
            </a:r>
            <a:endParaRPr lang="en-GB" sz="2000" dirty="0"/>
          </a:p>
          <a:p>
            <a:pPr marL="0" indent="0">
              <a:buNone/>
            </a:pPr>
            <a:endParaRPr lang="en-GB" sz="2000" dirty="0"/>
          </a:p>
          <a:p>
            <a:pPr marL="0" indent="0">
              <a:buNone/>
            </a:pPr>
            <a:r>
              <a:rPr lang="en-GB" sz="2000" dirty="0"/>
              <a:t>OECD Latvia (2018) </a:t>
            </a:r>
            <a:r>
              <a:rPr lang="en-GB" sz="2000" dirty="0">
                <a:hlinkClick r:id="rId3"/>
              </a:rPr>
              <a:t>https://www.oecd.org/latvia/</a:t>
            </a:r>
            <a:endParaRPr lang="en-GB" sz="2000" dirty="0"/>
          </a:p>
          <a:p>
            <a:pPr marL="0" indent="0">
              <a:buNone/>
            </a:pPr>
            <a:endParaRPr lang="en-GB" sz="2000" dirty="0"/>
          </a:p>
          <a:p>
            <a:pPr marL="0" indent="0">
              <a:buNone/>
            </a:pPr>
            <a:endParaRPr lang="en-GB" sz="2000" dirty="0"/>
          </a:p>
        </p:txBody>
      </p:sp>
      <p:sp>
        <p:nvSpPr>
          <p:cNvPr id="2" name="Date Placeholder 1"/>
          <p:cNvSpPr>
            <a:spLocks noGrp="1"/>
          </p:cNvSpPr>
          <p:nvPr>
            <p:ph type="dt" sz="half" idx="10"/>
          </p:nvPr>
        </p:nvSpPr>
        <p:spPr/>
        <p:txBody>
          <a:bodyPr/>
          <a:lstStyle/>
          <a:p>
            <a:pPr>
              <a:defRPr/>
            </a:pPr>
            <a:fld id="{BF4DFAEE-DBA5-4234-AD65-4F32046DC9D6}" type="datetime1">
              <a:rPr lang="en-GB" altLang="en-US" smtClean="0"/>
              <a:pPr>
                <a:defRPr/>
              </a:pPr>
              <a:t>24/02/2020</a:t>
            </a:fld>
            <a:endParaRPr lang="en-GB" altLang="en-US"/>
          </a:p>
        </p:txBody>
      </p:sp>
      <p:sp>
        <p:nvSpPr>
          <p:cNvPr id="3" name="Slide Number Placeholder 2"/>
          <p:cNvSpPr>
            <a:spLocks noGrp="1"/>
          </p:cNvSpPr>
          <p:nvPr>
            <p:ph type="sldNum" sz="quarter" idx="12"/>
          </p:nvPr>
        </p:nvSpPr>
        <p:spPr/>
        <p:txBody>
          <a:bodyPr/>
          <a:lstStyle/>
          <a:p>
            <a:fld id="{42F83D80-8DA2-4075-A74D-E9B27D2F130B}" type="slidenum">
              <a:rPr lang="en-GB" altLang="en-US" smtClean="0"/>
              <a:pPr/>
              <a:t>41</a:t>
            </a:fld>
            <a:endParaRPr lang="en-GB" altLang="en-US"/>
          </a:p>
        </p:txBody>
      </p:sp>
    </p:spTree>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a:defRPr/>
            </a:pPr>
            <a:fld id="{BF4DFAEE-DBA5-4234-AD65-4F32046DC9D6}" type="datetime1">
              <a:rPr lang="en-GB" altLang="en-US" smtClean="0"/>
              <a:pPr>
                <a:defRPr/>
              </a:pPr>
              <a:t>24/02/2020</a:t>
            </a:fld>
            <a:endParaRPr lang="en-GB" altLang="en-US"/>
          </a:p>
        </p:txBody>
      </p:sp>
      <p:sp>
        <p:nvSpPr>
          <p:cNvPr id="3" name="Slide Number Placeholder 2"/>
          <p:cNvSpPr>
            <a:spLocks noGrp="1"/>
          </p:cNvSpPr>
          <p:nvPr>
            <p:ph type="sldNum" sz="quarter" idx="11"/>
          </p:nvPr>
        </p:nvSpPr>
        <p:spPr/>
        <p:txBody>
          <a:bodyPr/>
          <a:lstStyle/>
          <a:p>
            <a:fld id="{42F83D80-8DA2-4075-A74D-E9B27D2F130B}" type="slidenum">
              <a:rPr lang="en-GB" altLang="en-US" smtClean="0"/>
              <a:pPr/>
              <a:t>42</a:t>
            </a:fld>
            <a:endParaRPr lang="en-GB" altLang="en-US"/>
          </a:p>
        </p:txBody>
      </p:sp>
    </p:spTree>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a:defRPr/>
            </a:pPr>
            <a:fld id="{BF4DFAEE-DBA5-4234-AD65-4F32046DC9D6}" type="datetime1">
              <a:rPr lang="en-GB" altLang="en-US" smtClean="0"/>
              <a:pPr>
                <a:defRPr/>
              </a:pPr>
              <a:t>24/02/2020</a:t>
            </a:fld>
            <a:endParaRPr lang="en-GB" altLang="en-US"/>
          </a:p>
        </p:txBody>
      </p:sp>
      <p:sp>
        <p:nvSpPr>
          <p:cNvPr id="3" name="Slide Number Placeholder 2"/>
          <p:cNvSpPr>
            <a:spLocks noGrp="1"/>
          </p:cNvSpPr>
          <p:nvPr>
            <p:ph type="sldNum" sz="quarter" idx="11"/>
          </p:nvPr>
        </p:nvSpPr>
        <p:spPr/>
        <p:txBody>
          <a:bodyPr/>
          <a:lstStyle/>
          <a:p>
            <a:fld id="{42F83D80-8DA2-4075-A74D-E9B27D2F130B}" type="slidenum">
              <a:rPr lang="en-GB" altLang="en-US" smtClean="0"/>
              <a:pPr/>
              <a:t>43</a:t>
            </a:fld>
            <a:endParaRPr lang="en-GB" altLang="en-US"/>
          </a:p>
        </p:txBody>
      </p:sp>
    </p:spTree>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a:defRPr/>
            </a:pPr>
            <a:fld id="{BF4DFAEE-DBA5-4234-AD65-4F32046DC9D6}" type="datetime1">
              <a:rPr lang="en-GB" altLang="en-US" smtClean="0"/>
              <a:pPr>
                <a:defRPr/>
              </a:pPr>
              <a:t>24/02/2020</a:t>
            </a:fld>
            <a:endParaRPr lang="en-GB" altLang="en-US"/>
          </a:p>
        </p:txBody>
      </p:sp>
      <p:sp>
        <p:nvSpPr>
          <p:cNvPr id="3" name="Slide Number Placeholder 2"/>
          <p:cNvSpPr>
            <a:spLocks noGrp="1"/>
          </p:cNvSpPr>
          <p:nvPr>
            <p:ph type="sldNum" sz="quarter" idx="11"/>
          </p:nvPr>
        </p:nvSpPr>
        <p:spPr/>
        <p:txBody>
          <a:bodyPr/>
          <a:lstStyle/>
          <a:p>
            <a:fld id="{42F83D80-8DA2-4075-A74D-E9B27D2F130B}" type="slidenum">
              <a:rPr lang="en-GB" altLang="en-US" smtClean="0"/>
              <a:pPr/>
              <a:t>44</a:t>
            </a:fld>
            <a:endParaRPr lang="en-GB" altLang="en-US"/>
          </a:p>
        </p:txBody>
      </p:sp>
    </p:spTree>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1519</TotalTime>
  <Words>3758</Words>
  <Application>Microsoft Office PowerPoint</Application>
  <PresentationFormat>On-screen Show (4:3)</PresentationFormat>
  <Paragraphs>349</Paragraphs>
  <Slides>44</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44</vt:i4>
      </vt:variant>
    </vt:vector>
  </HeadingPairs>
  <TitlesOfParts>
    <vt:vector size="49" baseType="lpstr">
      <vt:lpstr>Arial</vt:lpstr>
      <vt:lpstr>Calibri</vt:lpstr>
      <vt:lpstr>Myriad Pro</vt:lpstr>
      <vt:lpstr>Verdana</vt:lpstr>
      <vt:lpstr>20140311PresentationUWTSDTemplate</vt:lpstr>
      <vt:lpstr>   </vt:lpstr>
      <vt:lpstr>Introduction</vt:lpstr>
      <vt:lpstr>PowerPoint Presentation</vt:lpstr>
      <vt:lpstr>Resources</vt:lpstr>
      <vt:lpstr>Resources (continued)</vt:lpstr>
      <vt:lpstr> Icebreaker</vt:lpstr>
      <vt:lpstr>Assignment</vt:lpstr>
      <vt:lpstr>Now… To get us warmed up</vt:lpstr>
      <vt:lpstr>Global Childhoods</vt:lpstr>
      <vt:lpstr>Social Constructionism</vt:lpstr>
      <vt:lpstr>Demonstrating Social Construction</vt:lpstr>
      <vt:lpstr>Demonstrating Social Constructionism</vt:lpstr>
      <vt:lpstr>Social Constructionism in history</vt:lpstr>
      <vt:lpstr>PowerPoint Presentation</vt:lpstr>
      <vt:lpstr>PowerPoint Presentation</vt:lpstr>
      <vt:lpstr>PowerPoint Presentation</vt:lpstr>
      <vt:lpstr>PowerPoint Presentation</vt:lpstr>
      <vt:lpstr>PowerPoint Presentation</vt:lpstr>
      <vt:lpstr>Pictures</vt:lpstr>
      <vt:lpstr>Social Constructionism and Culture</vt:lpstr>
      <vt:lpstr>Childhood in Sierra Leone</vt:lpstr>
      <vt:lpstr>Childhood in Latvia</vt:lpstr>
      <vt:lpstr>Childhood in Latvia</vt:lpstr>
      <vt:lpstr>Children </vt:lpstr>
      <vt:lpstr>Vocational Relevance</vt:lpstr>
      <vt:lpstr>Vocational Relevance</vt:lpstr>
      <vt:lpstr>Social Constructionism of Childhood (Criticisms)</vt:lpstr>
      <vt:lpstr>Social Constructionism of Childhood (Criticisms)</vt:lpstr>
      <vt:lpstr>Global Childhoods</vt:lpstr>
      <vt:lpstr>2009 (OECD) Index on Child Well-being</vt:lpstr>
      <vt:lpstr>2009 (OECD) Index on Child Well-being</vt:lpstr>
      <vt:lpstr>Exercise</vt:lpstr>
      <vt:lpstr>Exercise</vt:lpstr>
      <vt:lpstr>OECD Index of Child Well-being</vt:lpstr>
      <vt:lpstr>Measuring well-being</vt:lpstr>
      <vt:lpstr>Summing up…</vt:lpstr>
      <vt:lpstr>Next Steps</vt:lpstr>
      <vt:lpstr>References</vt:lpstr>
      <vt:lpstr>References</vt:lpstr>
      <vt:lpstr>References</vt:lpstr>
      <vt:lpstr>References</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title>
  <dc:creator>Benedict Maher</dc:creator>
  <cp:lastModifiedBy>Benedict Maher</cp:lastModifiedBy>
  <cp:revision>17</cp:revision>
  <dcterms:created xsi:type="dcterms:W3CDTF">2020-02-23T16:25:21Z</dcterms:created>
  <dcterms:modified xsi:type="dcterms:W3CDTF">2020-02-24T23:54:58Z</dcterms:modified>
</cp:coreProperties>
</file>