
<file path=[Content_Types].xml><?xml version="1.0" encoding="utf-8"?>
<Types xmlns="http://schemas.openxmlformats.org/package/2006/content-types">
  <Default ContentType="application/vnd.openxmlformats-officedocument.oleObject" Extension="bin"/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x="18288000" cy="10287000"/>
  <p:notesSz cx="6858000" cy="9144000"/>
  <p:embeddedFontLst>
    <p:embeddedFont>
      <p:font typeface="Libre Baskerville Bold" charset="1" panose="02000000000000000000"/>
      <p:regular r:id="rId16"/>
    </p:embeddedFont>
    <p:embeddedFont>
      <p:font typeface="Libre Baskerville" charset="1" panose="0200000000000000000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fonts/font16.fntdata" Type="http://schemas.openxmlformats.org/officeDocument/2006/relationships/font"/><Relationship Id="rId17" Target="fonts/font17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jpe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png" Type="http://schemas.openxmlformats.org/officeDocument/2006/relationships/image"/><Relationship Id="rId3" Target="../embeddings/oleObject1.bin" Type="http://schemas.openxmlformats.org/officeDocument/2006/relationships/oleObject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5.png" Type="http://schemas.openxmlformats.org/officeDocument/2006/relationships/image"/><Relationship Id="rId5" Target="../embeddings/oleObject2.bin" Type="http://schemas.openxmlformats.org/officeDocument/2006/relationships/oleObject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AEB6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736344" y="724292"/>
            <a:ext cx="19760688" cy="8838417"/>
          </a:xfrm>
          <a:custGeom>
            <a:avLst/>
            <a:gdLst/>
            <a:ahLst/>
            <a:cxnLst/>
            <a:rect r="r" b="b" t="t" l="l"/>
            <a:pathLst>
              <a:path h="8838417" w="19760688">
                <a:moveTo>
                  <a:pt x="0" y="0"/>
                </a:moveTo>
                <a:lnTo>
                  <a:pt x="19760688" y="0"/>
                </a:lnTo>
                <a:lnTo>
                  <a:pt x="19760688" y="8838416"/>
                </a:lnTo>
                <a:lnTo>
                  <a:pt x="0" y="883841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0" y="7060103"/>
            <a:ext cx="18288000" cy="2502605"/>
            <a:chOff x="0" y="0"/>
            <a:chExt cx="24384000" cy="3336807"/>
          </a:xfrm>
        </p:grpSpPr>
        <p:pic>
          <p:nvPicPr>
            <p:cNvPr name="Picture 4" id="4"/>
            <p:cNvPicPr>
              <a:picLocks noChangeAspect="true"/>
            </p:cNvPicPr>
            <p:nvPr/>
          </p:nvPicPr>
          <p:blipFill>
            <a:blip r:embed="rId4"/>
            <a:srcRect l="0" t="39739" r="0" b="39739"/>
            <a:stretch>
              <a:fillRect/>
            </a:stretch>
          </p:blipFill>
          <p:spPr>
            <a:xfrm flipH="false" flipV="false">
              <a:off x="0" y="0"/>
              <a:ext cx="24384000" cy="3336807"/>
            </a:xfrm>
            <a:prstGeom prst="rect">
              <a:avLst/>
            </a:prstGeom>
          </p:spPr>
        </p:pic>
      </p:grpSp>
      <p:sp>
        <p:nvSpPr>
          <p:cNvPr name="TextBox 5" id="5"/>
          <p:cNvSpPr txBox="true"/>
          <p:nvPr/>
        </p:nvSpPr>
        <p:spPr>
          <a:xfrm rot="0">
            <a:off x="3283182" y="3168297"/>
            <a:ext cx="11721636" cy="32416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500"/>
              </a:lnSpc>
            </a:pPr>
            <a:r>
              <a:rPr lang="en-US" sz="12500" b="true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Green Haven Florists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3283182" y="1085850"/>
            <a:ext cx="11721636" cy="4000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00"/>
              </a:lnSpc>
            </a:pPr>
            <a:r>
              <a:rPr lang="en-US" sz="3000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Presented by Timur Parvenu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AEB6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736344" y="724292"/>
            <a:ext cx="19760688" cy="8838417"/>
          </a:xfrm>
          <a:custGeom>
            <a:avLst/>
            <a:gdLst/>
            <a:ahLst/>
            <a:cxnLst/>
            <a:rect r="r" b="b" t="t" l="l"/>
            <a:pathLst>
              <a:path h="8838417" w="19760688">
                <a:moveTo>
                  <a:pt x="0" y="0"/>
                </a:moveTo>
                <a:lnTo>
                  <a:pt x="19760688" y="0"/>
                </a:lnTo>
                <a:lnTo>
                  <a:pt x="19760688" y="8838416"/>
                </a:lnTo>
                <a:lnTo>
                  <a:pt x="0" y="883841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3283182" y="1760789"/>
            <a:ext cx="11721636" cy="11302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499"/>
              </a:lnSpc>
            </a:pPr>
            <a:r>
              <a:rPr lang="en-US" sz="8499" b="true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The Background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2146106" y="5001113"/>
            <a:ext cx="13995787" cy="26860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647700" indent="-323850" lvl="1">
              <a:lnSpc>
                <a:spcPts val="30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Founded in 2016 by Liam and Priya Patel</a:t>
            </a:r>
          </a:p>
          <a:p>
            <a:pPr algn="ctr" marL="647700" indent="-323850" lvl="1">
              <a:lnSpc>
                <a:spcPts val="30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Known for eco-friendly packaging, bespoke arrangements, and community focus</a:t>
            </a:r>
          </a:p>
          <a:p>
            <a:pPr algn="ctr" marL="647700" indent="-323850" lvl="1">
              <a:lnSpc>
                <a:spcPts val="30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Customers: local walk-ins, weddings, and corporate clients</a:t>
            </a:r>
          </a:p>
          <a:p>
            <a:pPr algn="ctr" marL="647700" indent="-323850" lvl="1">
              <a:lnSpc>
                <a:spcPts val="30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Facing declining revenue and foot traffic</a:t>
            </a:r>
          </a:p>
          <a:p>
            <a:pPr algn="ctr">
              <a:lnSpc>
                <a:spcPts val="3000"/>
              </a:lnSpc>
            </a:pPr>
          </a:p>
          <a:p>
            <a:pPr algn="ctr">
              <a:lnSpc>
                <a:spcPts val="3000"/>
              </a:lnSpc>
            </a:pP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AEB6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939749" y="5310160"/>
            <a:ext cx="19760688" cy="8838417"/>
          </a:xfrm>
          <a:custGeom>
            <a:avLst/>
            <a:gdLst/>
            <a:ahLst/>
            <a:cxnLst/>
            <a:rect r="r" b="b" t="t" l="l"/>
            <a:pathLst>
              <a:path h="8838417" w="19760688">
                <a:moveTo>
                  <a:pt x="0" y="0"/>
                </a:moveTo>
                <a:lnTo>
                  <a:pt x="19760688" y="0"/>
                </a:lnTo>
                <a:lnTo>
                  <a:pt x="19760688" y="8838417"/>
                </a:lnTo>
                <a:lnTo>
                  <a:pt x="0" y="883841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3283182" y="2222370"/>
            <a:ext cx="11721636" cy="11302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499"/>
              </a:lnSpc>
            </a:pPr>
            <a:r>
              <a:rPr lang="en-US" sz="8499" b="true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Overview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4489259" y="4280148"/>
            <a:ext cx="8902671" cy="30670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647710" indent="-323855" lvl="1">
              <a:lnSpc>
                <a:spcPts val="3000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3000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Founded in 2016 by Liam and Priya Patel</a:t>
            </a:r>
          </a:p>
          <a:p>
            <a:pPr algn="ctr" marL="647710" indent="-323855" lvl="1">
              <a:lnSpc>
                <a:spcPts val="3000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3000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Known for eco-friendly packaging, bespoke arrangements, and community focus</a:t>
            </a:r>
          </a:p>
          <a:p>
            <a:pPr algn="ctr" marL="647710" indent="-323855" lvl="1">
              <a:lnSpc>
                <a:spcPts val="3000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3000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Customers: local walk-ins, weddings, and corporate clients</a:t>
            </a:r>
          </a:p>
          <a:p>
            <a:pPr algn="ctr" marL="647710" indent="-323855" lvl="1">
              <a:lnSpc>
                <a:spcPts val="3000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3000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Facing declining revenue and foot traffic</a:t>
            </a:r>
          </a:p>
          <a:p>
            <a:pPr algn="ctr">
              <a:lnSpc>
                <a:spcPts val="3000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AEB6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name="Object 2" id="2"/>
          <p:cNvGraphicFramePr/>
          <p:nvPr/>
        </p:nvGraphicFramePr>
        <p:xfrm>
          <a:off x="4702078" y="3442522"/>
          <a:ext cx="3771900" cy="5029200"/>
        </p:xfrm>
        <a:graphic>
          <a:graphicData uri="http://schemas.openxmlformats.org/presentationml/2006/ole">
            <p:oleObj imgW="4775200" imgH="6032500" r:id="rId3" progId="Excel.Sheet.12" name="Worksheet">
              <p:embed/>
              <p:pic>
                <p:nvPicPr>
                  <p:cNvPr name="" id="0"/>
                  <p:cNvPicPr/>
                  <p:nvPr/>
                </p:nvPicPr>
                <p:blipFill>
                  <a:blip r:embed="rId2"/>
                  <a:stretch>
                    <a:fillRect/>
                  </a:stretch>
                </p:blipFill>
                <p:spPr>
                  <a:xfrm>
                    <a:off x="1270000" y="1270000"/>
                    <a:ext cx="1270000" cy="1270000"/>
                  </a:xfrm>
                  <a:prstGeom prst="rect"/>
                </p:spPr>
              </p:pic>
            </p:oleObj>
          </a:graphicData>
        </a:graphic>
      </p:graphicFrame>
      <p:sp>
        <p:nvSpPr>
          <p:cNvPr name="TextBox 3" id="3"/>
          <p:cNvSpPr txBox="true"/>
          <p:nvPr/>
        </p:nvSpPr>
        <p:spPr>
          <a:xfrm rot="0">
            <a:off x="3844793" y="1396673"/>
            <a:ext cx="10598413" cy="12773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925"/>
              </a:lnSpc>
            </a:pPr>
            <a:r>
              <a:rPr lang="en-US" sz="4925" b="true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Nature &amp; Scope of the Problem (5W2H Method)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AEB6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736344" y="724292"/>
            <a:ext cx="19760688" cy="8838417"/>
          </a:xfrm>
          <a:custGeom>
            <a:avLst/>
            <a:gdLst/>
            <a:ahLst/>
            <a:cxnLst/>
            <a:rect r="r" b="b" t="t" l="l"/>
            <a:pathLst>
              <a:path h="8838417" w="19760688">
                <a:moveTo>
                  <a:pt x="0" y="0"/>
                </a:moveTo>
                <a:lnTo>
                  <a:pt x="19760688" y="0"/>
                </a:lnTo>
                <a:lnTo>
                  <a:pt x="19760688" y="8838416"/>
                </a:lnTo>
                <a:lnTo>
                  <a:pt x="0" y="883841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aphicFrame>
        <p:nvGraphicFramePr>
          <p:cNvPr name="Object 3" id="3"/>
          <p:cNvGraphicFramePr/>
          <p:nvPr/>
        </p:nvGraphicFramePr>
        <p:xfrm>
          <a:off x="3891830" y="4551977"/>
          <a:ext cx="3771900" cy="4400550"/>
        </p:xfrm>
        <a:graphic>
          <a:graphicData uri="http://schemas.openxmlformats.org/presentationml/2006/ole">
            <p:oleObj imgW="4648200" imgH="5270500" r:id="rId5" progId="Excel.Sheet.12" name="Worksheet">
              <p:embed/>
              <p:pic>
                <p:nvPicPr>
                  <p:cNvPr name="" id="0"/>
                  <p:cNvPicPr/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1270000" y="1270000"/>
                    <a:ext cx="1270000" cy="1270000"/>
                  </a:xfrm>
                  <a:prstGeom prst="rect"/>
                </p:spPr>
              </p:pic>
            </p:oleObj>
          </a:graphicData>
        </a:graphic>
      </p:graphicFrame>
      <p:sp>
        <p:nvSpPr>
          <p:cNvPr name="TextBox 4" id="4"/>
          <p:cNvSpPr txBox="true"/>
          <p:nvPr/>
        </p:nvSpPr>
        <p:spPr>
          <a:xfrm rot="0">
            <a:off x="3283182" y="2348322"/>
            <a:ext cx="11721636" cy="11302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499"/>
              </a:lnSpc>
            </a:pPr>
            <a:r>
              <a:rPr lang="en-US" sz="8499" b="true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Problem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AEB6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9760688" cy="8838417"/>
          </a:xfrm>
          <a:custGeom>
            <a:avLst/>
            <a:gdLst/>
            <a:ahLst/>
            <a:cxnLst/>
            <a:rect r="r" b="b" t="t" l="l"/>
            <a:pathLst>
              <a:path h="8838417" w="19760688">
                <a:moveTo>
                  <a:pt x="0" y="0"/>
                </a:moveTo>
                <a:lnTo>
                  <a:pt x="19760688" y="0"/>
                </a:lnTo>
                <a:lnTo>
                  <a:pt x="19760688" y="8838417"/>
                </a:lnTo>
                <a:lnTo>
                  <a:pt x="0" y="883841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2807211" y="2012002"/>
            <a:ext cx="12197607" cy="9362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035"/>
              </a:lnSpc>
            </a:pPr>
            <a:r>
              <a:rPr lang="en-US" sz="7035" b="true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Competitive Landscape 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595982" y="4554538"/>
            <a:ext cx="17096036" cy="237871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755720" indent="-377860" lvl="1">
              <a:lnSpc>
                <a:spcPts val="3500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3500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Two new competitors in local market:</a:t>
            </a:r>
          </a:p>
          <a:p>
            <a:pPr algn="ctr" marL="820489" indent="-410244" lvl="1">
              <a:lnSpc>
                <a:spcPts val="3800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3800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Boutique florist with strong social media presence</a:t>
            </a:r>
          </a:p>
          <a:p>
            <a:pPr algn="ctr" marL="820489" indent="-410244" lvl="1">
              <a:lnSpc>
                <a:spcPts val="3800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3800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National chain offering aggressive pricing and delivery coverage</a:t>
            </a:r>
          </a:p>
          <a:p>
            <a:pPr algn="ctr" marL="820489" indent="-410244" lvl="1">
              <a:lnSpc>
                <a:spcPts val="3800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3800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Green Haven lacks digital visibility and price competitiveness</a:t>
            </a:r>
          </a:p>
          <a:p>
            <a:pPr algn="ctr">
              <a:lnSpc>
                <a:spcPts val="3800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AEB6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736344" y="1028700"/>
            <a:ext cx="19760688" cy="8838417"/>
          </a:xfrm>
          <a:custGeom>
            <a:avLst/>
            <a:gdLst/>
            <a:ahLst/>
            <a:cxnLst/>
            <a:rect r="r" b="b" t="t" l="l"/>
            <a:pathLst>
              <a:path h="8838417" w="19760688">
                <a:moveTo>
                  <a:pt x="0" y="0"/>
                </a:moveTo>
                <a:lnTo>
                  <a:pt x="19760688" y="0"/>
                </a:lnTo>
                <a:lnTo>
                  <a:pt x="19760688" y="8838417"/>
                </a:lnTo>
                <a:lnTo>
                  <a:pt x="0" y="883841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3283182" y="1402821"/>
            <a:ext cx="11721636" cy="11302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499"/>
              </a:lnSpc>
            </a:pPr>
            <a:r>
              <a:rPr lang="en-US" sz="8499" b="true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Customer Insights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3599005" y="4153632"/>
            <a:ext cx="12274909" cy="582232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971615" indent="-485807" lvl="1">
              <a:lnSpc>
                <a:spcPts val="4500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4500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              </a:t>
            </a:r>
            <a:r>
              <a:rPr lang="en-US" b="true" sz="4500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Positive: </a:t>
            </a:r>
          </a:p>
          <a:p>
            <a:pPr algn="l">
              <a:lnSpc>
                <a:spcPts val="4500"/>
              </a:lnSpc>
              <a:spcBef>
                <a:spcPct val="0"/>
              </a:spcBef>
            </a:pPr>
          </a:p>
          <a:p>
            <a:pPr algn="l" marL="971615" indent="-485807" lvl="1">
              <a:lnSpc>
                <a:spcPts val="4500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4500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Quality, creativity, eco-friendly ethos</a:t>
            </a:r>
          </a:p>
          <a:p>
            <a:pPr algn="l">
              <a:lnSpc>
                <a:spcPts val="4500"/>
              </a:lnSpc>
              <a:spcBef>
                <a:spcPct val="0"/>
              </a:spcBef>
            </a:pPr>
          </a:p>
          <a:p>
            <a:pPr algn="l" marL="971615" indent="-485807" lvl="1">
              <a:lnSpc>
                <a:spcPts val="4500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4500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              </a:t>
            </a:r>
            <a:r>
              <a:rPr lang="en-US" b="true" sz="4500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Negative:</a:t>
            </a:r>
          </a:p>
          <a:p>
            <a:pPr algn="l">
              <a:lnSpc>
                <a:spcPts val="4500"/>
              </a:lnSpc>
              <a:spcBef>
                <a:spcPct val="0"/>
              </a:spcBef>
            </a:pPr>
          </a:p>
          <a:p>
            <a:pPr algn="l" marL="1014794" indent="-507397" lvl="1">
              <a:lnSpc>
                <a:spcPts val="4700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4700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Outdated website</a:t>
            </a:r>
          </a:p>
          <a:p>
            <a:pPr algn="l" marL="1014794" indent="-507397" lvl="1">
              <a:lnSpc>
                <a:spcPts val="4700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4700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Limited delivery flexibility</a:t>
            </a:r>
          </a:p>
          <a:p>
            <a:pPr algn="l" marL="1014794" indent="-507397" lvl="1">
              <a:lnSpc>
                <a:spcPts val="4700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4700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Lack of subscription services</a:t>
            </a:r>
          </a:p>
          <a:p>
            <a:pPr algn="l">
              <a:lnSpc>
                <a:spcPts val="4700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>
  <p:cSld>
    <p:bg>
      <p:bgPr>
        <a:solidFill>
          <a:srgbClr val="AEB6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431113" y="1190625"/>
            <a:ext cx="11721636" cy="11302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499"/>
              </a:lnSpc>
            </a:pPr>
            <a:r>
              <a:rPr lang="en-US" sz="8499" b="true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Cause and Effect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422627" y="2555109"/>
            <a:ext cx="17442747" cy="696659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842078" indent="-421039" lvl="1">
              <a:lnSpc>
                <a:spcPts val="3900"/>
              </a:lnSpc>
              <a:buFont typeface="Arial"/>
              <a:buChar char="•"/>
            </a:pPr>
            <a:r>
              <a:rPr lang="en-US" b="true" sz="3900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         </a:t>
            </a:r>
            <a:r>
              <a:rPr lang="en-US" b="true" sz="3900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Main Problem: </a:t>
            </a:r>
          </a:p>
          <a:p>
            <a:pPr algn="just">
              <a:lnSpc>
                <a:spcPts val="3900"/>
              </a:lnSpc>
            </a:pPr>
            <a:r>
              <a:rPr lang="en-US" b="true" sz="3900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Declining revenue and customer traffic</a:t>
            </a:r>
          </a:p>
          <a:p>
            <a:pPr algn="just">
              <a:lnSpc>
                <a:spcPts val="3900"/>
              </a:lnSpc>
            </a:pPr>
          </a:p>
          <a:p>
            <a:pPr algn="just" marL="842078" indent="-421039" lvl="1">
              <a:lnSpc>
                <a:spcPts val="3900"/>
              </a:lnSpc>
              <a:buFont typeface="Arial"/>
              <a:buChar char="•"/>
            </a:pPr>
            <a:r>
              <a:rPr lang="en-US" b="true" sz="3900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Categories and causes:</a:t>
            </a:r>
          </a:p>
          <a:p>
            <a:pPr algn="just">
              <a:lnSpc>
                <a:spcPts val="3900"/>
              </a:lnSpc>
            </a:pPr>
            <a:r>
              <a:rPr lang="en-US" b="true" sz="3900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Market Factors: Online competition, changing consumer habits</a:t>
            </a:r>
          </a:p>
          <a:p>
            <a:pPr algn="just">
              <a:lnSpc>
                <a:spcPts val="3900"/>
              </a:lnSpc>
            </a:pPr>
          </a:p>
          <a:p>
            <a:pPr algn="just" marL="842078" indent="-421039" lvl="1">
              <a:lnSpc>
                <a:spcPts val="3900"/>
              </a:lnSpc>
              <a:buFont typeface="Arial"/>
              <a:buChar char="•"/>
            </a:pPr>
            <a:r>
              <a:rPr lang="en-US" b="true" sz="3900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Operational: Rising supply costs, reliance on local sourcing</a:t>
            </a:r>
          </a:p>
          <a:p>
            <a:pPr algn="just">
              <a:lnSpc>
                <a:spcPts val="3900"/>
              </a:lnSpc>
            </a:pPr>
          </a:p>
          <a:p>
            <a:pPr algn="just" marL="842078" indent="-421039" lvl="1">
              <a:lnSpc>
                <a:spcPts val="3900"/>
              </a:lnSpc>
              <a:buFont typeface="Arial"/>
              <a:buChar char="•"/>
            </a:pPr>
            <a:r>
              <a:rPr lang="en-US" b="true" sz="3900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Marketing: Weak digital strategy, poor social media engagement</a:t>
            </a:r>
          </a:p>
          <a:p>
            <a:pPr algn="just">
              <a:lnSpc>
                <a:spcPts val="3900"/>
              </a:lnSpc>
            </a:pPr>
          </a:p>
          <a:p>
            <a:pPr algn="just" marL="842078" indent="-421039" lvl="1">
              <a:lnSpc>
                <a:spcPts val="3900"/>
              </a:lnSpc>
              <a:buFont typeface="Arial"/>
              <a:buChar char="•"/>
            </a:pPr>
            <a:r>
              <a:rPr lang="en-US" b="true" sz="3900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Technology: Outdated website, no online subscriptions</a:t>
            </a:r>
          </a:p>
          <a:p>
            <a:pPr algn="just">
              <a:lnSpc>
                <a:spcPts val="3900"/>
              </a:lnSpc>
            </a:pPr>
          </a:p>
          <a:p>
            <a:pPr algn="just" marL="842078" indent="-421039" lvl="1">
              <a:lnSpc>
                <a:spcPts val="3900"/>
              </a:lnSpc>
              <a:buFont typeface="Arial"/>
              <a:buChar char="•"/>
            </a:pPr>
            <a:r>
              <a:rPr lang="en-US" b="true" sz="3900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Location: Reduced foot traffic due to nearby closures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>
  <p:cSld>
    <p:bg>
      <p:bgPr>
        <a:solidFill>
          <a:srgbClr val="AEB6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264691" y="414662"/>
            <a:ext cx="11479174" cy="216715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324"/>
              </a:lnSpc>
            </a:pPr>
            <a:r>
              <a:rPr lang="en-US" sz="8324" b="true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Summery of Findings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679612" y="3689859"/>
            <a:ext cx="14649332" cy="48905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855547" indent="-427773" lvl="1">
              <a:lnSpc>
                <a:spcPts val="3962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3962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Decline driven by external market pressures and internal digital gaps.</a:t>
            </a:r>
          </a:p>
          <a:p>
            <a:pPr algn="ctr">
              <a:lnSpc>
                <a:spcPts val="3962"/>
              </a:lnSpc>
              <a:spcBef>
                <a:spcPct val="0"/>
              </a:spcBef>
            </a:pPr>
          </a:p>
          <a:p>
            <a:pPr algn="ctr" marL="855549" indent="-427774" lvl="1">
              <a:lnSpc>
                <a:spcPts val="3962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3962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Strong brand values (sustainability, creativity) remain key assets</a:t>
            </a:r>
          </a:p>
          <a:p>
            <a:pPr algn="ctr">
              <a:lnSpc>
                <a:spcPts val="3962"/>
              </a:lnSpc>
              <a:spcBef>
                <a:spcPct val="0"/>
              </a:spcBef>
            </a:pPr>
          </a:p>
          <a:p>
            <a:pPr algn="ctr" marL="855549" indent="-427774" lvl="1">
              <a:lnSpc>
                <a:spcPts val="3962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3962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Urgent need for digital transformation and service innovation</a:t>
            </a:r>
          </a:p>
          <a:p>
            <a:pPr algn="ctr">
              <a:lnSpc>
                <a:spcPts val="6870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AEB6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736344" y="114692"/>
            <a:ext cx="19760688" cy="8838417"/>
          </a:xfrm>
          <a:custGeom>
            <a:avLst/>
            <a:gdLst/>
            <a:ahLst/>
            <a:cxnLst/>
            <a:rect r="r" b="b" t="t" l="l"/>
            <a:pathLst>
              <a:path h="8838417" w="19760688">
                <a:moveTo>
                  <a:pt x="0" y="0"/>
                </a:moveTo>
                <a:lnTo>
                  <a:pt x="19760688" y="0"/>
                </a:lnTo>
                <a:lnTo>
                  <a:pt x="19760688" y="8838416"/>
                </a:lnTo>
                <a:lnTo>
                  <a:pt x="0" y="883841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3283182" y="3822700"/>
            <a:ext cx="11721636" cy="16605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500"/>
              </a:lnSpc>
            </a:pPr>
            <a:r>
              <a:rPr lang="en-US" sz="12500" b="true">
                <a:solidFill>
                  <a:srgbClr val="000000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Thank 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DAG4INOF7jk</dc:identifier>
  <dcterms:modified xsi:type="dcterms:W3CDTF">2011-08-01T06:04:30Z</dcterms:modified>
  <cp:revision>1</cp:revision>
  <dc:title>Sage Green Minimalist Line Thesis Defense Presentation</dc:title>
</cp:coreProperties>
</file>