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30275213" cy="21383625"/>
  <p:notesSz cx="6858000" cy="9144000"/>
  <p:defaultTextStyle>
    <a:defPPr>
      <a:defRPr lang="en-US"/>
    </a:defPPr>
    <a:lvl1pPr marL="0" algn="l" defTabSz="1294608" rtl="0" eaLnBrk="1" latinLnBrk="0" hangingPunct="1">
      <a:defRPr sz="2548" kern="1200">
        <a:solidFill>
          <a:schemeClr val="tx1"/>
        </a:solidFill>
        <a:latin typeface="+mn-lt"/>
        <a:ea typeface="+mn-ea"/>
        <a:cs typeface="+mn-cs"/>
      </a:defRPr>
    </a:lvl1pPr>
    <a:lvl2pPr marL="647304" algn="l" defTabSz="1294608" rtl="0" eaLnBrk="1" latinLnBrk="0" hangingPunct="1">
      <a:defRPr sz="2548" kern="1200">
        <a:solidFill>
          <a:schemeClr val="tx1"/>
        </a:solidFill>
        <a:latin typeface="+mn-lt"/>
        <a:ea typeface="+mn-ea"/>
        <a:cs typeface="+mn-cs"/>
      </a:defRPr>
    </a:lvl2pPr>
    <a:lvl3pPr marL="1294608" algn="l" defTabSz="1294608" rtl="0" eaLnBrk="1" latinLnBrk="0" hangingPunct="1">
      <a:defRPr sz="2548" kern="1200">
        <a:solidFill>
          <a:schemeClr val="tx1"/>
        </a:solidFill>
        <a:latin typeface="+mn-lt"/>
        <a:ea typeface="+mn-ea"/>
        <a:cs typeface="+mn-cs"/>
      </a:defRPr>
    </a:lvl3pPr>
    <a:lvl4pPr marL="1941911" algn="l" defTabSz="1294608" rtl="0" eaLnBrk="1" latinLnBrk="0" hangingPunct="1">
      <a:defRPr sz="2548" kern="1200">
        <a:solidFill>
          <a:schemeClr val="tx1"/>
        </a:solidFill>
        <a:latin typeface="+mn-lt"/>
        <a:ea typeface="+mn-ea"/>
        <a:cs typeface="+mn-cs"/>
      </a:defRPr>
    </a:lvl4pPr>
    <a:lvl5pPr marL="2589215" algn="l" defTabSz="1294608" rtl="0" eaLnBrk="1" latinLnBrk="0" hangingPunct="1">
      <a:defRPr sz="2548" kern="1200">
        <a:solidFill>
          <a:schemeClr val="tx1"/>
        </a:solidFill>
        <a:latin typeface="+mn-lt"/>
        <a:ea typeface="+mn-ea"/>
        <a:cs typeface="+mn-cs"/>
      </a:defRPr>
    </a:lvl5pPr>
    <a:lvl6pPr marL="3236519" algn="l" defTabSz="1294608" rtl="0" eaLnBrk="1" latinLnBrk="0" hangingPunct="1">
      <a:defRPr sz="2548" kern="1200">
        <a:solidFill>
          <a:schemeClr val="tx1"/>
        </a:solidFill>
        <a:latin typeface="+mn-lt"/>
        <a:ea typeface="+mn-ea"/>
        <a:cs typeface="+mn-cs"/>
      </a:defRPr>
    </a:lvl6pPr>
    <a:lvl7pPr marL="3883823" algn="l" defTabSz="1294608" rtl="0" eaLnBrk="1" latinLnBrk="0" hangingPunct="1">
      <a:defRPr sz="2548" kern="1200">
        <a:solidFill>
          <a:schemeClr val="tx1"/>
        </a:solidFill>
        <a:latin typeface="+mn-lt"/>
        <a:ea typeface="+mn-ea"/>
        <a:cs typeface="+mn-cs"/>
      </a:defRPr>
    </a:lvl7pPr>
    <a:lvl8pPr marL="4531126" algn="l" defTabSz="1294608" rtl="0" eaLnBrk="1" latinLnBrk="0" hangingPunct="1">
      <a:defRPr sz="2548" kern="1200">
        <a:solidFill>
          <a:schemeClr val="tx1"/>
        </a:solidFill>
        <a:latin typeface="+mn-lt"/>
        <a:ea typeface="+mn-ea"/>
        <a:cs typeface="+mn-cs"/>
      </a:defRPr>
    </a:lvl8pPr>
    <a:lvl9pPr marL="5178430" algn="l" defTabSz="1294608"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userDrawn="1">
          <p15:clr>
            <a:srgbClr val="A4A3A4"/>
          </p15:clr>
        </p15:guide>
        <p15:guide id="2" pos="57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5" d="100"/>
          <a:sy n="25" d="100"/>
        </p:scale>
        <p:origin x="1445" y="53"/>
      </p:cViewPr>
      <p:guideLst>
        <p:guide orient="horz" pos="2161"/>
        <p:guide pos="576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_rels/data2.xml.rels><?xml version="1.0" encoding="UTF-8" standalone="yes"?>
<Relationships xmlns="http://schemas.openxmlformats.org/package/2006/relationships"><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362BA8-08B7-485D-BF71-27C764A5FA9C}" type="doc">
      <dgm:prSet loTypeId="urn:microsoft.com/office/officeart/2005/8/layout/chevron1" loCatId="process" qsTypeId="urn:microsoft.com/office/officeart/2005/8/quickstyle/simple1" qsCatId="simple" csTypeId="urn:microsoft.com/office/officeart/2005/8/colors/accent2_4" csCatId="accent2" phldr="1"/>
      <dgm:spPr/>
      <dgm:t>
        <a:bodyPr/>
        <a:lstStyle/>
        <a:p>
          <a:endParaRPr lang="en-IN"/>
        </a:p>
      </dgm:t>
    </dgm:pt>
    <dgm:pt modelId="{64335F5E-4579-41F0-B75C-9785797B1268}">
      <dgm:prSet phldrT="[Text]" custT="1"/>
      <dgm:spPr/>
      <dgm:t>
        <a:bodyPr/>
        <a:lstStyle/>
        <a:p>
          <a:r>
            <a:rPr lang="en-US" sz="800" dirty="0"/>
            <a:t>Perceived susceptibility, the user's exposure to the problem of becoming infected with HIV.</a:t>
          </a:r>
          <a:endParaRPr lang="en-IN" sz="800" dirty="0"/>
        </a:p>
      </dgm:t>
    </dgm:pt>
    <dgm:pt modelId="{D7F5415A-8E0C-4A3A-8067-474A01EA2E15}" type="parTrans" cxnId="{D36237BB-647D-4A05-ACE9-3C0B19E1B303}">
      <dgm:prSet/>
      <dgm:spPr/>
      <dgm:t>
        <a:bodyPr/>
        <a:lstStyle/>
        <a:p>
          <a:endParaRPr lang="en-IN" sz="1000"/>
        </a:p>
      </dgm:t>
    </dgm:pt>
    <dgm:pt modelId="{505614ED-1EEE-4197-AACC-1FF5CABC6BED}" type="sibTrans" cxnId="{D36237BB-647D-4A05-ACE9-3C0B19E1B303}">
      <dgm:prSet/>
      <dgm:spPr/>
      <dgm:t>
        <a:bodyPr/>
        <a:lstStyle/>
        <a:p>
          <a:endParaRPr lang="en-IN" sz="1000"/>
        </a:p>
      </dgm:t>
    </dgm:pt>
    <dgm:pt modelId="{12910572-F4BF-4B28-B15E-CCD06753CCD0}">
      <dgm:prSet phldrT="[Text]" custT="1"/>
      <dgm:spPr/>
      <dgm:t>
        <a:bodyPr/>
        <a:lstStyle/>
        <a:p>
          <a:r>
            <a:rPr lang="en-US" sz="800" dirty="0"/>
            <a:t>Perceived severity, being informed about the effects of untreated HIV (</a:t>
          </a:r>
          <a:r>
            <a:rPr lang="en-US" sz="800" dirty="0" err="1"/>
            <a:t>Noorman</a:t>
          </a:r>
          <a:r>
            <a:rPr lang="en-US" sz="800" dirty="0"/>
            <a:t> </a:t>
          </a:r>
          <a:r>
            <a:rPr lang="en-US" sz="800" i="1" dirty="0"/>
            <a:t>et al., </a:t>
          </a:r>
          <a:r>
            <a:rPr lang="en-US" sz="800" dirty="0"/>
            <a:t>2024).</a:t>
          </a:r>
          <a:endParaRPr lang="en-IN" sz="800" dirty="0"/>
        </a:p>
      </dgm:t>
    </dgm:pt>
    <dgm:pt modelId="{D346999C-B6F9-4662-A990-644545E6E9E2}" type="parTrans" cxnId="{0B0F4C2D-BB76-4D51-B2FD-F719C5EEFB74}">
      <dgm:prSet/>
      <dgm:spPr/>
      <dgm:t>
        <a:bodyPr/>
        <a:lstStyle/>
        <a:p>
          <a:endParaRPr lang="en-IN" sz="1000"/>
        </a:p>
      </dgm:t>
    </dgm:pt>
    <dgm:pt modelId="{4D88590F-78B6-49BF-B03B-D13157411C4E}" type="sibTrans" cxnId="{0B0F4C2D-BB76-4D51-B2FD-F719C5EEFB74}">
      <dgm:prSet/>
      <dgm:spPr/>
      <dgm:t>
        <a:bodyPr/>
        <a:lstStyle/>
        <a:p>
          <a:endParaRPr lang="en-IN" sz="1000"/>
        </a:p>
      </dgm:t>
    </dgm:pt>
    <dgm:pt modelId="{B1D9C78E-3329-4DF7-9574-70D6FD431412}">
      <dgm:prSet phldrT="[Text]" custT="1"/>
      <dgm:spPr/>
      <dgm:t>
        <a:bodyPr/>
        <a:lstStyle/>
        <a:p>
          <a:r>
            <a:rPr lang="en-US" sz="800" dirty="0"/>
            <a:t>Perceived benefits, hopefulness about the efficacy of prevention (e.g., </a:t>
          </a:r>
          <a:r>
            <a:rPr lang="en-US" sz="800" dirty="0" err="1"/>
            <a:t>PrEP</a:t>
          </a:r>
          <a:r>
            <a:rPr lang="en-US" sz="800" dirty="0"/>
            <a:t>, testing).</a:t>
          </a:r>
          <a:endParaRPr lang="en-IN" sz="800" dirty="0"/>
        </a:p>
      </dgm:t>
    </dgm:pt>
    <dgm:pt modelId="{87181C51-804C-4F0E-B957-953AEA18DFD9}" type="parTrans" cxnId="{AF71C0C6-1A8F-4EEC-89F5-84DC48158A5A}">
      <dgm:prSet/>
      <dgm:spPr/>
      <dgm:t>
        <a:bodyPr/>
        <a:lstStyle/>
        <a:p>
          <a:endParaRPr lang="en-IN" sz="1000"/>
        </a:p>
      </dgm:t>
    </dgm:pt>
    <dgm:pt modelId="{8847AFB0-969C-4396-BDB8-B3CD51AC7387}" type="sibTrans" cxnId="{AF71C0C6-1A8F-4EEC-89F5-84DC48158A5A}">
      <dgm:prSet/>
      <dgm:spPr/>
      <dgm:t>
        <a:bodyPr/>
        <a:lstStyle/>
        <a:p>
          <a:endParaRPr lang="en-IN" sz="1000"/>
        </a:p>
      </dgm:t>
    </dgm:pt>
    <dgm:pt modelId="{89FF60FF-D4BD-494B-AFFC-ACFE6A174586}">
      <dgm:prSet custT="1"/>
      <dgm:spPr/>
      <dgm:t>
        <a:bodyPr/>
        <a:lstStyle/>
        <a:p>
          <a:r>
            <a:rPr lang="en-US" sz="800" dirty="0"/>
            <a:t>Cues to action, prompts, notifications or educative messages that encourage action.</a:t>
          </a:r>
          <a:endParaRPr lang="en-IN" sz="800" dirty="0"/>
        </a:p>
      </dgm:t>
    </dgm:pt>
    <dgm:pt modelId="{D5162A27-20BF-43CA-91EF-287716C8A589}" type="parTrans" cxnId="{2960D295-723E-4600-8FF5-88A7B0200DD6}">
      <dgm:prSet/>
      <dgm:spPr/>
      <dgm:t>
        <a:bodyPr/>
        <a:lstStyle/>
        <a:p>
          <a:endParaRPr lang="en-IN" sz="1000"/>
        </a:p>
      </dgm:t>
    </dgm:pt>
    <dgm:pt modelId="{80BE5B7C-655B-450C-8526-EC00A36F4D1C}" type="sibTrans" cxnId="{2960D295-723E-4600-8FF5-88A7B0200DD6}">
      <dgm:prSet/>
      <dgm:spPr/>
      <dgm:t>
        <a:bodyPr/>
        <a:lstStyle/>
        <a:p>
          <a:endParaRPr lang="en-IN" sz="1000"/>
        </a:p>
      </dgm:t>
    </dgm:pt>
    <dgm:pt modelId="{CBA08F6F-2F81-4724-AE38-36DEA819D804}">
      <dgm:prSet custT="1"/>
      <dgm:spPr/>
      <dgm:t>
        <a:bodyPr/>
        <a:lstStyle/>
        <a:p>
          <a:r>
            <a:rPr lang="en-US" sz="800" dirty="0"/>
            <a:t>Self-efficacy, having faith in the possibility of acquiring safer </a:t>
          </a:r>
          <a:r>
            <a:rPr lang="en-US" sz="800" dirty="0" err="1"/>
            <a:t>behaviours</a:t>
          </a:r>
          <a:r>
            <a:rPr lang="en-US" sz="800" dirty="0"/>
            <a:t> (Zhang </a:t>
          </a:r>
          <a:r>
            <a:rPr lang="en-US" sz="800" i="1" dirty="0"/>
            <a:t>et al., </a:t>
          </a:r>
          <a:r>
            <a:rPr lang="en-US" sz="800" dirty="0"/>
            <a:t>2022).</a:t>
          </a:r>
          <a:endParaRPr lang="en-IN" sz="800" dirty="0"/>
        </a:p>
      </dgm:t>
    </dgm:pt>
    <dgm:pt modelId="{AFDCAEA1-C3B6-49E1-84F3-E8DBA1E357BA}" type="parTrans" cxnId="{1D2E53BE-E824-4B11-A5AE-AD21B8B5C33C}">
      <dgm:prSet/>
      <dgm:spPr/>
      <dgm:t>
        <a:bodyPr/>
        <a:lstStyle/>
        <a:p>
          <a:endParaRPr lang="en-IN" sz="1000"/>
        </a:p>
      </dgm:t>
    </dgm:pt>
    <dgm:pt modelId="{6A6F4D1E-EB98-493A-802D-76D12B6A8D64}" type="sibTrans" cxnId="{1D2E53BE-E824-4B11-A5AE-AD21B8B5C33C}">
      <dgm:prSet/>
      <dgm:spPr/>
      <dgm:t>
        <a:bodyPr/>
        <a:lstStyle/>
        <a:p>
          <a:endParaRPr lang="en-IN" sz="1000"/>
        </a:p>
      </dgm:t>
    </dgm:pt>
    <dgm:pt modelId="{EE4B0BC9-7B6B-4B6E-8959-D1391F3BD3DE}">
      <dgm:prSet custT="1"/>
      <dgm:spPr/>
      <dgm:t>
        <a:bodyPr/>
        <a:lstStyle/>
        <a:p>
          <a:r>
            <a:rPr lang="en-US" sz="800" dirty="0"/>
            <a:t>Perceived barriers, stigma or access to testing.</a:t>
          </a:r>
          <a:endParaRPr lang="en-IN" sz="800" dirty="0"/>
        </a:p>
      </dgm:t>
    </dgm:pt>
    <dgm:pt modelId="{81CB279B-AA00-45F5-84B1-92EA4DA9B1C8}" type="parTrans" cxnId="{980A0089-5276-4511-9933-22A743FB4C18}">
      <dgm:prSet/>
      <dgm:spPr/>
      <dgm:t>
        <a:bodyPr/>
        <a:lstStyle/>
        <a:p>
          <a:endParaRPr lang="en-IN" sz="1000"/>
        </a:p>
      </dgm:t>
    </dgm:pt>
    <dgm:pt modelId="{3457340B-0732-44A1-B226-D16E28D13D2C}" type="sibTrans" cxnId="{980A0089-5276-4511-9933-22A743FB4C18}">
      <dgm:prSet/>
      <dgm:spPr/>
      <dgm:t>
        <a:bodyPr/>
        <a:lstStyle/>
        <a:p>
          <a:endParaRPr lang="en-IN" sz="1000"/>
        </a:p>
      </dgm:t>
    </dgm:pt>
    <dgm:pt modelId="{C6B5BE33-5213-4385-AD72-E56408715563}" type="pres">
      <dgm:prSet presAssocID="{AD362BA8-08B7-485D-BF71-27C764A5FA9C}" presName="Name0" presStyleCnt="0">
        <dgm:presLayoutVars>
          <dgm:dir/>
          <dgm:animLvl val="lvl"/>
          <dgm:resizeHandles val="exact"/>
        </dgm:presLayoutVars>
      </dgm:prSet>
      <dgm:spPr/>
    </dgm:pt>
    <dgm:pt modelId="{F372F3CB-7952-4693-87A8-8D15C33CD0DA}" type="pres">
      <dgm:prSet presAssocID="{64335F5E-4579-41F0-B75C-9785797B1268}" presName="parTxOnly" presStyleLbl="node1" presStyleIdx="0" presStyleCnt="6">
        <dgm:presLayoutVars>
          <dgm:chMax val="0"/>
          <dgm:chPref val="0"/>
          <dgm:bulletEnabled val="1"/>
        </dgm:presLayoutVars>
      </dgm:prSet>
      <dgm:spPr/>
    </dgm:pt>
    <dgm:pt modelId="{504829CE-0021-4FDD-809A-D55506217206}" type="pres">
      <dgm:prSet presAssocID="{505614ED-1EEE-4197-AACC-1FF5CABC6BED}" presName="parTxOnlySpace" presStyleCnt="0"/>
      <dgm:spPr/>
    </dgm:pt>
    <dgm:pt modelId="{E17118EE-FCB9-4C93-8180-A727770327E7}" type="pres">
      <dgm:prSet presAssocID="{12910572-F4BF-4B28-B15E-CCD06753CCD0}" presName="parTxOnly" presStyleLbl="node1" presStyleIdx="1" presStyleCnt="6">
        <dgm:presLayoutVars>
          <dgm:chMax val="0"/>
          <dgm:chPref val="0"/>
          <dgm:bulletEnabled val="1"/>
        </dgm:presLayoutVars>
      </dgm:prSet>
      <dgm:spPr/>
    </dgm:pt>
    <dgm:pt modelId="{CFB7A5DD-A87C-4CAD-A317-A862C2389240}" type="pres">
      <dgm:prSet presAssocID="{4D88590F-78B6-49BF-B03B-D13157411C4E}" presName="parTxOnlySpace" presStyleCnt="0"/>
      <dgm:spPr/>
    </dgm:pt>
    <dgm:pt modelId="{2C73EC16-90D1-4687-B74B-30B25E86BB05}" type="pres">
      <dgm:prSet presAssocID="{B1D9C78E-3329-4DF7-9574-70D6FD431412}" presName="parTxOnly" presStyleLbl="node1" presStyleIdx="2" presStyleCnt="6">
        <dgm:presLayoutVars>
          <dgm:chMax val="0"/>
          <dgm:chPref val="0"/>
          <dgm:bulletEnabled val="1"/>
        </dgm:presLayoutVars>
      </dgm:prSet>
      <dgm:spPr/>
    </dgm:pt>
    <dgm:pt modelId="{0DAA202E-2CFB-4F14-8EC3-F57CDE6F05F4}" type="pres">
      <dgm:prSet presAssocID="{8847AFB0-969C-4396-BDB8-B3CD51AC7387}" presName="parTxOnlySpace" presStyleCnt="0"/>
      <dgm:spPr/>
    </dgm:pt>
    <dgm:pt modelId="{54010B64-63CF-4676-8A3B-0601B65F395A}" type="pres">
      <dgm:prSet presAssocID="{EE4B0BC9-7B6B-4B6E-8959-D1391F3BD3DE}" presName="parTxOnly" presStyleLbl="node1" presStyleIdx="3" presStyleCnt="6">
        <dgm:presLayoutVars>
          <dgm:chMax val="0"/>
          <dgm:chPref val="0"/>
          <dgm:bulletEnabled val="1"/>
        </dgm:presLayoutVars>
      </dgm:prSet>
      <dgm:spPr/>
    </dgm:pt>
    <dgm:pt modelId="{F487B81C-0446-4BBA-A843-F8A4D1F67EC7}" type="pres">
      <dgm:prSet presAssocID="{3457340B-0732-44A1-B226-D16E28D13D2C}" presName="parTxOnlySpace" presStyleCnt="0"/>
      <dgm:spPr/>
    </dgm:pt>
    <dgm:pt modelId="{B254C0ED-6631-4ADC-A6B0-5E072520A003}" type="pres">
      <dgm:prSet presAssocID="{89FF60FF-D4BD-494B-AFFC-ACFE6A174586}" presName="parTxOnly" presStyleLbl="node1" presStyleIdx="4" presStyleCnt="6">
        <dgm:presLayoutVars>
          <dgm:chMax val="0"/>
          <dgm:chPref val="0"/>
          <dgm:bulletEnabled val="1"/>
        </dgm:presLayoutVars>
      </dgm:prSet>
      <dgm:spPr/>
    </dgm:pt>
    <dgm:pt modelId="{0103A722-7AE3-474A-8B0E-A6D48219F02D}" type="pres">
      <dgm:prSet presAssocID="{80BE5B7C-655B-450C-8526-EC00A36F4D1C}" presName="parTxOnlySpace" presStyleCnt="0"/>
      <dgm:spPr/>
    </dgm:pt>
    <dgm:pt modelId="{2F9804AF-B82C-4BF2-9E5E-D0D865A66C11}" type="pres">
      <dgm:prSet presAssocID="{CBA08F6F-2F81-4724-AE38-36DEA819D804}" presName="parTxOnly" presStyleLbl="node1" presStyleIdx="5" presStyleCnt="6">
        <dgm:presLayoutVars>
          <dgm:chMax val="0"/>
          <dgm:chPref val="0"/>
          <dgm:bulletEnabled val="1"/>
        </dgm:presLayoutVars>
      </dgm:prSet>
      <dgm:spPr/>
    </dgm:pt>
  </dgm:ptLst>
  <dgm:cxnLst>
    <dgm:cxn modelId="{688A5711-C668-4A85-9BCD-1777FD31D94F}" type="presOf" srcId="{12910572-F4BF-4B28-B15E-CCD06753CCD0}" destId="{E17118EE-FCB9-4C93-8180-A727770327E7}" srcOrd="0" destOrd="0" presId="urn:microsoft.com/office/officeart/2005/8/layout/chevron1"/>
    <dgm:cxn modelId="{0B0F4C2D-BB76-4D51-B2FD-F719C5EEFB74}" srcId="{AD362BA8-08B7-485D-BF71-27C764A5FA9C}" destId="{12910572-F4BF-4B28-B15E-CCD06753CCD0}" srcOrd="1" destOrd="0" parTransId="{D346999C-B6F9-4662-A990-644545E6E9E2}" sibTransId="{4D88590F-78B6-49BF-B03B-D13157411C4E}"/>
    <dgm:cxn modelId="{06DB8273-027E-4F68-BCD8-25C431905B9B}" type="presOf" srcId="{B1D9C78E-3329-4DF7-9574-70D6FD431412}" destId="{2C73EC16-90D1-4687-B74B-30B25E86BB05}" srcOrd="0" destOrd="0" presId="urn:microsoft.com/office/officeart/2005/8/layout/chevron1"/>
    <dgm:cxn modelId="{C99EEE77-E9A3-43A7-A01F-C829CDBB6CC9}" type="presOf" srcId="{64335F5E-4579-41F0-B75C-9785797B1268}" destId="{F372F3CB-7952-4693-87A8-8D15C33CD0DA}" srcOrd="0" destOrd="0" presId="urn:microsoft.com/office/officeart/2005/8/layout/chevron1"/>
    <dgm:cxn modelId="{980A0089-5276-4511-9933-22A743FB4C18}" srcId="{AD362BA8-08B7-485D-BF71-27C764A5FA9C}" destId="{EE4B0BC9-7B6B-4B6E-8959-D1391F3BD3DE}" srcOrd="3" destOrd="0" parTransId="{81CB279B-AA00-45F5-84B1-92EA4DA9B1C8}" sibTransId="{3457340B-0732-44A1-B226-D16E28D13D2C}"/>
    <dgm:cxn modelId="{2960D295-723E-4600-8FF5-88A7B0200DD6}" srcId="{AD362BA8-08B7-485D-BF71-27C764A5FA9C}" destId="{89FF60FF-D4BD-494B-AFFC-ACFE6A174586}" srcOrd="4" destOrd="0" parTransId="{D5162A27-20BF-43CA-91EF-287716C8A589}" sibTransId="{80BE5B7C-655B-450C-8526-EC00A36F4D1C}"/>
    <dgm:cxn modelId="{1052E9B2-6F2E-4DA4-96A7-94A375B8D099}" type="presOf" srcId="{AD362BA8-08B7-485D-BF71-27C764A5FA9C}" destId="{C6B5BE33-5213-4385-AD72-E56408715563}" srcOrd="0" destOrd="0" presId="urn:microsoft.com/office/officeart/2005/8/layout/chevron1"/>
    <dgm:cxn modelId="{D36237BB-647D-4A05-ACE9-3C0B19E1B303}" srcId="{AD362BA8-08B7-485D-BF71-27C764A5FA9C}" destId="{64335F5E-4579-41F0-B75C-9785797B1268}" srcOrd="0" destOrd="0" parTransId="{D7F5415A-8E0C-4A3A-8067-474A01EA2E15}" sibTransId="{505614ED-1EEE-4197-AACC-1FF5CABC6BED}"/>
    <dgm:cxn modelId="{0651F4BD-B4EC-4909-A84B-B3EC73D02D88}" type="presOf" srcId="{CBA08F6F-2F81-4724-AE38-36DEA819D804}" destId="{2F9804AF-B82C-4BF2-9E5E-D0D865A66C11}" srcOrd="0" destOrd="0" presId="urn:microsoft.com/office/officeart/2005/8/layout/chevron1"/>
    <dgm:cxn modelId="{1D2E53BE-E824-4B11-A5AE-AD21B8B5C33C}" srcId="{AD362BA8-08B7-485D-BF71-27C764A5FA9C}" destId="{CBA08F6F-2F81-4724-AE38-36DEA819D804}" srcOrd="5" destOrd="0" parTransId="{AFDCAEA1-C3B6-49E1-84F3-E8DBA1E357BA}" sibTransId="{6A6F4D1E-EB98-493A-802D-76D12B6A8D64}"/>
    <dgm:cxn modelId="{AF71C0C6-1A8F-4EEC-89F5-84DC48158A5A}" srcId="{AD362BA8-08B7-485D-BF71-27C764A5FA9C}" destId="{B1D9C78E-3329-4DF7-9574-70D6FD431412}" srcOrd="2" destOrd="0" parTransId="{87181C51-804C-4F0E-B957-953AEA18DFD9}" sibTransId="{8847AFB0-969C-4396-BDB8-B3CD51AC7387}"/>
    <dgm:cxn modelId="{27B114E9-B168-434C-A649-E028AD27C578}" type="presOf" srcId="{89FF60FF-D4BD-494B-AFFC-ACFE6A174586}" destId="{B254C0ED-6631-4ADC-A6B0-5E072520A003}" srcOrd="0" destOrd="0" presId="urn:microsoft.com/office/officeart/2005/8/layout/chevron1"/>
    <dgm:cxn modelId="{373C67EC-70A2-4C34-97B5-A56174DDAE82}" type="presOf" srcId="{EE4B0BC9-7B6B-4B6E-8959-D1391F3BD3DE}" destId="{54010B64-63CF-4676-8A3B-0601B65F395A}" srcOrd="0" destOrd="0" presId="urn:microsoft.com/office/officeart/2005/8/layout/chevron1"/>
    <dgm:cxn modelId="{DEE7E15B-7F25-4C1D-9EEF-74CE55B81BD8}" type="presParOf" srcId="{C6B5BE33-5213-4385-AD72-E56408715563}" destId="{F372F3CB-7952-4693-87A8-8D15C33CD0DA}" srcOrd="0" destOrd="0" presId="urn:microsoft.com/office/officeart/2005/8/layout/chevron1"/>
    <dgm:cxn modelId="{03089724-E66D-4060-9D83-803D1C8F45D4}" type="presParOf" srcId="{C6B5BE33-5213-4385-AD72-E56408715563}" destId="{504829CE-0021-4FDD-809A-D55506217206}" srcOrd="1" destOrd="0" presId="urn:microsoft.com/office/officeart/2005/8/layout/chevron1"/>
    <dgm:cxn modelId="{A545952D-AE21-4699-BE6A-87C061FC66E2}" type="presParOf" srcId="{C6B5BE33-5213-4385-AD72-E56408715563}" destId="{E17118EE-FCB9-4C93-8180-A727770327E7}" srcOrd="2" destOrd="0" presId="urn:microsoft.com/office/officeart/2005/8/layout/chevron1"/>
    <dgm:cxn modelId="{45C11C25-2FC1-43BE-A976-4E9B05E9886F}" type="presParOf" srcId="{C6B5BE33-5213-4385-AD72-E56408715563}" destId="{CFB7A5DD-A87C-4CAD-A317-A862C2389240}" srcOrd="3" destOrd="0" presId="urn:microsoft.com/office/officeart/2005/8/layout/chevron1"/>
    <dgm:cxn modelId="{EA2C3582-3970-4BF4-935F-72E1D6B2DCD4}" type="presParOf" srcId="{C6B5BE33-5213-4385-AD72-E56408715563}" destId="{2C73EC16-90D1-4687-B74B-30B25E86BB05}" srcOrd="4" destOrd="0" presId="urn:microsoft.com/office/officeart/2005/8/layout/chevron1"/>
    <dgm:cxn modelId="{D667259E-2DB5-41D6-9911-6C62118ED166}" type="presParOf" srcId="{C6B5BE33-5213-4385-AD72-E56408715563}" destId="{0DAA202E-2CFB-4F14-8EC3-F57CDE6F05F4}" srcOrd="5" destOrd="0" presId="urn:microsoft.com/office/officeart/2005/8/layout/chevron1"/>
    <dgm:cxn modelId="{47D31FE3-BE5D-4E4C-A77F-7B58D21C01C3}" type="presParOf" srcId="{C6B5BE33-5213-4385-AD72-E56408715563}" destId="{54010B64-63CF-4676-8A3B-0601B65F395A}" srcOrd="6" destOrd="0" presId="urn:microsoft.com/office/officeart/2005/8/layout/chevron1"/>
    <dgm:cxn modelId="{FB9BAD49-1F5D-4DAC-B17F-0423C16A1C0D}" type="presParOf" srcId="{C6B5BE33-5213-4385-AD72-E56408715563}" destId="{F487B81C-0446-4BBA-A843-F8A4D1F67EC7}" srcOrd="7" destOrd="0" presId="urn:microsoft.com/office/officeart/2005/8/layout/chevron1"/>
    <dgm:cxn modelId="{F4FC7AD5-2B89-4EAF-850D-34B31C9A3E0E}" type="presParOf" srcId="{C6B5BE33-5213-4385-AD72-E56408715563}" destId="{B254C0ED-6631-4ADC-A6B0-5E072520A003}" srcOrd="8" destOrd="0" presId="urn:microsoft.com/office/officeart/2005/8/layout/chevron1"/>
    <dgm:cxn modelId="{0658B750-FD86-4FF3-ACFE-91238DB03757}" type="presParOf" srcId="{C6B5BE33-5213-4385-AD72-E56408715563}" destId="{0103A722-7AE3-474A-8B0E-A6D48219F02D}" srcOrd="9" destOrd="0" presId="urn:microsoft.com/office/officeart/2005/8/layout/chevron1"/>
    <dgm:cxn modelId="{3F0291CC-80C3-47A0-A94B-CA1DB475FF5F}" type="presParOf" srcId="{C6B5BE33-5213-4385-AD72-E56408715563}" destId="{2F9804AF-B82C-4BF2-9E5E-D0D865A66C11}"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35E391-9F11-4E31-B144-1C8F40487570}" type="doc">
      <dgm:prSet loTypeId="urn:microsoft.com/office/officeart/2008/layout/VerticalCurvedList" loCatId="list" qsTypeId="urn:microsoft.com/office/officeart/2005/8/quickstyle/simple1" qsCatId="simple" csTypeId="urn:microsoft.com/office/officeart/2005/8/colors/accent2_2" csCatId="accent2" phldr="1"/>
      <dgm:spPr/>
      <dgm:t>
        <a:bodyPr/>
        <a:lstStyle/>
        <a:p>
          <a:endParaRPr lang="en-IN"/>
        </a:p>
      </dgm:t>
    </dgm:pt>
    <dgm:pt modelId="{84C8D872-A707-4A08-8EA2-2F40EB8FA726}">
      <dgm:prSet custT="1"/>
      <dgm:spPr/>
      <dgm:t>
        <a:bodyPr/>
        <a:lstStyle/>
        <a:p>
          <a:r>
            <a:rPr lang="en-US" sz="2400" dirty="0"/>
            <a:t>The values of core health promotion are empowerment, equality, participation and social justice.</a:t>
          </a:r>
          <a:endParaRPr lang="en-IN" sz="2400" dirty="0"/>
        </a:p>
      </dgm:t>
    </dgm:pt>
    <dgm:pt modelId="{F94963CE-71A4-4082-9314-98594C48481A}" type="parTrans" cxnId="{02765474-7A1F-4253-87D3-4CC78FF5FA69}">
      <dgm:prSet/>
      <dgm:spPr/>
      <dgm:t>
        <a:bodyPr/>
        <a:lstStyle/>
        <a:p>
          <a:endParaRPr lang="en-IN" sz="2800"/>
        </a:p>
      </dgm:t>
    </dgm:pt>
    <dgm:pt modelId="{68D35818-04B9-4E76-A0BC-5F426E0E1B4D}" type="sibTrans" cxnId="{02765474-7A1F-4253-87D3-4CC78FF5FA69}">
      <dgm:prSet/>
      <dgm:spPr/>
      <dgm:t>
        <a:bodyPr/>
        <a:lstStyle/>
        <a:p>
          <a:endParaRPr lang="en-IN" sz="2800"/>
        </a:p>
      </dgm:t>
    </dgm:pt>
    <dgm:pt modelId="{F685FF66-FEFE-4674-A01C-F227F82C9AB1}">
      <dgm:prSet custT="1"/>
      <dgm:spPr/>
      <dgm:t>
        <a:bodyPr/>
        <a:lstStyle/>
        <a:p>
          <a:r>
            <a:rPr lang="en-US" sz="2400" dirty="0"/>
            <a:t>Empowerment and equality provide individuals with informed health choices, access to resources for all users regardless of background (Joshi et al., 2022).</a:t>
          </a:r>
          <a:endParaRPr lang="en-IN" sz="2400" dirty="0"/>
        </a:p>
      </dgm:t>
    </dgm:pt>
    <dgm:pt modelId="{02254230-E48D-4F58-8BEB-E0356EB9EFD7}" type="parTrans" cxnId="{15264A92-E76A-4E37-8CC3-9F5795BA776B}">
      <dgm:prSet/>
      <dgm:spPr/>
      <dgm:t>
        <a:bodyPr/>
        <a:lstStyle/>
        <a:p>
          <a:endParaRPr lang="en-IN" sz="2800"/>
        </a:p>
      </dgm:t>
    </dgm:pt>
    <dgm:pt modelId="{510114F3-13AF-4EBE-96D3-F47790DF2173}" type="sibTrans" cxnId="{15264A92-E76A-4E37-8CC3-9F5795BA776B}">
      <dgm:prSet/>
      <dgm:spPr/>
      <dgm:t>
        <a:bodyPr/>
        <a:lstStyle/>
        <a:p>
          <a:endParaRPr lang="en-IN" sz="2800"/>
        </a:p>
      </dgm:t>
    </dgm:pt>
    <dgm:pt modelId="{CC8C742B-BD42-489A-B715-E5C2B8F233B4}">
      <dgm:prSet custT="1"/>
      <dgm:spPr/>
      <dgm:t>
        <a:bodyPr/>
        <a:lstStyle/>
        <a:p>
          <a:r>
            <a:rPr lang="en-US" sz="2400" dirty="0"/>
            <a:t>Participation that promotes active use of the community.</a:t>
          </a:r>
          <a:endParaRPr lang="en-IN" sz="2400" dirty="0"/>
        </a:p>
      </dgm:t>
    </dgm:pt>
    <dgm:pt modelId="{4DBF9C8F-BEF8-43A8-ABD4-61AC455A54C9}" type="parTrans" cxnId="{3340BB0F-6752-4677-A959-67BE7270A773}">
      <dgm:prSet/>
      <dgm:spPr/>
      <dgm:t>
        <a:bodyPr/>
        <a:lstStyle/>
        <a:p>
          <a:endParaRPr lang="en-IN" sz="2800"/>
        </a:p>
      </dgm:t>
    </dgm:pt>
    <dgm:pt modelId="{64FA2B29-EF19-4DEC-88A2-FD1C84C37128}" type="sibTrans" cxnId="{3340BB0F-6752-4677-A959-67BE7270A773}">
      <dgm:prSet/>
      <dgm:spPr/>
      <dgm:t>
        <a:bodyPr/>
        <a:lstStyle/>
        <a:p>
          <a:endParaRPr lang="en-IN" sz="2800"/>
        </a:p>
      </dgm:t>
    </dgm:pt>
    <dgm:pt modelId="{F9392870-2749-46E7-B426-3A70433B28FB}">
      <dgm:prSet custT="1"/>
      <dgm:spPr/>
      <dgm:t>
        <a:bodyPr/>
        <a:lstStyle/>
        <a:p>
          <a:r>
            <a:rPr lang="en-US" sz="2400"/>
            <a:t>Social justice ensures equal access to health care.</a:t>
          </a:r>
          <a:endParaRPr lang="en-IN" sz="2400" dirty="0"/>
        </a:p>
      </dgm:t>
    </dgm:pt>
    <dgm:pt modelId="{D6140366-0F37-46CF-B213-6807D3CC8269}" type="parTrans" cxnId="{DCD78027-0B91-44E3-A0F3-227C54301F37}">
      <dgm:prSet/>
      <dgm:spPr/>
      <dgm:t>
        <a:bodyPr/>
        <a:lstStyle/>
        <a:p>
          <a:endParaRPr lang="en-IN" sz="2800"/>
        </a:p>
      </dgm:t>
    </dgm:pt>
    <dgm:pt modelId="{2FA5F5FA-1693-4D9D-9DBB-6C91FC2D4351}" type="sibTrans" cxnId="{DCD78027-0B91-44E3-A0F3-227C54301F37}">
      <dgm:prSet/>
      <dgm:spPr/>
      <dgm:t>
        <a:bodyPr/>
        <a:lstStyle/>
        <a:p>
          <a:endParaRPr lang="en-IN" sz="2800"/>
        </a:p>
      </dgm:t>
    </dgm:pt>
    <dgm:pt modelId="{EE4F5AD6-F79D-41B4-8C0B-8752C7BADB9A}" type="pres">
      <dgm:prSet presAssocID="{8435E391-9F11-4E31-B144-1C8F40487570}" presName="Name0" presStyleCnt="0">
        <dgm:presLayoutVars>
          <dgm:chMax val="7"/>
          <dgm:chPref val="7"/>
          <dgm:dir/>
        </dgm:presLayoutVars>
      </dgm:prSet>
      <dgm:spPr/>
    </dgm:pt>
    <dgm:pt modelId="{4CB022D5-F46C-4393-8CA2-9D3C5E3D843A}" type="pres">
      <dgm:prSet presAssocID="{8435E391-9F11-4E31-B144-1C8F40487570}" presName="Name1" presStyleCnt="0"/>
      <dgm:spPr/>
    </dgm:pt>
    <dgm:pt modelId="{8DDE9E1B-FB22-4A81-87CC-B954F9A4DA07}" type="pres">
      <dgm:prSet presAssocID="{8435E391-9F11-4E31-B144-1C8F40487570}" presName="cycle" presStyleCnt="0"/>
      <dgm:spPr/>
    </dgm:pt>
    <dgm:pt modelId="{05811F32-F364-434F-ADC3-AF173EC0564A}" type="pres">
      <dgm:prSet presAssocID="{8435E391-9F11-4E31-B144-1C8F40487570}" presName="srcNode" presStyleLbl="node1" presStyleIdx="0" presStyleCnt="4"/>
      <dgm:spPr/>
    </dgm:pt>
    <dgm:pt modelId="{24B6CDD5-E7F0-417A-AB6C-A56DA4C50175}" type="pres">
      <dgm:prSet presAssocID="{8435E391-9F11-4E31-B144-1C8F40487570}" presName="conn" presStyleLbl="parChTrans1D2" presStyleIdx="0" presStyleCnt="1"/>
      <dgm:spPr/>
    </dgm:pt>
    <dgm:pt modelId="{F2EECF67-3E36-4BEC-A1B8-3EE4C7AAED94}" type="pres">
      <dgm:prSet presAssocID="{8435E391-9F11-4E31-B144-1C8F40487570}" presName="extraNode" presStyleLbl="node1" presStyleIdx="0" presStyleCnt="4"/>
      <dgm:spPr/>
    </dgm:pt>
    <dgm:pt modelId="{C371E1C1-1B1E-4E0E-9551-A3D0CF75B5C6}" type="pres">
      <dgm:prSet presAssocID="{8435E391-9F11-4E31-B144-1C8F40487570}" presName="dstNode" presStyleLbl="node1" presStyleIdx="0" presStyleCnt="4"/>
      <dgm:spPr/>
    </dgm:pt>
    <dgm:pt modelId="{865FA73C-27D8-497E-A47F-9F6C6AC8874E}" type="pres">
      <dgm:prSet presAssocID="{84C8D872-A707-4A08-8EA2-2F40EB8FA726}" presName="text_1" presStyleLbl="node1" presStyleIdx="0" presStyleCnt="4">
        <dgm:presLayoutVars>
          <dgm:bulletEnabled val="1"/>
        </dgm:presLayoutVars>
      </dgm:prSet>
      <dgm:spPr/>
    </dgm:pt>
    <dgm:pt modelId="{80F46232-70D9-4F64-BA70-7A9E96939FC1}" type="pres">
      <dgm:prSet presAssocID="{84C8D872-A707-4A08-8EA2-2F40EB8FA726}" presName="accent_1" presStyleCnt="0"/>
      <dgm:spPr/>
    </dgm:pt>
    <dgm:pt modelId="{1281BD97-7950-4415-9A91-7D24FD8F8EC2}" type="pres">
      <dgm:prSet presAssocID="{84C8D872-A707-4A08-8EA2-2F40EB8FA726}" presName="accentRepeatNode" presStyleLbl="solidFgAcc1" presStyleIdx="0" presStyleCnt="4"/>
      <dgm:spPr>
        <a:blipFill rotWithShape="0">
          <a:blip xmlns:r="http://schemas.openxmlformats.org/officeDocument/2006/relationships" r:embed="rId1"/>
          <a:srcRect/>
          <a:stretch>
            <a:fillRect t="-25000" b="-25000"/>
          </a:stretch>
        </a:blipFill>
      </dgm:spPr>
    </dgm:pt>
    <dgm:pt modelId="{4A474FC5-7791-49CD-8387-42CC3CACD4DE}" type="pres">
      <dgm:prSet presAssocID="{F685FF66-FEFE-4674-A01C-F227F82C9AB1}" presName="text_2" presStyleLbl="node1" presStyleIdx="1" presStyleCnt="4">
        <dgm:presLayoutVars>
          <dgm:bulletEnabled val="1"/>
        </dgm:presLayoutVars>
      </dgm:prSet>
      <dgm:spPr/>
    </dgm:pt>
    <dgm:pt modelId="{F66688E4-D70E-4BB7-A480-F2212E351B61}" type="pres">
      <dgm:prSet presAssocID="{F685FF66-FEFE-4674-A01C-F227F82C9AB1}" presName="accent_2" presStyleCnt="0"/>
      <dgm:spPr/>
    </dgm:pt>
    <dgm:pt modelId="{002BADF9-18A2-4305-983E-83D3410EB651}" type="pres">
      <dgm:prSet presAssocID="{F685FF66-FEFE-4674-A01C-F227F82C9AB1}" presName="accentRepeatNode" presStyleLbl="solidFgAcc1" presStyleIdx="1" presStyleCnt="4"/>
      <dgm:spPr>
        <a:blipFill rotWithShape="0">
          <a:blip xmlns:r="http://schemas.openxmlformats.org/officeDocument/2006/relationships" r:embed="rId1"/>
          <a:srcRect/>
          <a:stretch>
            <a:fillRect t="-25000" b="-25000"/>
          </a:stretch>
        </a:blipFill>
      </dgm:spPr>
    </dgm:pt>
    <dgm:pt modelId="{480112AB-4D1E-42A1-A944-DCB45090464A}" type="pres">
      <dgm:prSet presAssocID="{CC8C742B-BD42-489A-B715-E5C2B8F233B4}" presName="text_3" presStyleLbl="node1" presStyleIdx="2" presStyleCnt="4">
        <dgm:presLayoutVars>
          <dgm:bulletEnabled val="1"/>
        </dgm:presLayoutVars>
      </dgm:prSet>
      <dgm:spPr/>
    </dgm:pt>
    <dgm:pt modelId="{15093936-00C3-459B-A20D-AC8579C5B6C6}" type="pres">
      <dgm:prSet presAssocID="{CC8C742B-BD42-489A-B715-E5C2B8F233B4}" presName="accent_3" presStyleCnt="0"/>
      <dgm:spPr/>
    </dgm:pt>
    <dgm:pt modelId="{35B129F1-4795-484E-90C0-DAF001C9A45E}" type="pres">
      <dgm:prSet presAssocID="{CC8C742B-BD42-489A-B715-E5C2B8F233B4}" presName="accentRepeatNode" presStyleLbl="solidFgAcc1" presStyleIdx="2" presStyleCnt="4"/>
      <dgm:spPr>
        <a:blipFill rotWithShape="0">
          <a:blip xmlns:r="http://schemas.openxmlformats.org/officeDocument/2006/relationships" r:embed="rId1"/>
          <a:srcRect/>
          <a:stretch>
            <a:fillRect t="-25000" b="-25000"/>
          </a:stretch>
        </a:blipFill>
      </dgm:spPr>
    </dgm:pt>
    <dgm:pt modelId="{144B2371-2854-4C9A-8724-CB2DF37F491A}" type="pres">
      <dgm:prSet presAssocID="{F9392870-2749-46E7-B426-3A70433B28FB}" presName="text_4" presStyleLbl="node1" presStyleIdx="3" presStyleCnt="4">
        <dgm:presLayoutVars>
          <dgm:bulletEnabled val="1"/>
        </dgm:presLayoutVars>
      </dgm:prSet>
      <dgm:spPr/>
    </dgm:pt>
    <dgm:pt modelId="{727B6E36-C3B6-4C2F-A4AC-E85459F08829}" type="pres">
      <dgm:prSet presAssocID="{F9392870-2749-46E7-B426-3A70433B28FB}" presName="accent_4" presStyleCnt="0"/>
      <dgm:spPr/>
    </dgm:pt>
    <dgm:pt modelId="{65B3F06E-4B4C-402A-853A-F2506E350C1E}" type="pres">
      <dgm:prSet presAssocID="{F9392870-2749-46E7-B426-3A70433B28FB}" presName="accentRepeatNode" presStyleLbl="solidFgAcc1" presStyleIdx="3" presStyleCnt="4"/>
      <dgm:spPr>
        <a:blipFill rotWithShape="0">
          <a:blip xmlns:r="http://schemas.openxmlformats.org/officeDocument/2006/relationships" r:embed="rId1"/>
          <a:srcRect/>
          <a:stretch>
            <a:fillRect t="-25000" b="-25000"/>
          </a:stretch>
        </a:blipFill>
      </dgm:spPr>
    </dgm:pt>
  </dgm:ptLst>
  <dgm:cxnLst>
    <dgm:cxn modelId="{3340BB0F-6752-4677-A959-67BE7270A773}" srcId="{8435E391-9F11-4E31-B144-1C8F40487570}" destId="{CC8C742B-BD42-489A-B715-E5C2B8F233B4}" srcOrd="2" destOrd="0" parTransId="{4DBF9C8F-BEF8-43A8-ABD4-61AC455A54C9}" sibTransId="{64FA2B29-EF19-4DEC-88A2-FD1C84C37128}"/>
    <dgm:cxn modelId="{DCD78027-0B91-44E3-A0F3-227C54301F37}" srcId="{8435E391-9F11-4E31-B144-1C8F40487570}" destId="{F9392870-2749-46E7-B426-3A70433B28FB}" srcOrd="3" destOrd="0" parTransId="{D6140366-0F37-46CF-B213-6807D3CC8269}" sibTransId="{2FA5F5FA-1693-4D9D-9DBB-6C91FC2D4351}"/>
    <dgm:cxn modelId="{E0BDD137-36EC-4BE3-BC1D-A24F707399B6}" type="presOf" srcId="{8435E391-9F11-4E31-B144-1C8F40487570}" destId="{EE4F5AD6-F79D-41B4-8C0B-8752C7BADB9A}" srcOrd="0" destOrd="0" presId="urn:microsoft.com/office/officeart/2008/layout/VerticalCurvedList"/>
    <dgm:cxn modelId="{5CBBA85E-5394-402A-BB62-6202B0328711}" type="presOf" srcId="{F9392870-2749-46E7-B426-3A70433B28FB}" destId="{144B2371-2854-4C9A-8724-CB2DF37F491A}" srcOrd="0" destOrd="0" presId="urn:microsoft.com/office/officeart/2008/layout/VerticalCurvedList"/>
    <dgm:cxn modelId="{71EEEF67-D250-4F9C-9FF4-6523A13C3EFC}" type="presOf" srcId="{CC8C742B-BD42-489A-B715-E5C2B8F233B4}" destId="{480112AB-4D1E-42A1-A944-DCB45090464A}" srcOrd="0" destOrd="0" presId="urn:microsoft.com/office/officeart/2008/layout/VerticalCurvedList"/>
    <dgm:cxn modelId="{02765474-7A1F-4253-87D3-4CC78FF5FA69}" srcId="{8435E391-9F11-4E31-B144-1C8F40487570}" destId="{84C8D872-A707-4A08-8EA2-2F40EB8FA726}" srcOrd="0" destOrd="0" parTransId="{F94963CE-71A4-4082-9314-98594C48481A}" sibTransId="{68D35818-04B9-4E76-A0BC-5F426E0E1B4D}"/>
    <dgm:cxn modelId="{15264A92-E76A-4E37-8CC3-9F5795BA776B}" srcId="{8435E391-9F11-4E31-B144-1C8F40487570}" destId="{F685FF66-FEFE-4674-A01C-F227F82C9AB1}" srcOrd="1" destOrd="0" parTransId="{02254230-E48D-4F58-8BEB-E0356EB9EFD7}" sibTransId="{510114F3-13AF-4EBE-96D3-F47790DF2173}"/>
    <dgm:cxn modelId="{33FBE5B2-C750-4ACD-A4D6-306217BE19A5}" type="presOf" srcId="{F685FF66-FEFE-4674-A01C-F227F82C9AB1}" destId="{4A474FC5-7791-49CD-8387-42CC3CACD4DE}" srcOrd="0" destOrd="0" presId="urn:microsoft.com/office/officeart/2008/layout/VerticalCurvedList"/>
    <dgm:cxn modelId="{55D082B7-5217-4127-A301-0EA93FA301A0}" type="presOf" srcId="{68D35818-04B9-4E76-A0BC-5F426E0E1B4D}" destId="{24B6CDD5-E7F0-417A-AB6C-A56DA4C50175}" srcOrd="0" destOrd="0" presId="urn:microsoft.com/office/officeart/2008/layout/VerticalCurvedList"/>
    <dgm:cxn modelId="{899642FD-ACD2-46E0-98E0-66CF1CE1A0BA}" type="presOf" srcId="{84C8D872-A707-4A08-8EA2-2F40EB8FA726}" destId="{865FA73C-27D8-497E-A47F-9F6C6AC8874E}" srcOrd="0" destOrd="0" presId="urn:microsoft.com/office/officeart/2008/layout/VerticalCurvedList"/>
    <dgm:cxn modelId="{17CE4709-C571-4BD3-A407-49173E99AC0E}" type="presParOf" srcId="{EE4F5AD6-F79D-41B4-8C0B-8752C7BADB9A}" destId="{4CB022D5-F46C-4393-8CA2-9D3C5E3D843A}" srcOrd="0" destOrd="0" presId="urn:microsoft.com/office/officeart/2008/layout/VerticalCurvedList"/>
    <dgm:cxn modelId="{12541DD5-2486-4D69-A067-E3E8362363B3}" type="presParOf" srcId="{4CB022D5-F46C-4393-8CA2-9D3C5E3D843A}" destId="{8DDE9E1B-FB22-4A81-87CC-B954F9A4DA07}" srcOrd="0" destOrd="0" presId="urn:microsoft.com/office/officeart/2008/layout/VerticalCurvedList"/>
    <dgm:cxn modelId="{F77E61C8-50B3-4FDA-8B4F-EA7F996029D8}" type="presParOf" srcId="{8DDE9E1B-FB22-4A81-87CC-B954F9A4DA07}" destId="{05811F32-F364-434F-ADC3-AF173EC0564A}" srcOrd="0" destOrd="0" presId="urn:microsoft.com/office/officeart/2008/layout/VerticalCurvedList"/>
    <dgm:cxn modelId="{9B1F8149-60DE-4266-B986-9E6FB2EFE8EC}" type="presParOf" srcId="{8DDE9E1B-FB22-4A81-87CC-B954F9A4DA07}" destId="{24B6CDD5-E7F0-417A-AB6C-A56DA4C50175}" srcOrd="1" destOrd="0" presId="urn:microsoft.com/office/officeart/2008/layout/VerticalCurvedList"/>
    <dgm:cxn modelId="{DFCF8269-425F-4EED-9BE9-65624B420D58}" type="presParOf" srcId="{8DDE9E1B-FB22-4A81-87CC-B954F9A4DA07}" destId="{F2EECF67-3E36-4BEC-A1B8-3EE4C7AAED94}" srcOrd="2" destOrd="0" presId="urn:microsoft.com/office/officeart/2008/layout/VerticalCurvedList"/>
    <dgm:cxn modelId="{31930654-D7B4-4075-8DDA-44E68086A78D}" type="presParOf" srcId="{8DDE9E1B-FB22-4A81-87CC-B954F9A4DA07}" destId="{C371E1C1-1B1E-4E0E-9551-A3D0CF75B5C6}" srcOrd="3" destOrd="0" presId="urn:microsoft.com/office/officeart/2008/layout/VerticalCurvedList"/>
    <dgm:cxn modelId="{F55A2AA4-E5D6-4460-8903-438092C1E780}" type="presParOf" srcId="{4CB022D5-F46C-4393-8CA2-9D3C5E3D843A}" destId="{865FA73C-27D8-497E-A47F-9F6C6AC8874E}" srcOrd="1" destOrd="0" presId="urn:microsoft.com/office/officeart/2008/layout/VerticalCurvedList"/>
    <dgm:cxn modelId="{04921AE8-E6E8-4EFC-B598-6DD027F8E2F6}" type="presParOf" srcId="{4CB022D5-F46C-4393-8CA2-9D3C5E3D843A}" destId="{80F46232-70D9-4F64-BA70-7A9E96939FC1}" srcOrd="2" destOrd="0" presId="urn:microsoft.com/office/officeart/2008/layout/VerticalCurvedList"/>
    <dgm:cxn modelId="{8B6B24D9-408F-4F02-AF84-115BBE59CD40}" type="presParOf" srcId="{80F46232-70D9-4F64-BA70-7A9E96939FC1}" destId="{1281BD97-7950-4415-9A91-7D24FD8F8EC2}" srcOrd="0" destOrd="0" presId="urn:microsoft.com/office/officeart/2008/layout/VerticalCurvedList"/>
    <dgm:cxn modelId="{C5D03484-605B-49B2-ACC8-09B926BD5A12}" type="presParOf" srcId="{4CB022D5-F46C-4393-8CA2-9D3C5E3D843A}" destId="{4A474FC5-7791-49CD-8387-42CC3CACD4DE}" srcOrd="3" destOrd="0" presId="urn:microsoft.com/office/officeart/2008/layout/VerticalCurvedList"/>
    <dgm:cxn modelId="{FB2EE84D-911C-4A16-9429-2854D490BC30}" type="presParOf" srcId="{4CB022D5-F46C-4393-8CA2-9D3C5E3D843A}" destId="{F66688E4-D70E-4BB7-A480-F2212E351B61}" srcOrd="4" destOrd="0" presId="urn:microsoft.com/office/officeart/2008/layout/VerticalCurvedList"/>
    <dgm:cxn modelId="{835098CF-F1F4-4069-91C4-ADEC0DCE0958}" type="presParOf" srcId="{F66688E4-D70E-4BB7-A480-F2212E351B61}" destId="{002BADF9-18A2-4305-983E-83D3410EB651}" srcOrd="0" destOrd="0" presId="urn:microsoft.com/office/officeart/2008/layout/VerticalCurvedList"/>
    <dgm:cxn modelId="{BA1AD11D-3212-4145-97CA-C25FA25D9800}" type="presParOf" srcId="{4CB022D5-F46C-4393-8CA2-9D3C5E3D843A}" destId="{480112AB-4D1E-42A1-A944-DCB45090464A}" srcOrd="5" destOrd="0" presId="urn:microsoft.com/office/officeart/2008/layout/VerticalCurvedList"/>
    <dgm:cxn modelId="{2495D0C9-D2AA-4CF3-B67F-7EF2125E1351}" type="presParOf" srcId="{4CB022D5-F46C-4393-8CA2-9D3C5E3D843A}" destId="{15093936-00C3-459B-A20D-AC8579C5B6C6}" srcOrd="6" destOrd="0" presId="urn:microsoft.com/office/officeart/2008/layout/VerticalCurvedList"/>
    <dgm:cxn modelId="{8A34CE48-153D-49AA-9C76-EB0F270818EE}" type="presParOf" srcId="{15093936-00C3-459B-A20D-AC8579C5B6C6}" destId="{35B129F1-4795-484E-90C0-DAF001C9A45E}" srcOrd="0" destOrd="0" presId="urn:microsoft.com/office/officeart/2008/layout/VerticalCurvedList"/>
    <dgm:cxn modelId="{2BC703B6-9FC4-4735-88C5-8315B8BD2E75}" type="presParOf" srcId="{4CB022D5-F46C-4393-8CA2-9D3C5E3D843A}" destId="{144B2371-2854-4C9A-8724-CB2DF37F491A}" srcOrd="7" destOrd="0" presId="urn:microsoft.com/office/officeart/2008/layout/VerticalCurvedList"/>
    <dgm:cxn modelId="{54B2B103-F4AD-4FC8-94E3-FB1A8E4B64B7}" type="presParOf" srcId="{4CB022D5-F46C-4393-8CA2-9D3C5E3D843A}" destId="{727B6E36-C3B6-4C2F-A4AC-E85459F08829}" srcOrd="8" destOrd="0" presId="urn:microsoft.com/office/officeart/2008/layout/VerticalCurvedList"/>
    <dgm:cxn modelId="{1E0EAC12-DB09-4283-B751-419B99AF4B2B}" type="presParOf" srcId="{727B6E36-C3B6-4C2F-A4AC-E85459F08829}" destId="{65B3F06E-4B4C-402A-853A-F2506E350C1E}"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2F3CB-7952-4693-87A8-8D15C33CD0DA}">
      <dsp:nvSpPr>
        <dsp:cNvPr id="0" name=""/>
        <dsp:cNvSpPr/>
      </dsp:nvSpPr>
      <dsp:spPr>
        <a:xfrm>
          <a:off x="5158" y="1807590"/>
          <a:ext cx="1919134" cy="767653"/>
        </a:xfrm>
        <a:prstGeom prst="chevron">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US" sz="800" kern="1200" dirty="0"/>
            <a:t>Perceived susceptibility, the user's exposure to the problem of becoming infected with HIV.</a:t>
          </a:r>
          <a:endParaRPr lang="en-IN" sz="800" kern="1200" dirty="0"/>
        </a:p>
      </dsp:txBody>
      <dsp:txXfrm>
        <a:off x="388985" y="1807590"/>
        <a:ext cx="1151481" cy="767653"/>
      </dsp:txXfrm>
    </dsp:sp>
    <dsp:sp modelId="{E17118EE-FCB9-4C93-8180-A727770327E7}">
      <dsp:nvSpPr>
        <dsp:cNvPr id="0" name=""/>
        <dsp:cNvSpPr/>
      </dsp:nvSpPr>
      <dsp:spPr>
        <a:xfrm>
          <a:off x="1732379" y="1807590"/>
          <a:ext cx="1919134" cy="767653"/>
        </a:xfrm>
        <a:prstGeom prst="chevron">
          <a:avLst/>
        </a:prstGeom>
        <a:solidFill>
          <a:schemeClr val="accent2">
            <a:shade val="50000"/>
            <a:hueOff val="-13828"/>
            <a:satOff val="-2803"/>
            <a:lumOff val="154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US" sz="800" kern="1200" dirty="0"/>
            <a:t>Perceived severity, being informed about the effects of untreated HIV (</a:t>
          </a:r>
          <a:r>
            <a:rPr lang="en-US" sz="800" kern="1200" dirty="0" err="1"/>
            <a:t>Noorman</a:t>
          </a:r>
          <a:r>
            <a:rPr lang="en-US" sz="800" kern="1200" dirty="0"/>
            <a:t> </a:t>
          </a:r>
          <a:r>
            <a:rPr lang="en-US" sz="800" i="1" kern="1200" dirty="0"/>
            <a:t>et al., </a:t>
          </a:r>
          <a:r>
            <a:rPr lang="en-US" sz="800" kern="1200" dirty="0"/>
            <a:t>2024).</a:t>
          </a:r>
          <a:endParaRPr lang="en-IN" sz="800" kern="1200" dirty="0"/>
        </a:p>
      </dsp:txBody>
      <dsp:txXfrm>
        <a:off x="2116206" y="1807590"/>
        <a:ext cx="1151481" cy="767653"/>
      </dsp:txXfrm>
    </dsp:sp>
    <dsp:sp modelId="{2C73EC16-90D1-4687-B74B-30B25E86BB05}">
      <dsp:nvSpPr>
        <dsp:cNvPr id="0" name=""/>
        <dsp:cNvSpPr/>
      </dsp:nvSpPr>
      <dsp:spPr>
        <a:xfrm>
          <a:off x="3459600" y="1807590"/>
          <a:ext cx="1919134" cy="767653"/>
        </a:xfrm>
        <a:prstGeom prst="chevron">
          <a:avLst/>
        </a:prstGeom>
        <a:solidFill>
          <a:schemeClr val="accent2">
            <a:shade val="50000"/>
            <a:hueOff val="-27656"/>
            <a:satOff val="-5606"/>
            <a:lumOff val="30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US" sz="800" kern="1200" dirty="0"/>
            <a:t>Perceived benefits, hopefulness about the efficacy of prevention (e.g., </a:t>
          </a:r>
          <a:r>
            <a:rPr lang="en-US" sz="800" kern="1200" dirty="0" err="1"/>
            <a:t>PrEP</a:t>
          </a:r>
          <a:r>
            <a:rPr lang="en-US" sz="800" kern="1200" dirty="0"/>
            <a:t>, testing).</a:t>
          </a:r>
          <a:endParaRPr lang="en-IN" sz="800" kern="1200" dirty="0"/>
        </a:p>
      </dsp:txBody>
      <dsp:txXfrm>
        <a:off x="3843427" y="1807590"/>
        <a:ext cx="1151481" cy="767653"/>
      </dsp:txXfrm>
    </dsp:sp>
    <dsp:sp modelId="{54010B64-63CF-4676-8A3B-0601B65F395A}">
      <dsp:nvSpPr>
        <dsp:cNvPr id="0" name=""/>
        <dsp:cNvSpPr/>
      </dsp:nvSpPr>
      <dsp:spPr>
        <a:xfrm>
          <a:off x="5186820" y="1807590"/>
          <a:ext cx="1919134" cy="767653"/>
        </a:xfrm>
        <a:prstGeom prst="chevron">
          <a:avLst/>
        </a:prstGeom>
        <a:solidFill>
          <a:schemeClr val="accent2">
            <a:shade val="50000"/>
            <a:hueOff val="-41484"/>
            <a:satOff val="-8409"/>
            <a:lumOff val="462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US" sz="800" kern="1200" dirty="0"/>
            <a:t>Perceived barriers, stigma or access to testing.</a:t>
          </a:r>
          <a:endParaRPr lang="en-IN" sz="800" kern="1200" dirty="0"/>
        </a:p>
      </dsp:txBody>
      <dsp:txXfrm>
        <a:off x="5570647" y="1807590"/>
        <a:ext cx="1151481" cy="767653"/>
      </dsp:txXfrm>
    </dsp:sp>
    <dsp:sp modelId="{B254C0ED-6631-4ADC-A6B0-5E072520A003}">
      <dsp:nvSpPr>
        <dsp:cNvPr id="0" name=""/>
        <dsp:cNvSpPr/>
      </dsp:nvSpPr>
      <dsp:spPr>
        <a:xfrm>
          <a:off x="6914041" y="1807590"/>
          <a:ext cx="1919134" cy="767653"/>
        </a:xfrm>
        <a:prstGeom prst="chevron">
          <a:avLst/>
        </a:prstGeom>
        <a:solidFill>
          <a:schemeClr val="accent2">
            <a:shade val="50000"/>
            <a:hueOff val="-27656"/>
            <a:satOff val="-5606"/>
            <a:lumOff val="30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US" sz="800" kern="1200" dirty="0"/>
            <a:t>Cues to action, prompts, notifications or educative messages that encourage action.</a:t>
          </a:r>
          <a:endParaRPr lang="en-IN" sz="800" kern="1200" dirty="0"/>
        </a:p>
      </dsp:txBody>
      <dsp:txXfrm>
        <a:off x="7297868" y="1807590"/>
        <a:ext cx="1151481" cy="767653"/>
      </dsp:txXfrm>
    </dsp:sp>
    <dsp:sp modelId="{2F9804AF-B82C-4BF2-9E5E-D0D865A66C11}">
      <dsp:nvSpPr>
        <dsp:cNvPr id="0" name=""/>
        <dsp:cNvSpPr/>
      </dsp:nvSpPr>
      <dsp:spPr>
        <a:xfrm>
          <a:off x="8641262" y="1807590"/>
          <a:ext cx="1919134" cy="767653"/>
        </a:xfrm>
        <a:prstGeom prst="chevron">
          <a:avLst/>
        </a:prstGeom>
        <a:solidFill>
          <a:schemeClr val="accent2">
            <a:shade val="50000"/>
            <a:hueOff val="-13828"/>
            <a:satOff val="-2803"/>
            <a:lumOff val="154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US" sz="800" kern="1200" dirty="0"/>
            <a:t>Self-efficacy, having faith in the possibility of acquiring safer </a:t>
          </a:r>
          <a:r>
            <a:rPr lang="en-US" sz="800" kern="1200" dirty="0" err="1"/>
            <a:t>behaviours</a:t>
          </a:r>
          <a:r>
            <a:rPr lang="en-US" sz="800" kern="1200" dirty="0"/>
            <a:t> (Zhang </a:t>
          </a:r>
          <a:r>
            <a:rPr lang="en-US" sz="800" i="1" kern="1200" dirty="0"/>
            <a:t>et al., </a:t>
          </a:r>
          <a:r>
            <a:rPr lang="en-US" sz="800" kern="1200" dirty="0"/>
            <a:t>2022).</a:t>
          </a:r>
          <a:endParaRPr lang="en-IN" sz="800" kern="1200" dirty="0"/>
        </a:p>
      </dsp:txBody>
      <dsp:txXfrm>
        <a:off x="9025089" y="1807590"/>
        <a:ext cx="1151481" cy="7676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6CDD5-E7F0-417A-AB6C-A56DA4C50175}">
      <dsp:nvSpPr>
        <dsp:cNvPr id="0" name=""/>
        <dsp:cNvSpPr/>
      </dsp:nvSpPr>
      <dsp:spPr>
        <a:xfrm>
          <a:off x="-7703774" y="-1177125"/>
          <a:ext cx="9166605" cy="9166605"/>
        </a:xfrm>
        <a:prstGeom prst="blockArc">
          <a:avLst>
            <a:gd name="adj1" fmla="val 18900000"/>
            <a:gd name="adj2" fmla="val 2700000"/>
            <a:gd name="adj3" fmla="val 236"/>
          </a:avLst>
        </a:pr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5FA73C-27D8-497E-A47F-9F6C6AC8874E}">
      <dsp:nvSpPr>
        <dsp:cNvPr id="0" name=""/>
        <dsp:cNvSpPr/>
      </dsp:nvSpPr>
      <dsp:spPr>
        <a:xfrm>
          <a:off x="765212" y="523733"/>
          <a:ext cx="9118393" cy="10480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6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The values of core health promotion are empowerment, equality, participation and social justice.</a:t>
          </a:r>
          <a:endParaRPr lang="en-IN" sz="2400" kern="1200" dirty="0"/>
        </a:p>
      </dsp:txBody>
      <dsp:txXfrm>
        <a:off x="765212" y="523733"/>
        <a:ext cx="9118393" cy="1048012"/>
      </dsp:txXfrm>
    </dsp:sp>
    <dsp:sp modelId="{1281BD97-7950-4415-9A91-7D24FD8F8EC2}">
      <dsp:nvSpPr>
        <dsp:cNvPr id="0" name=""/>
        <dsp:cNvSpPr/>
      </dsp:nvSpPr>
      <dsp:spPr>
        <a:xfrm>
          <a:off x="110204" y="392732"/>
          <a:ext cx="1310015" cy="1310015"/>
        </a:xfrm>
        <a:prstGeom prst="ellipse">
          <a:avLst/>
        </a:prstGeom>
        <a:blipFill rotWithShape="0">
          <a:blip xmlns:r="http://schemas.openxmlformats.org/officeDocument/2006/relationships" r:embed="rId1"/>
          <a:srcRect/>
          <a:stretch>
            <a:fillRect t="-25000" b="-25000"/>
          </a:stretch>
        </a:blip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474FC5-7791-49CD-8387-42CC3CACD4DE}">
      <dsp:nvSpPr>
        <dsp:cNvPr id="0" name=""/>
        <dsp:cNvSpPr/>
      </dsp:nvSpPr>
      <dsp:spPr>
        <a:xfrm>
          <a:off x="1366062" y="2096025"/>
          <a:ext cx="8517543" cy="10480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6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Empowerment and equality provide individuals with informed health choices, access to resources for all users regardless of background (Joshi et al., 2022).</a:t>
          </a:r>
          <a:endParaRPr lang="en-IN" sz="2400" kern="1200" dirty="0"/>
        </a:p>
      </dsp:txBody>
      <dsp:txXfrm>
        <a:off x="1366062" y="2096025"/>
        <a:ext cx="8517543" cy="1048012"/>
      </dsp:txXfrm>
    </dsp:sp>
    <dsp:sp modelId="{002BADF9-18A2-4305-983E-83D3410EB651}">
      <dsp:nvSpPr>
        <dsp:cNvPr id="0" name=""/>
        <dsp:cNvSpPr/>
      </dsp:nvSpPr>
      <dsp:spPr>
        <a:xfrm>
          <a:off x="711054" y="1965023"/>
          <a:ext cx="1310015" cy="1310015"/>
        </a:xfrm>
        <a:prstGeom prst="ellipse">
          <a:avLst/>
        </a:prstGeom>
        <a:blipFill rotWithShape="0">
          <a:blip xmlns:r="http://schemas.openxmlformats.org/officeDocument/2006/relationships" r:embed="rId1"/>
          <a:srcRect/>
          <a:stretch>
            <a:fillRect t="-25000" b="-25000"/>
          </a:stretch>
        </a:blip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0112AB-4D1E-42A1-A944-DCB45090464A}">
      <dsp:nvSpPr>
        <dsp:cNvPr id="0" name=""/>
        <dsp:cNvSpPr/>
      </dsp:nvSpPr>
      <dsp:spPr>
        <a:xfrm>
          <a:off x="1366062" y="3668316"/>
          <a:ext cx="8517543" cy="10480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6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Participation that promotes active use of the community.</a:t>
          </a:r>
          <a:endParaRPr lang="en-IN" sz="2400" kern="1200" dirty="0"/>
        </a:p>
      </dsp:txBody>
      <dsp:txXfrm>
        <a:off x="1366062" y="3668316"/>
        <a:ext cx="8517543" cy="1048012"/>
      </dsp:txXfrm>
    </dsp:sp>
    <dsp:sp modelId="{35B129F1-4795-484E-90C0-DAF001C9A45E}">
      <dsp:nvSpPr>
        <dsp:cNvPr id="0" name=""/>
        <dsp:cNvSpPr/>
      </dsp:nvSpPr>
      <dsp:spPr>
        <a:xfrm>
          <a:off x="711054" y="3537315"/>
          <a:ext cx="1310015" cy="1310015"/>
        </a:xfrm>
        <a:prstGeom prst="ellipse">
          <a:avLst/>
        </a:prstGeom>
        <a:blipFill rotWithShape="0">
          <a:blip xmlns:r="http://schemas.openxmlformats.org/officeDocument/2006/relationships" r:embed="rId1"/>
          <a:srcRect/>
          <a:stretch>
            <a:fillRect t="-25000" b="-25000"/>
          </a:stretch>
        </a:blip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4B2371-2854-4C9A-8724-CB2DF37F491A}">
      <dsp:nvSpPr>
        <dsp:cNvPr id="0" name=""/>
        <dsp:cNvSpPr/>
      </dsp:nvSpPr>
      <dsp:spPr>
        <a:xfrm>
          <a:off x="765212" y="5240608"/>
          <a:ext cx="9118393" cy="10480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6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Social justice ensures equal access to health care.</a:t>
          </a:r>
          <a:endParaRPr lang="en-IN" sz="2400" kern="1200" dirty="0"/>
        </a:p>
      </dsp:txBody>
      <dsp:txXfrm>
        <a:off x="765212" y="5240608"/>
        <a:ext cx="9118393" cy="1048012"/>
      </dsp:txXfrm>
    </dsp:sp>
    <dsp:sp modelId="{65B3F06E-4B4C-402A-853A-F2506E350C1E}">
      <dsp:nvSpPr>
        <dsp:cNvPr id="0" name=""/>
        <dsp:cNvSpPr/>
      </dsp:nvSpPr>
      <dsp:spPr>
        <a:xfrm>
          <a:off x="110204" y="5109606"/>
          <a:ext cx="1310015" cy="1310015"/>
        </a:xfrm>
        <a:prstGeom prst="ellipse">
          <a:avLst/>
        </a:prstGeom>
        <a:blipFill rotWithShape="0">
          <a:blip xmlns:r="http://schemas.openxmlformats.org/officeDocument/2006/relationships" r:embed="rId1"/>
          <a:srcRect/>
          <a:stretch>
            <a:fillRect t="-25000" b="-25000"/>
          </a:stretch>
        </a:blip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3833" y="2131375"/>
            <a:ext cx="15570110" cy="1470680"/>
          </a:xfrm>
        </p:spPr>
        <p:txBody>
          <a:bodyPr/>
          <a:lstStyle/>
          <a:p>
            <a:r>
              <a:rPr lang="en-US"/>
              <a:t>Click to edit Master title style</a:t>
            </a:r>
          </a:p>
        </p:txBody>
      </p:sp>
      <p:sp>
        <p:nvSpPr>
          <p:cNvPr id="3" name="Subtitle 2"/>
          <p:cNvSpPr>
            <a:spLocks noGrp="1"/>
          </p:cNvSpPr>
          <p:nvPr>
            <p:ph type="subTitle" idx="1"/>
          </p:nvPr>
        </p:nvSpPr>
        <p:spPr>
          <a:xfrm>
            <a:off x="2747666" y="3887932"/>
            <a:ext cx="12822443" cy="1753381"/>
          </a:xfrm>
        </p:spPr>
        <p:txBody>
          <a:bodyPr/>
          <a:lstStyle>
            <a:lvl1pPr marL="0" indent="0" algn="ctr">
              <a:buNone/>
              <a:defRPr>
                <a:solidFill>
                  <a:schemeClr val="tx1">
                    <a:tint val="75000"/>
                  </a:schemeClr>
                </a:solidFill>
              </a:defRPr>
            </a:lvl1pPr>
            <a:lvl2pPr marL="457383" indent="0" algn="ctr">
              <a:buNone/>
              <a:defRPr>
                <a:solidFill>
                  <a:schemeClr val="tx1">
                    <a:tint val="75000"/>
                  </a:schemeClr>
                </a:solidFill>
              </a:defRPr>
            </a:lvl2pPr>
            <a:lvl3pPr marL="914766" indent="0" algn="ctr">
              <a:buNone/>
              <a:defRPr>
                <a:solidFill>
                  <a:schemeClr val="tx1">
                    <a:tint val="75000"/>
                  </a:schemeClr>
                </a:solidFill>
              </a:defRPr>
            </a:lvl3pPr>
            <a:lvl4pPr marL="1372149" indent="0" algn="ctr">
              <a:buNone/>
              <a:defRPr>
                <a:solidFill>
                  <a:schemeClr val="tx1">
                    <a:tint val="75000"/>
                  </a:schemeClr>
                </a:solidFill>
              </a:defRPr>
            </a:lvl4pPr>
            <a:lvl5pPr marL="1829532" indent="0" algn="ctr">
              <a:buNone/>
              <a:defRPr>
                <a:solidFill>
                  <a:schemeClr val="tx1">
                    <a:tint val="75000"/>
                  </a:schemeClr>
                </a:solidFill>
              </a:defRPr>
            </a:lvl5pPr>
            <a:lvl6pPr marL="2286914" indent="0" algn="ctr">
              <a:buNone/>
              <a:defRPr>
                <a:solidFill>
                  <a:schemeClr val="tx1">
                    <a:tint val="75000"/>
                  </a:schemeClr>
                </a:solidFill>
              </a:defRPr>
            </a:lvl6pPr>
            <a:lvl7pPr marL="2744297" indent="0" algn="ctr">
              <a:buNone/>
              <a:defRPr>
                <a:solidFill>
                  <a:schemeClr val="tx1">
                    <a:tint val="75000"/>
                  </a:schemeClr>
                </a:solidFill>
              </a:defRPr>
            </a:lvl7pPr>
            <a:lvl8pPr marL="3201680" indent="0" algn="ctr">
              <a:buNone/>
              <a:defRPr>
                <a:solidFill>
                  <a:schemeClr val="tx1">
                    <a:tint val="75000"/>
                  </a:schemeClr>
                </a:solidFill>
              </a:defRPr>
            </a:lvl8pPr>
            <a:lvl9pPr marL="365906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6978" y="4408864"/>
            <a:ext cx="15570110" cy="1362682"/>
          </a:xfrm>
        </p:spPr>
        <p:txBody>
          <a:bodyPr anchor="t"/>
          <a:lstStyle>
            <a:lvl1pPr algn="l">
              <a:defRPr sz="4002" b="1" cap="all"/>
            </a:lvl1pPr>
          </a:lstStyle>
          <a:p>
            <a:r>
              <a:rPr lang="en-US"/>
              <a:t>Click to edit Master title style</a:t>
            </a:r>
          </a:p>
        </p:txBody>
      </p:sp>
      <p:sp>
        <p:nvSpPr>
          <p:cNvPr id="3" name="Text Placeholder 2"/>
          <p:cNvSpPr>
            <a:spLocks noGrp="1"/>
          </p:cNvSpPr>
          <p:nvPr>
            <p:ph type="body" idx="1"/>
          </p:nvPr>
        </p:nvSpPr>
        <p:spPr>
          <a:xfrm>
            <a:off x="1446978" y="2908009"/>
            <a:ext cx="15570110" cy="1500856"/>
          </a:xfrm>
        </p:spPr>
        <p:txBody>
          <a:bodyPr anchor="b"/>
          <a:lstStyle>
            <a:lvl1pPr marL="0" indent="0">
              <a:buNone/>
              <a:defRPr sz="2001">
                <a:solidFill>
                  <a:schemeClr val="tx1">
                    <a:tint val="75000"/>
                  </a:schemeClr>
                </a:solidFill>
              </a:defRPr>
            </a:lvl1pPr>
            <a:lvl2pPr marL="457383" indent="0">
              <a:buNone/>
              <a:defRPr sz="1801">
                <a:solidFill>
                  <a:schemeClr val="tx1">
                    <a:tint val="75000"/>
                  </a:schemeClr>
                </a:solidFill>
              </a:defRPr>
            </a:lvl2pPr>
            <a:lvl3pPr marL="914766" indent="0">
              <a:buNone/>
              <a:defRPr sz="1601">
                <a:solidFill>
                  <a:schemeClr val="tx1">
                    <a:tint val="75000"/>
                  </a:schemeClr>
                </a:solidFill>
              </a:defRPr>
            </a:lvl3pPr>
            <a:lvl4pPr marL="1372149" indent="0">
              <a:buNone/>
              <a:defRPr sz="1401">
                <a:solidFill>
                  <a:schemeClr val="tx1">
                    <a:tint val="75000"/>
                  </a:schemeClr>
                </a:solidFill>
              </a:defRPr>
            </a:lvl4pPr>
            <a:lvl5pPr marL="1829532" indent="0">
              <a:buNone/>
              <a:defRPr sz="1401">
                <a:solidFill>
                  <a:schemeClr val="tx1">
                    <a:tint val="75000"/>
                  </a:schemeClr>
                </a:solidFill>
              </a:defRPr>
            </a:lvl5pPr>
            <a:lvl6pPr marL="2286914" indent="0">
              <a:buNone/>
              <a:defRPr sz="1401">
                <a:solidFill>
                  <a:schemeClr val="tx1">
                    <a:tint val="75000"/>
                  </a:schemeClr>
                </a:solidFill>
              </a:defRPr>
            </a:lvl6pPr>
            <a:lvl7pPr marL="2744297" indent="0">
              <a:buNone/>
              <a:defRPr sz="1401">
                <a:solidFill>
                  <a:schemeClr val="tx1">
                    <a:tint val="75000"/>
                  </a:schemeClr>
                </a:solidFill>
              </a:defRPr>
            </a:lvl7pPr>
            <a:lvl8pPr marL="3201680" indent="0">
              <a:buNone/>
              <a:defRPr sz="1401">
                <a:solidFill>
                  <a:schemeClr val="tx1">
                    <a:tint val="75000"/>
                  </a:schemeClr>
                </a:solidFill>
              </a:defRPr>
            </a:lvl8pPr>
            <a:lvl9pPr marL="3659063" indent="0">
              <a:buNone/>
              <a:defRPr sz="140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5889" y="1600914"/>
            <a:ext cx="8090351" cy="4527980"/>
          </a:xfrm>
        </p:spPr>
        <p:txBody>
          <a:bodyPr/>
          <a:lstStyle>
            <a:lvl1pPr>
              <a:defRPr sz="2801"/>
            </a:lvl1pPr>
            <a:lvl2pPr>
              <a:defRPr sz="2401"/>
            </a:lvl2pPr>
            <a:lvl3pPr>
              <a:defRPr sz="2001"/>
            </a:lvl3pPr>
            <a:lvl4pPr>
              <a:defRPr sz="1801"/>
            </a:lvl4pPr>
            <a:lvl5pPr>
              <a:defRPr sz="1801"/>
            </a:lvl5pPr>
            <a:lvl6pPr>
              <a:defRPr sz="1801"/>
            </a:lvl6pPr>
            <a:lvl7pPr>
              <a:defRPr sz="1801"/>
            </a:lvl7pPr>
            <a:lvl8pPr>
              <a:defRPr sz="1801"/>
            </a:lvl8pPr>
            <a:lvl9pPr>
              <a:defRPr sz="18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11536" y="1600914"/>
            <a:ext cx="8090351" cy="4527980"/>
          </a:xfrm>
        </p:spPr>
        <p:txBody>
          <a:bodyPr/>
          <a:lstStyle>
            <a:lvl1pPr>
              <a:defRPr sz="2801"/>
            </a:lvl1pPr>
            <a:lvl2pPr>
              <a:defRPr sz="2401"/>
            </a:lvl2pPr>
            <a:lvl3pPr>
              <a:defRPr sz="2001"/>
            </a:lvl3pPr>
            <a:lvl4pPr>
              <a:defRPr sz="1801"/>
            </a:lvl4pPr>
            <a:lvl5pPr>
              <a:defRPr sz="1801"/>
            </a:lvl5pPr>
            <a:lvl6pPr>
              <a:defRPr sz="1801"/>
            </a:lvl6pPr>
            <a:lvl7pPr>
              <a:defRPr sz="1801"/>
            </a:lvl7pPr>
            <a:lvl8pPr>
              <a:defRPr sz="1801"/>
            </a:lvl8pPr>
            <a:lvl9pPr>
              <a:defRPr sz="18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5889" y="1535797"/>
            <a:ext cx="8093532" cy="640047"/>
          </a:xfrm>
        </p:spPr>
        <p:txBody>
          <a:bodyPr anchor="b"/>
          <a:lstStyle>
            <a:lvl1pPr marL="0" indent="0">
              <a:buNone/>
              <a:defRPr sz="2401" b="1"/>
            </a:lvl1pPr>
            <a:lvl2pPr marL="457383" indent="0">
              <a:buNone/>
              <a:defRPr sz="2001" b="1"/>
            </a:lvl2pPr>
            <a:lvl3pPr marL="914766" indent="0">
              <a:buNone/>
              <a:defRPr sz="1801" b="1"/>
            </a:lvl3pPr>
            <a:lvl4pPr marL="1372149" indent="0">
              <a:buNone/>
              <a:defRPr sz="1601" b="1"/>
            </a:lvl4pPr>
            <a:lvl5pPr marL="1829532" indent="0">
              <a:buNone/>
              <a:defRPr sz="1601" b="1"/>
            </a:lvl5pPr>
            <a:lvl6pPr marL="2286914" indent="0">
              <a:buNone/>
              <a:defRPr sz="1601" b="1"/>
            </a:lvl6pPr>
            <a:lvl7pPr marL="2744297" indent="0">
              <a:buNone/>
              <a:defRPr sz="1601" b="1"/>
            </a:lvl7pPr>
            <a:lvl8pPr marL="3201680" indent="0">
              <a:buNone/>
              <a:defRPr sz="1601" b="1"/>
            </a:lvl8pPr>
            <a:lvl9pPr marL="3659063" indent="0">
              <a:buNone/>
              <a:defRPr sz="1601" b="1"/>
            </a:lvl9pPr>
          </a:lstStyle>
          <a:p>
            <a:pPr lvl="0"/>
            <a:r>
              <a:rPr lang="en-US"/>
              <a:t>Click to edit Master text styles</a:t>
            </a:r>
          </a:p>
        </p:txBody>
      </p:sp>
      <p:sp>
        <p:nvSpPr>
          <p:cNvPr id="4" name="Content Placeholder 3"/>
          <p:cNvSpPr>
            <a:spLocks noGrp="1"/>
          </p:cNvSpPr>
          <p:nvPr>
            <p:ph sz="half" idx="2"/>
          </p:nvPr>
        </p:nvSpPr>
        <p:spPr>
          <a:xfrm>
            <a:off x="915889" y="2175844"/>
            <a:ext cx="8093532" cy="3953049"/>
          </a:xfrm>
        </p:spPr>
        <p:txBody>
          <a:bodyPr/>
          <a:lstStyle>
            <a:lvl1pPr>
              <a:defRPr sz="2401"/>
            </a:lvl1pPr>
            <a:lvl2pPr>
              <a:defRPr sz="2001"/>
            </a:lvl2pPr>
            <a:lvl3pPr>
              <a:defRPr sz="18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05177" y="1535797"/>
            <a:ext cx="8096711" cy="640047"/>
          </a:xfrm>
        </p:spPr>
        <p:txBody>
          <a:bodyPr anchor="b"/>
          <a:lstStyle>
            <a:lvl1pPr marL="0" indent="0">
              <a:buNone/>
              <a:defRPr sz="2401" b="1"/>
            </a:lvl1pPr>
            <a:lvl2pPr marL="457383" indent="0">
              <a:buNone/>
              <a:defRPr sz="2001" b="1"/>
            </a:lvl2pPr>
            <a:lvl3pPr marL="914766" indent="0">
              <a:buNone/>
              <a:defRPr sz="1801" b="1"/>
            </a:lvl3pPr>
            <a:lvl4pPr marL="1372149" indent="0">
              <a:buNone/>
              <a:defRPr sz="1601" b="1"/>
            </a:lvl4pPr>
            <a:lvl5pPr marL="1829532" indent="0">
              <a:buNone/>
              <a:defRPr sz="1601" b="1"/>
            </a:lvl5pPr>
            <a:lvl6pPr marL="2286914" indent="0">
              <a:buNone/>
              <a:defRPr sz="1601" b="1"/>
            </a:lvl6pPr>
            <a:lvl7pPr marL="2744297" indent="0">
              <a:buNone/>
              <a:defRPr sz="1601" b="1"/>
            </a:lvl7pPr>
            <a:lvl8pPr marL="3201680" indent="0">
              <a:buNone/>
              <a:defRPr sz="1601" b="1"/>
            </a:lvl8pPr>
            <a:lvl9pPr marL="3659063" indent="0">
              <a:buNone/>
              <a:defRPr sz="1601" b="1"/>
            </a:lvl9pPr>
          </a:lstStyle>
          <a:p>
            <a:pPr lvl="0"/>
            <a:r>
              <a:rPr lang="en-US"/>
              <a:t>Click to edit Master text styles</a:t>
            </a:r>
          </a:p>
        </p:txBody>
      </p:sp>
      <p:sp>
        <p:nvSpPr>
          <p:cNvPr id="6" name="Content Placeholder 5"/>
          <p:cNvSpPr>
            <a:spLocks noGrp="1"/>
          </p:cNvSpPr>
          <p:nvPr>
            <p:ph sz="quarter" idx="4"/>
          </p:nvPr>
        </p:nvSpPr>
        <p:spPr>
          <a:xfrm>
            <a:off x="9305177" y="2175844"/>
            <a:ext cx="8096711" cy="3953049"/>
          </a:xfrm>
        </p:spPr>
        <p:txBody>
          <a:bodyPr/>
          <a:lstStyle>
            <a:lvl1pPr>
              <a:defRPr sz="2401"/>
            </a:lvl1pPr>
            <a:lvl2pPr>
              <a:defRPr sz="2001"/>
            </a:lvl2pPr>
            <a:lvl3pPr>
              <a:defRPr sz="18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5890" y="273172"/>
            <a:ext cx="6026422" cy="1162568"/>
          </a:xfrm>
        </p:spPr>
        <p:txBody>
          <a:bodyPr anchor="b"/>
          <a:lstStyle>
            <a:lvl1pPr algn="l">
              <a:defRPr sz="2001" b="1"/>
            </a:lvl1pPr>
          </a:lstStyle>
          <a:p>
            <a:r>
              <a:rPr lang="en-US"/>
              <a:t>Click to edit Master title style</a:t>
            </a:r>
          </a:p>
        </p:txBody>
      </p:sp>
      <p:sp>
        <p:nvSpPr>
          <p:cNvPr id="3" name="Content Placeholder 2"/>
          <p:cNvSpPr>
            <a:spLocks noGrp="1"/>
          </p:cNvSpPr>
          <p:nvPr>
            <p:ph idx="1"/>
          </p:nvPr>
        </p:nvSpPr>
        <p:spPr>
          <a:xfrm>
            <a:off x="7161741" y="273172"/>
            <a:ext cx="10240146" cy="5855721"/>
          </a:xfrm>
        </p:spPr>
        <p:txBody>
          <a:bodyPr/>
          <a:lstStyle>
            <a:lvl1pPr>
              <a:defRPr sz="3201"/>
            </a:lvl1pPr>
            <a:lvl2pPr>
              <a:defRPr sz="2801"/>
            </a:lvl2pPr>
            <a:lvl3pPr>
              <a:defRPr sz="2401"/>
            </a:lvl3pPr>
            <a:lvl4pPr>
              <a:defRPr sz="2001"/>
            </a:lvl4pPr>
            <a:lvl5pPr>
              <a:defRPr sz="2001"/>
            </a:lvl5pPr>
            <a:lvl6pPr>
              <a:defRPr sz="2001"/>
            </a:lvl6pPr>
            <a:lvl7pPr>
              <a:defRPr sz="2001"/>
            </a:lvl7pPr>
            <a:lvl8pPr>
              <a:defRPr sz="2001"/>
            </a:lvl8pPr>
            <a:lvl9pPr>
              <a:defRPr sz="20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5890" y="1435740"/>
            <a:ext cx="6026422" cy="4693153"/>
          </a:xfrm>
        </p:spPr>
        <p:txBody>
          <a:bodyPr/>
          <a:lstStyle>
            <a:lvl1pPr marL="0" indent="0">
              <a:buNone/>
              <a:defRPr sz="1401"/>
            </a:lvl1pPr>
            <a:lvl2pPr marL="457383" indent="0">
              <a:buNone/>
              <a:defRPr sz="1200"/>
            </a:lvl2pPr>
            <a:lvl3pPr marL="914766" indent="0">
              <a:buNone/>
              <a:defRPr sz="1000"/>
            </a:lvl3pPr>
            <a:lvl4pPr marL="1372149" indent="0">
              <a:buNone/>
              <a:defRPr sz="900"/>
            </a:lvl4pPr>
            <a:lvl5pPr marL="1829532" indent="0">
              <a:buNone/>
              <a:defRPr sz="900"/>
            </a:lvl5pPr>
            <a:lvl6pPr marL="2286914" indent="0">
              <a:buNone/>
              <a:defRPr sz="900"/>
            </a:lvl6pPr>
            <a:lvl7pPr marL="2744297" indent="0">
              <a:buNone/>
              <a:defRPr sz="900"/>
            </a:lvl7pPr>
            <a:lvl8pPr marL="3201680" indent="0">
              <a:buNone/>
              <a:defRPr sz="900"/>
            </a:lvl8pPr>
            <a:lvl9pPr marL="365906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90412" y="4802739"/>
            <a:ext cx="10990666" cy="566991"/>
          </a:xfrm>
        </p:spPr>
        <p:txBody>
          <a:bodyPr anchor="b"/>
          <a:lstStyle>
            <a:lvl1pPr algn="l">
              <a:defRPr sz="2001" b="1"/>
            </a:lvl1pPr>
          </a:lstStyle>
          <a:p>
            <a:r>
              <a:rPr lang="en-US"/>
              <a:t>Click to edit Master title style</a:t>
            </a:r>
          </a:p>
        </p:txBody>
      </p:sp>
      <p:sp>
        <p:nvSpPr>
          <p:cNvPr id="3" name="Picture Placeholder 2"/>
          <p:cNvSpPr>
            <a:spLocks noGrp="1"/>
          </p:cNvSpPr>
          <p:nvPr>
            <p:ph type="pic" idx="1"/>
          </p:nvPr>
        </p:nvSpPr>
        <p:spPr>
          <a:xfrm>
            <a:off x="3590412" y="613048"/>
            <a:ext cx="10990666" cy="4116634"/>
          </a:xfrm>
        </p:spPr>
        <p:txBody>
          <a:bodyPr/>
          <a:lstStyle>
            <a:lvl1pPr marL="0" indent="0">
              <a:buNone/>
              <a:defRPr sz="3201"/>
            </a:lvl1pPr>
            <a:lvl2pPr marL="457383" indent="0">
              <a:buNone/>
              <a:defRPr sz="2801"/>
            </a:lvl2pPr>
            <a:lvl3pPr marL="914766" indent="0">
              <a:buNone/>
              <a:defRPr sz="2401"/>
            </a:lvl3pPr>
            <a:lvl4pPr marL="1372149" indent="0">
              <a:buNone/>
              <a:defRPr sz="2001"/>
            </a:lvl4pPr>
            <a:lvl5pPr marL="1829532" indent="0">
              <a:buNone/>
              <a:defRPr sz="2001"/>
            </a:lvl5pPr>
            <a:lvl6pPr marL="2286914" indent="0">
              <a:buNone/>
              <a:defRPr sz="2001"/>
            </a:lvl6pPr>
            <a:lvl7pPr marL="2744297" indent="0">
              <a:buNone/>
              <a:defRPr sz="2001"/>
            </a:lvl7pPr>
            <a:lvl8pPr marL="3201680" indent="0">
              <a:buNone/>
              <a:defRPr sz="2001"/>
            </a:lvl8pPr>
            <a:lvl9pPr marL="3659063" indent="0">
              <a:buNone/>
              <a:defRPr sz="2001"/>
            </a:lvl9pPr>
          </a:lstStyle>
          <a:p>
            <a:endParaRPr lang="en-US"/>
          </a:p>
        </p:txBody>
      </p:sp>
      <p:sp>
        <p:nvSpPr>
          <p:cNvPr id="4" name="Text Placeholder 3"/>
          <p:cNvSpPr>
            <a:spLocks noGrp="1"/>
          </p:cNvSpPr>
          <p:nvPr>
            <p:ph type="body" sz="half" idx="2"/>
          </p:nvPr>
        </p:nvSpPr>
        <p:spPr>
          <a:xfrm>
            <a:off x="3590412" y="5369730"/>
            <a:ext cx="10990666" cy="805221"/>
          </a:xfrm>
        </p:spPr>
        <p:txBody>
          <a:bodyPr/>
          <a:lstStyle>
            <a:lvl1pPr marL="0" indent="0">
              <a:buNone/>
              <a:defRPr sz="1401"/>
            </a:lvl1pPr>
            <a:lvl2pPr marL="457383" indent="0">
              <a:buNone/>
              <a:defRPr sz="1200"/>
            </a:lvl2pPr>
            <a:lvl3pPr marL="914766" indent="0">
              <a:buNone/>
              <a:defRPr sz="1000"/>
            </a:lvl3pPr>
            <a:lvl4pPr marL="1372149" indent="0">
              <a:buNone/>
              <a:defRPr sz="900"/>
            </a:lvl4pPr>
            <a:lvl5pPr marL="1829532" indent="0">
              <a:buNone/>
              <a:defRPr sz="900"/>
            </a:lvl5pPr>
            <a:lvl6pPr marL="2286914" indent="0">
              <a:buNone/>
              <a:defRPr sz="900"/>
            </a:lvl6pPr>
            <a:lvl7pPr marL="2744297" indent="0">
              <a:buNone/>
              <a:defRPr sz="900"/>
            </a:lvl7pPr>
            <a:lvl8pPr marL="3201680" indent="0">
              <a:buNone/>
              <a:defRPr sz="900"/>
            </a:lvl8pPr>
            <a:lvl9pPr marL="365906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80387" y="274761"/>
            <a:ext cx="4121500" cy="585413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5889" y="274761"/>
            <a:ext cx="12059202" cy="5854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5889" y="274761"/>
            <a:ext cx="16485998" cy="11435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5889" y="1600914"/>
            <a:ext cx="16485998" cy="45279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15889" y="6359183"/>
            <a:ext cx="4274148" cy="365288"/>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10/31/2025</a:t>
            </a:fld>
            <a:endParaRPr lang="en-US"/>
          </a:p>
        </p:txBody>
      </p:sp>
      <p:sp>
        <p:nvSpPr>
          <p:cNvPr id="5" name="Footer Placeholder 4"/>
          <p:cNvSpPr>
            <a:spLocks noGrp="1"/>
          </p:cNvSpPr>
          <p:nvPr>
            <p:ph type="ftr" sz="quarter" idx="3"/>
          </p:nvPr>
        </p:nvSpPr>
        <p:spPr>
          <a:xfrm>
            <a:off x="6258573" y="6359183"/>
            <a:ext cx="5800629" cy="365288"/>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27739" y="6359183"/>
            <a:ext cx="4274148" cy="365288"/>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766" rtl="0" eaLnBrk="1" latinLnBrk="0" hangingPunct="1">
        <a:spcBef>
          <a:spcPct val="0"/>
        </a:spcBef>
        <a:buNone/>
        <a:defRPr sz="4402" kern="1200">
          <a:solidFill>
            <a:schemeClr val="tx1"/>
          </a:solidFill>
          <a:latin typeface="+mj-lt"/>
          <a:ea typeface="+mj-ea"/>
          <a:cs typeface="+mj-cs"/>
        </a:defRPr>
      </a:lvl1pPr>
    </p:titleStyle>
    <p:bodyStyle>
      <a:lvl1pPr marL="343037" indent="-343037" algn="l" defTabSz="914766" rtl="0" eaLnBrk="1" latinLnBrk="0" hangingPunct="1">
        <a:spcBef>
          <a:spcPct val="20000"/>
        </a:spcBef>
        <a:buFont typeface="Arial" pitchFamily="34" charset="0"/>
        <a:buChar char="•"/>
        <a:defRPr sz="3201" kern="1200">
          <a:solidFill>
            <a:schemeClr val="tx1"/>
          </a:solidFill>
          <a:latin typeface="+mn-lt"/>
          <a:ea typeface="+mn-ea"/>
          <a:cs typeface="+mn-cs"/>
        </a:defRPr>
      </a:lvl1pPr>
      <a:lvl2pPr marL="743247" indent="-285864" algn="l" defTabSz="914766"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457" indent="-228691" algn="l" defTabSz="914766" rtl="0" eaLnBrk="1" latinLnBrk="0" hangingPunct="1">
        <a:spcBef>
          <a:spcPct val="20000"/>
        </a:spcBef>
        <a:buFont typeface="Arial" pitchFamily="34" charset="0"/>
        <a:buChar char="•"/>
        <a:defRPr sz="2401" kern="1200">
          <a:solidFill>
            <a:schemeClr val="tx1"/>
          </a:solidFill>
          <a:latin typeface="+mn-lt"/>
          <a:ea typeface="+mn-ea"/>
          <a:cs typeface="+mn-cs"/>
        </a:defRPr>
      </a:lvl3pPr>
      <a:lvl4pPr marL="1600840"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4pPr>
      <a:lvl5pPr marL="2058223"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5pPr>
      <a:lvl6pPr marL="2515606"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6pPr>
      <a:lvl7pPr marL="2972989"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7pPr>
      <a:lvl8pPr marL="3430372"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8pPr>
      <a:lvl9pPr marL="3887754"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9pPr>
    </p:bodyStyle>
    <p:otherStyle>
      <a:defPPr>
        <a:defRPr lang="en-US"/>
      </a:defPPr>
      <a:lvl1pPr marL="0" algn="l" defTabSz="914766" rtl="0" eaLnBrk="1" latinLnBrk="0" hangingPunct="1">
        <a:defRPr sz="1801" kern="1200">
          <a:solidFill>
            <a:schemeClr val="tx1"/>
          </a:solidFill>
          <a:latin typeface="+mn-lt"/>
          <a:ea typeface="+mn-ea"/>
          <a:cs typeface="+mn-cs"/>
        </a:defRPr>
      </a:lvl1pPr>
      <a:lvl2pPr marL="457383" algn="l" defTabSz="914766" rtl="0" eaLnBrk="1" latinLnBrk="0" hangingPunct="1">
        <a:defRPr sz="1801" kern="1200">
          <a:solidFill>
            <a:schemeClr val="tx1"/>
          </a:solidFill>
          <a:latin typeface="+mn-lt"/>
          <a:ea typeface="+mn-ea"/>
          <a:cs typeface="+mn-cs"/>
        </a:defRPr>
      </a:lvl2pPr>
      <a:lvl3pPr marL="914766" algn="l" defTabSz="914766" rtl="0" eaLnBrk="1" latinLnBrk="0" hangingPunct="1">
        <a:defRPr sz="1801" kern="1200">
          <a:solidFill>
            <a:schemeClr val="tx1"/>
          </a:solidFill>
          <a:latin typeface="+mn-lt"/>
          <a:ea typeface="+mn-ea"/>
          <a:cs typeface="+mn-cs"/>
        </a:defRPr>
      </a:lvl3pPr>
      <a:lvl4pPr marL="1372149" algn="l" defTabSz="914766" rtl="0" eaLnBrk="1" latinLnBrk="0" hangingPunct="1">
        <a:defRPr sz="1801" kern="1200">
          <a:solidFill>
            <a:schemeClr val="tx1"/>
          </a:solidFill>
          <a:latin typeface="+mn-lt"/>
          <a:ea typeface="+mn-ea"/>
          <a:cs typeface="+mn-cs"/>
        </a:defRPr>
      </a:lvl4pPr>
      <a:lvl5pPr marL="1829532" algn="l" defTabSz="914766" rtl="0" eaLnBrk="1" latinLnBrk="0" hangingPunct="1">
        <a:defRPr sz="1801" kern="1200">
          <a:solidFill>
            <a:schemeClr val="tx1"/>
          </a:solidFill>
          <a:latin typeface="+mn-lt"/>
          <a:ea typeface="+mn-ea"/>
          <a:cs typeface="+mn-cs"/>
        </a:defRPr>
      </a:lvl5pPr>
      <a:lvl6pPr marL="2286914" algn="l" defTabSz="914766" rtl="0" eaLnBrk="1" latinLnBrk="0" hangingPunct="1">
        <a:defRPr sz="1801" kern="1200">
          <a:solidFill>
            <a:schemeClr val="tx1"/>
          </a:solidFill>
          <a:latin typeface="+mn-lt"/>
          <a:ea typeface="+mn-ea"/>
          <a:cs typeface="+mn-cs"/>
        </a:defRPr>
      </a:lvl6pPr>
      <a:lvl7pPr marL="2744297" algn="l" defTabSz="914766" rtl="0" eaLnBrk="1" latinLnBrk="0" hangingPunct="1">
        <a:defRPr sz="1801" kern="1200">
          <a:solidFill>
            <a:schemeClr val="tx1"/>
          </a:solidFill>
          <a:latin typeface="+mn-lt"/>
          <a:ea typeface="+mn-ea"/>
          <a:cs typeface="+mn-cs"/>
        </a:defRPr>
      </a:lvl7pPr>
      <a:lvl8pPr marL="3201680" algn="l" defTabSz="914766" rtl="0" eaLnBrk="1" latinLnBrk="0" hangingPunct="1">
        <a:defRPr sz="1801" kern="1200">
          <a:solidFill>
            <a:schemeClr val="tx1"/>
          </a:solidFill>
          <a:latin typeface="+mn-lt"/>
          <a:ea typeface="+mn-ea"/>
          <a:cs typeface="+mn-cs"/>
        </a:defRPr>
      </a:lvl8pPr>
      <a:lvl9pPr marL="3659063" algn="l" defTabSz="914766"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4.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3.png"/><Relationship Id="rId2" Type="http://schemas.openxmlformats.org/officeDocument/2006/relationships/diagramData" Target="../diagrams/data1.xml"/><Relationship Id="rId16" Type="http://schemas.openxmlformats.org/officeDocument/2006/relationships/image" Target="../media/image7.png"/><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image" Target="../media/image6.png"/><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hyperlink" Target="https://link.springer.com/article/10.1186/s12939-022-01731-3" TargetMode="External"/><Relationship Id="rId13" Type="http://schemas.openxmlformats.org/officeDocument/2006/relationships/hyperlink" Target="https://www.mdpi.com/2075-1729/15/5/745" TargetMode="External"/><Relationship Id="rId3" Type="http://schemas.openxmlformats.org/officeDocument/2006/relationships/hyperlink" Target="https://www.thelancet.com/journals/langlo/article/PIIS2214-109X(22)00310-2/fulltext" TargetMode="External"/><Relationship Id="rId7" Type="http://schemas.openxmlformats.org/officeDocument/2006/relationships/hyperlink" Target="https://pmc.ncbi.nlm.nih.gov/articles/PMC8063019/" TargetMode="External"/><Relationship Id="rId12" Type="http://schemas.openxmlformats.org/officeDocument/2006/relationships/hyperlink" Target="https://www.researchgate.net/profile/Lyn-Quine/publication/232601319_Changing_health_behavior_Intervention_and_research_with_social_cognition_models/links/00463526f8a029bdec000000/Changing-health-behavior-Intervention-and-research-with-social-cognition-models.pdf" TargetMode="External"/><Relationship Id="rId2" Type="http://schemas.openxmlformats.org/officeDocument/2006/relationships/hyperlink" Target="https://www.tandfonline.com/doi/abs/10.1080/14737159.2024.2406974" TargetMode="External"/><Relationship Id="rId1" Type="http://schemas.openxmlformats.org/officeDocument/2006/relationships/slideLayout" Target="../slideLayouts/slideLayout7.xml"/><Relationship Id="rId6" Type="http://schemas.openxmlformats.org/officeDocument/2006/relationships/hyperlink" Target="https://asacs.assam.gov.in/information-services/present-hivaids-scenario" TargetMode="External"/><Relationship Id="rId11" Type="http://schemas.openxmlformats.org/officeDocument/2006/relationships/hyperlink" Target="https://www.mdpi.com/2076-393X/11/2/246" TargetMode="External"/><Relationship Id="rId5" Type="http://schemas.openxmlformats.org/officeDocument/2006/relationships/hyperlink" Target="https://link.springer.com/article/10.1186/s12905-021-01564-2" TargetMode="External"/><Relationship Id="rId15" Type="http://schemas.openxmlformats.org/officeDocument/2006/relationships/hyperlink" Target="https://gh.bmj.com/content/7/11/e009408" TargetMode="External"/><Relationship Id="rId10" Type="http://schemas.openxmlformats.org/officeDocument/2006/relationships/hyperlink" Target="https://urfjournals.org/open-access/ai-driven-personalisation-transforming-user-experience-across-mobilernapplications.pdf" TargetMode="External"/><Relationship Id="rId4" Type="http://schemas.openxmlformats.org/officeDocument/2006/relationships/hyperlink" Target="https://www.statista.com/chart/30760/new-hiv-infections-in-2022-and-the-change-in-number/?srsltid=AfmBOoqh7nSJf8gu2yOi6YBYG3kpiiuL6L03yHcSYxVMxmKQ_3P2YptL" TargetMode="External"/><Relationship Id="rId9" Type="http://schemas.openxmlformats.org/officeDocument/2006/relationships/hyperlink" Target="https://www.tandfonline.com/doi/abs/10.1080/09540121.2024.2307381" TargetMode="External"/><Relationship Id="rId14" Type="http://schemas.openxmlformats.org/officeDocument/2006/relationships/hyperlink" Target="https://academic.oup.com/epirev/article-abstract/44/1/87/67024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97210" y="0"/>
            <a:ext cx="18778002" cy="21383625"/>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30"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01643" y="7984807"/>
            <a:ext cx="12488525" cy="57023"/>
          </a:xfrm>
          <a:custGeom>
            <a:avLst/>
            <a:gdLst>
              <a:gd name="connsiteX0" fmla="*/ 0 w 12488525"/>
              <a:gd name="connsiteY0" fmla="*/ 0 h 57023"/>
              <a:gd name="connsiteX1" fmla="*/ 319151 w 12488525"/>
              <a:gd name="connsiteY1" fmla="*/ 0 h 57023"/>
              <a:gd name="connsiteX2" fmla="*/ 1262729 w 12488525"/>
              <a:gd name="connsiteY2" fmla="*/ 0 h 57023"/>
              <a:gd name="connsiteX3" fmla="*/ 1956536 w 12488525"/>
              <a:gd name="connsiteY3" fmla="*/ 0 h 57023"/>
              <a:gd name="connsiteX4" fmla="*/ 2275687 w 12488525"/>
              <a:gd name="connsiteY4" fmla="*/ 0 h 57023"/>
              <a:gd name="connsiteX5" fmla="*/ 2969494 w 12488525"/>
              <a:gd name="connsiteY5" fmla="*/ 0 h 57023"/>
              <a:gd name="connsiteX6" fmla="*/ 3913071 w 12488525"/>
              <a:gd name="connsiteY6" fmla="*/ 0 h 57023"/>
              <a:gd name="connsiteX7" fmla="*/ 4481993 w 12488525"/>
              <a:gd name="connsiteY7" fmla="*/ 0 h 57023"/>
              <a:gd name="connsiteX8" fmla="*/ 5050915 w 12488525"/>
              <a:gd name="connsiteY8" fmla="*/ 0 h 57023"/>
              <a:gd name="connsiteX9" fmla="*/ 5744722 w 12488525"/>
              <a:gd name="connsiteY9" fmla="*/ 0 h 57023"/>
              <a:gd name="connsiteX10" fmla="*/ 6563414 w 12488525"/>
              <a:gd name="connsiteY10" fmla="*/ 0 h 57023"/>
              <a:gd name="connsiteX11" fmla="*/ 7382106 w 12488525"/>
              <a:gd name="connsiteY11" fmla="*/ 0 h 57023"/>
              <a:gd name="connsiteX12" fmla="*/ 8200798 w 12488525"/>
              <a:gd name="connsiteY12" fmla="*/ 0 h 57023"/>
              <a:gd name="connsiteX13" fmla="*/ 9144376 w 12488525"/>
              <a:gd name="connsiteY13" fmla="*/ 0 h 57023"/>
              <a:gd name="connsiteX14" fmla="*/ 9838182 w 12488525"/>
              <a:gd name="connsiteY14" fmla="*/ 0 h 57023"/>
              <a:gd name="connsiteX15" fmla="*/ 10656875 w 12488525"/>
              <a:gd name="connsiteY15" fmla="*/ 0 h 57023"/>
              <a:gd name="connsiteX16" fmla="*/ 11350682 w 12488525"/>
              <a:gd name="connsiteY16" fmla="*/ 0 h 57023"/>
              <a:gd name="connsiteX17" fmla="*/ 12488525 w 12488525"/>
              <a:gd name="connsiteY17" fmla="*/ 0 h 57023"/>
              <a:gd name="connsiteX18" fmla="*/ 12488525 w 12488525"/>
              <a:gd name="connsiteY18" fmla="*/ 57023 h 57023"/>
              <a:gd name="connsiteX19" fmla="*/ 11544948 w 12488525"/>
              <a:gd name="connsiteY19" fmla="*/ 57023 h 57023"/>
              <a:gd name="connsiteX20" fmla="*/ 10976026 w 12488525"/>
              <a:gd name="connsiteY20" fmla="*/ 57023 h 57023"/>
              <a:gd name="connsiteX21" fmla="*/ 10407104 w 12488525"/>
              <a:gd name="connsiteY21" fmla="*/ 57023 h 57023"/>
              <a:gd name="connsiteX22" fmla="*/ 9838182 w 12488525"/>
              <a:gd name="connsiteY22" fmla="*/ 57023 h 57023"/>
              <a:gd name="connsiteX23" fmla="*/ 9019490 w 12488525"/>
              <a:gd name="connsiteY23" fmla="*/ 57023 h 57023"/>
              <a:gd name="connsiteX24" fmla="*/ 8325683 w 12488525"/>
              <a:gd name="connsiteY24" fmla="*/ 57023 h 57023"/>
              <a:gd name="connsiteX25" fmla="*/ 8006532 w 12488525"/>
              <a:gd name="connsiteY25" fmla="*/ 57023 h 57023"/>
              <a:gd name="connsiteX26" fmla="*/ 7437610 w 12488525"/>
              <a:gd name="connsiteY26" fmla="*/ 57023 h 57023"/>
              <a:gd name="connsiteX27" fmla="*/ 6618918 w 12488525"/>
              <a:gd name="connsiteY27" fmla="*/ 57023 h 57023"/>
              <a:gd name="connsiteX28" fmla="*/ 6174882 w 12488525"/>
              <a:gd name="connsiteY28" fmla="*/ 57023 h 57023"/>
              <a:gd name="connsiteX29" fmla="*/ 5231304 w 12488525"/>
              <a:gd name="connsiteY29" fmla="*/ 57023 h 57023"/>
              <a:gd name="connsiteX30" fmla="*/ 4287727 w 12488525"/>
              <a:gd name="connsiteY30" fmla="*/ 57023 h 57023"/>
              <a:gd name="connsiteX31" fmla="*/ 3593920 w 12488525"/>
              <a:gd name="connsiteY31" fmla="*/ 57023 h 57023"/>
              <a:gd name="connsiteX32" fmla="*/ 2650343 w 12488525"/>
              <a:gd name="connsiteY32" fmla="*/ 57023 h 57023"/>
              <a:gd name="connsiteX33" fmla="*/ 1956536 w 12488525"/>
              <a:gd name="connsiteY33" fmla="*/ 57023 h 57023"/>
              <a:gd name="connsiteX34" fmla="*/ 1137843 w 12488525"/>
              <a:gd name="connsiteY34" fmla="*/ 57023 h 57023"/>
              <a:gd name="connsiteX35" fmla="*/ 818692 w 12488525"/>
              <a:gd name="connsiteY35" fmla="*/ 57023 h 57023"/>
              <a:gd name="connsiteX36" fmla="*/ 0 w 12488525"/>
              <a:gd name="connsiteY36" fmla="*/ 57023 h 57023"/>
              <a:gd name="connsiteX37" fmla="*/ 0 w 12488525"/>
              <a:gd name="connsiteY37" fmla="*/ 0 h 5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488525" h="57023" fill="none" extrusionOk="0">
                <a:moveTo>
                  <a:pt x="0" y="0"/>
                </a:moveTo>
                <a:cubicBezTo>
                  <a:pt x="95681" y="1452"/>
                  <a:pt x="225648" y="-5048"/>
                  <a:pt x="319151" y="0"/>
                </a:cubicBezTo>
                <a:cubicBezTo>
                  <a:pt x="412654" y="5048"/>
                  <a:pt x="1070796" y="-7420"/>
                  <a:pt x="1262729" y="0"/>
                </a:cubicBezTo>
                <a:cubicBezTo>
                  <a:pt x="1454662" y="7420"/>
                  <a:pt x="1694868" y="16453"/>
                  <a:pt x="1956536" y="0"/>
                </a:cubicBezTo>
                <a:cubicBezTo>
                  <a:pt x="2218204" y="-16453"/>
                  <a:pt x="2142197" y="-5909"/>
                  <a:pt x="2275687" y="0"/>
                </a:cubicBezTo>
                <a:cubicBezTo>
                  <a:pt x="2409177" y="5909"/>
                  <a:pt x="2703144" y="-18548"/>
                  <a:pt x="2969494" y="0"/>
                </a:cubicBezTo>
                <a:cubicBezTo>
                  <a:pt x="3235844" y="18548"/>
                  <a:pt x="3510284" y="20114"/>
                  <a:pt x="3913071" y="0"/>
                </a:cubicBezTo>
                <a:cubicBezTo>
                  <a:pt x="4315858" y="-20114"/>
                  <a:pt x="4240664" y="14770"/>
                  <a:pt x="4481993" y="0"/>
                </a:cubicBezTo>
                <a:cubicBezTo>
                  <a:pt x="4723322" y="-14770"/>
                  <a:pt x="4894543" y="6402"/>
                  <a:pt x="5050915" y="0"/>
                </a:cubicBezTo>
                <a:cubicBezTo>
                  <a:pt x="5207287" y="-6402"/>
                  <a:pt x="5536580" y="-15734"/>
                  <a:pt x="5744722" y="0"/>
                </a:cubicBezTo>
                <a:cubicBezTo>
                  <a:pt x="5952864" y="15734"/>
                  <a:pt x="6368897" y="9668"/>
                  <a:pt x="6563414" y="0"/>
                </a:cubicBezTo>
                <a:cubicBezTo>
                  <a:pt x="6757931" y="-9668"/>
                  <a:pt x="7215209" y="-26062"/>
                  <a:pt x="7382106" y="0"/>
                </a:cubicBezTo>
                <a:cubicBezTo>
                  <a:pt x="7549003" y="26062"/>
                  <a:pt x="7900782" y="-35456"/>
                  <a:pt x="8200798" y="0"/>
                </a:cubicBezTo>
                <a:cubicBezTo>
                  <a:pt x="8500814" y="35456"/>
                  <a:pt x="8689566" y="16527"/>
                  <a:pt x="9144376" y="0"/>
                </a:cubicBezTo>
                <a:cubicBezTo>
                  <a:pt x="9599186" y="-16527"/>
                  <a:pt x="9612130" y="11949"/>
                  <a:pt x="9838182" y="0"/>
                </a:cubicBezTo>
                <a:cubicBezTo>
                  <a:pt x="10064234" y="-11949"/>
                  <a:pt x="10357439" y="9639"/>
                  <a:pt x="10656875" y="0"/>
                </a:cubicBezTo>
                <a:cubicBezTo>
                  <a:pt x="10956311" y="-9639"/>
                  <a:pt x="11015364" y="612"/>
                  <a:pt x="11350682" y="0"/>
                </a:cubicBezTo>
                <a:cubicBezTo>
                  <a:pt x="11686000" y="-612"/>
                  <a:pt x="12183831" y="-26797"/>
                  <a:pt x="12488525" y="0"/>
                </a:cubicBezTo>
                <a:cubicBezTo>
                  <a:pt x="12487491" y="11491"/>
                  <a:pt x="12486195" y="44220"/>
                  <a:pt x="12488525" y="57023"/>
                </a:cubicBezTo>
                <a:cubicBezTo>
                  <a:pt x="12277756" y="75283"/>
                  <a:pt x="11944801" y="46337"/>
                  <a:pt x="11544948" y="57023"/>
                </a:cubicBezTo>
                <a:cubicBezTo>
                  <a:pt x="11145095" y="67709"/>
                  <a:pt x="11200310" y="59480"/>
                  <a:pt x="10976026" y="57023"/>
                </a:cubicBezTo>
                <a:cubicBezTo>
                  <a:pt x="10751742" y="54566"/>
                  <a:pt x="10531323" y="77527"/>
                  <a:pt x="10407104" y="57023"/>
                </a:cubicBezTo>
                <a:cubicBezTo>
                  <a:pt x="10282885" y="36519"/>
                  <a:pt x="10115038" y="49111"/>
                  <a:pt x="9838182" y="57023"/>
                </a:cubicBezTo>
                <a:cubicBezTo>
                  <a:pt x="9561326" y="64935"/>
                  <a:pt x="9379355" y="20513"/>
                  <a:pt x="9019490" y="57023"/>
                </a:cubicBezTo>
                <a:cubicBezTo>
                  <a:pt x="8659625" y="93533"/>
                  <a:pt x="8582313" y="74593"/>
                  <a:pt x="8325683" y="57023"/>
                </a:cubicBezTo>
                <a:cubicBezTo>
                  <a:pt x="8069053" y="39453"/>
                  <a:pt x="8139888" y="45282"/>
                  <a:pt x="8006532" y="57023"/>
                </a:cubicBezTo>
                <a:cubicBezTo>
                  <a:pt x="7873176" y="68764"/>
                  <a:pt x="7709184" y="51868"/>
                  <a:pt x="7437610" y="57023"/>
                </a:cubicBezTo>
                <a:cubicBezTo>
                  <a:pt x="7166036" y="62178"/>
                  <a:pt x="6819631" y="58868"/>
                  <a:pt x="6618918" y="57023"/>
                </a:cubicBezTo>
                <a:cubicBezTo>
                  <a:pt x="6418205" y="55178"/>
                  <a:pt x="6322073" y="47863"/>
                  <a:pt x="6174882" y="57023"/>
                </a:cubicBezTo>
                <a:cubicBezTo>
                  <a:pt x="6027691" y="66183"/>
                  <a:pt x="5661224" y="47962"/>
                  <a:pt x="5231304" y="57023"/>
                </a:cubicBezTo>
                <a:cubicBezTo>
                  <a:pt x="4801384" y="66084"/>
                  <a:pt x="4691502" y="103204"/>
                  <a:pt x="4287727" y="57023"/>
                </a:cubicBezTo>
                <a:cubicBezTo>
                  <a:pt x="3883952" y="10842"/>
                  <a:pt x="3809132" y="54368"/>
                  <a:pt x="3593920" y="57023"/>
                </a:cubicBezTo>
                <a:cubicBezTo>
                  <a:pt x="3378708" y="59678"/>
                  <a:pt x="2977462" y="58638"/>
                  <a:pt x="2650343" y="57023"/>
                </a:cubicBezTo>
                <a:cubicBezTo>
                  <a:pt x="2323224" y="55408"/>
                  <a:pt x="2292672" y="84015"/>
                  <a:pt x="1956536" y="57023"/>
                </a:cubicBezTo>
                <a:cubicBezTo>
                  <a:pt x="1620400" y="30031"/>
                  <a:pt x="1395170" y="20632"/>
                  <a:pt x="1137843" y="57023"/>
                </a:cubicBezTo>
                <a:cubicBezTo>
                  <a:pt x="880516" y="93414"/>
                  <a:pt x="904918" y="45312"/>
                  <a:pt x="818692" y="57023"/>
                </a:cubicBezTo>
                <a:cubicBezTo>
                  <a:pt x="732466" y="68734"/>
                  <a:pt x="339504" y="53975"/>
                  <a:pt x="0" y="57023"/>
                </a:cubicBezTo>
                <a:cubicBezTo>
                  <a:pt x="-2576" y="30953"/>
                  <a:pt x="361" y="14378"/>
                  <a:pt x="0" y="0"/>
                </a:cubicBezTo>
                <a:close/>
              </a:path>
              <a:path w="12488525" h="57023" stroke="0" extrusionOk="0">
                <a:moveTo>
                  <a:pt x="0" y="0"/>
                </a:moveTo>
                <a:cubicBezTo>
                  <a:pt x="209173" y="-15106"/>
                  <a:pt x="436147" y="23186"/>
                  <a:pt x="568922" y="0"/>
                </a:cubicBezTo>
                <a:cubicBezTo>
                  <a:pt x="701697" y="-23186"/>
                  <a:pt x="793232" y="-12254"/>
                  <a:pt x="888073" y="0"/>
                </a:cubicBezTo>
                <a:cubicBezTo>
                  <a:pt x="982914" y="12254"/>
                  <a:pt x="1493603" y="17554"/>
                  <a:pt x="1831650" y="0"/>
                </a:cubicBezTo>
                <a:cubicBezTo>
                  <a:pt x="2169697" y="-17554"/>
                  <a:pt x="2229818" y="22525"/>
                  <a:pt x="2400572" y="0"/>
                </a:cubicBezTo>
                <a:cubicBezTo>
                  <a:pt x="2571326" y="-22525"/>
                  <a:pt x="2727795" y="-20806"/>
                  <a:pt x="2969494" y="0"/>
                </a:cubicBezTo>
                <a:cubicBezTo>
                  <a:pt x="3211193" y="20806"/>
                  <a:pt x="3446697" y="-33988"/>
                  <a:pt x="3913071" y="0"/>
                </a:cubicBezTo>
                <a:cubicBezTo>
                  <a:pt x="4379445" y="33988"/>
                  <a:pt x="4157098" y="14310"/>
                  <a:pt x="4357108" y="0"/>
                </a:cubicBezTo>
                <a:cubicBezTo>
                  <a:pt x="4557118" y="-14310"/>
                  <a:pt x="5066576" y="-40239"/>
                  <a:pt x="5300685" y="0"/>
                </a:cubicBezTo>
                <a:cubicBezTo>
                  <a:pt x="5534794" y="40239"/>
                  <a:pt x="5872676" y="102"/>
                  <a:pt x="6244262" y="0"/>
                </a:cubicBezTo>
                <a:cubicBezTo>
                  <a:pt x="6615848" y="-102"/>
                  <a:pt x="6592112" y="9670"/>
                  <a:pt x="6938069" y="0"/>
                </a:cubicBezTo>
                <a:cubicBezTo>
                  <a:pt x="7284026" y="-9670"/>
                  <a:pt x="7443630" y="25935"/>
                  <a:pt x="7881647" y="0"/>
                </a:cubicBezTo>
                <a:cubicBezTo>
                  <a:pt x="8319664" y="-25935"/>
                  <a:pt x="8332939" y="21482"/>
                  <a:pt x="8450569" y="0"/>
                </a:cubicBezTo>
                <a:cubicBezTo>
                  <a:pt x="8568199" y="-21482"/>
                  <a:pt x="8772335" y="22036"/>
                  <a:pt x="9019490" y="0"/>
                </a:cubicBezTo>
                <a:cubicBezTo>
                  <a:pt x="9266645" y="-22036"/>
                  <a:pt x="9572394" y="24803"/>
                  <a:pt x="9838182" y="0"/>
                </a:cubicBezTo>
                <a:cubicBezTo>
                  <a:pt x="10103970" y="-24803"/>
                  <a:pt x="10277390" y="-3541"/>
                  <a:pt x="10407104" y="0"/>
                </a:cubicBezTo>
                <a:cubicBezTo>
                  <a:pt x="10536818" y="3541"/>
                  <a:pt x="11142598" y="11615"/>
                  <a:pt x="11350682" y="0"/>
                </a:cubicBezTo>
                <a:cubicBezTo>
                  <a:pt x="11558766" y="-11615"/>
                  <a:pt x="12210095" y="12676"/>
                  <a:pt x="12488525" y="0"/>
                </a:cubicBezTo>
                <a:cubicBezTo>
                  <a:pt x="12488843" y="15028"/>
                  <a:pt x="12490471" y="40428"/>
                  <a:pt x="12488525" y="57023"/>
                </a:cubicBezTo>
                <a:cubicBezTo>
                  <a:pt x="12093835" y="68419"/>
                  <a:pt x="11921339" y="45125"/>
                  <a:pt x="11669833" y="57023"/>
                </a:cubicBezTo>
                <a:cubicBezTo>
                  <a:pt x="11418327" y="68921"/>
                  <a:pt x="11416990" y="51673"/>
                  <a:pt x="11225796" y="57023"/>
                </a:cubicBezTo>
                <a:cubicBezTo>
                  <a:pt x="11034602" y="62373"/>
                  <a:pt x="10633896" y="51982"/>
                  <a:pt x="10282219" y="57023"/>
                </a:cubicBezTo>
                <a:cubicBezTo>
                  <a:pt x="9930542" y="62064"/>
                  <a:pt x="9766290" y="63129"/>
                  <a:pt x="9588412" y="57023"/>
                </a:cubicBezTo>
                <a:cubicBezTo>
                  <a:pt x="9410534" y="50917"/>
                  <a:pt x="9361815" y="56003"/>
                  <a:pt x="9144376" y="57023"/>
                </a:cubicBezTo>
                <a:cubicBezTo>
                  <a:pt x="8926937" y="58043"/>
                  <a:pt x="8704358" y="36036"/>
                  <a:pt x="8450569" y="57023"/>
                </a:cubicBezTo>
                <a:cubicBezTo>
                  <a:pt x="8196780" y="78010"/>
                  <a:pt x="8268071" y="58609"/>
                  <a:pt x="8131417" y="57023"/>
                </a:cubicBezTo>
                <a:cubicBezTo>
                  <a:pt x="7994763" y="55437"/>
                  <a:pt x="7939834" y="72579"/>
                  <a:pt x="7812266" y="57023"/>
                </a:cubicBezTo>
                <a:cubicBezTo>
                  <a:pt x="7684698" y="41467"/>
                  <a:pt x="7371127" y="80874"/>
                  <a:pt x="7118459" y="57023"/>
                </a:cubicBezTo>
                <a:cubicBezTo>
                  <a:pt x="6865791" y="33172"/>
                  <a:pt x="6854149" y="39133"/>
                  <a:pt x="6674423" y="57023"/>
                </a:cubicBezTo>
                <a:cubicBezTo>
                  <a:pt x="6494697" y="74913"/>
                  <a:pt x="6027227" y="83289"/>
                  <a:pt x="5855731" y="57023"/>
                </a:cubicBezTo>
                <a:cubicBezTo>
                  <a:pt x="5684235" y="30757"/>
                  <a:pt x="5622057" y="48752"/>
                  <a:pt x="5411694" y="57023"/>
                </a:cubicBezTo>
                <a:cubicBezTo>
                  <a:pt x="5201331" y="65294"/>
                  <a:pt x="4913452" y="19227"/>
                  <a:pt x="4593002" y="57023"/>
                </a:cubicBezTo>
                <a:cubicBezTo>
                  <a:pt x="4272552" y="94819"/>
                  <a:pt x="4385162" y="49206"/>
                  <a:pt x="4273851" y="57023"/>
                </a:cubicBezTo>
                <a:cubicBezTo>
                  <a:pt x="4162540" y="64840"/>
                  <a:pt x="3669680" y="85309"/>
                  <a:pt x="3455159" y="57023"/>
                </a:cubicBezTo>
                <a:cubicBezTo>
                  <a:pt x="3240638" y="28737"/>
                  <a:pt x="3228519" y="50984"/>
                  <a:pt x="3011122" y="57023"/>
                </a:cubicBezTo>
                <a:cubicBezTo>
                  <a:pt x="2793725" y="63062"/>
                  <a:pt x="2758903" y="45644"/>
                  <a:pt x="2691971" y="57023"/>
                </a:cubicBezTo>
                <a:cubicBezTo>
                  <a:pt x="2625039" y="68402"/>
                  <a:pt x="2464206" y="46984"/>
                  <a:pt x="2247934" y="57023"/>
                </a:cubicBezTo>
                <a:cubicBezTo>
                  <a:pt x="2031662" y="67062"/>
                  <a:pt x="1817809" y="38119"/>
                  <a:pt x="1429242" y="57023"/>
                </a:cubicBezTo>
                <a:cubicBezTo>
                  <a:pt x="1040675" y="75927"/>
                  <a:pt x="1161871" y="76748"/>
                  <a:pt x="985206" y="57023"/>
                </a:cubicBezTo>
                <a:cubicBezTo>
                  <a:pt x="808541" y="37298"/>
                  <a:pt x="776389" y="43968"/>
                  <a:pt x="666055" y="57023"/>
                </a:cubicBezTo>
                <a:cubicBezTo>
                  <a:pt x="555721" y="70078"/>
                  <a:pt x="309725" y="60493"/>
                  <a:pt x="0" y="57023"/>
                </a:cubicBezTo>
                <a:cubicBezTo>
                  <a:pt x="1660" y="31833"/>
                  <a:pt x="92" y="11508"/>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C32E22B-1B8F-AC9B-9FEF-F262012A95BB}"/>
              </a:ext>
            </a:extLst>
          </p:cNvPr>
          <p:cNvSpPr txBox="1"/>
          <p:nvPr/>
        </p:nvSpPr>
        <p:spPr>
          <a:xfrm>
            <a:off x="13232606" y="8710612"/>
            <a:ext cx="16154400" cy="10656300"/>
          </a:xfrm>
          <a:prstGeom prst="rect">
            <a:avLst/>
          </a:prstGeom>
        </p:spPr>
        <p:txBody>
          <a:bodyPr vert="horz" lIns="91440" tIns="45720" rIns="91440" bIns="45720" rtlCol="0" anchor="t">
            <a:normAutofit/>
          </a:bodyPr>
          <a:lstStyle/>
          <a:p>
            <a:pPr indent="-228600" defTabSz="914400">
              <a:lnSpc>
                <a:spcPct val="90000"/>
              </a:lnSpc>
              <a:spcBef>
                <a:spcPts val="600"/>
              </a:spcBef>
              <a:spcAft>
                <a:spcPts val="600"/>
              </a:spcAft>
              <a:buFont typeface="Arial" panose="020B0604020202020204" pitchFamily="34" charset="0"/>
              <a:buChar char="•"/>
            </a:pPr>
            <a:r>
              <a:rPr lang="en-US" sz="6200" dirty="0">
                <a:solidFill>
                  <a:srgbClr val="FFFFFF"/>
                </a:solidFill>
                <a:effectLst/>
              </a:rPr>
              <a:t>Programme: MSc Public Health and Social Care in Practice</a:t>
            </a:r>
          </a:p>
          <a:p>
            <a:pPr indent="-228600" defTabSz="914400">
              <a:lnSpc>
                <a:spcPct val="90000"/>
              </a:lnSpc>
              <a:spcBef>
                <a:spcPts val="600"/>
              </a:spcBef>
              <a:spcAft>
                <a:spcPts val="600"/>
              </a:spcAft>
              <a:buFont typeface="Arial" panose="020B0604020202020204" pitchFamily="34" charset="0"/>
              <a:buChar char="•"/>
            </a:pPr>
            <a:r>
              <a:rPr lang="en-US" sz="6200" dirty="0">
                <a:solidFill>
                  <a:srgbClr val="FFFFFF"/>
                </a:solidFill>
                <a:effectLst/>
              </a:rPr>
              <a:t> Module: Population Health and Digital Health Promotion </a:t>
            </a:r>
          </a:p>
          <a:p>
            <a:pPr indent="-228600" defTabSz="914400">
              <a:lnSpc>
                <a:spcPct val="90000"/>
              </a:lnSpc>
              <a:spcBef>
                <a:spcPts val="600"/>
              </a:spcBef>
              <a:spcAft>
                <a:spcPts val="600"/>
              </a:spcAft>
              <a:buFont typeface="Arial" panose="020B0604020202020204" pitchFamily="34" charset="0"/>
              <a:buChar char="•"/>
            </a:pPr>
            <a:r>
              <a:rPr lang="en-US" sz="6200" dirty="0">
                <a:solidFill>
                  <a:srgbClr val="FFFFFF"/>
                </a:solidFill>
                <a:effectLst/>
              </a:rPr>
              <a:t>Module code: LCHS7009 </a:t>
            </a:r>
          </a:p>
          <a:p>
            <a:pPr indent="-228600" defTabSz="914400">
              <a:lnSpc>
                <a:spcPct val="90000"/>
              </a:lnSpc>
              <a:spcBef>
                <a:spcPts val="600"/>
              </a:spcBef>
              <a:spcAft>
                <a:spcPts val="600"/>
              </a:spcAft>
              <a:buFont typeface="Arial" panose="020B0604020202020204" pitchFamily="34" charset="0"/>
              <a:buChar char="•"/>
            </a:pPr>
            <a:endParaRPr lang="en-US" sz="6200" dirty="0">
              <a:solidFill>
                <a:srgbClr val="FFFFFF"/>
              </a:solidFill>
              <a:effectLst/>
            </a:endParaRPr>
          </a:p>
          <a:p>
            <a:pPr indent="-228600" defTabSz="914400">
              <a:lnSpc>
                <a:spcPct val="90000"/>
              </a:lnSpc>
              <a:spcBef>
                <a:spcPts val="600"/>
              </a:spcBef>
              <a:spcAft>
                <a:spcPts val="600"/>
              </a:spcAft>
              <a:buFont typeface="Arial" panose="020B0604020202020204" pitchFamily="34" charset="0"/>
              <a:buChar char="•"/>
            </a:pPr>
            <a:endParaRPr lang="en-US" sz="6200" dirty="0">
              <a:solidFill>
                <a:srgbClr val="FFFFFF"/>
              </a:solidFill>
            </a:endParaRPr>
          </a:p>
          <a:p>
            <a:pPr indent="-228600" defTabSz="914400">
              <a:lnSpc>
                <a:spcPct val="90000"/>
              </a:lnSpc>
              <a:spcBef>
                <a:spcPts val="600"/>
              </a:spcBef>
              <a:spcAft>
                <a:spcPts val="600"/>
              </a:spcAft>
              <a:buFont typeface="Arial" panose="020B0604020202020204" pitchFamily="34" charset="0"/>
              <a:buChar char="•"/>
            </a:pPr>
            <a:endParaRPr lang="en-US" sz="6200" dirty="0">
              <a:solidFill>
                <a:srgbClr val="FFFFFF"/>
              </a:solidFill>
              <a:effectLst/>
            </a:endParaRPr>
          </a:p>
          <a:p>
            <a:pPr indent="-228600" defTabSz="914400">
              <a:lnSpc>
                <a:spcPct val="90000"/>
              </a:lnSpc>
              <a:spcBef>
                <a:spcPts val="600"/>
              </a:spcBef>
              <a:spcAft>
                <a:spcPts val="600"/>
              </a:spcAft>
              <a:buFont typeface="Arial" panose="020B0604020202020204" pitchFamily="34" charset="0"/>
              <a:buChar char="•"/>
            </a:pPr>
            <a:r>
              <a:rPr lang="en-US" sz="6200" dirty="0">
                <a:solidFill>
                  <a:srgbClr val="FFFFFF"/>
                </a:solidFill>
                <a:effectLst/>
              </a:rPr>
              <a:t>Lecturer: Dr Besty Jose</a:t>
            </a:r>
          </a:p>
          <a:p>
            <a:pPr indent="-228600" defTabSz="914400">
              <a:lnSpc>
                <a:spcPct val="90000"/>
              </a:lnSpc>
              <a:spcBef>
                <a:spcPts val="600"/>
              </a:spcBef>
              <a:spcAft>
                <a:spcPts val="600"/>
              </a:spcAft>
              <a:buFont typeface="Arial" panose="020B0604020202020204" pitchFamily="34" charset="0"/>
              <a:buChar char="•"/>
            </a:pPr>
            <a:r>
              <a:rPr lang="en-US" sz="6200" dirty="0">
                <a:solidFill>
                  <a:srgbClr val="FFFFFF"/>
                </a:solidFill>
                <a:effectLst/>
              </a:rPr>
              <a:t>Assignment Title: Component 2 </a:t>
            </a:r>
          </a:p>
          <a:p>
            <a:pPr indent="-228600" defTabSz="914400">
              <a:lnSpc>
                <a:spcPct val="90000"/>
              </a:lnSpc>
              <a:spcBef>
                <a:spcPts val="600"/>
              </a:spcBef>
              <a:spcAft>
                <a:spcPts val="600"/>
              </a:spcAft>
              <a:buFont typeface="Arial" panose="020B0604020202020204" pitchFamily="34" charset="0"/>
              <a:buChar char="•"/>
            </a:pPr>
            <a:endParaRPr lang="en-US" sz="6200" dirty="0">
              <a:solidFill>
                <a:srgbClr val="FFFFFF"/>
              </a:solidFill>
              <a:effectLst/>
            </a:endParaRPr>
          </a:p>
          <a:p>
            <a:pPr indent="-228600" defTabSz="914400">
              <a:lnSpc>
                <a:spcPct val="90000"/>
              </a:lnSpc>
              <a:spcBef>
                <a:spcPts val="600"/>
              </a:spcBef>
              <a:spcAft>
                <a:spcPts val="600"/>
              </a:spcAft>
              <a:buFont typeface="Arial" panose="020B0604020202020204" pitchFamily="34" charset="0"/>
              <a:buChar char="•"/>
            </a:pPr>
            <a:endParaRPr lang="en-US" sz="6200" dirty="0">
              <a:solidFill>
                <a:srgbClr val="FFFFFF"/>
              </a:solidFill>
              <a:effectLst/>
            </a:endParaRPr>
          </a:p>
        </p:txBody>
      </p:sp>
      <p:pic>
        <p:nvPicPr>
          <p:cNvPr id="2" name="Picture 2" descr="Prifysgol Cymru Y Drindod Dewi Sant | University of Wales Trinity Saint  David - NPLD">
            <a:extLst>
              <a:ext uri="{FF2B5EF4-FFF2-40B4-BE49-F238E27FC236}">
                <a16:creationId xmlns:a16="http://schemas.microsoft.com/office/drawing/2014/main" id="{19E7931D-1719-F4AE-D06D-1AA3D50B71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1935" y="8061160"/>
            <a:ext cx="9319565" cy="46597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E689C28-1889-A515-E91A-969A218AE84E}"/>
              </a:ext>
            </a:extLst>
          </p:cNvPr>
          <p:cNvSpPr txBox="1"/>
          <p:nvPr/>
        </p:nvSpPr>
        <p:spPr>
          <a:xfrm>
            <a:off x="13378339" y="5199306"/>
            <a:ext cx="16916400" cy="2123658"/>
          </a:xfrm>
          <a:prstGeom prst="rect">
            <a:avLst/>
          </a:prstGeom>
          <a:noFill/>
        </p:spPr>
        <p:txBody>
          <a:bodyPr wrap="square" rtlCol="0">
            <a:spAutoFit/>
          </a:bodyPr>
          <a:lstStyle/>
          <a:p>
            <a:r>
              <a:rPr lang="en-IN" sz="6600" dirty="0">
                <a:solidFill>
                  <a:schemeClr val="bg1"/>
                </a:solidFill>
              </a:rPr>
              <a:t>Name:  Talaviya Hemanshi </a:t>
            </a:r>
            <a:r>
              <a:rPr lang="en-IN" sz="6600" dirty="0" err="1">
                <a:solidFill>
                  <a:schemeClr val="bg1"/>
                </a:solidFill>
              </a:rPr>
              <a:t>Rameshbhai</a:t>
            </a:r>
            <a:endParaRPr lang="en-IN" sz="6600" dirty="0">
              <a:solidFill>
                <a:schemeClr val="bg1"/>
              </a:solidFill>
            </a:endParaRPr>
          </a:p>
          <a:p>
            <a:r>
              <a:rPr lang="en-IN" sz="6600" dirty="0">
                <a:solidFill>
                  <a:schemeClr val="bg1"/>
                </a:solidFill>
              </a:rPr>
              <a:t>Student ID: 2430270</a:t>
            </a:r>
          </a:p>
        </p:txBody>
      </p:sp>
    </p:spTree>
    <p:extLst>
      <p:ext uri="{BB962C8B-B14F-4D97-AF65-F5344CB8AC3E}">
        <p14:creationId xmlns:p14="http://schemas.microsoft.com/office/powerpoint/2010/main" val="2138245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7F0"/>
        </a:solidFill>
        <a:effectLst/>
      </p:bgPr>
    </p:bg>
    <p:spTree>
      <p:nvGrpSpPr>
        <p:cNvPr id="1" name=""/>
        <p:cNvGrpSpPr/>
        <p:nvPr/>
      </p:nvGrpSpPr>
      <p:grpSpPr>
        <a:xfrm>
          <a:off x="0" y="0"/>
          <a:ext cx="0" cy="0"/>
          <a:chOff x="0" y="0"/>
          <a:chExt cx="0" cy="0"/>
        </a:xfrm>
      </p:grpSpPr>
      <p:sp>
        <p:nvSpPr>
          <p:cNvPr id="45" name="TextBox 44">
            <a:extLst>
              <a:ext uri="{FF2B5EF4-FFF2-40B4-BE49-F238E27FC236}">
                <a16:creationId xmlns:a16="http://schemas.microsoft.com/office/drawing/2014/main" id="{EF57B06A-F756-EDEE-1522-2AEF47E6C5D0}"/>
              </a:ext>
            </a:extLst>
          </p:cNvPr>
          <p:cNvSpPr txBox="1"/>
          <p:nvPr/>
        </p:nvSpPr>
        <p:spPr>
          <a:xfrm>
            <a:off x="227201" y="113775"/>
            <a:ext cx="29868211" cy="92333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ctr">
              <a:spcBef>
                <a:spcPts val="600"/>
              </a:spcBef>
              <a:spcAft>
                <a:spcPts val="600"/>
              </a:spcAft>
            </a:pPr>
            <a:r>
              <a:rPr lang="en-US" sz="5400" b="1" dirty="0">
                <a:latin typeface="Times New Roman" panose="02020603050405020304" pitchFamily="18" charset="0"/>
                <a:cs typeface="Times New Roman" panose="02020603050405020304" pitchFamily="18" charset="0"/>
              </a:rPr>
              <a:t>Promoting HIV Prevention and Early Testing through Digital Health: The HIV Connect Intervention</a:t>
            </a:r>
            <a:endParaRPr lang="en-IN" sz="5400" b="1" dirty="0">
              <a:latin typeface="Times New Roman" panose="02020603050405020304" pitchFamily="18" charset="0"/>
              <a:cs typeface="Times New Roman" panose="02020603050405020304" pitchFamily="18" charset="0"/>
            </a:endParaRPr>
          </a:p>
        </p:txBody>
      </p:sp>
      <p:sp>
        <p:nvSpPr>
          <p:cNvPr id="48" name="Rectangle 47">
            <a:extLst>
              <a:ext uri="{FF2B5EF4-FFF2-40B4-BE49-F238E27FC236}">
                <a16:creationId xmlns:a16="http://schemas.microsoft.com/office/drawing/2014/main" id="{BDDAA8C9-41C5-9D52-E268-916A12A2E411}"/>
              </a:ext>
            </a:extLst>
          </p:cNvPr>
          <p:cNvSpPr/>
          <p:nvPr/>
        </p:nvSpPr>
        <p:spPr>
          <a:xfrm>
            <a:off x="314338" y="10993170"/>
            <a:ext cx="18188360" cy="329320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spcAft>
                <a:spcPts val="600"/>
              </a:spcAft>
            </a:pPr>
            <a:endParaRPr lang="en-US" sz="1800" dirty="0">
              <a:solidFill>
                <a:schemeClr val="tx1"/>
              </a:solidFill>
              <a:latin typeface="Times New Roman" panose="02020603050405020304" pitchFamily="18" charset="0"/>
              <a:cs typeface="Times New Roman" panose="02020603050405020304" pitchFamily="18" charset="0"/>
            </a:endParaRPr>
          </a:p>
        </p:txBody>
      </p:sp>
      <p:sp>
        <p:nvSpPr>
          <p:cNvPr id="49" name="Rectangle 48">
            <a:extLst>
              <a:ext uri="{FF2B5EF4-FFF2-40B4-BE49-F238E27FC236}">
                <a16:creationId xmlns:a16="http://schemas.microsoft.com/office/drawing/2014/main" id="{BB6332BF-EB6F-F36A-208C-3DD685EC7BF2}"/>
              </a:ext>
            </a:extLst>
          </p:cNvPr>
          <p:cNvSpPr/>
          <p:nvPr/>
        </p:nvSpPr>
        <p:spPr>
          <a:xfrm>
            <a:off x="9382324" y="1380405"/>
            <a:ext cx="9144518" cy="9245601"/>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spcAft>
                <a:spcPts val="600"/>
              </a:spcAft>
            </a:pPr>
            <a:r>
              <a:rPr lang="en-US" sz="3200" b="1" dirty="0">
                <a:solidFill>
                  <a:schemeClr val="tx1"/>
                </a:solidFill>
                <a:latin typeface="Times New Roman" panose="02020603050405020304" pitchFamily="18" charset="0"/>
                <a:cs typeface="Times New Roman" panose="02020603050405020304" pitchFamily="18" charset="0"/>
              </a:rPr>
              <a:t>The Digital Intervention of the Chosen</a:t>
            </a:r>
          </a:p>
          <a:p>
            <a:pPr algn="ctr">
              <a:spcBef>
                <a:spcPts val="600"/>
              </a:spcBef>
              <a:spcAft>
                <a:spcPts val="600"/>
              </a:spcAft>
            </a:pPr>
            <a:endParaRPr lang="en-US" sz="32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endParaRPr lang="en-US" sz="32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endParaRPr lang="en-US" sz="32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endParaRPr lang="en-US" sz="32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endParaRPr lang="en-US" sz="32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endParaRPr lang="en-US" sz="18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endParaRPr lang="en-US" sz="1800" b="1" dirty="0">
              <a:solidFill>
                <a:schemeClr val="tx1"/>
              </a:solidFill>
              <a:latin typeface="Times New Roman" panose="02020603050405020304" pitchFamily="18" charset="0"/>
              <a:cs typeface="Times New Roman" panose="02020603050405020304" pitchFamily="18" charset="0"/>
            </a:endParaRPr>
          </a:p>
          <a:p>
            <a:pPr algn="ctr">
              <a:spcBef>
                <a:spcPts val="600"/>
              </a:spcBef>
              <a:spcAft>
                <a:spcPts val="600"/>
              </a:spcAft>
            </a:pPr>
            <a:r>
              <a:rPr lang="en-US" sz="1800" b="1" dirty="0">
                <a:solidFill>
                  <a:schemeClr val="tx1"/>
                </a:solidFill>
                <a:latin typeface="Times New Roman" panose="02020603050405020304" pitchFamily="18" charset="0"/>
                <a:cs typeface="Times New Roman" panose="02020603050405020304" pitchFamily="18" charset="0"/>
              </a:rPr>
              <a:t>Figure: Newly designed digital technology for HIV (HIV Connect)</a:t>
            </a:r>
          </a:p>
          <a:p>
            <a:pPr algn="ctr">
              <a:spcBef>
                <a:spcPts val="600"/>
              </a:spcBef>
              <a:spcAft>
                <a:spcPts val="600"/>
              </a:spcAft>
            </a:pPr>
            <a:r>
              <a:rPr lang="en-US" sz="1800" b="1" dirty="0">
                <a:solidFill>
                  <a:schemeClr val="tx1"/>
                </a:solidFill>
                <a:latin typeface="Times New Roman" panose="02020603050405020304" pitchFamily="18" charset="0"/>
                <a:cs typeface="Times New Roman" panose="02020603050405020304" pitchFamily="18" charset="0"/>
              </a:rPr>
              <a:t>(Source: Self-developed)</a:t>
            </a:r>
            <a:endParaRPr lang="en-US" sz="3200" b="1" dirty="0">
              <a:solidFill>
                <a:schemeClr val="tx1"/>
              </a:solidFill>
              <a:latin typeface="Times New Roman" panose="02020603050405020304" pitchFamily="18" charset="0"/>
              <a:cs typeface="Times New Roman" panose="02020603050405020304" pitchFamily="18" charset="0"/>
            </a:endParaRPr>
          </a:p>
          <a:p>
            <a:pPr algn="just">
              <a:spcBef>
                <a:spcPts val="1800"/>
              </a:spcBef>
              <a:spcAft>
                <a:spcPts val="1800"/>
              </a:spcAft>
            </a:pPr>
            <a:r>
              <a:rPr lang="en-US" sz="2400" dirty="0">
                <a:solidFill>
                  <a:schemeClr val="tx1"/>
                </a:solidFill>
                <a:latin typeface="Times New Roman" panose="02020603050405020304" pitchFamily="18" charset="0"/>
                <a:cs typeface="Times New Roman" panose="02020603050405020304" pitchFamily="18" charset="0"/>
              </a:rPr>
              <a:t>HIV Connect is a mobile health application that empowers individuals with knowledge, provides access to testing, and fosters community connectivity (Beecroft et al., 2024). The application will include an AI-based risk assessment system, a test locator, a peer-support community, learning modules, and </a:t>
            </a:r>
            <a:r>
              <a:rPr lang="en-US" sz="2400" dirty="0" err="1">
                <a:solidFill>
                  <a:schemeClr val="tx1"/>
                </a:solidFill>
                <a:latin typeface="Times New Roman" panose="02020603050405020304" pitchFamily="18" charset="0"/>
                <a:cs typeface="Times New Roman" panose="02020603050405020304" pitchFamily="18" charset="0"/>
              </a:rPr>
              <a:t>PrEP</a:t>
            </a:r>
            <a:r>
              <a:rPr lang="en-US" sz="2400" dirty="0">
                <a:solidFill>
                  <a:schemeClr val="tx1"/>
                </a:solidFill>
                <a:latin typeface="Times New Roman" panose="02020603050405020304" pitchFamily="18" charset="0"/>
                <a:cs typeface="Times New Roman" panose="02020603050405020304" pitchFamily="18" charset="0"/>
              </a:rPr>
              <a:t> and testing reminders. It facilitates human resource participation with respect to </a:t>
            </a:r>
            <a:r>
              <a:rPr lang="en-US" sz="2400" dirty="0" err="1">
                <a:solidFill>
                  <a:schemeClr val="tx1"/>
                </a:solidFill>
                <a:latin typeface="Times New Roman" panose="02020603050405020304" pitchFamily="18" charset="0"/>
                <a:cs typeface="Times New Roman" panose="02020603050405020304" pitchFamily="18" charset="0"/>
              </a:rPr>
              <a:t>personalising</a:t>
            </a:r>
            <a:r>
              <a:rPr lang="en-US" sz="2400" dirty="0">
                <a:solidFill>
                  <a:schemeClr val="tx1"/>
                </a:solidFill>
                <a:latin typeface="Times New Roman" panose="02020603050405020304" pitchFamily="18" charset="0"/>
                <a:cs typeface="Times New Roman" panose="02020603050405020304" pitchFamily="18" charset="0"/>
              </a:rPr>
              <a:t> and creating a sense of confidentiality in order to </a:t>
            </a:r>
            <a:r>
              <a:rPr lang="en-US" sz="2400" dirty="0" err="1">
                <a:solidFill>
                  <a:schemeClr val="tx1"/>
                </a:solidFill>
                <a:latin typeface="Times New Roman" panose="02020603050405020304" pitchFamily="18" charset="0"/>
                <a:cs typeface="Times New Roman" panose="02020603050405020304" pitchFamily="18" charset="0"/>
              </a:rPr>
              <a:t>minimise</a:t>
            </a:r>
            <a:r>
              <a:rPr lang="en-US" sz="2400" dirty="0">
                <a:solidFill>
                  <a:schemeClr val="tx1"/>
                </a:solidFill>
                <a:latin typeface="Times New Roman" panose="02020603050405020304" pitchFamily="18" charset="0"/>
                <a:cs typeface="Times New Roman" panose="02020603050405020304" pitchFamily="18" charset="0"/>
              </a:rPr>
              <a:t> stigma and enhance HIV awareness, prevention, and early diagnosis (Sah et al., 2025).</a:t>
            </a:r>
          </a:p>
        </p:txBody>
      </p:sp>
      <p:sp>
        <p:nvSpPr>
          <p:cNvPr id="58" name="TextBox 57">
            <a:extLst>
              <a:ext uri="{FF2B5EF4-FFF2-40B4-BE49-F238E27FC236}">
                <a16:creationId xmlns:a16="http://schemas.microsoft.com/office/drawing/2014/main" id="{B38F376A-BD6D-F910-1CE1-FC4FDB4353D8}"/>
              </a:ext>
            </a:extLst>
          </p:cNvPr>
          <p:cNvSpPr txBox="1"/>
          <p:nvPr/>
        </p:nvSpPr>
        <p:spPr>
          <a:xfrm>
            <a:off x="201007" y="1346132"/>
            <a:ext cx="8939659" cy="9229706"/>
          </a:xfrm>
          <a:prstGeom prst="rect">
            <a:avLst/>
          </a:prstGeom>
          <a:ln/>
        </p:spPr>
        <p:style>
          <a:lnRef idx="1">
            <a:schemeClr val="accent4"/>
          </a:lnRef>
          <a:fillRef idx="2">
            <a:schemeClr val="accent4"/>
          </a:fillRef>
          <a:effectRef idx="1">
            <a:schemeClr val="accent4"/>
          </a:effectRef>
          <a:fontRef idx="minor">
            <a:schemeClr val="dk1"/>
          </a:fontRef>
        </p:style>
        <p:txBody>
          <a:bodyPr wrap="square">
            <a:spAutoFit/>
          </a:bodyPr>
          <a:lstStyle/>
          <a:p>
            <a:pPr lvl="0" algn="ctr">
              <a:lnSpc>
                <a:spcPct val="150000"/>
              </a:lnSpc>
              <a:spcBef>
                <a:spcPts val="600"/>
              </a:spcBef>
              <a:spcAft>
                <a:spcPts val="600"/>
              </a:spcAft>
            </a:pPr>
            <a:r>
              <a:rPr lang="en-US" sz="4000" b="1" dirty="0">
                <a:effectLst/>
                <a:latin typeface="Times New Roman" panose="02020603050405020304" pitchFamily="18" charset="0"/>
                <a:ea typeface="Times New Roman" panose="02020603050405020304" pitchFamily="18" charset="0"/>
                <a:cs typeface="Times New Roman" panose="02020603050405020304" pitchFamily="18" charset="0"/>
              </a:rPr>
              <a:t>Background</a:t>
            </a:r>
            <a:endParaRPr lang="en-IN" sz="4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Problem and Intervention Need Scale.</a:t>
            </a:r>
            <a:endParaRPr lang="en-IN" sz="2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0"/>
              </a:spcBef>
              <a:spcAft>
                <a:spcPts val="6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HIV continues to be one of the greatest global health issues.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Stigmatisation</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misinformation, failures with condom use, and insufficient access to testing or preventive HIV treatment like Pre-Exposure Prophylaxis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PrEP</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are the factors that lead to further HIV spread, and high levels of HIV disease have been seen in eastern and southern Africa (Ortiz-Saavedra </a:t>
            </a:r>
            <a:r>
              <a:rPr lang="en-US" sz="2400" i="1"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2023). It is needed to test early, educate on prevention and make the connection to care. Digital interventions can address existing gaps in access, awareness, and engagement, especially among younger and high-risk groups.</a:t>
            </a:r>
          </a:p>
          <a:p>
            <a:pPr algn="just">
              <a:lnSpc>
                <a:spcPct val="150000"/>
              </a:lnSpc>
              <a:spcBef>
                <a:spcPts val="600"/>
              </a:spcBef>
              <a:spcAft>
                <a:spcPts val="6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600"/>
              </a:spcBef>
              <a:spcAft>
                <a:spcPts val="600"/>
              </a:spcAft>
            </a:pP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0" name="TextBox 59">
            <a:extLst>
              <a:ext uri="{FF2B5EF4-FFF2-40B4-BE49-F238E27FC236}">
                <a16:creationId xmlns:a16="http://schemas.microsoft.com/office/drawing/2014/main" id="{DD6E56A4-FDF4-078E-0C49-F1CE4A8C086E}"/>
              </a:ext>
            </a:extLst>
          </p:cNvPr>
          <p:cNvSpPr txBox="1"/>
          <p:nvPr/>
        </p:nvSpPr>
        <p:spPr>
          <a:xfrm>
            <a:off x="18582943" y="11038278"/>
            <a:ext cx="11475466" cy="3293209"/>
          </a:xfrm>
          <a:prstGeom prst="rect">
            <a:avLst/>
          </a:prstGeom>
          <a:ln/>
        </p:spPr>
        <p:style>
          <a:lnRef idx="1">
            <a:schemeClr val="accent4"/>
          </a:lnRef>
          <a:fillRef idx="2">
            <a:schemeClr val="accent4"/>
          </a:fillRef>
          <a:effectRef idx="1">
            <a:schemeClr val="accent4"/>
          </a:effectRef>
          <a:fontRef idx="minor">
            <a:schemeClr val="dk1"/>
          </a:fontRef>
        </p:style>
        <p:txBody>
          <a:bodyPr wrap="square">
            <a:spAutoFit/>
          </a:bodyPr>
          <a:lstStyle/>
          <a:p>
            <a:pPr algn="ctr">
              <a:spcBef>
                <a:spcPts val="600"/>
              </a:spcBef>
              <a:spcAft>
                <a:spcPts val="600"/>
              </a:spcAft>
            </a:pPr>
            <a:r>
              <a:rPr lang="en-US" sz="3200" b="1" dirty="0">
                <a:latin typeface="Times New Roman" panose="02020603050405020304" pitchFamily="18" charset="0"/>
                <a:cs typeface="Times New Roman" panose="02020603050405020304" pitchFamily="18" charset="0"/>
              </a:rPr>
              <a:t>Health promotion principles </a:t>
            </a:r>
          </a:p>
          <a:p>
            <a:pPr>
              <a:spcBef>
                <a:spcPts val="600"/>
              </a:spcBef>
              <a:spcAft>
                <a:spcPts val="600"/>
              </a:spcAft>
            </a:pPr>
            <a:r>
              <a:rPr lang="en-US" sz="1800" b="1" dirty="0">
                <a:latin typeface="Times New Roman" panose="02020603050405020304" pitchFamily="18" charset="0"/>
                <a:cs typeface="Times New Roman" panose="02020603050405020304" pitchFamily="18" charset="0"/>
              </a:rPr>
              <a:t>Principles </a:t>
            </a:r>
          </a:p>
          <a:p>
            <a:pPr>
              <a:spcBef>
                <a:spcPts val="600"/>
              </a:spcBef>
              <a:spcAft>
                <a:spcPts val="600"/>
              </a:spcAft>
            </a:pPr>
            <a:r>
              <a:rPr lang="en-US" sz="1800" dirty="0">
                <a:latin typeface="Times New Roman" panose="02020603050405020304" pitchFamily="18" charset="0"/>
                <a:cs typeface="Times New Roman" panose="02020603050405020304" pitchFamily="18" charset="0"/>
              </a:rPr>
              <a:t>The principles of the HIV Connect app align with the given principles, as the app provides free, confidential, and multilingual access, enabling participation by </a:t>
            </a:r>
            <a:r>
              <a:rPr lang="en-US" sz="1800" dirty="0" err="1">
                <a:latin typeface="Times New Roman" panose="02020603050405020304" pitchFamily="18" charset="0"/>
                <a:cs typeface="Times New Roman" panose="02020603050405020304" pitchFamily="18" charset="0"/>
              </a:rPr>
              <a:t>marginalised</a:t>
            </a:r>
            <a:r>
              <a:rPr lang="en-US" sz="1800" dirty="0">
                <a:latin typeface="Times New Roman" panose="02020603050405020304" pitchFamily="18" charset="0"/>
                <a:cs typeface="Times New Roman" panose="02020603050405020304" pitchFamily="18" charset="0"/>
              </a:rPr>
              <a:t> groups anonymously (Wirtz et al., 2022).</a:t>
            </a:r>
          </a:p>
          <a:p>
            <a:pPr>
              <a:spcBef>
                <a:spcPts val="600"/>
              </a:spcBef>
              <a:spcAft>
                <a:spcPts val="600"/>
              </a:spcAft>
            </a:pPr>
            <a:r>
              <a:rPr lang="en-US" sz="1800" dirty="0">
                <a:latin typeface="Times New Roman" panose="02020603050405020304" pitchFamily="18" charset="0"/>
                <a:cs typeface="Times New Roman" panose="02020603050405020304" pitchFamily="18" charset="0"/>
              </a:rPr>
              <a:t>It has been estimated that 40.8 million people globally are living with HIV (Charles, 2021).</a:t>
            </a:r>
          </a:p>
          <a:p>
            <a:pPr>
              <a:spcBef>
                <a:spcPts val="600"/>
              </a:spcBef>
              <a:spcAft>
                <a:spcPts val="600"/>
              </a:spcAft>
            </a:pPr>
            <a:r>
              <a:rPr lang="en-US" sz="1800" b="1" dirty="0">
                <a:latin typeface="Times New Roman" panose="02020603050405020304" pitchFamily="18" charset="0"/>
                <a:cs typeface="Times New Roman" panose="02020603050405020304" pitchFamily="18" charset="0"/>
              </a:rPr>
              <a:t>Digital health technology intervention aligned to health promotion values and principles </a:t>
            </a:r>
          </a:p>
          <a:p>
            <a:pPr>
              <a:spcBef>
                <a:spcPts val="600"/>
              </a:spcBef>
              <a:spcAft>
                <a:spcPts val="600"/>
              </a:spcAft>
            </a:pPr>
            <a:r>
              <a:rPr lang="en-US" sz="1800" dirty="0">
                <a:latin typeface="Times New Roman" panose="02020603050405020304" pitchFamily="18" charset="0"/>
                <a:cs typeface="Times New Roman" panose="02020603050405020304" pitchFamily="18" charset="0"/>
              </a:rPr>
              <a:t>The fact that it supports peers supports the notion of inclusion, and the fact that AI </a:t>
            </a:r>
            <a:r>
              <a:rPr lang="en-US" sz="1800" dirty="0" err="1">
                <a:latin typeface="Times New Roman" panose="02020603050405020304" pitchFamily="18" charset="0"/>
                <a:cs typeface="Times New Roman" panose="02020603050405020304" pitchFamily="18" charset="0"/>
              </a:rPr>
              <a:t>personalisation</a:t>
            </a:r>
            <a:r>
              <a:rPr lang="en-US" sz="1800" dirty="0">
                <a:latin typeface="Times New Roman" panose="02020603050405020304" pitchFamily="18" charset="0"/>
                <a:cs typeface="Times New Roman" panose="02020603050405020304" pitchFamily="18" charset="0"/>
              </a:rPr>
              <a:t> empowers users by offering relevant advice is consistent with the core values of contemporary health promotion (</a:t>
            </a:r>
            <a:r>
              <a:rPr lang="en-US" sz="1800" dirty="0" err="1">
                <a:latin typeface="Times New Roman" panose="02020603050405020304" pitchFamily="18" charset="0"/>
                <a:cs typeface="Times New Roman" panose="02020603050405020304" pitchFamily="18" charset="0"/>
              </a:rPr>
              <a:t>Nwanna</a:t>
            </a:r>
            <a:r>
              <a:rPr lang="en-US" sz="1800" dirty="0">
                <a:latin typeface="Times New Roman" panose="02020603050405020304" pitchFamily="18" charset="0"/>
                <a:cs typeface="Times New Roman" panose="02020603050405020304" pitchFamily="18" charset="0"/>
              </a:rPr>
              <a:t> et al., 2025).</a:t>
            </a:r>
          </a:p>
        </p:txBody>
      </p:sp>
      <p:sp>
        <p:nvSpPr>
          <p:cNvPr id="62" name="TextBox 61">
            <a:extLst>
              <a:ext uri="{FF2B5EF4-FFF2-40B4-BE49-F238E27FC236}">
                <a16:creationId xmlns:a16="http://schemas.microsoft.com/office/drawing/2014/main" id="{568CE9B3-7E66-DC6B-B096-20023A041EB9}"/>
              </a:ext>
            </a:extLst>
          </p:cNvPr>
          <p:cNvSpPr txBox="1"/>
          <p:nvPr/>
        </p:nvSpPr>
        <p:spPr>
          <a:xfrm>
            <a:off x="318624" y="14742992"/>
            <a:ext cx="12075782" cy="6155531"/>
          </a:xfrm>
          <a:prstGeom prst="rect">
            <a:avLst/>
          </a:prstGeom>
          <a:solidFill>
            <a:schemeClr val="accent4">
              <a:lumMod val="20000"/>
              <a:lumOff val="80000"/>
            </a:schemeClr>
          </a:solidFill>
          <a:ln>
            <a:solidFill>
              <a:schemeClr val="tx1"/>
            </a:solidFill>
          </a:ln>
        </p:spPr>
        <p:txBody>
          <a:bodyPr wrap="square">
            <a:spAutoFit/>
          </a:bodyPr>
          <a:lstStyle/>
          <a:p>
            <a:pPr algn="ctr">
              <a:spcBef>
                <a:spcPts val="600"/>
              </a:spcBef>
              <a:spcAft>
                <a:spcPts val="600"/>
              </a:spcAft>
            </a:pPr>
            <a:r>
              <a:rPr lang="en-US" sz="3200" b="1" dirty="0" err="1">
                <a:effectLst/>
                <a:latin typeface="Times New Roman" panose="02020603050405020304" pitchFamily="18" charset="0"/>
                <a:cs typeface="Times New Roman" panose="02020603050405020304" pitchFamily="18" charset="0"/>
              </a:rPr>
              <a:t>Behavioural</a:t>
            </a:r>
            <a:r>
              <a:rPr lang="en-US" sz="3200" b="1" dirty="0">
                <a:effectLst/>
                <a:latin typeface="Times New Roman" panose="02020603050405020304" pitchFamily="18" charset="0"/>
                <a:cs typeface="Times New Roman" panose="02020603050405020304" pitchFamily="18" charset="0"/>
              </a:rPr>
              <a:t> change theory </a:t>
            </a:r>
            <a:endParaRPr lang="en-IN" sz="3200" b="1" dirty="0">
              <a:effectLst/>
              <a:latin typeface="Times New Roman" panose="02020603050405020304" pitchFamily="18" charset="0"/>
              <a:cs typeface="Times New Roman" panose="02020603050405020304" pitchFamily="18" charset="0"/>
            </a:endParaRPr>
          </a:p>
          <a:p>
            <a:pPr>
              <a:spcBef>
                <a:spcPts val="600"/>
              </a:spcBef>
              <a:spcAft>
                <a:spcPts val="600"/>
              </a:spcAft>
            </a:pPr>
            <a:r>
              <a:rPr lang="en-US" sz="1800" b="1" dirty="0">
                <a:effectLst/>
                <a:latin typeface="Times New Roman" panose="02020603050405020304" pitchFamily="18" charset="0"/>
                <a:cs typeface="Times New Roman" panose="02020603050405020304" pitchFamily="18" charset="0"/>
              </a:rPr>
              <a:t>3.1 Health Belief Model of </a:t>
            </a:r>
            <a:r>
              <a:rPr lang="en-US" sz="1800" b="1" dirty="0" err="1">
                <a:effectLst/>
                <a:latin typeface="Times New Roman" panose="02020603050405020304" pitchFamily="18" charset="0"/>
                <a:cs typeface="Times New Roman" panose="02020603050405020304" pitchFamily="18" charset="0"/>
              </a:rPr>
              <a:t>Behavioural</a:t>
            </a:r>
            <a:r>
              <a:rPr lang="en-US" sz="1800" b="1" dirty="0">
                <a:effectLst/>
                <a:latin typeface="Times New Roman" panose="02020603050405020304" pitchFamily="18" charset="0"/>
                <a:cs typeface="Times New Roman" panose="02020603050405020304" pitchFamily="18" charset="0"/>
              </a:rPr>
              <a:t> Change</a:t>
            </a:r>
            <a:endParaRPr lang="en-IN" sz="1800" b="1" dirty="0">
              <a:effectLst/>
              <a:latin typeface="Times New Roman" panose="02020603050405020304" pitchFamily="18" charset="0"/>
              <a:cs typeface="Times New Roman" panose="02020603050405020304" pitchFamily="18" charset="0"/>
            </a:endParaRPr>
          </a:p>
          <a:p>
            <a:pPr>
              <a:spcBef>
                <a:spcPts val="600"/>
              </a:spcBef>
              <a:spcAft>
                <a:spcPts val="6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Health Belief Model (HBM) illustrates the role of personal beliefs in health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Ghorbani-Dehbalaei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et al., 2021). </a:t>
            </a:r>
          </a:p>
          <a:p>
            <a:pPr>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600"/>
              </a:spcBef>
              <a:spcAft>
                <a:spcPts val="600"/>
              </a:spcAft>
            </a:pP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0"/>
              </a:spcBef>
              <a:spcAft>
                <a:spcPts val="6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n HIV Connect, the HBM supports digital functionality: the risk assessment tool includes vulnerability and severity; educational modules build perceived benefits; testing locators decrease barriers; and push notifications are part of action prompts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Bershteyn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2022). The app promotes long-lasting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change in HIV prevention and early testing by enhancing self-efficacy through tracking success and supportive messages.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4" name="TextBox 63">
            <a:extLst>
              <a:ext uri="{FF2B5EF4-FFF2-40B4-BE49-F238E27FC236}">
                <a16:creationId xmlns:a16="http://schemas.microsoft.com/office/drawing/2014/main" id="{FB2050CA-6DF5-8CAA-539C-6556B4927D39}"/>
              </a:ext>
            </a:extLst>
          </p:cNvPr>
          <p:cNvSpPr txBox="1"/>
          <p:nvPr/>
        </p:nvSpPr>
        <p:spPr>
          <a:xfrm>
            <a:off x="12586562" y="14693256"/>
            <a:ext cx="5294246" cy="6263253"/>
          </a:xfrm>
          <a:prstGeom prst="rect">
            <a:avLst/>
          </a:prstGeom>
          <a:ln/>
        </p:spPr>
        <p:style>
          <a:lnRef idx="1">
            <a:schemeClr val="accent4"/>
          </a:lnRef>
          <a:fillRef idx="2">
            <a:schemeClr val="accent4"/>
          </a:fillRef>
          <a:effectRef idx="1">
            <a:schemeClr val="accent4"/>
          </a:effectRef>
          <a:fontRef idx="minor">
            <a:schemeClr val="dk1"/>
          </a:fontRef>
        </p:style>
        <p:txBody>
          <a:bodyPr wrap="square">
            <a:spAutoFit/>
          </a:bodyPr>
          <a:lstStyle/>
          <a:p>
            <a:pPr lvl="0" algn="ctr">
              <a:spcBef>
                <a:spcPts val="2400"/>
              </a:spcBef>
              <a:spcAft>
                <a:spcPts val="2400"/>
              </a:spcAft>
            </a:pPr>
            <a:r>
              <a:rPr lang="en-US" sz="3600" b="1" dirty="0">
                <a:effectLst/>
                <a:latin typeface="Times New Roman" panose="02020603050405020304" pitchFamily="18" charset="0"/>
                <a:ea typeface="Times New Roman" panose="02020603050405020304" pitchFamily="18" charset="0"/>
                <a:cs typeface="Times New Roman" panose="02020603050405020304" pitchFamily="18" charset="0"/>
              </a:rPr>
              <a:t>Expected outcomes</a:t>
            </a:r>
            <a:endParaRPr lang="en-IN" sz="36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2400"/>
              </a:spcBef>
              <a:spcAft>
                <a:spcPts val="24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 implementation of HIV Connect by applying the Health Belief Model would promote HIV knowledge and regulated testing and prevention of HIV by taking preventive measures like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PrEP.</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It is also possible that users will feel more motivated, have low perceived stigma, and have self-efficacy to manage sexual health. The enhanced awareness and access are expected to lower the cases of undiagnosed HIV and the spread of HIV. Moreover, enhanced interaction with digital health tools could promote long-term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behavioural</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change, helping achieve national objectives to end new HIV transmissions by 2030.</a:t>
            </a:r>
            <a:endParaRPr lang="en-US" sz="20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0"/>
              </a:spcBef>
              <a:spcAft>
                <a:spcPts val="600"/>
              </a:spcAft>
            </a:pP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8" name="TextBox 67">
            <a:extLst>
              <a:ext uri="{FF2B5EF4-FFF2-40B4-BE49-F238E27FC236}">
                <a16:creationId xmlns:a16="http://schemas.microsoft.com/office/drawing/2014/main" id="{7FF4040C-5563-5DA2-1DC4-063F07E99246}"/>
              </a:ext>
            </a:extLst>
          </p:cNvPr>
          <p:cNvSpPr txBox="1"/>
          <p:nvPr/>
        </p:nvSpPr>
        <p:spPr>
          <a:xfrm>
            <a:off x="22683180" y="14542936"/>
            <a:ext cx="7286544" cy="6555641"/>
          </a:xfrm>
          <a:prstGeom prst="rect">
            <a:avLst/>
          </a:prstGeom>
          <a:solidFill>
            <a:schemeClr val="accent4">
              <a:lumMod val="20000"/>
              <a:lumOff val="80000"/>
            </a:schemeClr>
          </a:solidFill>
          <a:ln>
            <a:solidFill>
              <a:schemeClr val="tx1"/>
            </a:solidFill>
          </a:ln>
        </p:spPr>
        <p:txBody>
          <a:bodyPr wrap="square">
            <a:spAutoFit/>
          </a:bodyPr>
          <a:lstStyle/>
          <a:p>
            <a:pPr algn="ctr">
              <a:spcBef>
                <a:spcPts val="2400"/>
              </a:spcBef>
              <a:spcAft>
                <a:spcPts val="2400"/>
              </a:spcAft>
            </a:pPr>
            <a:r>
              <a:rPr lang="en-US" sz="4400" b="1" dirty="0">
                <a:latin typeface="Times New Roman" panose="02020603050405020304" pitchFamily="18" charset="0"/>
                <a:cs typeface="Times New Roman" panose="02020603050405020304" pitchFamily="18" charset="0"/>
              </a:rPr>
              <a:t>Conclusion</a:t>
            </a:r>
          </a:p>
          <a:p>
            <a:pPr algn="just">
              <a:spcBef>
                <a:spcPts val="2400"/>
              </a:spcBef>
              <a:spcAft>
                <a:spcPts val="2400"/>
              </a:spcAft>
            </a:pPr>
            <a:r>
              <a:rPr lang="en-US" sz="2400" dirty="0">
                <a:latin typeface="Times New Roman" panose="02020603050405020304" pitchFamily="18" charset="0"/>
                <a:cs typeface="Times New Roman" panose="02020603050405020304" pitchFamily="18" charset="0"/>
              </a:rPr>
              <a:t>The implications of the HIV Connect intervention on policy, education as well and research are significant. Such digital tools can be incorporated into national HIV prevention mechanisms by policymakers, making them inclusive and protecting the data. The app can assist in education by promoting digital health literacy and community awareness campaigns. In the case of research, it offers a chance to consider the value of AI-enhanced, user-friendly online health promotion to enhance preventive </a:t>
            </a:r>
            <a:r>
              <a:rPr lang="en-US" sz="2400" dirty="0" err="1">
                <a:latin typeface="Times New Roman" panose="02020603050405020304" pitchFamily="18" charset="0"/>
                <a:cs typeface="Times New Roman" panose="02020603050405020304" pitchFamily="18" charset="0"/>
              </a:rPr>
              <a:t>behaviour</a:t>
            </a:r>
            <a:r>
              <a:rPr lang="en-US" sz="2400" dirty="0">
                <a:latin typeface="Times New Roman" panose="02020603050405020304" pitchFamily="18" charset="0"/>
                <a:cs typeface="Times New Roman" panose="02020603050405020304" pitchFamily="18" charset="0"/>
              </a:rPr>
              <a:t>. HIV Connect shows that innovative digital technologies can align with the mission of the population health agenda, mitigate inequalities, and reinforce global efforts in a united fight against the spread of HIV</a:t>
            </a:r>
          </a:p>
        </p:txBody>
      </p:sp>
      <p:graphicFrame>
        <p:nvGraphicFramePr>
          <p:cNvPr id="69" name="Diagram 68">
            <a:extLst>
              <a:ext uri="{FF2B5EF4-FFF2-40B4-BE49-F238E27FC236}">
                <a16:creationId xmlns:a16="http://schemas.microsoft.com/office/drawing/2014/main" id="{35B02AE2-4B07-BEB3-AA07-54FA3E20B7F5}"/>
              </a:ext>
            </a:extLst>
          </p:cNvPr>
          <p:cNvGraphicFramePr/>
          <p:nvPr>
            <p:extLst>
              <p:ext uri="{D42A27DB-BD31-4B8C-83A1-F6EECF244321}">
                <p14:modId xmlns:p14="http://schemas.microsoft.com/office/powerpoint/2010/main" val="1884849974"/>
              </p:ext>
            </p:extLst>
          </p:nvPr>
        </p:nvGraphicFramePr>
        <p:xfrm>
          <a:off x="596145" y="15266322"/>
          <a:ext cx="10565555" cy="43828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0" name="Rectangle 69">
            <a:extLst>
              <a:ext uri="{FF2B5EF4-FFF2-40B4-BE49-F238E27FC236}">
                <a16:creationId xmlns:a16="http://schemas.microsoft.com/office/drawing/2014/main" id="{D62B141A-0B41-1B8A-838B-9931C0656122}"/>
              </a:ext>
            </a:extLst>
          </p:cNvPr>
          <p:cNvSpPr/>
          <p:nvPr/>
        </p:nvSpPr>
        <p:spPr>
          <a:xfrm>
            <a:off x="1146937" y="18335974"/>
            <a:ext cx="8629208" cy="847481"/>
          </a:xfrm>
          <a:prstGeom prst="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IN" dirty="0">
                <a:latin typeface="Times New Roman" panose="02020603050405020304" pitchFamily="18" charset="0"/>
                <a:cs typeface="Times New Roman" panose="02020603050405020304" pitchFamily="18" charset="0"/>
              </a:rPr>
              <a:t>Figure: Health Belief Model for HIV connect\</a:t>
            </a:r>
          </a:p>
          <a:p>
            <a:pPr algn="ctr"/>
            <a:r>
              <a:rPr lang="en-IN" dirty="0">
                <a:latin typeface="Times New Roman" panose="02020603050405020304" pitchFamily="18" charset="0"/>
                <a:cs typeface="Times New Roman" panose="02020603050405020304" pitchFamily="18" charset="0"/>
              </a:rPr>
              <a:t>(Source: Self-created)   </a:t>
            </a:r>
          </a:p>
        </p:txBody>
      </p:sp>
      <p:sp>
        <p:nvSpPr>
          <p:cNvPr id="77" name="Rectangle 76">
            <a:extLst>
              <a:ext uri="{FF2B5EF4-FFF2-40B4-BE49-F238E27FC236}">
                <a16:creationId xmlns:a16="http://schemas.microsoft.com/office/drawing/2014/main" id="{94D91A5D-DBF6-8B1D-49B6-4676EBF5BBF1}"/>
              </a:ext>
            </a:extLst>
          </p:cNvPr>
          <p:cNvSpPr/>
          <p:nvPr/>
        </p:nvSpPr>
        <p:spPr>
          <a:xfrm>
            <a:off x="18639218" y="1410470"/>
            <a:ext cx="11430000" cy="921553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spcBef>
                <a:spcPts val="600"/>
              </a:spcBef>
              <a:spcAft>
                <a:spcPts val="600"/>
              </a:spcAft>
            </a:pPr>
            <a:endParaRPr lang="en-IN" sz="3200" dirty="0">
              <a:latin typeface="Times New Roman" panose="02020603050405020304" pitchFamily="18" charset="0"/>
              <a:cs typeface="Times New Roman" panose="02020603050405020304" pitchFamily="18" charset="0"/>
            </a:endParaRPr>
          </a:p>
        </p:txBody>
      </p:sp>
      <p:graphicFrame>
        <p:nvGraphicFramePr>
          <p:cNvPr id="80" name="Diagram 79">
            <a:extLst>
              <a:ext uri="{FF2B5EF4-FFF2-40B4-BE49-F238E27FC236}">
                <a16:creationId xmlns:a16="http://schemas.microsoft.com/office/drawing/2014/main" id="{BE118D28-161A-D44E-7F73-199CC9B8CF36}"/>
              </a:ext>
            </a:extLst>
          </p:cNvPr>
          <p:cNvGraphicFramePr/>
          <p:nvPr>
            <p:extLst>
              <p:ext uri="{D42A27DB-BD31-4B8C-83A1-F6EECF244321}">
                <p14:modId xmlns:p14="http://schemas.microsoft.com/office/powerpoint/2010/main" val="2966971636"/>
              </p:ext>
            </p:extLst>
          </p:nvPr>
        </p:nvGraphicFramePr>
        <p:xfrm>
          <a:off x="19363118" y="3117666"/>
          <a:ext cx="9982200" cy="68123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3" name="Rectangle 82">
            <a:extLst>
              <a:ext uri="{FF2B5EF4-FFF2-40B4-BE49-F238E27FC236}">
                <a16:creationId xmlns:a16="http://schemas.microsoft.com/office/drawing/2014/main" id="{C5E2B00F-FE0D-4FF2-DFF5-538AFBE057AD}"/>
              </a:ext>
            </a:extLst>
          </p:cNvPr>
          <p:cNvSpPr/>
          <p:nvPr/>
        </p:nvSpPr>
        <p:spPr>
          <a:xfrm>
            <a:off x="22025367" y="1830071"/>
            <a:ext cx="5230664" cy="1008565"/>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32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Health Promotion Values </a:t>
            </a:r>
          </a:p>
        </p:txBody>
      </p:sp>
      <p:pic>
        <p:nvPicPr>
          <p:cNvPr id="84" name="image1.png" descr="A screenshot of a graph&#10;&#10;Description automatically generated">
            <a:extLst>
              <a:ext uri="{FF2B5EF4-FFF2-40B4-BE49-F238E27FC236}">
                <a16:creationId xmlns:a16="http://schemas.microsoft.com/office/drawing/2014/main" id="{D308186E-CE4D-4750-C52E-0478A83222AC}"/>
              </a:ext>
            </a:extLst>
          </p:cNvPr>
          <p:cNvPicPr/>
          <p:nvPr/>
        </p:nvPicPr>
        <p:blipFill>
          <a:blip r:embed="rId12"/>
          <a:srcRect b="14688"/>
          <a:stretch>
            <a:fillRect/>
          </a:stretch>
        </p:blipFill>
        <p:spPr>
          <a:xfrm>
            <a:off x="299394" y="6653212"/>
            <a:ext cx="4456270" cy="2982624"/>
          </a:xfrm>
          <a:prstGeom prst="rect">
            <a:avLst/>
          </a:prstGeom>
          <a:ln/>
        </p:spPr>
      </p:pic>
      <p:sp>
        <p:nvSpPr>
          <p:cNvPr id="88" name="TextBox 87">
            <a:extLst>
              <a:ext uri="{FF2B5EF4-FFF2-40B4-BE49-F238E27FC236}">
                <a16:creationId xmlns:a16="http://schemas.microsoft.com/office/drawing/2014/main" id="{F68FAB32-D25E-40BB-6360-37B9C784F023}"/>
              </a:ext>
            </a:extLst>
          </p:cNvPr>
          <p:cNvSpPr txBox="1"/>
          <p:nvPr/>
        </p:nvSpPr>
        <p:spPr>
          <a:xfrm>
            <a:off x="596145" y="9953833"/>
            <a:ext cx="3429000" cy="523220"/>
          </a:xfrm>
          <a:prstGeom prst="rect">
            <a:avLst/>
          </a:prstGeom>
          <a:noFill/>
        </p:spPr>
        <p:txBody>
          <a:bodyPr wrap="square">
            <a:spAutoFit/>
          </a:bodyPr>
          <a:lstStyle/>
          <a:p>
            <a:pPr algn="ctr"/>
            <a:r>
              <a:rPr lang="en-US" sz="1400" b="1" dirty="0">
                <a:latin typeface="Times New Roman" panose="02020603050405020304" pitchFamily="18" charset="0"/>
                <a:cs typeface="Times New Roman" panose="02020603050405020304" pitchFamily="18" charset="0"/>
              </a:rPr>
              <a:t>Figure: Lower rate of new HIV infections</a:t>
            </a:r>
          </a:p>
          <a:p>
            <a:pPr algn="ctr"/>
            <a:r>
              <a:rPr lang="en-US" sz="1400" b="1" dirty="0">
                <a:latin typeface="Times New Roman" panose="02020603050405020304" pitchFamily="18" charset="0"/>
                <a:cs typeface="Times New Roman" panose="02020603050405020304" pitchFamily="18" charset="0"/>
              </a:rPr>
              <a:t>(Source: Fleck, 2023)</a:t>
            </a:r>
          </a:p>
        </p:txBody>
      </p:sp>
      <p:pic>
        <p:nvPicPr>
          <p:cNvPr id="89" name="image7.png" descr="A pie chart with text&#10;&#10;Description automatically generated">
            <a:extLst>
              <a:ext uri="{FF2B5EF4-FFF2-40B4-BE49-F238E27FC236}">
                <a16:creationId xmlns:a16="http://schemas.microsoft.com/office/drawing/2014/main" id="{3E063A58-A8A3-504F-3E10-60525F026B78}"/>
              </a:ext>
            </a:extLst>
          </p:cNvPr>
          <p:cNvPicPr/>
          <p:nvPr/>
        </p:nvPicPr>
        <p:blipFill>
          <a:blip r:embed="rId13"/>
          <a:srcRect/>
          <a:stretch>
            <a:fillRect/>
          </a:stretch>
        </p:blipFill>
        <p:spPr>
          <a:xfrm>
            <a:off x="4845869" y="6653212"/>
            <a:ext cx="4122358" cy="3077753"/>
          </a:xfrm>
          <a:prstGeom prst="rect">
            <a:avLst/>
          </a:prstGeom>
          <a:ln/>
        </p:spPr>
      </p:pic>
      <p:sp>
        <p:nvSpPr>
          <p:cNvPr id="93" name="TextBox 92">
            <a:extLst>
              <a:ext uri="{FF2B5EF4-FFF2-40B4-BE49-F238E27FC236}">
                <a16:creationId xmlns:a16="http://schemas.microsoft.com/office/drawing/2014/main" id="{B66F37DE-7D1B-B9B3-E63B-219F4312B8B8}"/>
              </a:ext>
            </a:extLst>
          </p:cNvPr>
          <p:cNvSpPr txBox="1"/>
          <p:nvPr/>
        </p:nvSpPr>
        <p:spPr>
          <a:xfrm>
            <a:off x="4546415" y="9530009"/>
            <a:ext cx="4705014" cy="830997"/>
          </a:xfrm>
          <a:prstGeom prst="rect">
            <a:avLst/>
          </a:prstGeom>
          <a:noFill/>
        </p:spPr>
        <p:txBody>
          <a:bodyPr wrap="square">
            <a:spAutoFit/>
          </a:bodyPr>
          <a:lstStyle/>
          <a:p>
            <a:pPr algn="ctr"/>
            <a:r>
              <a:rPr lang="en-US" sz="1600" dirty="0">
                <a:latin typeface="Times New Roman" panose="02020603050405020304" pitchFamily="18" charset="0"/>
                <a:cs typeface="Times New Roman" panose="02020603050405020304" pitchFamily="18" charset="0"/>
              </a:rPr>
              <a:t>Figure: Process of HIV positive transmission</a:t>
            </a:r>
          </a:p>
          <a:p>
            <a:pPr algn="ctr"/>
            <a:r>
              <a:rPr lang="en-US" sz="1600" dirty="0">
                <a:latin typeface="Times New Roman" panose="02020603050405020304" pitchFamily="18" charset="0"/>
                <a:cs typeface="Times New Roman" panose="02020603050405020304" pitchFamily="18" charset="0"/>
              </a:rPr>
              <a:t>(Source: Government Of Assam Health &amp; Family Welfare, 2025)</a:t>
            </a:r>
          </a:p>
        </p:txBody>
      </p:sp>
      <p:pic>
        <p:nvPicPr>
          <p:cNvPr id="94" name="image2.png" descr="A red ribbon on a white background&#10;&#10;Description automatically generated">
            <a:extLst>
              <a:ext uri="{FF2B5EF4-FFF2-40B4-BE49-F238E27FC236}">
                <a16:creationId xmlns:a16="http://schemas.microsoft.com/office/drawing/2014/main" id="{FF8CA2E1-FC46-D5B7-E5D4-8C375752C423}"/>
              </a:ext>
            </a:extLst>
          </p:cNvPr>
          <p:cNvPicPr/>
          <p:nvPr/>
        </p:nvPicPr>
        <p:blipFill>
          <a:blip r:embed="rId14"/>
          <a:srcRect/>
          <a:stretch>
            <a:fillRect/>
          </a:stretch>
        </p:blipFill>
        <p:spPr>
          <a:xfrm>
            <a:off x="9505096" y="2118002"/>
            <a:ext cx="4780410" cy="4122951"/>
          </a:xfrm>
          <a:prstGeom prst="rect">
            <a:avLst/>
          </a:prstGeom>
          <a:ln/>
        </p:spPr>
      </p:pic>
      <p:pic>
        <p:nvPicPr>
          <p:cNvPr id="95" name="image4.png" descr="A map of the world with different colored continents&#10;&#10;Description automatically generated">
            <a:extLst>
              <a:ext uri="{FF2B5EF4-FFF2-40B4-BE49-F238E27FC236}">
                <a16:creationId xmlns:a16="http://schemas.microsoft.com/office/drawing/2014/main" id="{0065EC19-8801-A759-D3D2-0D2BAA0B1A09}"/>
              </a:ext>
            </a:extLst>
          </p:cNvPr>
          <p:cNvPicPr/>
          <p:nvPr/>
        </p:nvPicPr>
        <p:blipFill>
          <a:blip r:embed="rId15"/>
          <a:srcRect/>
          <a:stretch>
            <a:fillRect/>
          </a:stretch>
        </p:blipFill>
        <p:spPr>
          <a:xfrm>
            <a:off x="13080206" y="11272338"/>
            <a:ext cx="5029200" cy="2307435"/>
          </a:xfrm>
          <a:prstGeom prst="rect">
            <a:avLst/>
          </a:prstGeom>
          <a:ln/>
        </p:spPr>
      </p:pic>
      <p:sp>
        <p:nvSpPr>
          <p:cNvPr id="99" name="TextBox 98">
            <a:extLst>
              <a:ext uri="{FF2B5EF4-FFF2-40B4-BE49-F238E27FC236}">
                <a16:creationId xmlns:a16="http://schemas.microsoft.com/office/drawing/2014/main" id="{C0CFDDD3-9030-0CF5-1223-43FBB91EF712}"/>
              </a:ext>
            </a:extLst>
          </p:cNvPr>
          <p:cNvSpPr txBox="1"/>
          <p:nvPr/>
        </p:nvSpPr>
        <p:spPr>
          <a:xfrm>
            <a:off x="8028146" y="13579773"/>
            <a:ext cx="15133320" cy="646331"/>
          </a:xfrm>
          <a:prstGeom prst="rect">
            <a:avLst/>
          </a:prstGeom>
          <a:noFill/>
        </p:spPr>
        <p:txBody>
          <a:bodyPr wrap="square">
            <a:spAutoFit/>
          </a:bodyPr>
          <a:lstStyle/>
          <a:p>
            <a:pPr algn="ctr"/>
            <a:r>
              <a:rPr lang="en-US" sz="1800" dirty="0">
                <a:latin typeface="Times New Roman" panose="02020603050405020304" pitchFamily="18" charset="0"/>
                <a:cs typeface="Times New Roman" panose="02020603050405020304" pitchFamily="18" charset="0"/>
              </a:rPr>
              <a:t>Figure: HIV statistics around the world</a:t>
            </a:r>
          </a:p>
          <a:p>
            <a:pPr algn="ctr"/>
            <a:r>
              <a:rPr lang="en-US" sz="1800" dirty="0">
                <a:latin typeface="Times New Roman" panose="02020603050405020304" pitchFamily="18" charset="0"/>
                <a:cs typeface="Times New Roman" panose="02020603050405020304" pitchFamily="18" charset="0"/>
              </a:rPr>
              <a:t>(Source: Charles, 2021)</a:t>
            </a:r>
          </a:p>
        </p:txBody>
      </p:sp>
      <p:sp>
        <p:nvSpPr>
          <p:cNvPr id="104" name="TextBox 103">
            <a:extLst>
              <a:ext uri="{FF2B5EF4-FFF2-40B4-BE49-F238E27FC236}">
                <a16:creationId xmlns:a16="http://schemas.microsoft.com/office/drawing/2014/main" id="{060D2BA9-8A32-59F1-9EEC-CC4CCE7EBC68}"/>
              </a:ext>
            </a:extLst>
          </p:cNvPr>
          <p:cNvSpPr txBox="1"/>
          <p:nvPr/>
        </p:nvSpPr>
        <p:spPr>
          <a:xfrm>
            <a:off x="17649692" y="20079987"/>
            <a:ext cx="5294246" cy="876522"/>
          </a:xfrm>
          <a:prstGeom prst="rect">
            <a:avLst/>
          </a:prstGeom>
          <a:noFill/>
        </p:spPr>
        <p:txBody>
          <a:bodyPr wrap="square">
            <a:spAutoFit/>
          </a:bodyPr>
          <a:lstStyle/>
          <a:p>
            <a:pPr algn="ctr"/>
            <a:r>
              <a:rPr lang="en-US" dirty="0">
                <a:latin typeface="Times New Roman" panose="02020603050405020304" pitchFamily="18" charset="0"/>
                <a:cs typeface="Times New Roman" panose="02020603050405020304" pitchFamily="18" charset="0"/>
              </a:rPr>
              <a:t>Figure: Health Belief Model</a:t>
            </a:r>
          </a:p>
          <a:p>
            <a:pPr algn="ctr"/>
            <a:r>
              <a:rPr lang="en-US" dirty="0">
                <a:latin typeface="Times New Roman" panose="02020603050405020304" pitchFamily="18" charset="0"/>
                <a:cs typeface="Times New Roman" panose="02020603050405020304" pitchFamily="18" charset="0"/>
              </a:rPr>
              <a:t>(Source: Rutter, 2002)</a:t>
            </a:r>
          </a:p>
        </p:txBody>
      </p:sp>
      <p:sp>
        <p:nvSpPr>
          <p:cNvPr id="106" name="TextBox 105">
            <a:extLst>
              <a:ext uri="{FF2B5EF4-FFF2-40B4-BE49-F238E27FC236}">
                <a16:creationId xmlns:a16="http://schemas.microsoft.com/office/drawing/2014/main" id="{D19D30C5-2C22-925E-7C53-26AC8EE37E76}"/>
              </a:ext>
            </a:extLst>
          </p:cNvPr>
          <p:cNvSpPr txBox="1"/>
          <p:nvPr/>
        </p:nvSpPr>
        <p:spPr>
          <a:xfrm>
            <a:off x="329100" y="11066671"/>
            <a:ext cx="12368619" cy="318548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spcBef>
                <a:spcPts val="600"/>
              </a:spcBef>
              <a:spcAft>
                <a:spcPts val="600"/>
              </a:spcAft>
            </a:pPr>
            <a:r>
              <a:rPr lang="en-US" sz="3600" b="1" dirty="0">
                <a:solidFill>
                  <a:schemeClr val="tx1"/>
                </a:solidFill>
                <a:latin typeface="Times New Roman" panose="02020603050405020304" pitchFamily="18" charset="0"/>
                <a:cs typeface="Times New Roman" panose="02020603050405020304" pitchFamily="18" charset="0"/>
              </a:rPr>
              <a:t>Pre-existing Public Health Interventions</a:t>
            </a:r>
          </a:p>
          <a:p>
            <a:pPr algn="just">
              <a:spcBef>
                <a:spcPts val="2400"/>
              </a:spcBef>
              <a:spcAft>
                <a:spcPts val="2400"/>
              </a:spcAft>
            </a:pPr>
            <a:r>
              <a:rPr lang="en-US" sz="2000" dirty="0">
                <a:solidFill>
                  <a:schemeClr val="tx1"/>
                </a:solidFill>
                <a:latin typeface="Times New Roman" panose="02020603050405020304" pitchFamily="18" charset="0"/>
                <a:cs typeface="Times New Roman" panose="02020603050405020304" pitchFamily="18" charset="0"/>
              </a:rPr>
              <a:t>The research of Sah et al. (2025) highlights that historical (non-digital) HIV campaigns have included community outreach, school-based education, free testing, and peer-led awareness. Due to heterosexuality, homosexuality, blood product transmission, use of infected syringes, there is a chance of transmitting HIV. Digital technologies are also more recent, including </a:t>
            </a:r>
            <a:r>
              <a:rPr lang="en-US" sz="2000" dirty="0" err="1">
                <a:solidFill>
                  <a:schemeClr val="tx1"/>
                </a:solidFill>
                <a:latin typeface="Times New Roman" panose="02020603050405020304" pitchFamily="18" charset="0"/>
                <a:cs typeface="Times New Roman" panose="02020603050405020304" pitchFamily="18" charset="0"/>
              </a:rPr>
              <a:t>HealthMpowerment</a:t>
            </a:r>
            <a:r>
              <a:rPr lang="en-US" sz="2000" dirty="0">
                <a:solidFill>
                  <a:schemeClr val="tx1"/>
                </a:solidFill>
                <a:latin typeface="Times New Roman" panose="02020603050405020304" pitchFamily="18" charset="0"/>
                <a:cs typeface="Times New Roman" panose="02020603050405020304" pitchFamily="18" charset="0"/>
              </a:rPr>
              <a:t> and </a:t>
            </a:r>
            <a:r>
              <a:rPr lang="en-US" sz="2000" dirty="0" err="1">
                <a:solidFill>
                  <a:schemeClr val="tx1"/>
                </a:solidFill>
                <a:latin typeface="Times New Roman" panose="02020603050405020304" pitchFamily="18" charset="0"/>
                <a:cs typeface="Times New Roman" panose="02020603050405020304" pitchFamily="18" charset="0"/>
              </a:rPr>
              <a:t>MyChoices</a:t>
            </a:r>
            <a:r>
              <a:rPr lang="en-US" sz="2000" dirty="0">
                <a:solidFill>
                  <a:schemeClr val="tx1"/>
                </a:solidFill>
                <a:latin typeface="Times New Roman" panose="02020603050405020304" pitchFamily="18" charset="0"/>
                <a:cs typeface="Times New Roman" panose="02020603050405020304" pitchFamily="18" charset="0"/>
              </a:rPr>
              <a:t> mobile applications that encourage testing and safe sexual acts by sending reminders and interactive content (</a:t>
            </a:r>
            <a:r>
              <a:rPr lang="en-US" sz="2000" dirty="0" err="1">
                <a:solidFill>
                  <a:schemeClr val="tx1"/>
                </a:solidFill>
                <a:latin typeface="Times New Roman" panose="02020603050405020304" pitchFamily="18" charset="0"/>
                <a:cs typeface="Times New Roman" panose="02020603050405020304" pitchFamily="18" charset="0"/>
              </a:rPr>
              <a:t>Hightow</a:t>
            </a:r>
            <a:r>
              <a:rPr lang="en-US" sz="2000" dirty="0">
                <a:solidFill>
                  <a:schemeClr val="tx1"/>
                </a:solidFill>
                <a:latin typeface="Times New Roman" panose="02020603050405020304" pitchFamily="18" charset="0"/>
                <a:cs typeface="Times New Roman" panose="02020603050405020304" pitchFamily="18" charset="0"/>
              </a:rPr>
              <a:t>-Weidman et al., 2021). These actions indicate that digital platforms can improve the coverage of public health by providing the availability of information and support in a non-</a:t>
            </a:r>
            <a:r>
              <a:rPr lang="en-US" sz="2000" dirty="0" err="1">
                <a:solidFill>
                  <a:schemeClr val="tx1"/>
                </a:solidFill>
                <a:latin typeface="Times New Roman" panose="02020603050405020304" pitchFamily="18" charset="0"/>
                <a:cs typeface="Times New Roman" panose="02020603050405020304" pitchFamily="18" charset="0"/>
              </a:rPr>
              <a:t>stigmatising</a:t>
            </a:r>
            <a:r>
              <a:rPr lang="en-US" sz="2000" dirty="0">
                <a:solidFill>
                  <a:schemeClr val="tx1"/>
                </a:solidFill>
                <a:latin typeface="Times New Roman" panose="02020603050405020304" pitchFamily="18" charset="0"/>
                <a:cs typeface="Times New Roman" panose="02020603050405020304" pitchFamily="18" charset="0"/>
              </a:rPr>
              <a:t> and </a:t>
            </a:r>
            <a:r>
              <a:rPr lang="en-US" sz="2000" dirty="0" err="1">
                <a:solidFill>
                  <a:schemeClr val="tx1"/>
                </a:solidFill>
                <a:latin typeface="Times New Roman" panose="02020603050405020304" pitchFamily="18" charset="0"/>
                <a:cs typeface="Times New Roman" panose="02020603050405020304" pitchFamily="18" charset="0"/>
              </a:rPr>
              <a:t>personalised</a:t>
            </a:r>
            <a:r>
              <a:rPr lang="en-US" sz="2000" dirty="0">
                <a:solidFill>
                  <a:schemeClr val="tx1"/>
                </a:solidFill>
                <a:latin typeface="Times New Roman" panose="02020603050405020304" pitchFamily="18" charset="0"/>
                <a:cs typeface="Times New Roman" panose="02020603050405020304" pitchFamily="18" charset="0"/>
              </a:rPr>
              <a:t> manner.</a:t>
            </a:r>
          </a:p>
        </p:txBody>
      </p:sp>
      <p:pic>
        <p:nvPicPr>
          <p:cNvPr id="2" name="image13.png" descr="A diagram of a behavior&#10;&#10;Description automatically generated">
            <a:extLst>
              <a:ext uri="{FF2B5EF4-FFF2-40B4-BE49-F238E27FC236}">
                <a16:creationId xmlns:a16="http://schemas.microsoft.com/office/drawing/2014/main" id="{DED0BC73-A07C-0BD6-6602-81D4093640BA}"/>
              </a:ext>
            </a:extLst>
          </p:cNvPr>
          <p:cNvPicPr/>
          <p:nvPr/>
        </p:nvPicPr>
        <p:blipFill>
          <a:blip r:embed="rId16"/>
          <a:srcRect/>
          <a:stretch>
            <a:fillRect/>
          </a:stretch>
        </p:blipFill>
        <p:spPr>
          <a:xfrm>
            <a:off x="18144664" y="14670372"/>
            <a:ext cx="4304302" cy="4931884"/>
          </a:xfrm>
          <a:prstGeom prst="rect">
            <a:avLst/>
          </a:prstGeo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 y="-17788"/>
            <a:ext cx="30275188" cy="528306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5276"/>
            <a:ext cx="30275187" cy="1611834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72696" y="6269655"/>
            <a:ext cx="1135295" cy="14255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944934-DC09-A6F7-CB3B-D5B965FEAB36}"/>
              </a:ext>
            </a:extLst>
          </p:cNvPr>
          <p:cNvSpPr txBox="1"/>
          <p:nvPr/>
        </p:nvSpPr>
        <p:spPr>
          <a:xfrm>
            <a:off x="748889" y="6638114"/>
            <a:ext cx="28777407" cy="14327272"/>
          </a:xfrm>
          <a:prstGeom prst="rect">
            <a:avLst/>
          </a:prstGeom>
        </p:spPr>
        <p:txBody>
          <a:bodyPr vert="horz" lIns="91440" tIns="45720" rIns="91440" bIns="45720" rtlCol="0">
            <a:normAutofit fontScale="92500" lnSpcReduction="10000"/>
          </a:bodyPr>
          <a:lstStyle/>
          <a:p>
            <a:pPr indent="-228600" defTabSz="914400">
              <a:lnSpc>
                <a:spcPct val="90000"/>
              </a:lnSpc>
              <a:spcBef>
                <a:spcPts val="1200"/>
              </a:spcBef>
              <a:spcAft>
                <a:spcPts val="1200"/>
              </a:spcAft>
              <a:buFont typeface="Arial" panose="020B0604020202020204" pitchFamily="34" charset="0"/>
              <a:buChar char="•"/>
            </a:pPr>
            <a:r>
              <a:rPr lang="en-US" sz="3200" dirty="0">
                <a:effectLst/>
              </a:rPr>
              <a:t> </a:t>
            </a:r>
          </a:p>
          <a:p>
            <a:pPr marL="342900" lvl="0" indent="-228600" defTabSz="914400">
              <a:lnSpc>
                <a:spcPct val="90000"/>
              </a:lnSpc>
              <a:buFont typeface="Arial" panose="020B0604020202020204" pitchFamily="34" charset="0"/>
              <a:buChar char="•"/>
            </a:pPr>
            <a:r>
              <a:rPr lang="en-US" sz="3200" dirty="0">
                <a:effectLst/>
              </a:rPr>
              <a:t>Beecroft, A., Vaikla, O. and Pant Pai, N., (2024). Digital HIV self-testing as an exemplar: a perspective on benefits, challenges, and opportunities. </a:t>
            </a:r>
            <a:r>
              <a:rPr lang="en-US" sz="3200" i="1" dirty="0">
                <a:effectLst/>
              </a:rPr>
              <a:t>Expert Review of Molecular Diagnostics</a:t>
            </a:r>
            <a:r>
              <a:rPr lang="en-US" sz="3200" dirty="0">
                <a:effectLst/>
              </a:rPr>
              <a:t>, </a:t>
            </a:r>
            <a:r>
              <a:rPr lang="en-US" sz="3200" i="1" dirty="0">
                <a:effectLst/>
              </a:rPr>
              <a:t>24</a:t>
            </a:r>
            <a:r>
              <a:rPr lang="en-US" sz="3200" dirty="0">
                <a:effectLst/>
              </a:rPr>
              <a:t>(10), pp.913-925. </a:t>
            </a:r>
            <a:r>
              <a:rPr lang="en-US" sz="3200" dirty="0">
                <a:effectLst/>
                <a:hlinkClick r:id="rId2"/>
              </a:rPr>
              <a:t>https://www.tandfonline.com/doi/abs/10.1080/14737159.2024.2406974</a:t>
            </a:r>
            <a:endParaRPr lang="en-US" sz="3200" dirty="0">
              <a:effectLst/>
            </a:endParaRPr>
          </a:p>
          <a:p>
            <a:pPr marL="342900" lvl="0" indent="-228600" defTabSz="914400">
              <a:lnSpc>
                <a:spcPct val="90000"/>
              </a:lnSpc>
              <a:buFont typeface="Arial" panose="020B0604020202020204" pitchFamily="34" charset="0"/>
              <a:buChar char="•"/>
            </a:pPr>
            <a:r>
              <a:rPr lang="en-US" sz="3200" dirty="0" err="1">
                <a:effectLst/>
              </a:rPr>
              <a:t>Bershteyn</a:t>
            </a:r>
            <a:r>
              <a:rPr lang="en-US" sz="3200" dirty="0">
                <a:effectLst/>
              </a:rPr>
              <a:t>, A., Jamieson, L., Kim, H.Y., </a:t>
            </a:r>
            <a:r>
              <a:rPr lang="en-US" sz="3200" dirty="0" err="1">
                <a:effectLst/>
              </a:rPr>
              <a:t>Platais</a:t>
            </a:r>
            <a:r>
              <a:rPr lang="en-US" sz="3200" dirty="0">
                <a:effectLst/>
              </a:rPr>
              <a:t>, I., </a:t>
            </a:r>
            <a:r>
              <a:rPr lang="en-US" sz="3200" dirty="0" err="1">
                <a:effectLst/>
              </a:rPr>
              <a:t>Milali</a:t>
            </a:r>
            <a:r>
              <a:rPr lang="en-US" sz="3200" dirty="0">
                <a:effectLst/>
              </a:rPr>
              <a:t>, M.P., Mudimu, E., Ten Brink, D., Martin-Hughes, R., Kelly, S.L., Phillips, A.N. and Bansi-Matharu, L., (2022). Transmission reduction, health benefits, and upper-bound costs of interventions to improve retention on antiretroviral therapy: a combined analysis of three mathematical models. </a:t>
            </a:r>
            <a:r>
              <a:rPr lang="en-US" sz="3200" i="1" dirty="0">
                <a:effectLst/>
              </a:rPr>
              <a:t>The Lancet Global Health</a:t>
            </a:r>
            <a:r>
              <a:rPr lang="en-US" sz="3200" dirty="0">
                <a:effectLst/>
              </a:rPr>
              <a:t>, </a:t>
            </a:r>
            <a:r>
              <a:rPr lang="en-US" sz="3200" i="1" dirty="0">
                <a:effectLst/>
              </a:rPr>
              <a:t>10</a:t>
            </a:r>
            <a:r>
              <a:rPr lang="en-US" sz="3200" dirty="0">
                <a:effectLst/>
              </a:rPr>
              <a:t>(9), pp.e1298-e1306. </a:t>
            </a:r>
            <a:r>
              <a:rPr lang="en-US" sz="3200" dirty="0">
                <a:effectLst/>
                <a:hlinkClick r:id="rId3"/>
              </a:rPr>
              <a:t>https://www.thelancet.com/journals/langlo/article/PIIS2214-109X(22)00310-2/fulltext</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Charles, S. (2021). </a:t>
            </a:r>
            <a:r>
              <a:rPr lang="en-US" sz="3200" i="1" dirty="0">
                <a:effectLst/>
              </a:rPr>
              <a:t>Global HIV Statistics: A Complete Geographical Breakdown</a:t>
            </a:r>
            <a:r>
              <a:rPr lang="en-US" sz="3200" dirty="0">
                <a:effectLst/>
              </a:rPr>
              <a:t>. [online] </a:t>
            </a:r>
            <a:r>
              <a:rPr lang="en-US" sz="3200" dirty="0" err="1">
                <a:effectLst/>
              </a:rPr>
              <a:t>Verywell</a:t>
            </a:r>
            <a:r>
              <a:rPr lang="en-US" sz="3200" dirty="0">
                <a:effectLst/>
              </a:rPr>
              <a:t> Health. Available at: https://www.verywellhealth.com/global-hiv-statistics-a-complete-geographical-breakdown-5207609 [Accessed 30 Oct. 2025].</a:t>
            </a:r>
          </a:p>
          <a:p>
            <a:pPr marL="342900" lvl="0" indent="-228600" defTabSz="914400">
              <a:lnSpc>
                <a:spcPct val="90000"/>
              </a:lnSpc>
              <a:spcBef>
                <a:spcPts val="1200"/>
              </a:spcBef>
              <a:spcAft>
                <a:spcPts val="0"/>
              </a:spcAft>
              <a:buFont typeface="Arial" panose="020B0604020202020204" pitchFamily="34" charset="0"/>
              <a:buChar char="•"/>
            </a:pPr>
            <a:r>
              <a:rPr lang="en-US" sz="3200" dirty="0">
                <a:effectLst/>
              </a:rPr>
              <a:t>Fleck, A. (2023). </a:t>
            </a:r>
            <a:r>
              <a:rPr lang="en-US" sz="3200" i="1" dirty="0">
                <a:effectLst/>
              </a:rPr>
              <a:t>Infographic: The Global Number of New HIV Infections Is Falling</a:t>
            </a:r>
            <a:r>
              <a:rPr lang="en-US" sz="3200" dirty="0">
                <a:effectLst/>
              </a:rPr>
              <a:t>. [online] Statista Daily Data. Available at: </a:t>
            </a:r>
            <a:r>
              <a:rPr lang="en-US" sz="3200" dirty="0">
                <a:effectLst/>
                <a:hlinkClick r:id="rId4"/>
              </a:rPr>
              <a:t>https://www.statista.com/chart/30760/new-hiv-infections-in-2022-and-the-change-in-number/?srsltid=AfmBOoqh7nSJf8gu2yOi6YBYG3kpiiuL6L03yHcSYxVMxmKQ_3P2YptL</a:t>
            </a:r>
            <a:r>
              <a:rPr lang="en-US" sz="3200" dirty="0">
                <a:effectLst/>
              </a:rPr>
              <a:t> [Accessed 30 Oct. 2025].</a:t>
            </a:r>
          </a:p>
          <a:p>
            <a:pPr marL="342900" lvl="0" indent="-228600" defTabSz="914400">
              <a:lnSpc>
                <a:spcPct val="90000"/>
              </a:lnSpc>
              <a:buFont typeface="Arial" panose="020B0604020202020204" pitchFamily="34" charset="0"/>
              <a:buChar char="•"/>
            </a:pPr>
            <a:r>
              <a:rPr lang="en-US" sz="3200" dirty="0">
                <a:effectLst/>
              </a:rPr>
              <a:t>Ghorbani-</a:t>
            </a:r>
            <a:r>
              <a:rPr lang="en-US" sz="3200" dirty="0" err="1">
                <a:effectLst/>
              </a:rPr>
              <a:t>Dehbalaei</a:t>
            </a:r>
            <a:r>
              <a:rPr lang="en-US" sz="3200" dirty="0">
                <a:effectLst/>
              </a:rPr>
              <a:t>, M., </a:t>
            </a:r>
            <a:r>
              <a:rPr lang="en-US" sz="3200" dirty="0" err="1">
                <a:effectLst/>
              </a:rPr>
              <a:t>Loripoor</a:t>
            </a:r>
            <a:r>
              <a:rPr lang="en-US" sz="3200" dirty="0">
                <a:effectLst/>
              </a:rPr>
              <a:t>, M. and </a:t>
            </a:r>
            <a:r>
              <a:rPr lang="en-US" sz="3200" dirty="0" err="1">
                <a:effectLst/>
              </a:rPr>
              <a:t>Nasirzadeh</a:t>
            </a:r>
            <a:r>
              <a:rPr lang="en-US" sz="3200" dirty="0">
                <a:effectLst/>
              </a:rPr>
              <a:t>, M., (2021). The role of health beliefs and health literacy in women's health promoting </a:t>
            </a:r>
            <a:r>
              <a:rPr lang="en-US" sz="3200" dirty="0" err="1">
                <a:effectLst/>
              </a:rPr>
              <a:t>behaviours</a:t>
            </a:r>
            <a:r>
              <a:rPr lang="en-US" sz="3200" dirty="0">
                <a:effectLst/>
              </a:rPr>
              <a:t> based on the health belief model: a descriptive study. </a:t>
            </a:r>
            <a:r>
              <a:rPr lang="en-US" sz="3200" i="1" dirty="0">
                <a:effectLst/>
              </a:rPr>
              <a:t>BMC women's health</a:t>
            </a:r>
            <a:r>
              <a:rPr lang="en-US" sz="3200" dirty="0">
                <a:effectLst/>
              </a:rPr>
              <a:t>, </a:t>
            </a:r>
            <a:r>
              <a:rPr lang="en-US" sz="3200" i="1" dirty="0">
                <a:effectLst/>
              </a:rPr>
              <a:t>21</a:t>
            </a:r>
            <a:r>
              <a:rPr lang="en-US" sz="3200" dirty="0">
                <a:effectLst/>
              </a:rPr>
              <a:t>(1), p.421.</a:t>
            </a:r>
            <a:r>
              <a:rPr lang="en-US" sz="3200" dirty="0">
                <a:effectLst/>
                <a:hlinkClick r:id="rId5"/>
              </a:rPr>
              <a:t>https://link.springer.com/article/10.1186/s12905-021-01564-2</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Government Of Assam Health &amp; Family Welfare (2025). </a:t>
            </a:r>
            <a:r>
              <a:rPr lang="en-US" sz="3200" i="1" dirty="0">
                <a:effectLst/>
              </a:rPr>
              <a:t>Present HIV/AIDS Scenario | Assam State AIDS Control Society | Government of Assam, India</a:t>
            </a:r>
            <a:r>
              <a:rPr lang="en-US" sz="3200" dirty="0">
                <a:effectLst/>
              </a:rPr>
              <a:t>. [online] asacs.assam.gov.in. Available at: </a:t>
            </a:r>
            <a:r>
              <a:rPr lang="en-US" sz="3200" dirty="0">
                <a:effectLst/>
                <a:hlinkClick r:id="rId6"/>
              </a:rPr>
              <a:t>https://asacs.assam.gov.in/information-services/present-hivaids-scenario</a:t>
            </a:r>
            <a:r>
              <a:rPr lang="en-US" sz="3200" dirty="0">
                <a:effectLst/>
              </a:rPr>
              <a:t> [Accessed 30 Oct. 2025].</a:t>
            </a:r>
          </a:p>
          <a:p>
            <a:pPr marL="342900" lvl="0" indent="-228600" defTabSz="914400">
              <a:lnSpc>
                <a:spcPct val="90000"/>
              </a:lnSpc>
              <a:spcAft>
                <a:spcPts val="1200"/>
              </a:spcAft>
              <a:buFont typeface="Arial" panose="020B0604020202020204" pitchFamily="34" charset="0"/>
              <a:buChar char="•"/>
            </a:pPr>
            <a:r>
              <a:rPr lang="en-US" sz="3200" dirty="0" err="1">
                <a:effectLst/>
              </a:rPr>
              <a:t>Hightow</a:t>
            </a:r>
            <a:r>
              <a:rPr lang="en-US" sz="3200" dirty="0">
                <a:effectLst/>
              </a:rPr>
              <a:t>-Weidman, L.B., Horvath, K.J., Scott, H., Hill-Rorie, J. and Bauermeister, J.A., (2021). Engaging youth in mHealth: what works and how can we be sure?. </a:t>
            </a:r>
            <a:r>
              <a:rPr lang="en-US" sz="3200" i="1" dirty="0" err="1">
                <a:effectLst/>
              </a:rPr>
              <a:t>Mhealth</a:t>
            </a:r>
            <a:r>
              <a:rPr lang="en-US" sz="3200" dirty="0">
                <a:effectLst/>
              </a:rPr>
              <a:t>, </a:t>
            </a:r>
            <a:r>
              <a:rPr lang="en-US" sz="3200" i="1" dirty="0">
                <a:effectLst/>
              </a:rPr>
              <a:t>7</a:t>
            </a:r>
            <a:r>
              <a:rPr lang="en-US" sz="3200" dirty="0">
                <a:effectLst/>
              </a:rPr>
              <a:t>, p.23.</a:t>
            </a:r>
            <a:r>
              <a:rPr lang="en-US" sz="3200" dirty="0">
                <a:effectLst/>
                <a:hlinkClick r:id="rId7"/>
              </a:rPr>
              <a:t>https://pmc.ncbi.nlm.nih.gov/articles/PMC8063019/</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Joshi, A., Schaaf, M. and Zayed, D., (2022). The use of legal empowerment to improve access to quality health services: a scoping review. </a:t>
            </a:r>
            <a:r>
              <a:rPr lang="en-US" sz="3200" i="1" dirty="0">
                <a:effectLst/>
              </a:rPr>
              <a:t>International Journal for Equity in Health</a:t>
            </a:r>
            <a:r>
              <a:rPr lang="en-US" sz="3200" dirty="0">
                <a:effectLst/>
              </a:rPr>
              <a:t>, </a:t>
            </a:r>
            <a:r>
              <a:rPr lang="en-US" sz="3200" i="1" dirty="0">
                <a:effectLst/>
              </a:rPr>
              <a:t>21</a:t>
            </a:r>
            <a:r>
              <a:rPr lang="en-US" sz="3200" dirty="0">
                <a:effectLst/>
              </a:rPr>
              <a:t>(1), p.136. </a:t>
            </a:r>
            <a:r>
              <a:rPr lang="en-US" sz="3200" dirty="0">
                <a:effectLst/>
                <a:hlinkClick r:id="rId8"/>
              </a:rPr>
              <a:t>https://link.springer.com/article/10.1186/s12939-022-01731-3</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Noorman, M.A., de Wit, J.B., Marcos, T.A., Stutterheim, S.E., Jonas, K.J. and den Daas, C., (2024). Engagement of HIV-negative MSM and partners of people with HIV in HIV cure (research): exploring the influence of perceived severity, susceptibility, benefits, and concerns. </a:t>
            </a:r>
            <a:r>
              <a:rPr lang="en-US" sz="3200" i="1" dirty="0">
                <a:effectLst/>
              </a:rPr>
              <a:t>AIDS care</a:t>
            </a:r>
            <a:r>
              <a:rPr lang="en-US" sz="3200" dirty="0">
                <a:effectLst/>
              </a:rPr>
              <a:t>, </a:t>
            </a:r>
            <a:r>
              <a:rPr lang="en-US" sz="3200" i="1" dirty="0">
                <a:effectLst/>
              </a:rPr>
              <a:t>36</a:t>
            </a:r>
            <a:r>
              <a:rPr lang="en-US" sz="3200" dirty="0">
                <a:effectLst/>
              </a:rPr>
              <a:t>(sup1), pp.211-222.</a:t>
            </a:r>
            <a:r>
              <a:rPr lang="en-US" sz="3200" dirty="0">
                <a:effectLst/>
                <a:hlinkClick r:id="rId9"/>
              </a:rPr>
              <a:t>https://www.tandfonline.com/doi/abs/10.1080/09540121.2024.2307381</a:t>
            </a:r>
            <a:endParaRPr lang="en-US" sz="3200" dirty="0">
              <a:effectLst/>
            </a:endParaRPr>
          </a:p>
          <a:p>
            <a:pPr marL="342900" lvl="0" indent="-228600" defTabSz="914400">
              <a:lnSpc>
                <a:spcPct val="90000"/>
              </a:lnSpc>
              <a:buFont typeface="Arial" panose="020B0604020202020204" pitchFamily="34" charset="0"/>
              <a:buChar char="•"/>
            </a:pPr>
            <a:r>
              <a:rPr lang="en-US" sz="3200" dirty="0" err="1">
                <a:effectLst/>
              </a:rPr>
              <a:t>Nwanna</a:t>
            </a:r>
            <a:r>
              <a:rPr lang="en-US" sz="3200" dirty="0">
                <a:effectLst/>
              </a:rPr>
              <a:t>, M., Offiong, E., </a:t>
            </a:r>
            <a:r>
              <a:rPr lang="en-US" sz="3200" dirty="0" err="1">
                <a:effectLst/>
              </a:rPr>
              <a:t>Ogidan</a:t>
            </a:r>
            <a:r>
              <a:rPr lang="en-US" sz="3200" dirty="0">
                <a:effectLst/>
              </a:rPr>
              <a:t>, T., </a:t>
            </a:r>
            <a:r>
              <a:rPr lang="en-US" sz="3200" dirty="0" err="1">
                <a:effectLst/>
              </a:rPr>
              <a:t>Fagbohun</a:t>
            </a:r>
            <a:r>
              <a:rPr lang="en-US" sz="3200" dirty="0">
                <a:effectLst/>
              </a:rPr>
              <a:t>, O., </a:t>
            </a:r>
            <a:r>
              <a:rPr lang="en-US" sz="3200" dirty="0" err="1">
                <a:effectLst/>
              </a:rPr>
              <a:t>Ifaturoti</a:t>
            </a:r>
            <a:r>
              <a:rPr lang="en-US" sz="3200" dirty="0">
                <a:effectLst/>
              </a:rPr>
              <a:t>, A. and </a:t>
            </a:r>
            <a:r>
              <a:rPr lang="en-US" sz="3200" dirty="0" err="1">
                <a:effectLst/>
              </a:rPr>
              <a:t>Fasogbon</a:t>
            </a:r>
            <a:r>
              <a:rPr lang="en-US" sz="3200" dirty="0">
                <a:effectLst/>
              </a:rPr>
              <a:t>, O., (2025). AI-driven </a:t>
            </a:r>
            <a:r>
              <a:rPr lang="en-US" sz="3200" dirty="0" err="1">
                <a:effectLst/>
              </a:rPr>
              <a:t>personalisation</a:t>
            </a:r>
            <a:r>
              <a:rPr lang="en-US" sz="3200" dirty="0">
                <a:effectLst/>
              </a:rPr>
              <a:t>: Transforming user experience across mobile applications. </a:t>
            </a:r>
            <a:r>
              <a:rPr lang="en-US" sz="3200" i="1" dirty="0">
                <a:effectLst/>
              </a:rPr>
              <a:t>Journal of Artificial Intelligence, Machine Learning and Data Science</a:t>
            </a:r>
            <a:r>
              <a:rPr lang="en-US" sz="3200" dirty="0">
                <a:effectLst/>
              </a:rPr>
              <a:t>, </a:t>
            </a:r>
            <a:r>
              <a:rPr lang="en-US" sz="3200" i="1" dirty="0">
                <a:effectLst/>
              </a:rPr>
              <a:t>3</a:t>
            </a:r>
            <a:r>
              <a:rPr lang="en-US" sz="3200" dirty="0">
                <a:effectLst/>
              </a:rPr>
              <a:t>(1), pp.1930-1937. </a:t>
            </a:r>
            <a:r>
              <a:rPr lang="en-US" sz="3200" dirty="0">
                <a:effectLst/>
                <a:hlinkClick r:id="rId10"/>
              </a:rPr>
              <a:t>https://urfjournals.org/open-access/ai-driven-personalisation-transforming-user-experience-across-mobilernapplications.pdf</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Ortiz-Saavedra, B., Montes-Madariaga, E.S., Cabanillas-Ramirez, C., Alva, N., Ricardo-Martinez, A., Leon-Figueroa, D.A., Barboza, J.J., Mohanty, A., Padhi, B.K. and Sah, R., (2023). Epidemiologic situation of HIV and monkeypox coinfection: a systematic review. Vaccines, 11(2), p.246. </a:t>
            </a:r>
            <a:r>
              <a:rPr lang="en-US" sz="3200" dirty="0">
                <a:effectLst/>
                <a:hlinkClick r:id="rId11"/>
              </a:rPr>
              <a:t>https://www.mdpi.com/2076-393X/11/2/246</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Rutter, J., (2002). Changing health </a:t>
            </a:r>
            <a:r>
              <a:rPr lang="en-US" sz="3200" dirty="0" err="1">
                <a:effectLst/>
              </a:rPr>
              <a:t>behaviour</a:t>
            </a:r>
            <a:r>
              <a:rPr lang="en-US" sz="3200" dirty="0">
                <a:effectLst/>
              </a:rPr>
              <a:t>: Intervention and research with social cognition models. McGraw-Hill Education (UK). </a:t>
            </a:r>
            <a:r>
              <a:rPr lang="en-US" sz="3200" dirty="0">
                <a:effectLst/>
                <a:hlinkClick r:id="rId12"/>
              </a:rPr>
              <a:t>https://www.researchgate.net/profile/Lyn-Quine/publication/232601319_Changing_health_behavior_Intervention_and_research_with_social_cognition_models/links/00463526f8a029bdec000000/Changing-health-behavior-Intervention-and-research-with-social-cognition-models.pdf</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Sah, A.K., </a:t>
            </a:r>
            <a:r>
              <a:rPr lang="en-US" sz="3200" dirty="0" err="1">
                <a:effectLst/>
              </a:rPr>
              <a:t>Elshaikh</a:t>
            </a:r>
            <a:r>
              <a:rPr lang="en-US" sz="3200" dirty="0">
                <a:effectLst/>
              </a:rPr>
              <a:t>, R.H., Shalabi, M.G., Abbas, A.M., Prabhakar, P.K., </a:t>
            </a:r>
            <a:r>
              <a:rPr lang="en-US" sz="3200" dirty="0" err="1">
                <a:effectLst/>
              </a:rPr>
              <a:t>Babker</a:t>
            </a:r>
            <a:r>
              <a:rPr lang="en-US" sz="3200" dirty="0">
                <a:effectLst/>
              </a:rPr>
              <a:t>, A.M., Choudhary, R.K., Gaur, V., Choudhary, A.S. and Agarwal, S., (2025). Role of artificial intelligence and </a:t>
            </a:r>
            <a:r>
              <a:rPr lang="en-US" sz="3200" dirty="0" err="1">
                <a:effectLst/>
              </a:rPr>
              <a:t>personalised</a:t>
            </a:r>
            <a:r>
              <a:rPr lang="en-US" sz="3200" dirty="0">
                <a:effectLst/>
              </a:rPr>
              <a:t> medicine in enhancing </a:t>
            </a:r>
            <a:r>
              <a:rPr lang="en-US" sz="3200" dirty="0" err="1">
                <a:effectLst/>
              </a:rPr>
              <a:t>hiv</a:t>
            </a:r>
            <a:r>
              <a:rPr lang="en-US" sz="3200" dirty="0">
                <a:effectLst/>
              </a:rPr>
              <a:t> management and treatment outcomes. </a:t>
            </a:r>
            <a:r>
              <a:rPr lang="en-US" sz="3200" i="1" dirty="0">
                <a:effectLst/>
              </a:rPr>
              <a:t>Life</a:t>
            </a:r>
            <a:r>
              <a:rPr lang="en-US" sz="3200" dirty="0">
                <a:effectLst/>
              </a:rPr>
              <a:t>, </a:t>
            </a:r>
            <a:r>
              <a:rPr lang="en-US" sz="3200" i="1" dirty="0">
                <a:effectLst/>
              </a:rPr>
              <a:t>15</a:t>
            </a:r>
            <a:r>
              <a:rPr lang="en-US" sz="3200" dirty="0">
                <a:effectLst/>
              </a:rPr>
              <a:t>(5), p.745. </a:t>
            </a:r>
            <a:r>
              <a:rPr lang="en-US" sz="3200" dirty="0">
                <a:effectLst/>
                <a:hlinkClick r:id="rId13"/>
              </a:rPr>
              <a:t>https://www.mdpi.com/2075-1729/15/5/745</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Wirtz, A.L., </a:t>
            </a:r>
            <a:r>
              <a:rPr lang="en-US" sz="3200" dirty="0" err="1">
                <a:effectLst/>
              </a:rPr>
              <a:t>Logie</a:t>
            </a:r>
            <a:r>
              <a:rPr lang="en-US" sz="3200" dirty="0">
                <a:effectLst/>
              </a:rPr>
              <a:t>, C.H. and </a:t>
            </a:r>
            <a:r>
              <a:rPr lang="en-US" sz="3200" dirty="0" err="1">
                <a:effectLst/>
              </a:rPr>
              <a:t>Mbuagbaw</a:t>
            </a:r>
            <a:r>
              <a:rPr lang="en-US" sz="3200" dirty="0">
                <a:effectLst/>
              </a:rPr>
              <a:t>, L., (2022). Addressing health inequities in digital clinical trials: a review of challenges and solutions from the field of HIV research. </a:t>
            </a:r>
            <a:r>
              <a:rPr lang="en-US" sz="3200" i="1" dirty="0">
                <a:effectLst/>
              </a:rPr>
              <a:t>Epidemiologic reviews</a:t>
            </a:r>
            <a:r>
              <a:rPr lang="en-US" sz="3200" dirty="0">
                <a:effectLst/>
              </a:rPr>
              <a:t>, </a:t>
            </a:r>
            <a:r>
              <a:rPr lang="en-US" sz="3200" i="1" dirty="0">
                <a:effectLst/>
              </a:rPr>
              <a:t>44</a:t>
            </a:r>
            <a:r>
              <a:rPr lang="en-US" sz="3200" dirty="0">
                <a:effectLst/>
              </a:rPr>
              <a:t>(1), pp.87-109. </a:t>
            </a:r>
            <a:r>
              <a:rPr lang="en-US" sz="3200" dirty="0">
                <a:effectLst/>
                <a:hlinkClick r:id="rId14"/>
              </a:rPr>
              <a:t>https://academic.oup.com/epirev/article-abstract/44/1/87/6702456</a:t>
            </a:r>
            <a:endParaRPr lang="en-US" sz="3200" dirty="0">
              <a:effectLst/>
            </a:endParaRPr>
          </a:p>
          <a:p>
            <a:pPr marL="342900" lvl="0" indent="-228600" defTabSz="914400">
              <a:lnSpc>
                <a:spcPct val="90000"/>
              </a:lnSpc>
              <a:buFont typeface="Arial" panose="020B0604020202020204" pitchFamily="34" charset="0"/>
              <a:buChar char="•"/>
            </a:pPr>
            <a:r>
              <a:rPr lang="en-US" sz="3200" dirty="0">
                <a:effectLst/>
              </a:rPr>
              <a:t>Zhang, Y., Guy, R., Camara, H., Applegate, T.L., Wiseman, V., Treloar, C. and Lafferty, L., (2022). Barriers and facilitators to HIV and syphilis rapid diagnostic testing in antenatal care settings in low-income and middle-income countries: a systematic review. </a:t>
            </a:r>
            <a:r>
              <a:rPr lang="en-US" sz="3200" i="1" dirty="0">
                <a:effectLst/>
              </a:rPr>
              <a:t>BMJ global health</a:t>
            </a:r>
            <a:r>
              <a:rPr lang="en-US" sz="3200" dirty="0">
                <a:effectLst/>
              </a:rPr>
              <a:t>, </a:t>
            </a:r>
            <a:r>
              <a:rPr lang="en-US" sz="3200" i="1" dirty="0">
                <a:effectLst/>
              </a:rPr>
              <a:t>7</a:t>
            </a:r>
            <a:r>
              <a:rPr lang="en-US" sz="3200" dirty="0">
                <a:effectLst/>
              </a:rPr>
              <a:t>(11). </a:t>
            </a:r>
            <a:r>
              <a:rPr lang="en-US" sz="3200" dirty="0">
                <a:effectLst/>
                <a:hlinkClick r:id="rId15"/>
              </a:rPr>
              <a:t>https://gh.bmj.com/content/7/11/e009408</a:t>
            </a:r>
            <a:endParaRPr lang="en-US" sz="3200" dirty="0">
              <a:effectLst/>
            </a:endParaRPr>
          </a:p>
        </p:txBody>
      </p:sp>
      <p:sp>
        <p:nvSpPr>
          <p:cNvPr id="2" name="TextBox 1">
            <a:extLst>
              <a:ext uri="{FF2B5EF4-FFF2-40B4-BE49-F238E27FC236}">
                <a16:creationId xmlns:a16="http://schemas.microsoft.com/office/drawing/2014/main" id="{499BB3BD-E2C2-11DE-8927-6EB56DCD7C5B}"/>
              </a:ext>
            </a:extLst>
          </p:cNvPr>
          <p:cNvSpPr txBox="1"/>
          <p:nvPr/>
        </p:nvSpPr>
        <p:spPr>
          <a:xfrm>
            <a:off x="2872696" y="1471612"/>
            <a:ext cx="21256510" cy="2215991"/>
          </a:xfrm>
          <a:prstGeom prst="rect">
            <a:avLst/>
          </a:prstGeom>
          <a:noFill/>
        </p:spPr>
        <p:txBody>
          <a:bodyPr wrap="square" rtlCol="0">
            <a:spAutoFit/>
          </a:bodyPr>
          <a:lstStyle/>
          <a:p>
            <a:r>
              <a:rPr lang="en-US" sz="13800" dirty="0">
                <a:solidFill>
                  <a:schemeClr val="bg1"/>
                </a:solidFill>
              </a:rPr>
              <a:t>Reference List</a:t>
            </a:r>
            <a:endParaRPr lang="en-IN" sz="13800" dirty="0">
              <a:solidFill>
                <a:schemeClr val="bg1"/>
              </a:solidFill>
            </a:endParaRPr>
          </a:p>
        </p:txBody>
      </p:sp>
    </p:spTree>
    <p:extLst>
      <p:ext uri="{BB962C8B-B14F-4D97-AF65-F5344CB8AC3E}">
        <p14:creationId xmlns:p14="http://schemas.microsoft.com/office/powerpoint/2010/main" val="1942043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2130</Words>
  <Application>Microsoft Office PowerPoint</Application>
  <PresentationFormat>Custom</PresentationFormat>
  <Paragraphs>92</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Times New Roman</vt:lpstr>
      <vt:lpstr>Calibri</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Simple Red Ribbon AIDS/HIV Event Poster</dc:title>
  <dc:creator>USER</dc:creator>
  <cp:lastModifiedBy>Talaviya Kishan</cp:lastModifiedBy>
  <cp:revision>10</cp:revision>
  <dcterms:created xsi:type="dcterms:W3CDTF">2006-08-16T00:00:00Z</dcterms:created>
  <dcterms:modified xsi:type="dcterms:W3CDTF">2025-10-30T22:09:55Z</dcterms:modified>
  <dc:identifier>DAG3QziLKTs</dc:identifier>
</cp:coreProperties>
</file>