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7" r:id="rId12"/>
    <p:sldId id="25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4660"/>
  </p:normalViewPr>
  <p:slideViewPr>
    <p:cSldViewPr snapToGrid="0">
      <p:cViewPr varScale="1">
        <p:scale>
          <a:sx n="70" d="100"/>
          <a:sy n="70" d="100"/>
        </p:scale>
        <p:origin x="768" y="72"/>
      </p:cViewPr>
      <p:guideLst/>
    </p:cSldViewPr>
  </p:slideViewPr>
  <p:notesTextViewPr>
    <p:cViewPr>
      <p:scale>
        <a:sx n="1" d="1"/>
        <a:sy n="1" d="1"/>
      </p:scale>
      <p:origin x="0" y="-42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8C678-A89B-432D-94D1-20A9F73CF6CF}"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61E08-1FAF-4438-810F-B2CB6C7BFC71}" type="slidenum">
              <a:rPr lang="en-GB" smtClean="0"/>
              <a:t>‹#›</a:t>
            </a:fld>
            <a:endParaRPr lang="en-GB"/>
          </a:p>
        </p:txBody>
      </p:sp>
    </p:spTree>
    <p:extLst>
      <p:ext uri="{BB962C8B-B14F-4D97-AF65-F5344CB8AC3E}">
        <p14:creationId xmlns:p14="http://schemas.microsoft.com/office/powerpoint/2010/main" val="1544833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161E08-1FAF-4438-810F-B2CB6C7BFC71}" type="slidenum">
              <a:rPr lang="en-GB" smtClean="0"/>
              <a:t>1</a:t>
            </a:fld>
            <a:endParaRPr lang="en-GB"/>
          </a:p>
        </p:txBody>
      </p:sp>
    </p:spTree>
    <p:extLst>
      <p:ext uri="{BB962C8B-B14F-4D97-AF65-F5344CB8AC3E}">
        <p14:creationId xmlns:p14="http://schemas.microsoft.com/office/powerpoint/2010/main" val="40528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a:t>
            </a:r>
            <a:r>
              <a:rPr lang="en-GB" dirty="0" smtClean="0"/>
              <a:t>run </a:t>
            </a:r>
            <a:r>
              <a:rPr lang="en-GB" dirty="0"/>
              <a:t>through the background of </a:t>
            </a:r>
            <a:r>
              <a:rPr lang="en-GB" dirty="0" smtClean="0"/>
              <a:t>Neath Rugby Club. Neath</a:t>
            </a:r>
            <a:r>
              <a:rPr lang="en-GB" baseline="0" dirty="0" smtClean="0"/>
              <a:t> </a:t>
            </a:r>
            <a:r>
              <a:rPr lang="en-GB" dirty="0" smtClean="0"/>
              <a:t>were </a:t>
            </a:r>
            <a:r>
              <a:rPr lang="en-GB" dirty="0"/>
              <a:t>the first rugby club in Wales, and were once the most feared team world wide and have played against the likes of New Zealand, South Africa and Australia with some infamously brutal encounters. </a:t>
            </a:r>
            <a:r>
              <a:rPr lang="en-GB" dirty="0" smtClean="0"/>
              <a:t>Many welsh</a:t>
            </a:r>
            <a:r>
              <a:rPr lang="en-GB" baseline="0" dirty="0" smtClean="0"/>
              <a:t> internationals have spent time playing for Neath, including Shane Williams, Jonathan Davies and Dai Morris to name a few. </a:t>
            </a:r>
            <a:r>
              <a:rPr lang="en-GB" dirty="0" smtClean="0"/>
              <a:t>The </a:t>
            </a:r>
            <a:r>
              <a:rPr lang="en-GB" dirty="0"/>
              <a:t>Welsh Rugby Union was formed in the Castle Hotel in Neath, and the club hold the world record for most points (1,917) and tries (345) in one season. The club united the town for decades in an area where the supporters would work industrious jobs such as mining, iron tin and steel in the weeks then watch the Welsh All Blacks on the weekends. </a:t>
            </a:r>
            <a:r>
              <a:rPr lang="en-GB" dirty="0" smtClean="0"/>
              <a:t>Neath</a:t>
            </a:r>
            <a:r>
              <a:rPr lang="en-GB" baseline="0" dirty="0" smtClean="0"/>
              <a:t> Rugby were known world wide for their toughness and no prisoners mentality and this is evident as the</a:t>
            </a:r>
            <a:r>
              <a:rPr lang="en-GB" dirty="0" smtClean="0"/>
              <a:t> </a:t>
            </a:r>
            <a:r>
              <a:rPr lang="en-GB" dirty="0"/>
              <a:t>first ever red card at a rugby World cup was awarded to </a:t>
            </a:r>
            <a:r>
              <a:rPr lang="en-GB" dirty="0" smtClean="0"/>
              <a:t>a</a:t>
            </a:r>
            <a:r>
              <a:rPr lang="en-GB" baseline="0" dirty="0" smtClean="0"/>
              <a:t> man who played for</a:t>
            </a:r>
            <a:r>
              <a:rPr lang="en-GB" dirty="0" smtClean="0"/>
              <a:t> </a:t>
            </a:r>
            <a:r>
              <a:rPr lang="en-GB" dirty="0"/>
              <a:t>Neath. Quite ironic. The clubs finances have led to struggles not only for Neath but the regions as a whole and declining attendances with the almost liquidation of the club</a:t>
            </a:r>
            <a:r>
              <a:rPr lang="en-GB" dirty="0" smtClean="0"/>
              <a:t>. </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2</a:t>
            </a:fld>
            <a:endParaRPr lang="en-GB"/>
          </a:p>
        </p:txBody>
      </p:sp>
    </p:spTree>
    <p:extLst>
      <p:ext uri="{BB962C8B-B14F-4D97-AF65-F5344CB8AC3E}">
        <p14:creationId xmlns:p14="http://schemas.microsoft.com/office/powerpoint/2010/main" val="327161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consultancy project at Neath Rugby will be to produce a marketing plan, that is SMART- specific, measurable, achievable, realistic and timebound. The use of primary and secondary research methods will be used to analyse what could be implemented differently, as well as observation. Another aim of the project will be to look at ways to engage the local community more and how to make more use of the facilities the club have, to be able to raise funds for the side</a:t>
            </a:r>
            <a:r>
              <a:rPr lang="en-GB" dirty="0" smtClean="0"/>
              <a:t>. Other aims</a:t>
            </a:r>
            <a:r>
              <a:rPr lang="en-GB" baseline="0" dirty="0" smtClean="0"/>
              <a:t> include leaving a good impression on the club and hopefully a lasting impact as Neath start to rebuild after their new ownership. The facilities they have are not being utilised as much as they potentially could be and so a focus on this will be included.</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3</a:t>
            </a:fld>
            <a:endParaRPr lang="en-GB"/>
          </a:p>
        </p:txBody>
      </p:sp>
    </p:spTree>
    <p:extLst>
      <p:ext uri="{BB962C8B-B14F-4D97-AF65-F5344CB8AC3E}">
        <p14:creationId xmlns:p14="http://schemas.microsoft.com/office/powerpoint/2010/main" val="1292688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struggles down to poor prior ownership have led to the relegation and lack of funds, which have meant many working at the club have had to leave, and many now at the club are working several jobs voluntarily. I believe this will allow a weight off the shoulder for some, who are focusing on many different tasks at </a:t>
            </a:r>
            <a:r>
              <a:rPr lang="en-GB" dirty="0" smtClean="0"/>
              <a:t>once</a:t>
            </a:r>
            <a:r>
              <a:rPr lang="en-GB" baseline="0" dirty="0" smtClean="0"/>
              <a:t> and perhaps don’t have the time to construct an effective marketing plan and definitely haven’t got the time for extensive research. </a:t>
            </a:r>
            <a:r>
              <a:rPr lang="en-GB" dirty="0" smtClean="0"/>
              <a:t> All research undertaken </a:t>
            </a:r>
            <a:r>
              <a:rPr lang="en-GB" dirty="0"/>
              <a:t>can be passed on and observations </a:t>
            </a:r>
            <a:r>
              <a:rPr lang="en-GB" dirty="0" smtClean="0"/>
              <a:t>also</a:t>
            </a:r>
            <a:r>
              <a:rPr lang="en-GB" baseline="0" dirty="0" smtClean="0"/>
              <a:t> made will be passed on to the club</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4</a:t>
            </a:fld>
            <a:endParaRPr lang="en-GB"/>
          </a:p>
        </p:txBody>
      </p:sp>
    </p:spTree>
    <p:extLst>
      <p:ext uri="{BB962C8B-B14F-4D97-AF65-F5344CB8AC3E}">
        <p14:creationId xmlns:p14="http://schemas.microsoft.com/office/powerpoint/2010/main" val="3448760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Various initial ideas have been discussed, and these include potentially developing a realistic marketing strategy that aims to engage the local community with the club, which over the years was vital in the success of not only the thriving club but also the town of Neath. Research will be undertaken to look at ways of bringing back supporters through the turnstiles, through realistic and feasible incentives, as well as looking at other age demographics for the future generations of the club, and finally market research could be undertaken potentially looking at other clubs that are succeeding with their marketing and looking at this.</a:t>
            </a:r>
          </a:p>
        </p:txBody>
      </p:sp>
      <p:sp>
        <p:nvSpPr>
          <p:cNvPr id="4" name="Slide Number Placeholder 3"/>
          <p:cNvSpPr>
            <a:spLocks noGrp="1"/>
          </p:cNvSpPr>
          <p:nvPr>
            <p:ph type="sldNum" sz="quarter" idx="5"/>
          </p:nvPr>
        </p:nvSpPr>
        <p:spPr/>
        <p:txBody>
          <a:bodyPr/>
          <a:lstStyle/>
          <a:p>
            <a:fld id="{64161E08-1FAF-4438-810F-B2CB6C7BFC71}" type="slidenum">
              <a:rPr lang="en-GB" smtClean="0"/>
              <a:t>5</a:t>
            </a:fld>
            <a:endParaRPr lang="en-GB"/>
          </a:p>
        </p:txBody>
      </p:sp>
    </p:spTree>
    <p:extLst>
      <p:ext uri="{BB962C8B-B14F-4D97-AF65-F5344CB8AC3E}">
        <p14:creationId xmlns:p14="http://schemas.microsoft.com/office/powerpoint/2010/main" val="2374650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potential consultant, I believe that being a local boy and passionate for the club and community is important. I am a lifelong supporter of the club, and hope that my hard working ethics and my ability to work independently as well as collectively will ensure of a successful opportunity not only for myself but also the club. I have a passion for sports and marketing, so to link the two with a lifelong club I have supported would be unique and would allow me to give back to the club that has provided me with memorable experiences growing up, as well as the older generations of my family who have all enjoyed the highs and lows of this great club. I have been in and around a sporting environment my whole life and so understand the business side of things from experiences of my father being a secretary of a club.</a:t>
            </a:r>
          </a:p>
        </p:txBody>
      </p:sp>
      <p:sp>
        <p:nvSpPr>
          <p:cNvPr id="4" name="Slide Number Placeholder 3"/>
          <p:cNvSpPr>
            <a:spLocks noGrp="1"/>
          </p:cNvSpPr>
          <p:nvPr>
            <p:ph type="sldNum" sz="quarter" idx="5"/>
          </p:nvPr>
        </p:nvSpPr>
        <p:spPr/>
        <p:txBody>
          <a:bodyPr/>
          <a:lstStyle/>
          <a:p>
            <a:fld id="{64161E08-1FAF-4438-810F-B2CB6C7BFC71}" type="slidenum">
              <a:rPr lang="en-GB" smtClean="0"/>
              <a:t>6</a:t>
            </a:fld>
            <a:endParaRPr lang="en-GB"/>
          </a:p>
        </p:txBody>
      </p:sp>
    </p:spTree>
    <p:extLst>
      <p:ext uri="{BB962C8B-B14F-4D97-AF65-F5344CB8AC3E}">
        <p14:creationId xmlns:p14="http://schemas.microsoft.com/office/powerpoint/2010/main" val="1327267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various research strategies that can potentially be used for this project. As well as primary and secondary methods, articles, surveys, questionnaires as well as interviews with the club internally and externally, the potential use of a mix of qualitative and quantitative methods can be used for the best outcome. Time management is vital for research and ensuring that all research extracted is relevant for the project and can be used </a:t>
            </a:r>
          </a:p>
        </p:txBody>
      </p:sp>
      <p:sp>
        <p:nvSpPr>
          <p:cNvPr id="4" name="Slide Number Placeholder 3"/>
          <p:cNvSpPr>
            <a:spLocks noGrp="1"/>
          </p:cNvSpPr>
          <p:nvPr>
            <p:ph type="sldNum" sz="quarter" idx="5"/>
          </p:nvPr>
        </p:nvSpPr>
        <p:spPr/>
        <p:txBody>
          <a:bodyPr/>
          <a:lstStyle/>
          <a:p>
            <a:fld id="{64161E08-1FAF-4438-810F-B2CB6C7BFC71}" type="slidenum">
              <a:rPr lang="en-GB" smtClean="0"/>
              <a:t>7</a:t>
            </a:fld>
            <a:endParaRPr lang="en-GB"/>
          </a:p>
        </p:txBody>
      </p:sp>
    </p:spTree>
    <p:extLst>
      <p:ext uri="{BB962C8B-B14F-4D97-AF65-F5344CB8AC3E}">
        <p14:creationId xmlns:p14="http://schemas.microsoft.com/office/powerpoint/2010/main" val="2298145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research undertaken will be in spare time and then discussed with the club and their representatives, weekly meetings as well as regular phone calls will be made to ensure both parties are updated with developments as well as the next weeks availability. A </a:t>
            </a:r>
            <a:r>
              <a:rPr lang="en-GB" dirty="0" err="1"/>
              <a:t>gantt</a:t>
            </a:r>
            <a:r>
              <a:rPr lang="en-GB" dirty="0"/>
              <a:t> chart will be devised to ensure the schedule is stuck to and that all obligations are met on time. The records of meetings minutes for personal use for the project only and will not be released in to the public domain out of respect for the club.</a:t>
            </a:r>
          </a:p>
        </p:txBody>
      </p:sp>
      <p:sp>
        <p:nvSpPr>
          <p:cNvPr id="4" name="Slide Number Placeholder 3"/>
          <p:cNvSpPr>
            <a:spLocks noGrp="1"/>
          </p:cNvSpPr>
          <p:nvPr>
            <p:ph type="sldNum" sz="quarter" idx="5"/>
          </p:nvPr>
        </p:nvSpPr>
        <p:spPr/>
        <p:txBody>
          <a:bodyPr/>
          <a:lstStyle/>
          <a:p>
            <a:fld id="{64161E08-1FAF-4438-810F-B2CB6C7BFC71}" type="slidenum">
              <a:rPr lang="en-GB" smtClean="0"/>
              <a:t>8</a:t>
            </a:fld>
            <a:endParaRPr lang="en-GB"/>
          </a:p>
        </p:txBody>
      </p:sp>
    </p:spTree>
    <p:extLst>
      <p:ext uri="{BB962C8B-B14F-4D97-AF65-F5344CB8AC3E}">
        <p14:creationId xmlns:p14="http://schemas.microsoft.com/office/powerpoint/2010/main" val="4177160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possible actions and outcomes can include the potential use of the facilities that the club has to offer, to be able to help connect the club and the community link, an efficient marketing plan will potentially be devised. A successful project will hopefully then open up doors for future connections, as well as providing the opportunity for a university and club partnership that could be extended as a result.</a:t>
            </a:r>
          </a:p>
        </p:txBody>
      </p:sp>
      <p:sp>
        <p:nvSpPr>
          <p:cNvPr id="4" name="Slide Number Placeholder 3"/>
          <p:cNvSpPr>
            <a:spLocks noGrp="1"/>
          </p:cNvSpPr>
          <p:nvPr>
            <p:ph type="sldNum" sz="quarter" idx="5"/>
          </p:nvPr>
        </p:nvSpPr>
        <p:spPr/>
        <p:txBody>
          <a:bodyPr/>
          <a:lstStyle/>
          <a:p>
            <a:fld id="{64161E08-1FAF-4438-810F-B2CB6C7BFC71}" type="slidenum">
              <a:rPr lang="en-GB" smtClean="0"/>
              <a:t>9</a:t>
            </a:fld>
            <a:endParaRPr lang="en-GB"/>
          </a:p>
        </p:txBody>
      </p:sp>
    </p:spTree>
    <p:extLst>
      <p:ext uri="{BB962C8B-B14F-4D97-AF65-F5344CB8AC3E}">
        <p14:creationId xmlns:p14="http://schemas.microsoft.com/office/powerpoint/2010/main" val="4061525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possible constraints that must be </a:t>
            </a:r>
            <a:r>
              <a:rPr lang="en-GB" dirty="0" smtClean="0"/>
              <a:t>noted</a:t>
            </a:r>
            <a:r>
              <a:rPr lang="en-GB" baseline="0" dirty="0" smtClean="0"/>
              <a:t> that can potentially impact the consultancy project. These constraints must be weighed up and covered so if anything is to go wrong then procedures in place will prevent a big impact. One major constraint is that</a:t>
            </a:r>
            <a:r>
              <a:rPr lang="en-GB" dirty="0" smtClean="0"/>
              <a:t> the </a:t>
            </a:r>
            <a:r>
              <a:rPr lang="en-GB" dirty="0"/>
              <a:t>on and off field issues that will come before me</a:t>
            </a:r>
            <a:r>
              <a:rPr lang="en-GB" dirty="0" smtClean="0"/>
              <a:t>, can mean I fall secondary at times. Additionally, </a:t>
            </a:r>
            <a:r>
              <a:rPr lang="en-GB" dirty="0"/>
              <a:t>the business environment of the club that us constantly changing, </a:t>
            </a:r>
            <a:r>
              <a:rPr lang="en-GB" dirty="0" smtClean="0"/>
              <a:t>and time </a:t>
            </a:r>
            <a:r>
              <a:rPr lang="en-GB" dirty="0"/>
              <a:t>management on my own behalf with other assignments and commitments, however having the motivation and passion for this project will mean that </a:t>
            </a:r>
            <a:r>
              <a:rPr lang="en-GB" dirty="0" smtClean="0"/>
              <a:t>anything in my hands can be dealt with efficiently and to be wary that going</a:t>
            </a:r>
            <a:r>
              <a:rPr lang="en-GB" baseline="0" dirty="0" smtClean="0"/>
              <a:t> in to a new environment I might fall secondary to many of their issues.</a:t>
            </a:r>
            <a:endParaRPr lang="en-GB" dirty="0"/>
          </a:p>
        </p:txBody>
      </p:sp>
      <p:sp>
        <p:nvSpPr>
          <p:cNvPr id="4" name="Slide Number Placeholder 3"/>
          <p:cNvSpPr>
            <a:spLocks noGrp="1"/>
          </p:cNvSpPr>
          <p:nvPr>
            <p:ph type="sldNum" sz="quarter" idx="5"/>
          </p:nvPr>
        </p:nvSpPr>
        <p:spPr/>
        <p:txBody>
          <a:bodyPr/>
          <a:lstStyle/>
          <a:p>
            <a:fld id="{64161E08-1FAF-4438-810F-B2CB6C7BFC71}" type="slidenum">
              <a:rPr lang="en-GB" smtClean="0"/>
              <a:t>10</a:t>
            </a:fld>
            <a:endParaRPr lang="en-GB"/>
          </a:p>
        </p:txBody>
      </p:sp>
    </p:spTree>
    <p:extLst>
      <p:ext uri="{BB962C8B-B14F-4D97-AF65-F5344CB8AC3E}">
        <p14:creationId xmlns:p14="http://schemas.microsoft.com/office/powerpoint/2010/main" val="1572519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the project will not only have a benefit on myself but also the club, and it will be a great opportunity working in a business environment that can open exciting opportunities in the future and provide me with experience that can be used in any future endeavours. </a:t>
            </a:r>
          </a:p>
        </p:txBody>
      </p:sp>
      <p:sp>
        <p:nvSpPr>
          <p:cNvPr id="4" name="Slide Number Placeholder 3"/>
          <p:cNvSpPr>
            <a:spLocks noGrp="1"/>
          </p:cNvSpPr>
          <p:nvPr>
            <p:ph type="sldNum" sz="quarter" idx="5"/>
          </p:nvPr>
        </p:nvSpPr>
        <p:spPr/>
        <p:txBody>
          <a:bodyPr/>
          <a:lstStyle/>
          <a:p>
            <a:fld id="{64161E08-1FAF-4438-810F-B2CB6C7BFC71}" type="slidenum">
              <a:rPr lang="en-GB" smtClean="0"/>
              <a:t>11</a:t>
            </a:fld>
            <a:endParaRPr lang="en-GB"/>
          </a:p>
        </p:txBody>
      </p:sp>
    </p:spTree>
    <p:extLst>
      <p:ext uri="{BB962C8B-B14F-4D97-AF65-F5344CB8AC3E}">
        <p14:creationId xmlns:p14="http://schemas.microsoft.com/office/powerpoint/2010/main" val="339106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1/28/2020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1/28/2020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1/28/2020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1/28/2020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123562" y="356617"/>
            <a:ext cx="4812407" cy="3400022"/>
          </a:xfrm>
          <a:prstGeom prst="rect">
            <a:avLst/>
          </a:prstGeom>
        </p:spPr>
      </p:pic>
      <p:sp>
        <p:nvSpPr>
          <p:cNvPr id="2" name="Title 1"/>
          <p:cNvSpPr>
            <a:spLocks noGrp="1"/>
          </p:cNvSpPr>
          <p:nvPr>
            <p:ph type="ctrTitle"/>
          </p:nvPr>
        </p:nvSpPr>
        <p:spPr>
          <a:xfrm>
            <a:off x="336997" y="3336015"/>
            <a:ext cx="9448800" cy="1825096"/>
          </a:xfrm>
        </p:spPr>
        <p:txBody>
          <a:bodyPr>
            <a:normAutofit/>
          </a:bodyPr>
          <a:lstStyle/>
          <a:p>
            <a:r>
              <a:rPr lang="en-GB" sz="4000" dirty="0"/>
              <a:t>Consultancy project at</a:t>
            </a:r>
            <a:br>
              <a:rPr lang="en-GB" sz="4000" dirty="0"/>
            </a:br>
            <a:r>
              <a:rPr lang="en-GB" sz="4000" dirty="0"/>
              <a:t>Neath rugby club</a:t>
            </a:r>
          </a:p>
        </p:txBody>
      </p:sp>
      <p:sp>
        <p:nvSpPr>
          <p:cNvPr id="3" name="Subtitle 2"/>
          <p:cNvSpPr>
            <a:spLocks noGrp="1"/>
          </p:cNvSpPr>
          <p:nvPr>
            <p:ph type="subTitle" idx="1"/>
          </p:nvPr>
        </p:nvSpPr>
        <p:spPr>
          <a:xfrm>
            <a:off x="1307206" y="5590274"/>
            <a:ext cx="9448800" cy="685800"/>
          </a:xfrm>
        </p:spPr>
        <p:txBody>
          <a:bodyPr/>
          <a:lstStyle/>
          <a:p>
            <a:r>
              <a:rPr lang="en-GB" dirty="0"/>
              <a:t>Rhodri Stranaghan</a:t>
            </a:r>
          </a:p>
        </p:txBody>
      </p:sp>
      <p:pic>
        <p:nvPicPr>
          <p:cNvPr id="6" name="Picture 5">
            <a:extLst>
              <a:ext uri="{FF2B5EF4-FFF2-40B4-BE49-F238E27FC236}">
                <a16:creationId xmlns:a16="http://schemas.microsoft.com/office/drawing/2014/main" xmlns="" id="{05E32154-A696-4D20-9555-24E536EF8BFA}"/>
              </a:ext>
            </a:extLst>
          </p:cNvPr>
          <p:cNvPicPr>
            <a:picLocks noChangeAspect="1"/>
          </p:cNvPicPr>
          <p:nvPr/>
        </p:nvPicPr>
        <p:blipFill rotWithShape="1">
          <a:blip r:embed="rId4"/>
          <a:srcRect t="12441" b="13173"/>
          <a:stretch/>
        </p:blipFill>
        <p:spPr>
          <a:xfrm>
            <a:off x="2075956" y="1225296"/>
            <a:ext cx="1986643" cy="2308597"/>
          </a:xfrm>
          <a:prstGeom prst="rect">
            <a:avLst/>
          </a:prstGeom>
        </p:spPr>
      </p:pic>
    </p:spTree>
    <p:extLst>
      <p:ext uri="{BB962C8B-B14F-4D97-AF65-F5344CB8AC3E}">
        <p14:creationId xmlns:p14="http://schemas.microsoft.com/office/powerpoint/2010/main" val="42105378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61" y="266612"/>
            <a:ext cx="8610600" cy="1293028"/>
          </a:xfrm>
        </p:spPr>
        <p:txBody>
          <a:bodyPr/>
          <a:lstStyle/>
          <a:p>
            <a:r>
              <a:rPr lang="en-GB" dirty="0"/>
              <a:t>Brief background- neath rfc</a:t>
            </a: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r>
              <a:rPr lang="en-GB" dirty="0"/>
              <a:t>First rugby club in Wales.</a:t>
            </a:r>
          </a:p>
          <a:p>
            <a:endParaRPr lang="en-GB" dirty="0"/>
          </a:p>
          <a:p>
            <a:endParaRPr lang="en-GB" dirty="0"/>
          </a:p>
          <a:p>
            <a:r>
              <a:rPr lang="en-GB" dirty="0"/>
              <a:t>Welsh Rugby Union was started in the Castle Hotel, Neath.</a:t>
            </a:r>
          </a:p>
          <a:p>
            <a:endParaRPr lang="en-GB" dirty="0"/>
          </a:p>
          <a:p>
            <a:endParaRPr lang="en-GB" dirty="0"/>
          </a:p>
          <a:p>
            <a:r>
              <a:rPr lang="en-GB" dirty="0"/>
              <a:t>World record for number of points (1,917) and tries (345) in one season.</a:t>
            </a:r>
          </a:p>
          <a:p>
            <a:endParaRPr lang="en-GB" dirty="0"/>
          </a:p>
          <a:p>
            <a:endParaRPr lang="en-GB" dirty="0"/>
          </a:p>
          <a:p>
            <a:r>
              <a:rPr lang="en-GB" dirty="0"/>
              <a:t>Clubs finances have led to struggles, declining attendances and almost liquidation of the club.</a:t>
            </a:r>
          </a:p>
          <a:p>
            <a:endParaRPr lang="en-GB" dirty="0"/>
          </a:p>
          <a:p>
            <a:endParaRPr lang="en-GB" dirty="0"/>
          </a:p>
        </p:txBody>
      </p:sp>
      <p:pic>
        <p:nvPicPr>
          <p:cNvPr id="5" name="Picture 4">
            <a:extLst>
              <a:ext uri="{FF2B5EF4-FFF2-40B4-BE49-F238E27FC236}">
                <a16:creationId xmlns:a16="http://schemas.microsoft.com/office/drawing/2014/main" xmlns="" id="{01FEFCBD-552B-4F12-A3E0-2B411D96E78F}"/>
              </a:ext>
            </a:extLst>
          </p:cNvPr>
          <p:cNvPicPr>
            <a:picLocks noChangeAspect="1"/>
          </p:cNvPicPr>
          <p:nvPr/>
        </p:nvPicPr>
        <p:blipFill>
          <a:blip r:embed="rId3"/>
          <a:stretch>
            <a:fillRect/>
          </a:stretch>
        </p:blipFill>
        <p:spPr>
          <a:xfrm>
            <a:off x="5713229" y="1559640"/>
            <a:ext cx="5486400" cy="1709928"/>
          </a:xfrm>
          <a:prstGeom prst="rect">
            <a:avLst/>
          </a:prstGeom>
        </p:spPr>
      </p:pic>
    </p:spTree>
    <p:extLst>
      <p:ext uri="{BB962C8B-B14F-4D97-AF65-F5344CB8AC3E}">
        <p14:creationId xmlns:p14="http://schemas.microsoft.com/office/powerpoint/2010/main" val="42374091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316" y="777252"/>
            <a:ext cx="8610600" cy="1293028"/>
          </a:xfrm>
        </p:spPr>
        <p:txBody>
          <a:bodyPr/>
          <a:lstStyle/>
          <a:p>
            <a:r>
              <a:rPr lang="en-GB" dirty="0"/>
              <a:t>PROJECT AIM AND OBJECTIVES</a:t>
            </a:r>
          </a:p>
        </p:txBody>
      </p:sp>
      <p:sp>
        <p:nvSpPr>
          <p:cNvPr id="3" name="Content Placeholder 2"/>
          <p:cNvSpPr>
            <a:spLocks noGrp="1"/>
          </p:cNvSpPr>
          <p:nvPr>
            <p:ph idx="1"/>
          </p:nvPr>
        </p:nvSpPr>
        <p:spPr>
          <a:xfrm>
            <a:off x="685800" y="2775658"/>
            <a:ext cx="10820400" cy="4024125"/>
          </a:xfrm>
        </p:spPr>
        <p:txBody>
          <a:bodyPr>
            <a:normAutofit/>
          </a:bodyPr>
          <a:lstStyle/>
          <a:p>
            <a:r>
              <a:rPr lang="en-GB" sz="1700" dirty="0"/>
              <a:t>The aim of this project is to produce a marketing plan for Neath Rugby Football Club.</a:t>
            </a:r>
          </a:p>
          <a:p>
            <a:endParaRPr lang="en-GB" sz="1700" dirty="0"/>
          </a:p>
          <a:p>
            <a:r>
              <a:rPr lang="en-GB" sz="1700" dirty="0"/>
              <a:t>To use a wide variety of research methods to analyse what is being done</a:t>
            </a:r>
          </a:p>
          <a:p>
            <a:endParaRPr lang="en-GB" sz="1700" dirty="0"/>
          </a:p>
          <a:p>
            <a:r>
              <a:rPr lang="en-GB" sz="1700" dirty="0"/>
              <a:t>To look at ways to engage the community more and how to utilise the facilities the club have to raise funds</a:t>
            </a:r>
          </a:p>
        </p:txBody>
      </p:sp>
    </p:spTree>
    <p:extLst>
      <p:ext uri="{BB962C8B-B14F-4D97-AF65-F5344CB8AC3E}">
        <p14:creationId xmlns:p14="http://schemas.microsoft.com/office/powerpoint/2010/main" val="34348231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0637" y="639315"/>
            <a:ext cx="8610600" cy="1293028"/>
          </a:xfrm>
        </p:spPr>
        <p:txBody>
          <a:bodyPr/>
          <a:lstStyle/>
          <a:p>
            <a:r>
              <a:rPr lang="en-GB" dirty="0"/>
              <a:t>Rationale</a:t>
            </a:r>
          </a:p>
        </p:txBody>
      </p:sp>
      <p:sp>
        <p:nvSpPr>
          <p:cNvPr id="3" name="Content Placeholder 2"/>
          <p:cNvSpPr>
            <a:spLocks noGrp="1"/>
          </p:cNvSpPr>
          <p:nvPr>
            <p:ph idx="1"/>
          </p:nvPr>
        </p:nvSpPr>
        <p:spPr>
          <a:xfrm>
            <a:off x="1106424" y="2432304"/>
            <a:ext cx="10820400" cy="4024125"/>
          </a:xfrm>
        </p:spPr>
        <p:txBody>
          <a:bodyPr>
            <a:normAutofit/>
          </a:bodyPr>
          <a:lstStyle/>
          <a:p>
            <a:r>
              <a:rPr lang="en-GB" sz="1700" dirty="0"/>
              <a:t>Club struggling through financial situation</a:t>
            </a:r>
          </a:p>
          <a:p>
            <a:pPr marL="0" indent="0">
              <a:buNone/>
            </a:pPr>
            <a:endParaRPr lang="en-GB" sz="1700" dirty="0"/>
          </a:p>
          <a:p>
            <a:r>
              <a:rPr lang="en-GB" sz="1700" dirty="0"/>
              <a:t>Less time to manage marketing and engage community</a:t>
            </a:r>
          </a:p>
          <a:p>
            <a:endParaRPr lang="en-GB" sz="1700" dirty="0"/>
          </a:p>
          <a:p>
            <a:r>
              <a:rPr lang="en-GB" sz="1700" dirty="0"/>
              <a:t>Great opportunity to relieve strain on already low staff numbers and save club money.</a:t>
            </a:r>
          </a:p>
          <a:p>
            <a:endParaRPr lang="en-GB" sz="1700" dirty="0"/>
          </a:p>
          <a:p>
            <a:r>
              <a:rPr lang="en-GB" sz="1700" dirty="0"/>
              <a:t>Extensive research can be used for clubs benefit.</a:t>
            </a:r>
          </a:p>
          <a:p>
            <a:endParaRPr lang="en-GB" dirty="0"/>
          </a:p>
          <a:p>
            <a:endParaRPr lang="en-GB" dirty="0"/>
          </a:p>
        </p:txBody>
      </p:sp>
    </p:spTree>
    <p:extLst>
      <p:ext uri="{BB962C8B-B14F-4D97-AF65-F5344CB8AC3E}">
        <p14:creationId xmlns:p14="http://schemas.microsoft.com/office/powerpoint/2010/main" val="12188080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394" y="699978"/>
            <a:ext cx="8610600" cy="1293028"/>
          </a:xfrm>
        </p:spPr>
        <p:txBody>
          <a:bodyPr/>
          <a:lstStyle/>
          <a:p>
            <a:r>
              <a:rPr lang="en-GB" dirty="0"/>
              <a:t>Initial ideas</a:t>
            </a:r>
          </a:p>
        </p:txBody>
      </p:sp>
      <p:sp>
        <p:nvSpPr>
          <p:cNvPr id="3" name="Content Placeholder 2"/>
          <p:cNvSpPr>
            <a:spLocks noGrp="1"/>
          </p:cNvSpPr>
          <p:nvPr>
            <p:ph idx="1"/>
          </p:nvPr>
        </p:nvSpPr>
        <p:spPr>
          <a:xfrm>
            <a:off x="978408" y="2697480"/>
            <a:ext cx="10820400" cy="4024125"/>
          </a:xfrm>
        </p:spPr>
        <p:txBody>
          <a:bodyPr>
            <a:normAutofit/>
          </a:bodyPr>
          <a:lstStyle/>
          <a:p>
            <a:r>
              <a:rPr lang="en-GB" sz="1700" dirty="0"/>
              <a:t>Develop a realistic marketing strategy that aims to engage the local community with the club</a:t>
            </a:r>
          </a:p>
          <a:p>
            <a:pPr marL="0" indent="0">
              <a:buNone/>
            </a:pPr>
            <a:endParaRPr lang="en-GB" sz="1700" dirty="0"/>
          </a:p>
          <a:p>
            <a:r>
              <a:rPr lang="en-GB" sz="1700" dirty="0"/>
              <a:t>Look at ways to bring back fans through realistic and feasible incentives  </a:t>
            </a:r>
          </a:p>
          <a:p>
            <a:endParaRPr lang="en-GB" sz="1700" dirty="0"/>
          </a:p>
          <a:p>
            <a:r>
              <a:rPr lang="en-GB" sz="1700" dirty="0"/>
              <a:t>Look at other age demographics for the future generations of the club</a:t>
            </a:r>
          </a:p>
          <a:p>
            <a:endParaRPr lang="en-GB" sz="1700" dirty="0"/>
          </a:p>
          <a:p>
            <a:r>
              <a:rPr lang="en-GB" sz="1700" dirty="0"/>
              <a:t>Market Research- Other clubs succeeding with marketing</a:t>
            </a:r>
          </a:p>
        </p:txBody>
      </p:sp>
    </p:spTree>
    <p:extLst>
      <p:ext uri="{BB962C8B-B14F-4D97-AF65-F5344CB8AC3E}">
        <p14:creationId xmlns:p14="http://schemas.microsoft.com/office/powerpoint/2010/main" val="6608113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363" y="481038"/>
            <a:ext cx="8610600" cy="1293028"/>
          </a:xfrm>
        </p:spPr>
        <p:txBody>
          <a:bodyPr/>
          <a:lstStyle/>
          <a:p>
            <a:r>
              <a:rPr lang="en-GB" dirty="0"/>
              <a:t>Consultant </a:t>
            </a:r>
          </a:p>
        </p:txBody>
      </p:sp>
      <p:sp>
        <p:nvSpPr>
          <p:cNvPr id="3" name="Content Placeholder 2"/>
          <p:cNvSpPr>
            <a:spLocks noGrp="1"/>
          </p:cNvSpPr>
          <p:nvPr>
            <p:ph idx="1"/>
          </p:nvPr>
        </p:nvSpPr>
        <p:spPr>
          <a:xfrm>
            <a:off x="685800" y="2194560"/>
            <a:ext cx="10820400" cy="4182402"/>
          </a:xfrm>
        </p:spPr>
        <p:txBody>
          <a:bodyPr>
            <a:normAutofit/>
          </a:bodyPr>
          <a:lstStyle/>
          <a:p>
            <a:r>
              <a:rPr lang="en-GB" sz="1700" dirty="0"/>
              <a:t>Local boy and passionate for both community and club.</a:t>
            </a:r>
          </a:p>
          <a:p>
            <a:endParaRPr lang="en-GB" sz="1700" dirty="0"/>
          </a:p>
          <a:p>
            <a:r>
              <a:rPr lang="en-GB" sz="1700" dirty="0"/>
              <a:t>Lifelong supporter of Neath Rugby</a:t>
            </a:r>
          </a:p>
          <a:p>
            <a:pPr marL="0" indent="0">
              <a:buNone/>
            </a:pPr>
            <a:endParaRPr lang="en-GB" sz="1700" dirty="0"/>
          </a:p>
          <a:p>
            <a:r>
              <a:rPr lang="en-GB" sz="1700" dirty="0"/>
              <a:t>Passionate for marketing and sports </a:t>
            </a:r>
          </a:p>
          <a:p>
            <a:endParaRPr lang="en-GB" sz="1700" dirty="0"/>
          </a:p>
          <a:p>
            <a:r>
              <a:rPr lang="en-GB" sz="1700" dirty="0"/>
              <a:t>Been in and around sporting environment whole life and so understand the business side of things.</a:t>
            </a:r>
          </a:p>
          <a:p>
            <a:endParaRPr lang="en-GB" sz="1700" dirty="0"/>
          </a:p>
          <a:p>
            <a:r>
              <a:rPr lang="en-GB" sz="1700" dirty="0"/>
              <a:t>Interested in learning about the off field side and giving my time that will benefit the club and also complete the project successfully</a:t>
            </a:r>
          </a:p>
        </p:txBody>
      </p:sp>
      <p:pic>
        <p:nvPicPr>
          <p:cNvPr id="4" name="Picture 3"/>
          <p:cNvPicPr>
            <a:picLocks noChangeAspect="1"/>
          </p:cNvPicPr>
          <p:nvPr/>
        </p:nvPicPr>
        <p:blipFill>
          <a:blip r:embed="rId3"/>
          <a:stretch>
            <a:fillRect/>
          </a:stretch>
        </p:blipFill>
        <p:spPr>
          <a:xfrm>
            <a:off x="8170062" y="302227"/>
            <a:ext cx="3336138" cy="3364173"/>
          </a:xfrm>
          <a:prstGeom prst="rect">
            <a:avLst/>
          </a:prstGeom>
        </p:spPr>
      </p:pic>
    </p:spTree>
    <p:extLst>
      <p:ext uri="{BB962C8B-B14F-4D97-AF65-F5344CB8AC3E}">
        <p14:creationId xmlns:p14="http://schemas.microsoft.com/office/powerpoint/2010/main" val="25172328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414" y="543243"/>
            <a:ext cx="8610600" cy="1293028"/>
          </a:xfrm>
        </p:spPr>
        <p:txBody>
          <a:bodyPr/>
          <a:lstStyle/>
          <a:p>
            <a:r>
              <a:rPr lang="en-GB" dirty="0"/>
              <a:t>Proposed research strategy</a:t>
            </a:r>
          </a:p>
        </p:txBody>
      </p:sp>
      <p:sp>
        <p:nvSpPr>
          <p:cNvPr id="3" name="Content Placeholder 2"/>
          <p:cNvSpPr>
            <a:spLocks noGrp="1"/>
          </p:cNvSpPr>
          <p:nvPr>
            <p:ph idx="1"/>
          </p:nvPr>
        </p:nvSpPr>
        <p:spPr/>
        <p:txBody>
          <a:bodyPr>
            <a:normAutofit/>
          </a:bodyPr>
          <a:lstStyle/>
          <a:p>
            <a:r>
              <a:rPr lang="en-GB" sz="1700" dirty="0"/>
              <a:t>Both Primary and Secondary Research methods will be utilised </a:t>
            </a:r>
          </a:p>
          <a:p>
            <a:endParaRPr lang="en-GB" sz="1700" dirty="0"/>
          </a:p>
          <a:p>
            <a:r>
              <a:rPr lang="en-GB" sz="1700" dirty="0"/>
              <a:t>Articles, surveys, figures and questionnaires</a:t>
            </a:r>
          </a:p>
          <a:p>
            <a:endParaRPr lang="en-GB" sz="1700" dirty="0"/>
          </a:p>
          <a:p>
            <a:r>
              <a:rPr lang="en-GB" sz="1700" dirty="0"/>
              <a:t>Interviews with those connected with club internally and externally</a:t>
            </a:r>
          </a:p>
          <a:p>
            <a:endParaRPr lang="en-GB" sz="1700" dirty="0"/>
          </a:p>
          <a:p>
            <a:r>
              <a:rPr lang="en-GB" sz="1700" dirty="0"/>
              <a:t>Mixed Qualitative and Quantitative methods for best resolutions</a:t>
            </a:r>
          </a:p>
          <a:p>
            <a:endParaRPr lang="en-GB" sz="1700" dirty="0"/>
          </a:p>
          <a:p>
            <a:r>
              <a:rPr lang="en-GB" sz="1700" dirty="0"/>
              <a:t>Vital to use time effectively on research and extracting the right information</a:t>
            </a:r>
          </a:p>
          <a:p>
            <a:endParaRPr lang="en-GB" dirty="0"/>
          </a:p>
        </p:txBody>
      </p:sp>
    </p:spTree>
    <p:extLst>
      <p:ext uri="{BB962C8B-B14F-4D97-AF65-F5344CB8AC3E}">
        <p14:creationId xmlns:p14="http://schemas.microsoft.com/office/powerpoint/2010/main" val="23667903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357" y="639315"/>
            <a:ext cx="8610600" cy="1293028"/>
          </a:xfrm>
        </p:spPr>
        <p:txBody>
          <a:bodyPr/>
          <a:lstStyle/>
          <a:p>
            <a:r>
              <a:rPr lang="en-GB" dirty="0"/>
              <a:t>Project plan – including input from self and others</a:t>
            </a:r>
          </a:p>
        </p:txBody>
      </p:sp>
      <p:sp>
        <p:nvSpPr>
          <p:cNvPr id="3" name="Content Placeholder 2"/>
          <p:cNvSpPr>
            <a:spLocks noGrp="1"/>
          </p:cNvSpPr>
          <p:nvPr>
            <p:ph idx="1"/>
          </p:nvPr>
        </p:nvSpPr>
        <p:spPr/>
        <p:txBody>
          <a:bodyPr>
            <a:normAutofit/>
          </a:bodyPr>
          <a:lstStyle/>
          <a:p>
            <a:endParaRPr lang="en-GB" dirty="0"/>
          </a:p>
          <a:p>
            <a:r>
              <a:rPr lang="en-GB" sz="1700" dirty="0"/>
              <a:t>Research undertaken in spare time then club briefed.</a:t>
            </a:r>
          </a:p>
          <a:p>
            <a:endParaRPr lang="en-GB" sz="1700" dirty="0"/>
          </a:p>
          <a:p>
            <a:r>
              <a:rPr lang="en-GB" sz="1700" dirty="0"/>
              <a:t>Weekly meetings as well as regular phone calls to ensure both parties are updated with developments .</a:t>
            </a:r>
          </a:p>
          <a:p>
            <a:endParaRPr lang="en-GB" sz="1700" dirty="0"/>
          </a:p>
          <a:p>
            <a:r>
              <a:rPr lang="en-GB" sz="1700" dirty="0"/>
              <a:t>A Gantt chart will be devised to ensure schedule is stuck to</a:t>
            </a:r>
          </a:p>
          <a:p>
            <a:endParaRPr lang="en-GB" sz="1700" dirty="0"/>
          </a:p>
          <a:p>
            <a:r>
              <a:rPr lang="en-GB" sz="1700" dirty="0"/>
              <a:t>Records of meetings minutes for personal use only and will not be released into public domain</a:t>
            </a:r>
          </a:p>
        </p:txBody>
      </p:sp>
    </p:spTree>
    <p:extLst>
      <p:ext uri="{BB962C8B-B14F-4D97-AF65-F5344CB8AC3E}">
        <p14:creationId xmlns:p14="http://schemas.microsoft.com/office/powerpoint/2010/main" val="14726279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777252"/>
            <a:ext cx="8610600" cy="1293028"/>
          </a:xfrm>
        </p:spPr>
        <p:txBody>
          <a:bodyPr/>
          <a:lstStyle/>
          <a:p>
            <a:r>
              <a:rPr lang="en-GB" dirty="0"/>
              <a:t>Possible actions/outcomes </a:t>
            </a:r>
          </a:p>
        </p:txBody>
      </p:sp>
      <p:sp>
        <p:nvSpPr>
          <p:cNvPr id="3" name="Content Placeholder 2"/>
          <p:cNvSpPr>
            <a:spLocks noGrp="1"/>
          </p:cNvSpPr>
          <p:nvPr>
            <p:ph idx="1"/>
          </p:nvPr>
        </p:nvSpPr>
        <p:spPr>
          <a:xfrm>
            <a:off x="685800" y="2960104"/>
            <a:ext cx="10820400" cy="4024125"/>
          </a:xfrm>
        </p:spPr>
        <p:txBody>
          <a:bodyPr/>
          <a:lstStyle/>
          <a:p>
            <a:r>
              <a:rPr lang="en-GB" sz="1700" dirty="0"/>
              <a:t>Potential use of club facilities to connect club and community link</a:t>
            </a:r>
          </a:p>
          <a:p>
            <a:endParaRPr lang="en-GB" sz="1700" dirty="0"/>
          </a:p>
          <a:p>
            <a:r>
              <a:rPr lang="en-GB" sz="1700" dirty="0"/>
              <a:t>An efficient marketing plan to be devised</a:t>
            </a:r>
          </a:p>
          <a:p>
            <a:endParaRPr lang="en-GB" sz="1700" dirty="0"/>
          </a:p>
          <a:p>
            <a:r>
              <a:rPr lang="en-GB" sz="1700" dirty="0"/>
              <a:t>A successful project will hopefully open doors for future connections</a:t>
            </a:r>
          </a:p>
          <a:p>
            <a:endParaRPr lang="en-GB" sz="1700" dirty="0"/>
          </a:p>
          <a:p>
            <a:r>
              <a:rPr lang="en-GB" sz="1700" dirty="0"/>
              <a:t>University and club partnership could be made as a result </a:t>
            </a:r>
          </a:p>
          <a:p>
            <a:endParaRPr lang="en-GB" dirty="0"/>
          </a:p>
        </p:txBody>
      </p:sp>
    </p:spTree>
    <p:extLst>
      <p:ext uri="{BB962C8B-B14F-4D97-AF65-F5344CB8AC3E}">
        <p14:creationId xmlns:p14="http://schemas.microsoft.com/office/powerpoint/2010/main" val="34259874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93917"/>
            <a:ext cx="8610600" cy="1293028"/>
          </a:xfrm>
        </p:spPr>
        <p:txBody>
          <a:bodyPr/>
          <a:lstStyle/>
          <a:p>
            <a:r>
              <a:rPr lang="en-GB" dirty="0"/>
              <a:t>Possible constraints </a:t>
            </a:r>
          </a:p>
        </p:txBody>
      </p:sp>
      <p:sp>
        <p:nvSpPr>
          <p:cNvPr id="3" name="Content Placeholder 2"/>
          <p:cNvSpPr>
            <a:spLocks noGrp="1"/>
          </p:cNvSpPr>
          <p:nvPr>
            <p:ph idx="1"/>
          </p:nvPr>
        </p:nvSpPr>
        <p:spPr/>
        <p:txBody>
          <a:bodyPr/>
          <a:lstStyle/>
          <a:p>
            <a:pPr marL="0" indent="0">
              <a:buNone/>
            </a:pPr>
            <a:endParaRPr lang="en-GB" dirty="0"/>
          </a:p>
          <a:p>
            <a:r>
              <a:rPr lang="en-GB" sz="1700" dirty="0"/>
              <a:t>On and off-field issues are more important</a:t>
            </a:r>
          </a:p>
          <a:p>
            <a:endParaRPr lang="en-GB" sz="1700" dirty="0"/>
          </a:p>
          <a:p>
            <a:r>
              <a:rPr lang="en-GB" sz="1700" dirty="0"/>
              <a:t>Business environment of the club constantly changing</a:t>
            </a:r>
          </a:p>
          <a:p>
            <a:endParaRPr lang="en-GB" sz="1700" dirty="0"/>
          </a:p>
          <a:p>
            <a:r>
              <a:rPr lang="en-GB" sz="1700" dirty="0"/>
              <a:t>Going into a new environment might not be taken as seriously</a:t>
            </a:r>
          </a:p>
          <a:p>
            <a:endParaRPr lang="en-GB" sz="1700" dirty="0"/>
          </a:p>
          <a:p>
            <a:r>
              <a:rPr lang="en-GB" sz="1700" dirty="0"/>
              <a:t>Time Management</a:t>
            </a:r>
          </a:p>
          <a:p>
            <a:endParaRPr lang="en-GB" dirty="0"/>
          </a:p>
        </p:txBody>
      </p:sp>
    </p:spTree>
    <p:extLst>
      <p:ext uri="{BB962C8B-B14F-4D97-AF65-F5344CB8AC3E}">
        <p14:creationId xmlns:p14="http://schemas.microsoft.com/office/powerpoint/2010/main" val="41897487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960" y="535773"/>
            <a:ext cx="8610600" cy="1293028"/>
          </a:xfrm>
        </p:spPr>
        <p:txBody>
          <a:bodyPr/>
          <a:lstStyle/>
          <a:p>
            <a:r>
              <a:rPr lang="en-GB" dirty="0"/>
              <a:t>Conclusions</a:t>
            </a:r>
          </a:p>
        </p:txBody>
      </p:sp>
      <p:sp>
        <p:nvSpPr>
          <p:cNvPr id="3" name="Content Placeholder 2"/>
          <p:cNvSpPr>
            <a:spLocks noGrp="1"/>
          </p:cNvSpPr>
          <p:nvPr>
            <p:ph idx="1"/>
          </p:nvPr>
        </p:nvSpPr>
        <p:spPr/>
        <p:txBody>
          <a:bodyPr>
            <a:normAutofit/>
          </a:bodyPr>
          <a:lstStyle/>
          <a:p>
            <a:r>
              <a:rPr lang="en-GB" sz="1700" dirty="0"/>
              <a:t>The consultancy project will have a benefit not only on myself and the project, but also to the club.</a:t>
            </a:r>
          </a:p>
          <a:p>
            <a:endParaRPr lang="en-GB" sz="1700" dirty="0"/>
          </a:p>
          <a:p>
            <a:r>
              <a:rPr lang="en-GB" sz="1700" dirty="0"/>
              <a:t>Great experience in working in a business environment that can open doors to exciting opportunities in the future and create life long memories.</a:t>
            </a:r>
          </a:p>
          <a:p>
            <a:endParaRPr lang="en-GB" sz="1700" dirty="0"/>
          </a:p>
          <a:p>
            <a:r>
              <a:rPr lang="en-GB" sz="1700" dirty="0"/>
              <a:t>Passion and hard work will mean that the research will be calculated and precise to the benefit of Neath.</a:t>
            </a:r>
          </a:p>
          <a:p>
            <a:endParaRPr lang="en-GB" sz="1700" dirty="0"/>
          </a:p>
          <a:p>
            <a:r>
              <a:rPr lang="en-GB" sz="1700" dirty="0"/>
              <a:t>Thanks for listening to my pitch, I welcome any questions.</a:t>
            </a:r>
          </a:p>
        </p:txBody>
      </p:sp>
    </p:spTree>
    <p:extLst>
      <p:ext uri="{BB962C8B-B14F-4D97-AF65-F5344CB8AC3E}">
        <p14:creationId xmlns:p14="http://schemas.microsoft.com/office/powerpoint/2010/main" val="2728936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2120" y="639315"/>
            <a:ext cx="8610600" cy="1293028"/>
          </a:xfrm>
        </p:spPr>
        <p:txBody>
          <a:bodyPr/>
          <a:lstStyle/>
          <a:p>
            <a:r>
              <a:rPr lang="en-GB" dirty="0"/>
              <a:t>Bibliography</a:t>
            </a:r>
          </a:p>
        </p:txBody>
      </p:sp>
      <p:sp>
        <p:nvSpPr>
          <p:cNvPr id="3" name="Content Placeholder 2"/>
          <p:cNvSpPr>
            <a:spLocks noGrp="1"/>
          </p:cNvSpPr>
          <p:nvPr>
            <p:ph idx="1"/>
          </p:nvPr>
        </p:nvSpPr>
        <p:spPr/>
        <p:txBody>
          <a:bodyPr/>
          <a:lstStyle/>
          <a:p>
            <a:endParaRPr lang="en-GB" dirty="0" smtClean="0"/>
          </a:p>
          <a:p>
            <a:r>
              <a:rPr lang="en-GB" dirty="0"/>
              <a:t>Lloyd R. (2018). The Neath rugby crisis explained: What happens to the club, the league and their rivals if they fold. Available: https://www.walesonline.co.uk/sport/rugby/rugby-news/neath-rugby-crisis-explained-what-15530583. Last accessed 28th Jan 2020</a:t>
            </a:r>
            <a:r>
              <a:rPr lang="en-GB" dirty="0" smtClean="0"/>
              <a:t>.</a:t>
            </a:r>
          </a:p>
          <a:p>
            <a:r>
              <a:rPr lang="en-GB" dirty="0"/>
              <a:t>Unknown. (2016). Neath badge. Available: https://macronstoreneath.co.uk/editedneath-badge/. Last accessed 28th Jan 2020.</a:t>
            </a:r>
            <a:endParaRPr lang="en-GB" dirty="0"/>
          </a:p>
          <a:p>
            <a:r>
              <a:rPr lang="en-GB" dirty="0"/>
              <a:t>WRU Image Used. (2008). Neath confirmed as Premiership champions . Available: https://www.wru.wales/2008/04/neath-confirmed-as-premiership-champions/. Last accessed 28th Jan 2020.</a:t>
            </a:r>
            <a:endParaRPr lang="en-GB" dirty="0"/>
          </a:p>
          <a:p>
            <a:endParaRPr lang="en-GB" dirty="0"/>
          </a:p>
        </p:txBody>
      </p:sp>
    </p:spTree>
    <p:extLst>
      <p:ext uri="{BB962C8B-B14F-4D97-AF65-F5344CB8AC3E}">
        <p14:creationId xmlns:p14="http://schemas.microsoft.com/office/powerpoint/2010/main" val="4399182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516</TotalTime>
  <Words>1788</Words>
  <Application>Microsoft Office PowerPoint</Application>
  <PresentationFormat>Widescreen</PresentationFormat>
  <Paragraphs>117</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Consultancy project at Neath rugby club</vt:lpstr>
      <vt:lpstr>Brief background- neath rfc</vt:lpstr>
      <vt:lpstr>PROJECT AIM AND OBJECTIVES</vt:lpstr>
      <vt:lpstr>Rationale</vt:lpstr>
      <vt:lpstr>Initial ideas</vt:lpstr>
      <vt:lpstr>Consultant </vt:lpstr>
      <vt:lpstr>Proposed research strategy</vt:lpstr>
      <vt:lpstr>Project plan – including input from self and others</vt:lpstr>
      <vt:lpstr>Possible actions/outcomes </vt:lpstr>
      <vt:lpstr>Possible constraints </vt:lpstr>
      <vt:lpstr>Conclusions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 at Neath rugby club</dc:title>
  <dc:creator>Rhodri Stranaghan</dc:creator>
  <cp:lastModifiedBy>Rhodri Stranaghan</cp:lastModifiedBy>
  <cp:revision>47</cp:revision>
  <dcterms:created xsi:type="dcterms:W3CDTF">2019-12-12T20:51:06Z</dcterms:created>
  <dcterms:modified xsi:type="dcterms:W3CDTF">2020-01-28T20:59:16Z</dcterms:modified>
</cp:coreProperties>
</file>