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493" r:id="rId2"/>
    <p:sldId id="278" r:id="rId3"/>
    <p:sldId id="321" r:id="rId4"/>
    <p:sldId id="322" r:id="rId5"/>
    <p:sldId id="324" r:id="rId6"/>
    <p:sldId id="323" r:id="rId7"/>
    <p:sldId id="494" r:id="rId8"/>
    <p:sldId id="495" r:id="rId9"/>
    <p:sldId id="496" r:id="rId10"/>
    <p:sldId id="497" r:id="rId11"/>
    <p:sldId id="499" r:id="rId12"/>
    <p:sldId id="498" r:id="rId13"/>
    <p:sldId id="500" r:id="rId14"/>
    <p:sldId id="501" r:id="rId15"/>
    <p:sldId id="502" r:id="rId16"/>
    <p:sldId id="503" r:id="rId17"/>
    <p:sldId id="508" r:id="rId18"/>
    <p:sldId id="510" r:id="rId19"/>
    <p:sldId id="504" r:id="rId20"/>
    <p:sldId id="505" r:id="rId21"/>
    <p:sldId id="506" r:id="rId22"/>
    <p:sldId id="507" r:id="rId23"/>
    <p:sldId id="509" r:id="rId24"/>
    <p:sldId id="341" r:id="rId25"/>
    <p:sldId id="511" r:id="rId26"/>
    <p:sldId id="512"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73" autoAdjust="0"/>
    <p:restoredTop sz="93376" autoAdjust="0"/>
  </p:normalViewPr>
  <p:slideViewPr>
    <p:cSldViewPr>
      <p:cViewPr varScale="1">
        <p:scale>
          <a:sx n="103" d="100"/>
          <a:sy n="103" d="100"/>
        </p:scale>
        <p:origin x="41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10/10/2024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10/10/2024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10/10/2024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10/10/2024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10/10/2024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10/10/2024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10/10/2024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59383" y="4058706"/>
            <a:ext cx="7772400" cy="1235066"/>
          </a:xfrm>
        </p:spPr>
        <p:txBody>
          <a:bodyPr/>
          <a:lstStyle/>
          <a:p>
            <a:pPr algn="r" eaLnBrk="1" hangingPunct="1"/>
            <a:r>
              <a:rPr lang="en-GB" altLang="en-US" sz="2400" b="1" dirty="0"/>
              <a:t>Week 1: Session 1: </a:t>
            </a:r>
            <a:br>
              <a:rPr lang="en-GB" altLang="en-US" sz="2400" b="1" dirty="0"/>
            </a:br>
            <a:r>
              <a:rPr lang="en-GB" altLang="en-US" sz="2400" b="1" dirty="0"/>
              <a:t>Introduction to BI</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a:p>
            <a:pPr eaLnBrk="1" hangingPunct="1"/>
            <a:endParaRPr lang="en-GB" altLang="en-US" sz="4000" b="1" dirty="0">
              <a:solidFill>
                <a:schemeClr val="tx1"/>
              </a:solidFill>
            </a:endParaRPr>
          </a:p>
          <a:p>
            <a:pPr eaLnBrk="1" hangingPunct="1"/>
            <a:endParaRPr lang="en-GB" altLang="en-US" sz="4000" b="1" dirty="0">
              <a:solidFill>
                <a:schemeClr val="tx1"/>
              </a:solidFill>
            </a:endParaRP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10/10/2024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3" y="1474788"/>
            <a:ext cx="7775575" cy="4031873"/>
          </a:xfrm>
          <a:prstGeom prst="rect">
            <a:avLst/>
          </a:prstGeom>
        </p:spPr>
        <p:txBody>
          <a:bodyPr>
            <a:spAutoFit/>
          </a:bodyPr>
          <a:lstStyle/>
          <a:p>
            <a:pPr algn="just" eaLnBrk="1" hangingPunct="1">
              <a:buFont typeface="Arial" panose="020B0604020202020204" pitchFamily="34" charset="0"/>
              <a:buNone/>
              <a:defRPr/>
            </a:pPr>
            <a:r>
              <a:rPr lang="en-GB" sz="2800" dirty="0">
                <a:latin typeface="+mn-lt"/>
              </a:rPr>
              <a:t>By the end of this session, students should be aware of:</a:t>
            </a:r>
            <a:r>
              <a:rPr lang="en-GB" sz="2400" dirty="0">
                <a:latin typeface="+mn-lt"/>
              </a:rPr>
              <a:t>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Basic Rules </a:t>
            </a:r>
          </a:p>
          <a:p>
            <a:pPr marL="342900" indent="-342900" eaLnBrk="1" hangingPunct="1">
              <a:buFont typeface="Arial" panose="020B0604020202020204" pitchFamily="34" charset="0"/>
              <a:buChar char="•"/>
              <a:defRPr/>
            </a:pPr>
            <a:r>
              <a:rPr lang="en-GB" sz="2200" dirty="0">
                <a:latin typeface="+mn-lt"/>
              </a:rPr>
              <a:t>Module Aim &amp; Learning Objectives</a:t>
            </a:r>
          </a:p>
          <a:p>
            <a:pPr marL="342900" indent="-342900" eaLnBrk="1" hangingPunct="1">
              <a:buFont typeface="Arial" panose="020B0604020202020204" pitchFamily="34" charset="0"/>
              <a:buChar char="•"/>
              <a:defRPr/>
            </a:pPr>
            <a:r>
              <a:rPr lang="en-GB" sz="2200" dirty="0">
                <a:latin typeface="+mn-lt"/>
              </a:rPr>
              <a:t>Indicative Contents </a:t>
            </a:r>
          </a:p>
          <a:p>
            <a:pPr marL="342900" indent="-342900" eaLnBrk="1" hangingPunct="1">
              <a:buFont typeface="Arial" panose="020B0604020202020204" pitchFamily="34" charset="0"/>
              <a:buChar char="•"/>
              <a:defRPr/>
            </a:pPr>
            <a:r>
              <a:rPr lang="en-GB" sz="2200" dirty="0">
                <a:latin typeface="+mn-lt"/>
              </a:rPr>
              <a:t>Assessments</a:t>
            </a:r>
          </a:p>
          <a:p>
            <a:pPr marL="342900" indent="-342900" eaLnBrk="1" hangingPunct="1">
              <a:buFont typeface="Arial" panose="020B0604020202020204" pitchFamily="34" charset="0"/>
              <a:buChar char="•"/>
              <a:defRPr/>
            </a:pPr>
            <a:r>
              <a:rPr lang="en-GB" sz="2200" dirty="0">
                <a:latin typeface="+mn-lt"/>
              </a:rPr>
              <a:t>What is Business Intelligence? </a:t>
            </a:r>
          </a:p>
          <a:p>
            <a:pPr marL="342900" indent="-342900" eaLnBrk="1" hangingPunct="1">
              <a:buFont typeface="Arial" panose="020B0604020202020204" pitchFamily="34" charset="0"/>
              <a:buChar char="•"/>
              <a:defRPr/>
            </a:pPr>
            <a:r>
              <a:rPr lang="en-GB" sz="2200" dirty="0">
                <a:latin typeface="+mn-lt"/>
              </a:rPr>
              <a:t>What is Data, Information and Knowledge? </a:t>
            </a:r>
          </a:p>
          <a:p>
            <a:pPr marL="342900" indent="-342900" eaLnBrk="1" hangingPunct="1">
              <a:buFont typeface="Arial" panose="020B0604020202020204" pitchFamily="34" charset="0"/>
              <a:buChar char="•"/>
              <a:defRPr/>
            </a:pPr>
            <a:r>
              <a:rPr lang="en-GB" sz="2200" dirty="0">
                <a:latin typeface="+mn-lt"/>
              </a:rPr>
              <a:t>Benefits of BI</a:t>
            </a:r>
          </a:p>
          <a:p>
            <a:pPr marL="342900" indent="-342900" eaLnBrk="1" hangingPunct="1">
              <a:buFont typeface="Arial" panose="020B0604020202020204" pitchFamily="34" charset="0"/>
              <a:buChar char="•"/>
              <a:defRPr/>
            </a:pPr>
            <a:r>
              <a:rPr lang="en-GB" sz="2200" dirty="0">
                <a:latin typeface="+mn-lt"/>
              </a:rPr>
              <a:t>Terms &amp; Terminologies of BI</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415E8F-F6E5-7F40-A75E-C91714037B04}"/>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18434" name="Slide Number Placeholder 5">
            <a:extLst>
              <a:ext uri="{FF2B5EF4-FFF2-40B4-BE49-F238E27FC236}">
                <a16:creationId xmlns:a16="http://schemas.microsoft.com/office/drawing/2014/main" id="{8EDCDC82-B319-E040-9841-114D9420FD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1A063BA-F406-4249-8CC5-1A48653D778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E45E4159-8B49-7941-8732-B819A635EB21}"/>
              </a:ext>
            </a:extLst>
          </p:cNvPr>
          <p:cNvSpPr txBox="1">
            <a:spLocks noChangeArrowheads="1"/>
          </p:cNvSpPr>
          <p:nvPr/>
        </p:nvSpPr>
        <p:spPr bwMode="auto">
          <a:xfrm>
            <a:off x="827088" y="47625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Aim of the Module</a:t>
            </a:r>
          </a:p>
        </p:txBody>
      </p:sp>
      <p:sp>
        <p:nvSpPr>
          <p:cNvPr id="3" name="Rectangle 2">
            <a:extLst>
              <a:ext uri="{FF2B5EF4-FFF2-40B4-BE49-F238E27FC236}">
                <a16:creationId xmlns:a16="http://schemas.microsoft.com/office/drawing/2014/main" id="{5DC52173-CB4D-B443-B2DB-42747A61E6EE}"/>
              </a:ext>
            </a:extLst>
          </p:cNvPr>
          <p:cNvSpPr/>
          <p:nvPr/>
        </p:nvSpPr>
        <p:spPr>
          <a:xfrm>
            <a:off x="900113" y="1341438"/>
            <a:ext cx="7489825" cy="1384995"/>
          </a:xfrm>
          <a:prstGeom prst="rect">
            <a:avLst/>
          </a:prstGeom>
        </p:spPr>
        <p:txBody>
          <a:bodyPr>
            <a:spAutoFit/>
          </a:bodyPr>
          <a:lstStyle/>
          <a:p>
            <a:pPr algn="just"/>
            <a:r>
              <a:rPr lang="en-GB" sz="2800" dirty="0">
                <a:latin typeface="+mn-lt"/>
              </a:rPr>
              <a:t>To promote a comprehensive understanding of how data system work and how their benefits can be optimised. </a:t>
            </a:r>
          </a:p>
        </p:txBody>
      </p:sp>
    </p:spTree>
    <p:extLst>
      <p:ext uri="{BB962C8B-B14F-4D97-AF65-F5344CB8AC3E}">
        <p14:creationId xmlns:p14="http://schemas.microsoft.com/office/powerpoint/2010/main" val="3623286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24BF4C-9C6B-7F44-BA05-B1588A8CD5AC}"/>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19458" name="Slide Number Placeholder 5">
            <a:extLst>
              <a:ext uri="{FF2B5EF4-FFF2-40B4-BE49-F238E27FC236}">
                <a16:creationId xmlns:a16="http://schemas.microsoft.com/office/drawing/2014/main" id="{22CC6FB0-424D-624B-9DE5-CC6DF5DC455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EB55985-707B-084F-963A-BD7BFF252032}"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55A38810-819B-CA48-99DE-0AA245C7BF4A}"/>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Learning Outcomes</a:t>
            </a:r>
          </a:p>
        </p:txBody>
      </p:sp>
      <p:sp>
        <p:nvSpPr>
          <p:cNvPr id="3" name="Rectangle 2">
            <a:extLst>
              <a:ext uri="{FF2B5EF4-FFF2-40B4-BE49-F238E27FC236}">
                <a16:creationId xmlns:a16="http://schemas.microsoft.com/office/drawing/2014/main" id="{A8970698-1F3B-F741-B721-5226483ACF4B}"/>
              </a:ext>
            </a:extLst>
          </p:cNvPr>
          <p:cNvSpPr/>
          <p:nvPr/>
        </p:nvSpPr>
        <p:spPr>
          <a:xfrm>
            <a:off x="611560" y="1268760"/>
            <a:ext cx="7920880" cy="4154984"/>
          </a:xfrm>
          <a:prstGeom prst="rect">
            <a:avLst/>
          </a:prstGeom>
        </p:spPr>
        <p:txBody>
          <a:bodyPr wrap="square">
            <a:spAutoFit/>
          </a:bodyPr>
          <a:lstStyle/>
          <a:p>
            <a:pPr algn="just"/>
            <a:r>
              <a:rPr lang="en-GB" sz="2400" dirty="0">
                <a:latin typeface="+mn-lt"/>
              </a:rPr>
              <a:t>Upon the successful completion of this module, the student should be able to: </a:t>
            </a:r>
          </a:p>
          <a:p>
            <a:pPr algn="just"/>
            <a:endParaRPr lang="en-GB" sz="2400" dirty="0">
              <a:latin typeface="+mn-lt"/>
            </a:endParaRPr>
          </a:p>
          <a:p>
            <a:pPr marL="342900" indent="-342900" algn="just">
              <a:buFont typeface="Arial" panose="020B0604020202020204" pitchFamily="34" charset="0"/>
              <a:buChar char="•"/>
            </a:pPr>
            <a:r>
              <a:rPr lang="en-GB" sz="2400" dirty="0">
                <a:latin typeface="+mn-lt"/>
              </a:rPr>
              <a:t>Demonstrate an understanding of business intelligence, business intelligence concepts and applications, and data mining</a:t>
            </a:r>
          </a:p>
          <a:p>
            <a:pPr marL="342900" indent="-342900" algn="just">
              <a:buFont typeface="Arial" panose="020B0604020202020204" pitchFamily="34" charset="0"/>
              <a:buChar char="•"/>
            </a:pPr>
            <a:r>
              <a:rPr lang="en-GB" sz="2400" dirty="0">
                <a:latin typeface="+mn-lt"/>
              </a:rPr>
              <a:t>Evaluate the current trends of business intelligence, data warehousing, and data mining</a:t>
            </a:r>
          </a:p>
          <a:p>
            <a:pPr marL="342900" indent="-342900" algn="just">
              <a:buFont typeface="Arial" panose="020B0604020202020204" pitchFamily="34" charset="0"/>
              <a:buChar char="•"/>
            </a:pPr>
            <a:r>
              <a:rPr lang="en-GB" sz="2400" dirty="0">
                <a:latin typeface="+mn-lt"/>
              </a:rPr>
              <a:t>Demonstrate a comprehensive knowledge and understanding of essential concepts and principles, by using predictive and analytic software</a:t>
            </a:r>
          </a:p>
        </p:txBody>
      </p:sp>
    </p:spTree>
    <p:extLst>
      <p:ext uri="{BB962C8B-B14F-4D97-AF65-F5344CB8AC3E}">
        <p14:creationId xmlns:p14="http://schemas.microsoft.com/office/powerpoint/2010/main" val="131225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Indicative Contents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980728"/>
            <a:ext cx="8064500" cy="4524315"/>
          </a:xfrm>
          <a:prstGeom prst="rect">
            <a:avLst/>
          </a:prstGeom>
        </p:spPr>
        <p:txBody>
          <a:bodyPr>
            <a:spAutoFit/>
          </a:bodyPr>
          <a:lstStyle/>
          <a:p>
            <a:pPr marL="342900" indent="-342900">
              <a:buFont typeface="Arial" panose="020B0604020202020204" pitchFamily="34" charset="0"/>
              <a:buChar char="•"/>
            </a:pPr>
            <a:r>
              <a:rPr lang="en-GB" sz="2400" dirty="0">
                <a:latin typeface="+mn-lt"/>
              </a:rPr>
              <a:t>Wholeness of Business Intelligence</a:t>
            </a:r>
          </a:p>
          <a:p>
            <a:pPr marL="342900" indent="-342900">
              <a:buFont typeface="Arial" panose="020B0604020202020204" pitchFamily="34" charset="0"/>
              <a:buChar char="•"/>
            </a:pPr>
            <a:r>
              <a:rPr lang="en-GB" sz="2400" dirty="0">
                <a:latin typeface="+mn-lt"/>
              </a:rPr>
              <a:t>Business Intelligence concepts and applications </a:t>
            </a:r>
          </a:p>
          <a:p>
            <a:pPr marL="342900" indent="-342900">
              <a:buFont typeface="Arial" panose="020B0604020202020204" pitchFamily="34" charset="0"/>
              <a:buChar char="•"/>
            </a:pPr>
            <a:r>
              <a:rPr lang="en-GB" sz="2400" dirty="0">
                <a:latin typeface="+mn-lt"/>
              </a:rPr>
              <a:t>Business Intelligence Applications &amp; current trends of BI</a:t>
            </a:r>
          </a:p>
          <a:p>
            <a:pPr marL="342900" indent="-342900">
              <a:buFont typeface="Arial" panose="020B0604020202020204" pitchFamily="34" charset="0"/>
              <a:buChar char="•"/>
            </a:pPr>
            <a:r>
              <a:rPr lang="en-GB" sz="2400" dirty="0">
                <a:latin typeface="+mn-lt"/>
              </a:rPr>
              <a:t>Data warehousing, architecture, design, approaches &amp; current trends or DW</a:t>
            </a:r>
          </a:p>
          <a:p>
            <a:pPr marL="342900" indent="-342900">
              <a:buFont typeface="Arial" panose="020B0604020202020204" pitchFamily="34" charset="0"/>
              <a:buChar char="•"/>
            </a:pPr>
            <a:r>
              <a:rPr lang="en-GB" sz="2400" dirty="0">
                <a:latin typeface="+mn-lt"/>
              </a:rPr>
              <a:t>Data mining, data mining techniques &amp; best practices &amp; current trends of DM</a:t>
            </a:r>
          </a:p>
          <a:p>
            <a:pPr marL="342900" indent="-342900">
              <a:buFont typeface="Arial" panose="020B0604020202020204" pitchFamily="34" charset="0"/>
              <a:buChar char="•"/>
            </a:pPr>
            <a:r>
              <a:rPr lang="en-GB" sz="2400" dirty="0">
                <a:latin typeface="+mn-lt"/>
              </a:rPr>
              <a:t>Database and database management systems and issues with DMS</a:t>
            </a:r>
          </a:p>
          <a:p>
            <a:pPr marL="342900" indent="-342900">
              <a:buFont typeface="Arial" panose="020B0604020202020204" pitchFamily="34" charset="0"/>
              <a:buChar char="•"/>
            </a:pPr>
            <a:r>
              <a:rPr lang="en-GB" sz="2400" dirty="0">
                <a:latin typeface="+mn-lt"/>
              </a:rPr>
              <a:t>Online Analytical Processing (OLAP)</a:t>
            </a:r>
          </a:p>
          <a:p>
            <a:pPr marL="342900" indent="-342900">
              <a:buFont typeface="Arial" panose="020B0604020202020204" pitchFamily="34" charset="0"/>
              <a:buChar char="•"/>
            </a:pPr>
            <a:r>
              <a:rPr lang="en-GB" sz="2400" dirty="0">
                <a:latin typeface="+mn-lt"/>
              </a:rPr>
              <a:t>Online Transaction Processing (OLTP)</a:t>
            </a:r>
          </a:p>
          <a:p>
            <a:pPr marL="342900" indent="-342900">
              <a:buFont typeface="Arial" panose="020B0604020202020204" pitchFamily="34" charset="0"/>
              <a:buChar char="•"/>
            </a:pPr>
            <a:r>
              <a:rPr lang="en-GB" sz="2400" dirty="0">
                <a:latin typeface="+mn-lt"/>
              </a:rPr>
              <a:t>Data management &amp; reporting </a:t>
            </a:r>
            <a:endParaRPr lang="el-GR" sz="2400" dirty="0">
              <a:latin typeface="+mn-lt"/>
            </a:endParaRPr>
          </a:p>
        </p:txBody>
      </p:sp>
    </p:spTree>
    <p:extLst>
      <p:ext uri="{BB962C8B-B14F-4D97-AF65-F5344CB8AC3E}">
        <p14:creationId xmlns:p14="http://schemas.microsoft.com/office/powerpoint/2010/main" val="416732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D7F0825-0FA1-8544-8678-C0CE3036155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0482" name="Slide Number Placeholder 5">
            <a:extLst>
              <a:ext uri="{FF2B5EF4-FFF2-40B4-BE49-F238E27FC236}">
                <a16:creationId xmlns:a16="http://schemas.microsoft.com/office/drawing/2014/main" id="{6F90B037-BD3F-6140-92E8-016F6311E0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05A34C-7CF0-F049-BAA1-758DD30F67C3}"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4374629E-0B95-0640-8D28-6AB97E1C6BED}"/>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Assessments</a:t>
            </a:r>
            <a:endParaRPr lang="en-US" altLang="en-US" b="1" dirty="0">
              <a:latin typeface="+mj-lt"/>
            </a:endParaRPr>
          </a:p>
        </p:txBody>
      </p:sp>
      <p:sp>
        <p:nvSpPr>
          <p:cNvPr id="6" name="Rectangle 5">
            <a:extLst>
              <a:ext uri="{FF2B5EF4-FFF2-40B4-BE49-F238E27FC236}">
                <a16:creationId xmlns:a16="http://schemas.microsoft.com/office/drawing/2014/main" id="{E01FF5F4-29CB-2241-8140-EBBC4BD66B4D}"/>
              </a:ext>
            </a:extLst>
          </p:cNvPr>
          <p:cNvSpPr/>
          <p:nvPr/>
        </p:nvSpPr>
        <p:spPr>
          <a:xfrm>
            <a:off x="611560" y="4977205"/>
            <a:ext cx="8075240" cy="646331"/>
          </a:xfrm>
          <a:prstGeom prst="rect">
            <a:avLst/>
          </a:prstGeom>
        </p:spPr>
        <p:txBody>
          <a:bodyPr wrap="square">
            <a:spAutoFit/>
          </a:bodyPr>
          <a:lstStyle/>
          <a:p>
            <a:pPr lvl="1" algn="ctr">
              <a:defRPr/>
            </a:pPr>
            <a:r>
              <a:rPr lang="en-GB" b="1" dirty="0">
                <a:latin typeface="+mn-lt"/>
              </a:rPr>
              <a:t>N.B.: Assessments components and tasks will be discussed in detail in week 2</a:t>
            </a:r>
          </a:p>
        </p:txBody>
      </p:sp>
      <p:pic>
        <p:nvPicPr>
          <p:cNvPr id="9" name="Picture 8">
            <a:extLst>
              <a:ext uri="{FF2B5EF4-FFF2-40B4-BE49-F238E27FC236}">
                <a16:creationId xmlns:a16="http://schemas.microsoft.com/office/drawing/2014/main" id="{4E3459DE-B84E-7BB5-20FA-B23CADFCE4E4}"/>
              </a:ext>
            </a:extLst>
          </p:cNvPr>
          <p:cNvPicPr>
            <a:picLocks noChangeAspect="1"/>
          </p:cNvPicPr>
          <p:nvPr/>
        </p:nvPicPr>
        <p:blipFill>
          <a:blip r:embed="rId2"/>
          <a:stretch>
            <a:fillRect/>
          </a:stretch>
        </p:blipFill>
        <p:spPr>
          <a:xfrm>
            <a:off x="611560" y="1171771"/>
            <a:ext cx="8075240" cy="3552825"/>
          </a:xfrm>
          <a:prstGeom prst="rect">
            <a:avLst/>
          </a:prstGeom>
        </p:spPr>
      </p:pic>
    </p:spTree>
    <p:extLst>
      <p:ext uri="{BB962C8B-B14F-4D97-AF65-F5344CB8AC3E}">
        <p14:creationId xmlns:p14="http://schemas.microsoft.com/office/powerpoint/2010/main" val="374842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149350"/>
            <a:ext cx="8064500" cy="4493538"/>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Business intelligence is not business as usual. It is about making better decisions easier and making them more quickly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may be defined as a set of mathematical models and analysis methodologies that exploit the available data to generate information and knowledge useful for complex decision-making process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to present data to businesspeople so they can use it to gain knowledge. It enables access and delivery of information to business users. </a:t>
            </a:r>
          </a:p>
          <a:p>
            <a:pPr marL="342900" indent="-342900" algn="just">
              <a:buFont typeface="Arial" panose="020B0604020202020204" pitchFamily="34" charset="0"/>
              <a:buChar char="•"/>
            </a:pPr>
            <a:endParaRPr lang="el-GR" sz="2200" dirty="0">
              <a:latin typeface="+mn-lt"/>
            </a:endParaRPr>
          </a:p>
        </p:txBody>
      </p:sp>
    </p:spTree>
    <p:extLst>
      <p:ext uri="{BB962C8B-B14F-4D97-AF65-F5344CB8AC3E}">
        <p14:creationId xmlns:p14="http://schemas.microsoft.com/office/powerpoint/2010/main" val="109515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pic>
        <p:nvPicPr>
          <p:cNvPr id="2" name="Picture 1">
            <a:extLst>
              <a:ext uri="{FF2B5EF4-FFF2-40B4-BE49-F238E27FC236}">
                <a16:creationId xmlns:a16="http://schemas.microsoft.com/office/drawing/2014/main" id="{6DA0D287-2EEE-F444-B3A4-1356A9ADCC9B}"/>
              </a:ext>
            </a:extLst>
          </p:cNvPr>
          <p:cNvPicPr>
            <a:picLocks noChangeAspect="1"/>
          </p:cNvPicPr>
          <p:nvPr/>
        </p:nvPicPr>
        <p:blipFill>
          <a:blip r:embed="rId2"/>
          <a:stretch>
            <a:fillRect/>
          </a:stretch>
        </p:blipFill>
        <p:spPr>
          <a:xfrm>
            <a:off x="1115616" y="946394"/>
            <a:ext cx="6912768" cy="3906490"/>
          </a:xfrm>
          <a:prstGeom prst="rect">
            <a:avLst/>
          </a:prstGeom>
        </p:spPr>
      </p:pic>
      <p:sp>
        <p:nvSpPr>
          <p:cNvPr id="4" name="Rectangle 3">
            <a:extLst>
              <a:ext uri="{FF2B5EF4-FFF2-40B4-BE49-F238E27FC236}">
                <a16:creationId xmlns:a16="http://schemas.microsoft.com/office/drawing/2014/main" id="{E3254536-068B-F54A-8D79-E77A49531B2B}"/>
              </a:ext>
            </a:extLst>
          </p:cNvPr>
          <p:cNvSpPr/>
          <p:nvPr/>
        </p:nvSpPr>
        <p:spPr>
          <a:xfrm>
            <a:off x="359532" y="5085184"/>
            <a:ext cx="8424936" cy="707886"/>
          </a:xfrm>
          <a:prstGeom prst="rect">
            <a:avLst/>
          </a:prstGeom>
        </p:spPr>
        <p:txBody>
          <a:bodyPr wrap="square">
            <a:spAutoFit/>
          </a:bodyPr>
          <a:lstStyle/>
          <a:p>
            <a:pPr lvl="1" algn="ctr">
              <a:defRPr/>
            </a:pPr>
            <a:r>
              <a:rPr lang="en-GB" sz="2000" dirty="0">
                <a:latin typeface="+mn-lt"/>
              </a:rPr>
              <a:t>Business intelligence is what business people see via tools and dashboards</a:t>
            </a:r>
          </a:p>
        </p:txBody>
      </p:sp>
    </p:spTree>
    <p:extLst>
      <p:ext uri="{BB962C8B-B14F-4D97-AF65-F5344CB8AC3E}">
        <p14:creationId xmlns:p14="http://schemas.microsoft.com/office/powerpoint/2010/main" val="777814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80728"/>
            <a:ext cx="8064500" cy="4708981"/>
          </a:xfrm>
          <a:prstGeom prst="rect">
            <a:avLst/>
          </a:prstGeom>
        </p:spPr>
        <p:txBody>
          <a:bodyPr>
            <a:spAutoFit/>
          </a:bodyPr>
          <a:lstStyle/>
          <a:p>
            <a:pPr marL="342900" indent="-342900" algn="just">
              <a:buFont typeface="Arial" panose="020B0604020202020204" pitchFamily="34" charset="0"/>
              <a:buChar char="•"/>
            </a:pPr>
            <a:r>
              <a:rPr lang="en-GB" sz="2000" b="1" dirty="0">
                <a:latin typeface="+mn-lt"/>
              </a:rPr>
              <a:t>Data: </a:t>
            </a:r>
            <a:r>
              <a:rPr lang="en-GB" sz="2000" dirty="0">
                <a:latin typeface="+mn-lt"/>
              </a:rPr>
              <a:t>Generally, data represents a structured codification of single primary entities, as well as of transactions involving two or more primary entities. </a:t>
            </a:r>
          </a:p>
          <a:p>
            <a:pPr algn="just"/>
            <a:r>
              <a:rPr lang="en-GB" sz="2000" b="1" dirty="0">
                <a:latin typeface="+mn-lt"/>
              </a:rPr>
              <a:t>	</a:t>
            </a:r>
          </a:p>
          <a:p>
            <a:pPr lvl="2" algn="just"/>
            <a:r>
              <a:rPr lang="en-GB" sz="2000" b="1" dirty="0">
                <a:latin typeface="+mn-lt"/>
              </a:rPr>
              <a:t>Example: </a:t>
            </a:r>
            <a:r>
              <a:rPr lang="en-GB" sz="2000" dirty="0">
                <a:latin typeface="+mn-lt"/>
              </a:rPr>
              <a:t>for a retailer data refer to primary entities such as customers, points of sale and items, while sales receipt represents the commercial transactions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Information: </a:t>
            </a:r>
            <a:r>
              <a:rPr lang="en-GB" sz="2000" dirty="0">
                <a:latin typeface="+mn-lt"/>
              </a:rPr>
              <a:t>Information is the outcome of extraction and processing activities carried out on data, and it appears meaningful for those who receive it in a specific domain. </a:t>
            </a:r>
          </a:p>
          <a:p>
            <a:pPr algn="just"/>
            <a:r>
              <a:rPr lang="en-GB" sz="2000" b="1" dirty="0">
                <a:latin typeface="+mn-lt"/>
              </a:rPr>
              <a:t>	</a:t>
            </a:r>
          </a:p>
          <a:p>
            <a:pPr lvl="2" algn="just"/>
            <a:r>
              <a:rPr lang="en-GB" sz="2000" b="1" dirty="0">
                <a:latin typeface="+mn-lt"/>
              </a:rPr>
              <a:t>Example: </a:t>
            </a:r>
            <a:r>
              <a:rPr lang="en-GB" sz="2000" dirty="0">
                <a:latin typeface="+mn-lt"/>
              </a:rPr>
              <a:t>the proportion of sales receipts in the amount of over £100 per week represents meaningful pieces of information that can be extracted from raw stored data </a:t>
            </a:r>
            <a:endParaRPr lang="el-GR" sz="2000" b="1" dirty="0">
              <a:latin typeface="+mn-lt"/>
            </a:endParaRPr>
          </a:p>
        </p:txBody>
      </p:sp>
    </p:spTree>
    <p:extLst>
      <p:ext uri="{BB962C8B-B14F-4D97-AF65-F5344CB8AC3E}">
        <p14:creationId xmlns:p14="http://schemas.microsoft.com/office/powerpoint/2010/main" val="477358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b="1" dirty="0">
                <a:latin typeface="+mn-lt"/>
              </a:rPr>
              <a:t>Knowledge: </a:t>
            </a:r>
          </a:p>
          <a:p>
            <a:pPr marL="342900" indent="-342900" algn="just">
              <a:buFontTx/>
              <a:buChar char="-"/>
            </a:pPr>
            <a:r>
              <a:rPr lang="en-GB" sz="2200" dirty="0">
                <a:latin typeface="+mn-lt"/>
              </a:rPr>
              <a:t>Information is transformed into knowledge when it is used to make decisions and develop the corresponding actions</a:t>
            </a:r>
          </a:p>
          <a:p>
            <a:pPr marL="342900" indent="-342900" algn="just">
              <a:buFontTx/>
              <a:buChar char="-"/>
            </a:pPr>
            <a:endParaRPr lang="en-GB" sz="2200" dirty="0">
              <a:latin typeface="+mn-lt"/>
            </a:endParaRPr>
          </a:p>
          <a:p>
            <a:pPr marL="342900" indent="-342900" algn="just">
              <a:buFontTx/>
              <a:buChar char="-"/>
            </a:pPr>
            <a:r>
              <a:rPr lang="en-GB" sz="2200" dirty="0">
                <a:latin typeface="+mn-lt"/>
              </a:rPr>
              <a:t>We can think of knowledge as consisting of information put to work into a specific domain, enhanced by the experience and competence of decision makers in tackling and solving complex problems</a:t>
            </a:r>
          </a:p>
          <a:p>
            <a:pPr algn="just"/>
            <a:endParaRPr lang="en-GB" sz="2200" dirty="0">
              <a:latin typeface="+mn-lt"/>
            </a:endParaRPr>
          </a:p>
          <a:p>
            <a:pPr lvl="2" algn="just"/>
            <a:r>
              <a:rPr lang="en-GB" sz="2200" b="1" dirty="0">
                <a:latin typeface="+mn-lt"/>
              </a:rPr>
              <a:t>Example: </a:t>
            </a:r>
            <a:r>
              <a:rPr lang="en-GB" sz="2200" dirty="0">
                <a:latin typeface="+mn-lt"/>
              </a:rPr>
              <a:t>for a retail company, a sales analysis may detect 	that a group of customers, living in an area where a competitor has recently opened a new point of sale and have reduced their usual amount of business </a:t>
            </a:r>
            <a:endParaRPr lang="el-GR" sz="2200"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sp>
        <p:nvSpPr>
          <p:cNvPr id="6" name="Rectangle 5">
            <a:extLst>
              <a:ext uri="{FF2B5EF4-FFF2-40B4-BE49-F238E27FC236}">
                <a16:creationId xmlns:a16="http://schemas.microsoft.com/office/drawing/2014/main" id="{69A95897-2526-CC4E-A149-C1894C367E28}"/>
              </a:ext>
            </a:extLst>
          </p:cNvPr>
          <p:cNvSpPr/>
          <p:nvPr/>
        </p:nvSpPr>
        <p:spPr>
          <a:xfrm>
            <a:off x="575655" y="980728"/>
            <a:ext cx="7992690" cy="4832092"/>
          </a:xfrm>
          <a:prstGeom prst="rect">
            <a:avLst/>
          </a:prstGeom>
        </p:spPr>
        <p:txBody>
          <a:bodyPr wrap="square">
            <a:spAutoFit/>
          </a:bodyPr>
          <a:lstStyle/>
          <a:p>
            <a:pPr algn="just"/>
            <a:r>
              <a:rPr lang="en-GB" sz="2200" dirty="0">
                <a:latin typeface="+mn-lt"/>
              </a:rPr>
              <a:t>The main purpose of BI systems is to provide knowledge workers with tools and methodologies that allow them to make </a:t>
            </a:r>
            <a:r>
              <a:rPr lang="en-GB" sz="2200" b="1" i="1" dirty="0">
                <a:latin typeface="+mn-lt"/>
              </a:rPr>
              <a:t>effective</a:t>
            </a:r>
            <a:r>
              <a:rPr lang="en-GB" sz="2200" dirty="0">
                <a:latin typeface="+mn-lt"/>
              </a:rPr>
              <a:t> and </a:t>
            </a:r>
            <a:r>
              <a:rPr lang="en-GB" sz="2200" b="1" i="1" dirty="0">
                <a:latin typeface="+mn-lt"/>
              </a:rPr>
              <a:t>timely</a:t>
            </a:r>
            <a:r>
              <a:rPr lang="en-GB" sz="2200" dirty="0">
                <a:latin typeface="+mn-lt"/>
              </a:rPr>
              <a:t> decisions. </a:t>
            </a:r>
          </a:p>
          <a:p>
            <a:pPr algn="just"/>
            <a:endParaRPr lang="en-GB" sz="2200" dirty="0">
              <a:latin typeface="+mn-lt"/>
            </a:endParaRPr>
          </a:p>
          <a:p>
            <a:pPr marL="342900" indent="-342900" algn="just">
              <a:buFont typeface="Arial" panose="020B0604020202020204" pitchFamily="34" charset="0"/>
              <a:buChar char="•"/>
            </a:pPr>
            <a:r>
              <a:rPr lang="en-GB" sz="2000" b="1" dirty="0">
                <a:latin typeface="+mn-lt"/>
              </a:rPr>
              <a:t>Effective decisions: </a:t>
            </a:r>
            <a:r>
              <a:rPr lang="en-GB" sz="2000" dirty="0">
                <a:latin typeface="+mn-lt"/>
              </a:rPr>
              <a:t>The application of rigorous analytical methods allow decision makers to rely on information and knowledge which are dependable. Therefore, they are able to make better decisions and devise action plans that allow their objectives to be reached in a more effective way</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Timely decisions: </a:t>
            </a:r>
            <a:r>
              <a:rPr lang="en-GB" sz="2000" dirty="0">
                <a:latin typeface="+mn-lt"/>
              </a:rPr>
              <a:t>Enterprises operate in economic environments characterised by growing levels of competition and high dynamism. So, the ability to rapidly react to the actions of competitors and to new market conditions is a critical factor in the success or even survival of a company. </a:t>
            </a:r>
            <a:endParaRPr lang="en-GB" sz="2000" b="1" dirty="0">
              <a:latin typeface="+mn-lt"/>
            </a:endParaRPr>
          </a:p>
        </p:txBody>
      </p:sp>
    </p:spTree>
    <p:extLst>
      <p:ext uri="{BB962C8B-B14F-4D97-AF65-F5344CB8AC3E}">
        <p14:creationId xmlns:p14="http://schemas.microsoft.com/office/powerpoint/2010/main" val="3767866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pic>
        <p:nvPicPr>
          <p:cNvPr id="2" name="Picture 1">
            <a:extLst>
              <a:ext uri="{FF2B5EF4-FFF2-40B4-BE49-F238E27FC236}">
                <a16:creationId xmlns:a16="http://schemas.microsoft.com/office/drawing/2014/main" id="{0CD382E5-C687-474F-9D89-F78F03BC1B57}"/>
              </a:ext>
            </a:extLst>
          </p:cNvPr>
          <p:cNvPicPr>
            <a:picLocks noChangeAspect="1"/>
          </p:cNvPicPr>
          <p:nvPr/>
        </p:nvPicPr>
        <p:blipFill>
          <a:blip r:embed="rId2"/>
          <a:stretch>
            <a:fillRect/>
          </a:stretch>
        </p:blipFill>
        <p:spPr>
          <a:xfrm>
            <a:off x="616819" y="1196752"/>
            <a:ext cx="7704856" cy="408940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769441"/>
          </a:xfrm>
          <a:prstGeom prst="rect">
            <a:avLst/>
          </a:prstGeom>
        </p:spPr>
        <p:txBody>
          <a:bodyPr wrap="square">
            <a:spAutoFit/>
          </a:bodyPr>
          <a:lstStyle/>
          <a:p>
            <a:pPr algn="just"/>
            <a:r>
              <a:rPr lang="en-GB" sz="2200" dirty="0">
                <a:latin typeface="+mn-lt"/>
              </a:rPr>
              <a:t>Before we get into more detail about BI, it is important for us to be familiar with some of the terms related to BI. </a:t>
            </a:r>
            <a:endParaRPr lang="en-GB" sz="2000" b="1" dirty="0">
              <a:latin typeface="+mn-lt"/>
            </a:endParaRPr>
          </a:p>
        </p:txBody>
      </p:sp>
      <p:pic>
        <p:nvPicPr>
          <p:cNvPr id="3" name="Picture 2">
            <a:extLst>
              <a:ext uri="{FF2B5EF4-FFF2-40B4-BE49-F238E27FC236}">
                <a16:creationId xmlns:a16="http://schemas.microsoft.com/office/drawing/2014/main" id="{DBD401D1-59CA-2946-AD99-E0DEF710FC7B}"/>
              </a:ext>
            </a:extLst>
          </p:cNvPr>
          <p:cNvPicPr>
            <a:picLocks noChangeAspect="1"/>
          </p:cNvPicPr>
          <p:nvPr/>
        </p:nvPicPr>
        <p:blipFill>
          <a:blip r:embed="rId2"/>
          <a:stretch>
            <a:fillRect/>
          </a:stretch>
        </p:blipFill>
        <p:spPr>
          <a:xfrm>
            <a:off x="844550" y="1844824"/>
            <a:ext cx="7454900" cy="3683000"/>
          </a:xfrm>
          <a:prstGeom prst="rect">
            <a:avLst/>
          </a:prstGeom>
          <a:ln w="12700">
            <a:solidFill>
              <a:schemeClr val="tx1"/>
            </a:solidFill>
          </a:ln>
        </p:spPr>
      </p:pic>
    </p:spTree>
    <p:extLst>
      <p:ext uri="{BB962C8B-B14F-4D97-AF65-F5344CB8AC3E}">
        <p14:creationId xmlns:p14="http://schemas.microsoft.com/office/powerpoint/2010/main" val="2285296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832092"/>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Operational databases: </a:t>
            </a:r>
            <a:r>
              <a:rPr lang="en-GB" sz="2200" dirty="0">
                <a:latin typeface="+mn-lt"/>
              </a:rPr>
              <a:t>are detailed oriented databases defined to meet the needs of sometimes very complex processes in a company.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On-Line Transaction Processing (OLTP): </a:t>
            </a:r>
            <a:r>
              <a:rPr lang="en-GB" sz="2200" dirty="0">
                <a:latin typeface="+mn-lt"/>
              </a:rPr>
              <a:t>describes the way data is processed by an end user or a computer system. It is detail oriented, highly repetitive with massive amounts of updates and changes of the data by the end users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Data warehouse: </a:t>
            </a:r>
            <a:r>
              <a:rPr lang="en-GB" sz="2200" dirty="0">
                <a:latin typeface="+mn-lt"/>
              </a:rPr>
              <a:t>A data warehouse is a database where data is collected for the purpose of being analysed. A data warehouse collects, organises, and makes data available for the purpose of analysis – to give management the ability to access and analyse information about business.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052736"/>
            <a:ext cx="4932449" cy="4708981"/>
          </a:xfrm>
          <a:prstGeom prst="rect">
            <a:avLst/>
          </a:prstGeom>
        </p:spPr>
        <p:txBody>
          <a:bodyPr wrap="square">
            <a:spAutoFit/>
          </a:bodyPr>
          <a:lstStyle/>
          <a:p>
            <a:pPr algn="just"/>
            <a:r>
              <a:rPr lang="en-GB" sz="2000" b="1" dirty="0">
                <a:latin typeface="+mn-lt"/>
              </a:rPr>
              <a:t>Data warehouse: </a:t>
            </a:r>
            <a:r>
              <a:rPr lang="en-GB" sz="2000" dirty="0">
                <a:latin typeface="+mn-lt"/>
              </a:rPr>
              <a:t>A data warehouse is a </a:t>
            </a:r>
            <a:r>
              <a:rPr lang="en-GB" sz="2000" b="1" dirty="0">
                <a:latin typeface="+mn-lt"/>
              </a:rPr>
              <a:t>subject-oriented, time variant </a:t>
            </a:r>
            <a:r>
              <a:rPr lang="en-GB" sz="2000" dirty="0">
                <a:latin typeface="+mn-lt"/>
              </a:rPr>
              <a:t>and </a:t>
            </a:r>
            <a:r>
              <a:rPr lang="en-GB" sz="2000" b="1" dirty="0">
                <a:latin typeface="+mn-lt"/>
              </a:rPr>
              <a:t>non-volatile </a:t>
            </a:r>
            <a:r>
              <a:rPr lang="en-GB" sz="2000" dirty="0">
                <a:latin typeface="+mn-lt"/>
              </a:rPr>
              <a:t>collection of data in support of management’s decision-making process.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Subject-oriented: </a:t>
            </a:r>
            <a:r>
              <a:rPr lang="en-GB" sz="2000" dirty="0">
                <a:latin typeface="+mn-lt"/>
              </a:rPr>
              <a:t>Data that gives information about a particular subject instead of about a company’s on-going operations </a:t>
            </a:r>
          </a:p>
          <a:p>
            <a:pPr marL="342900" indent="-342900" algn="just">
              <a:buFont typeface="Arial" panose="020B0604020202020204" pitchFamily="34" charset="0"/>
              <a:buChar char="•"/>
            </a:pPr>
            <a:r>
              <a:rPr lang="en-GB" sz="2000" b="1" dirty="0">
                <a:latin typeface="+mn-lt"/>
              </a:rPr>
              <a:t>Integrated: </a:t>
            </a:r>
            <a:r>
              <a:rPr lang="en-GB" sz="2000" dirty="0">
                <a:latin typeface="+mn-lt"/>
              </a:rPr>
              <a:t>Data that is gathered into the data warehouse from a variety of sources and merged into a coherent whole</a:t>
            </a:r>
          </a:p>
          <a:p>
            <a:pPr marL="342900" indent="-342900" algn="just">
              <a:buFont typeface="Arial" panose="020B0604020202020204" pitchFamily="34" charset="0"/>
              <a:buChar char="•"/>
            </a:pPr>
            <a:r>
              <a:rPr lang="en-GB" sz="2000" b="1" dirty="0">
                <a:latin typeface="+mn-lt"/>
              </a:rPr>
              <a:t>Time-variant: </a:t>
            </a:r>
            <a:r>
              <a:rPr lang="en-GB" sz="2000" dirty="0">
                <a:latin typeface="+mn-lt"/>
              </a:rPr>
              <a:t>All data in the data warehouse is identified with a particular time period  </a:t>
            </a:r>
            <a:endParaRPr lang="en-GB" sz="2000" b="1" dirty="0">
              <a:latin typeface="+mn-lt"/>
            </a:endParaRPr>
          </a:p>
        </p:txBody>
      </p:sp>
      <p:pic>
        <p:nvPicPr>
          <p:cNvPr id="2" name="Picture 1">
            <a:extLst>
              <a:ext uri="{FF2B5EF4-FFF2-40B4-BE49-F238E27FC236}">
                <a16:creationId xmlns:a16="http://schemas.microsoft.com/office/drawing/2014/main" id="{91C81A36-9B54-7B45-83E9-262BFE1FB723}"/>
              </a:ext>
            </a:extLst>
          </p:cNvPr>
          <p:cNvPicPr>
            <a:picLocks noChangeAspect="1"/>
          </p:cNvPicPr>
          <p:nvPr/>
        </p:nvPicPr>
        <p:blipFill>
          <a:blip r:embed="rId2"/>
          <a:stretch>
            <a:fillRect/>
          </a:stretch>
        </p:blipFill>
        <p:spPr>
          <a:xfrm>
            <a:off x="5472161" y="1052736"/>
            <a:ext cx="3492327" cy="4464496"/>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1107996"/>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Database: </a:t>
            </a:r>
            <a:r>
              <a:rPr lang="en-GB" sz="2200" dirty="0">
                <a:latin typeface="+mn-lt"/>
              </a:rPr>
              <a:t>A database is a modelled collection of data that is accessible in many ways. A data model can be designed to integrate the operational data of the organisation. </a:t>
            </a:r>
            <a:endParaRPr lang="en-GB" sz="2000" b="1" dirty="0">
              <a:latin typeface="+mn-lt"/>
            </a:endParaRPr>
          </a:p>
        </p:txBody>
      </p:sp>
      <p:pic>
        <p:nvPicPr>
          <p:cNvPr id="2" name="Picture 1">
            <a:extLst>
              <a:ext uri="{FF2B5EF4-FFF2-40B4-BE49-F238E27FC236}">
                <a16:creationId xmlns:a16="http://schemas.microsoft.com/office/drawing/2014/main" id="{43EED47B-697F-FF48-8EAC-2221698A6295}"/>
              </a:ext>
            </a:extLst>
          </p:cNvPr>
          <p:cNvPicPr>
            <a:picLocks noChangeAspect="1"/>
          </p:cNvPicPr>
          <p:nvPr/>
        </p:nvPicPr>
        <p:blipFill>
          <a:blip r:embed="rId2"/>
          <a:stretch>
            <a:fillRect/>
          </a:stretch>
        </p:blipFill>
        <p:spPr>
          <a:xfrm>
            <a:off x="899593" y="2708920"/>
            <a:ext cx="7668752" cy="2489200"/>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430887"/>
          </a:xfrm>
          <a:prstGeom prst="rect">
            <a:avLst/>
          </a:prstGeom>
        </p:spPr>
        <p:txBody>
          <a:bodyPr wrap="square">
            <a:spAutoFit/>
          </a:bodyPr>
          <a:lstStyle/>
          <a:p>
            <a:pPr algn="ctr"/>
            <a:r>
              <a:rPr lang="en-GB" sz="2200" b="1" dirty="0">
                <a:latin typeface="+mn-lt"/>
              </a:rPr>
              <a:t>Operational versus Informational Databases </a:t>
            </a:r>
            <a:endParaRPr lang="en-GB" sz="2000" b="1" dirty="0">
              <a:latin typeface="+mn-lt"/>
            </a:endParaRPr>
          </a:p>
        </p:txBody>
      </p:sp>
      <p:pic>
        <p:nvPicPr>
          <p:cNvPr id="3" name="Picture 2">
            <a:extLst>
              <a:ext uri="{FF2B5EF4-FFF2-40B4-BE49-F238E27FC236}">
                <a16:creationId xmlns:a16="http://schemas.microsoft.com/office/drawing/2014/main" id="{A05CC7CA-3669-4343-B4E2-56AE3D2DB376}"/>
              </a:ext>
            </a:extLst>
          </p:cNvPr>
          <p:cNvPicPr>
            <a:picLocks noChangeAspect="1"/>
          </p:cNvPicPr>
          <p:nvPr/>
        </p:nvPicPr>
        <p:blipFill>
          <a:blip r:embed="rId2"/>
          <a:stretch>
            <a:fillRect/>
          </a:stretch>
        </p:blipFill>
        <p:spPr>
          <a:xfrm>
            <a:off x="914400" y="1594637"/>
            <a:ext cx="7315200" cy="4066611"/>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250824" y="977551"/>
            <a:ext cx="8713663" cy="430887"/>
          </a:xfrm>
          <a:prstGeom prst="rect">
            <a:avLst/>
          </a:prstGeom>
        </p:spPr>
        <p:txBody>
          <a:bodyPr wrap="square">
            <a:spAutoFit/>
          </a:bodyPr>
          <a:lstStyle/>
          <a:p>
            <a:pPr algn="ctr"/>
            <a:r>
              <a:rPr lang="en-GB" sz="2200" b="1" dirty="0">
                <a:latin typeface="+mn-lt"/>
              </a:rPr>
              <a:t>Comparisons between database systems with data warehousing systems  </a:t>
            </a:r>
            <a:endParaRPr lang="en-GB" sz="2000" b="1" dirty="0">
              <a:latin typeface="+mn-lt"/>
            </a:endParaRPr>
          </a:p>
        </p:txBody>
      </p:sp>
      <p:pic>
        <p:nvPicPr>
          <p:cNvPr id="2" name="Picture 1">
            <a:extLst>
              <a:ext uri="{FF2B5EF4-FFF2-40B4-BE49-F238E27FC236}">
                <a16:creationId xmlns:a16="http://schemas.microsoft.com/office/drawing/2014/main" id="{94BF69B2-75A4-7040-A5D2-0EAD64E0C52F}"/>
              </a:ext>
            </a:extLst>
          </p:cNvPr>
          <p:cNvPicPr>
            <a:picLocks noChangeAspect="1"/>
          </p:cNvPicPr>
          <p:nvPr/>
        </p:nvPicPr>
        <p:blipFill>
          <a:blip r:embed="rId2"/>
          <a:stretch>
            <a:fillRect/>
          </a:stretch>
        </p:blipFill>
        <p:spPr>
          <a:xfrm>
            <a:off x="611560" y="1408438"/>
            <a:ext cx="8075240" cy="425281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4500401" cy="470898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mart: </a:t>
            </a:r>
            <a:r>
              <a:rPr lang="en-GB" sz="2000" dirty="0">
                <a:latin typeface="+mn-lt"/>
              </a:rPr>
              <a:t>A data mart contains a subset of corporate data that is of value to a specific business unit, department, or set of users. This subset consists of historical summarized, and possibly detailed data captured from transaction processing systems, or from an enterprise data warehouse.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External data source: </a:t>
            </a:r>
            <a:r>
              <a:rPr lang="en-GB" sz="2000" dirty="0">
                <a:latin typeface="+mn-lt"/>
              </a:rPr>
              <a:t>External data is data that can not be found in the OLTP systems but is required to enhance the information quality in the data warehouse</a:t>
            </a:r>
            <a:endParaRPr lang="en-GB" sz="2000" b="1" dirty="0">
              <a:latin typeface="+mn-lt"/>
            </a:endParaRPr>
          </a:p>
        </p:txBody>
      </p:sp>
      <p:pic>
        <p:nvPicPr>
          <p:cNvPr id="3" name="Picture 2">
            <a:extLst>
              <a:ext uri="{FF2B5EF4-FFF2-40B4-BE49-F238E27FC236}">
                <a16:creationId xmlns:a16="http://schemas.microsoft.com/office/drawing/2014/main" id="{F14782AD-A4CF-254C-9CEF-C9B9CDDD5F78}"/>
              </a:ext>
            </a:extLst>
          </p:cNvPr>
          <p:cNvPicPr>
            <a:picLocks noChangeAspect="1"/>
          </p:cNvPicPr>
          <p:nvPr/>
        </p:nvPicPr>
        <p:blipFill>
          <a:blip r:embed="rId2"/>
          <a:stretch>
            <a:fillRect/>
          </a:stretch>
        </p:blipFill>
        <p:spPr>
          <a:xfrm>
            <a:off x="5076057" y="1273248"/>
            <a:ext cx="3816424" cy="4243984"/>
          </a:xfrm>
          <a:prstGeom prst="rect">
            <a:avLst/>
          </a:prstGeom>
        </p:spPr>
      </p:pic>
    </p:spTree>
    <p:extLst>
      <p:ext uri="{BB962C8B-B14F-4D97-AF65-F5344CB8AC3E}">
        <p14:creationId xmlns:p14="http://schemas.microsoft.com/office/powerpoint/2010/main" val="1432434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440120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On-Line Analytical Processing (OLAP): </a:t>
            </a:r>
          </a:p>
          <a:p>
            <a:pPr marL="342900" indent="-342900" algn="just">
              <a:buFontTx/>
              <a:buChar char="-"/>
            </a:pPr>
            <a:r>
              <a:rPr lang="en-GB" sz="2000" dirty="0">
                <a:latin typeface="+mn-lt"/>
              </a:rPr>
              <a:t>is a category of software technology that enables analysts, managers and executives to gain insights into data through fast, consistent, interactive access to a wide variety of possible views of information that has been transformed from raw data to reflect the real dimensionality of the enterprise as understood by the user</a:t>
            </a:r>
          </a:p>
          <a:p>
            <a:pPr marL="342900" indent="-342900" algn="just">
              <a:buFontTx/>
              <a:buChar char="-"/>
            </a:pPr>
            <a:endParaRPr lang="en-GB" sz="2000" b="1" dirty="0">
              <a:latin typeface="+mn-lt"/>
            </a:endParaRPr>
          </a:p>
          <a:p>
            <a:pPr marL="342900" indent="-342900" algn="just">
              <a:buFontTx/>
              <a:buChar char="-"/>
            </a:pPr>
            <a:r>
              <a:rPr lang="en-GB" sz="2000" dirty="0">
                <a:latin typeface="+mn-lt"/>
              </a:rPr>
              <a:t>OLAP is implemented in a multi-user client/server mode and offers consistently rapid response to queries, regardless of database size and complexity</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OLAP server: </a:t>
            </a:r>
            <a:r>
              <a:rPr lang="en-GB" sz="2000" dirty="0">
                <a:latin typeface="+mn-lt"/>
              </a:rPr>
              <a:t>An OLAP server is a high-capacity, multi-user data manipulation engine specifically designed to support and operate on multi-dimensional data structure.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3785652"/>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Metadata: </a:t>
            </a:r>
            <a:r>
              <a:rPr lang="en-GB" sz="2000" dirty="0">
                <a:latin typeface="+mn-lt"/>
              </a:rPr>
              <a:t>Metadata is the kind of information that describes the data stored in a database and includes such information as: </a:t>
            </a:r>
          </a:p>
          <a:p>
            <a:pPr marL="342900" indent="-342900" algn="just">
              <a:buFont typeface="Arial" panose="020B0604020202020204" pitchFamily="34" charset="0"/>
              <a:buChar char="•"/>
            </a:pPr>
            <a:endParaRPr lang="en-GB" sz="2000" dirty="0">
              <a:latin typeface="+mn-lt"/>
            </a:endParaRPr>
          </a:p>
          <a:p>
            <a:pPr marL="342900" indent="-342900" algn="just">
              <a:buFontTx/>
              <a:buChar char="-"/>
            </a:pPr>
            <a:r>
              <a:rPr lang="en-GB" sz="2000" dirty="0">
                <a:latin typeface="+mn-lt"/>
              </a:rPr>
              <a:t>A description of tables and fields in the data warehouse, including data types and the range of acceptable values </a:t>
            </a:r>
          </a:p>
          <a:p>
            <a:pPr marL="342900" indent="-342900" algn="just">
              <a:buFontTx/>
              <a:buChar char="-"/>
            </a:pPr>
            <a:r>
              <a:rPr lang="en-GB" sz="2000" dirty="0">
                <a:latin typeface="+mn-lt"/>
              </a:rPr>
              <a:t>A similar description of tables and fields in the source databases, with a mapping of fields from the source to the warehouse </a:t>
            </a:r>
          </a:p>
          <a:p>
            <a:pPr marL="342900" indent="-342900" algn="just">
              <a:buFontTx/>
              <a:buChar char="-"/>
            </a:pPr>
            <a:r>
              <a:rPr lang="en-GB" sz="2000" dirty="0">
                <a:latin typeface="+mn-lt"/>
              </a:rPr>
              <a:t>A description of how the data has been transformed, including formulae, formatting, currency conversion, and time aggregation </a:t>
            </a:r>
          </a:p>
          <a:p>
            <a:pPr marL="342900" indent="-342900" algn="just">
              <a:buFontTx/>
              <a:buChar char="-"/>
            </a:pPr>
            <a:r>
              <a:rPr lang="en-GB" sz="2000" dirty="0">
                <a:latin typeface="+mn-lt"/>
              </a:rPr>
              <a:t>Any other information that is needed to support and manage the operation of the data warehouse</a:t>
            </a:r>
          </a:p>
          <a:p>
            <a:pPr marL="342900" indent="-342900" algn="just">
              <a:buFontTx/>
              <a:buChar char="-"/>
            </a:pPr>
            <a:endParaRPr lang="en-GB" sz="2000" b="1" dirty="0">
              <a:latin typeface="+mn-lt"/>
            </a:endParaRPr>
          </a:p>
        </p:txBody>
      </p:sp>
    </p:spTree>
    <p:extLst>
      <p:ext uri="{BB962C8B-B14F-4D97-AF65-F5344CB8AC3E}">
        <p14:creationId xmlns:p14="http://schemas.microsoft.com/office/powerpoint/2010/main" val="4112525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707886"/>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Drill-down: </a:t>
            </a:r>
            <a:r>
              <a:rPr lang="en-GB" sz="2000" dirty="0">
                <a:latin typeface="+mn-lt"/>
              </a:rPr>
              <a:t>Drill-down can be defined as the capability to browse through information following a hierarchical structure. </a:t>
            </a:r>
            <a:endParaRPr lang="en-GB" sz="2000" b="1" dirty="0">
              <a:latin typeface="+mn-lt"/>
            </a:endParaRPr>
          </a:p>
        </p:txBody>
      </p:sp>
      <p:pic>
        <p:nvPicPr>
          <p:cNvPr id="2" name="Picture 1">
            <a:extLst>
              <a:ext uri="{FF2B5EF4-FFF2-40B4-BE49-F238E27FC236}">
                <a16:creationId xmlns:a16="http://schemas.microsoft.com/office/drawing/2014/main" id="{CCBCAAE7-A772-0B41-AB8B-AA9F56532F39}"/>
              </a:ext>
            </a:extLst>
          </p:cNvPr>
          <p:cNvPicPr>
            <a:picLocks noChangeAspect="1"/>
          </p:cNvPicPr>
          <p:nvPr/>
        </p:nvPicPr>
        <p:blipFill>
          <a:blip r:embed="rId2"/>
          <a:stretch>
            <a:fillRect/>
          </a:stretch>
        </p:blipFill>
        <p:spPr>
          <a:xfrm>
            <a:off x="971550" y="1832630"/>
            <a:ext cx="7200900" cy="3742670"/>
          </a:xfrm>
          <a:prstGeom prst="rect">
            <a:avLst/>
          </a:prstGeom>
        </p:spPr>
      </p:pic>
    </p:spTree>
    <p:extLst>
      <p:ext uri="{BB962C8B-B14F-4D97-AF65-F5344CB8AC3E}">
        <p14:creationId xmlns:p14="http://schemas.microsoft.com/office/powerpoint/2010/main" val="7529540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08906" y="1340768"/>
            <a:ext cx="7812769" cy="347787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mining: </a:t>
            </a:r>
          </a:p>
          <a:p>
            <a:pPr marL="342900" indent="-342900" algn="just">
              <a:buFontTx/>
              <a:buChar char="-"/>
            </a:pPr>
            <a:r>
              <a:rPr lang="en-GB" sz="2000" dirty="0">
                <a:latin typeface="+mn-lt"/>
              </a:rPr>
              <a:t>Data mining is the process of extracting valid, useful, previously unknown and comprehensible information from data and using it to make business decisions</a:t>
            </a:r>
          </a:p>
          <a:p>
            <a:pPr marL="342900" indent="-342900" algn="just">
              <a:buFontTx/>
              <a:buChar char="-"/>
            </a:pPr>
            <a:endParaRPr lang="en-GB" sz="2000" dirty="0">
              <a:latin typeface="+mn-lt"/>
            </a:endParaRPr>
          </a:p>
          <a:p>
            <a:pPr marL="342900" indent="-342900" algn="just">
              <a:buFontTx/>
              <a:buChar char="-"/>
            </a:pPr>
            <a:r>
              <a:rPr lang="en-GB" sz="2000" dirty="0">
                <a:latin typeface="+mn-lt"/>
              </a:rPr>
              <a:t>Data mining is the art and science of discovering useful innovative patterns from data. There is a wide variety of patterns that can be found in the data. There are many techniques, simple or complex, that help with finding patterns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endParaRPr lang="en-GB" sz="2000" b="1" dirty="0">
              <a:latin typeface="+mn-lt"/>
            </a:endParaRPr>
          </a:p>
        </p:txBody>
      </p:sp>
    </p:spTree>
    <p:extLst>
      <p:ext uri="{BB962C8B-B14F-4D97-AF65-F5344CB8AC3E}">
        <p14:creationId xmlns:p14="http://schemas.microsoft.com/office/powerpoint/2010/main" val="2331630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9" y="98072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a:t>
            </a:r>
          </a:p>
        </p:txBody>
      </p:sp>
      <p:sp>
        <p:nvSpPr>
          <p:cNvPr id="7" name="Rectangle 6">
            <a:extLst>
              <a:ext uri="{FF2B5EF4-FFF2-40B4-BE49-F238E27FC236}">
                <a16:creationId xmlns:a16="http://schemas.microsoft.com/office/drawing/2014/main" id="{4A9B7A22-6EFA-3447-AFA5-8C4897DE4D77}"/>
              </a:ext>
            </a:extLst>
          </p:cNvPr>
          <p:cNvSpPr/>
          <p:nvPr/>
        </p:nvSpPr>
        <p:spPr>
          <a:xfrm>
            <a:off x="756911" y="2092091"/>
            <a:ext cx="7566099" cy="2554545"/>
          </a:xfrm>
          <a:prstGeom prst="rect">
            <a:avLst/>
          </a:prstGeom>
        </p:spPr>
        <p:txBody>
          <a:bodyPr wrap="square">
            <a:spAutoFit/>
          </a:bodyPr>
          <a:lstStyle/>
          <a:p>
            <a:pPr marL="457200" indent="-457200" algn="just">
              <a:buFont typeface="+mj-lt"/>
              <a:buAutoNum type="arabicPeriod"/>
            </a:pPr>
            <a:r>
              <a:rPr lang="en-GB" sz="2000" dirty="0">
                <a:latin typeface="+mn-lt"/>
              </a:rPr>
              <a:t>What does business intelligence mean to you? </a:t>
            </a:r>
          </a:p>
          <a:p>
            <a:pPr marL="457200" indent="-457200" algn="just">
              <a:buFont typeface="+mj-lt"/>
              <a:buAutoNum type="arabicPeriod"/>
            </a:pPr>
            <a:endParaRPr lang="en-GB" sz="2000" dirty="0">
              <a:latin typeface="+mn-lt"/>
            </a:endParaRPr>
          </a:p>
          <a:p>
            <a:pPr marL="457200" indent="-457200" algn="just">
              <a:buFont typeface="+mj-lt"/>
              <a:buAutoNum type="arabicPeriod"/>
            </a:pPr>
            <a:r>
              <a:rPr lang="en-GB" sz="2000" dirty="0">
                <a:latin typeface="+mn-lt"/>
              </a:rPr>
              <a:t>What are the differences between database, data warehouse and data mining? </a:t>
            </a:r>
          </a:p>
          <a:p>
            <a:pPr algn="just"/>
            <a:endParaRPr lang="en-GB" sz="2000" dirty="0">
              <a:latin typeface="+mn-lt"/>
            </a:endParaRPr>
          </a:p>
          <a:p>
            <a:pPr algn="just"/>
            <a:r>
              <a:rPr lang="en-GB" sz="2000" dirty="0">
                <a:latin typeface="+mn-lt"/>
              </a:rPr>
              <a:t>Write briefly your answers and post them in Week 1 Discussion Forum (please use your respective lecturer’s name to post your answer).</a:t>
            </a:r>
          </a:p>
        </p:txBody>
      </p:sp>
    </p:spTree>
    <p:extLst>
      <p:ext uri="{BB962C8B-B14F-4D97-AF65-F5344CB8AC3E}">
        <p14:creationId xmlns:p14="http://schemas.microsoft.com/office/powerpoint/2010/main" val="604096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10/10/2024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1575</Words>
  <Application>Microsoft Office PowerPoint</Application>
  <PresentationFormat>On-screen Show (4:3)</PresentationFormat>
  <Paragraphs>174</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Myriad Pro</vt:lpstr>
      <vt:lpstr>Arial</vt:lpstr>
      <vt:lpstr>Verdana</vt:lpstr>
      <vt:lpstr>20140311PresentationUWTSDTemplate</vt:lpstr>
      <vt:lpstr>Week 1: Session 1:  Introduction to BI</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35</cp:revision>
  <dcterms:created xsi:type="dcterms:W3CDTF">2020-06-23T16:08:04Z</dcterms:created>
  <dcterms:modified xsi:type="dcterms:W3CDTF">2024-10-10T09:19:53Z</dcterms:modified>
</cp:coreProperties>
</file>