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7" r:id="rId3"/>
    <p:sldId id="272" r:id="rId4"/>
    <p:sldId id="273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71" r:id="rId14"/>
    <p:sldId id="267" r:id="rId15"/>
    <p:sldId id="275" r:id="rId16"/>
    <p:sldId id="266" r:id="rId17"/>
    <p:sldId id="268" r:id="rId18"/>
    <p:sldId id="269" r:id="rId19"/>
    <p:sldId id="274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514" y="-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35AB24-A5B7-4BD4-86AA-2F563E6E05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76C7EC-C225-4147-827E-468A073B93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Microsoft (2024) Available at: https://support.microsoft.com</a:t>
          </a:r>
          <a:endParaRPr lang="en-US"/>
        </a:p>
      </dgm:t>
    </dgm:pt>
    <dgm:pt modelId="{A0FCA4E5-A482-4846-9275-1FDD73C594C7}" type="parTrans" cxnId="{ED73FA3B-C486-465D-B993-8A14CDFB4F16}">
      <dgm:prSet/>
      <dgm:spPr/>
      <dgm:t>
        <a:bodyPr/>
        <a:lstStyle/>
        <a:p>
          <a:endParaRPr lang="en-US"/>
        </a:p>
      </dgm:t>
    </dgm:pt>
    <dgm:pt modelId="{B32FF40B-7A29-4752-A81B-0FA5B274B93D}" type="sibTrans" cxnId="{ED73FA3B-C486-465D-B993-8A14CDFB4F16}">
      <dgm:prSet/>
      <dgm:spPr/>
      <dgm:t>
        <a:bodyPr/>
        <a:lstStyle/>
        <a:p>
          <a:endParaRPr lang="en-US"/>
        </a:p>
      </dgm:t>
    </dgm:pt>
    <dgm:pt modelId="{C02E3A27-2D71-47CB-BB66-DBD5A186EB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LinkedIn Learning (2024) Available at: https://www.linkedin.com/learning</a:t>
          </a:r>
          <a:endParaRPr lang="en-US"/>
        </a:p>
      </dgm:t>
    </dgm:pt>
    <dgm:pt modelId="{70766B77-FB39-4500-B9A4-0D595EBDDCF1}" type="parTrans" cxnId="{52AE4453-3B4E-4CC6-BFF4-6BD16D0BB5C1}">
      <dgm:prSet/>
      <dgm:spPr/>
      <dgm:t>
        <a:bodyPr/>
        <a:lstStyle/>
        <a:p>
          <a:endParaRPr lang="en-US"/>
        </a:p>
      </dgm:t>
    </dgm:pt>
    <dgm:pt modelId="{E95AA618-1E7B-42F6-B314-AA150E25A79E}" type="sibTrans" cxnId="{52AE4453-3B4E-4CC6-BFF4-6BD16D0BB5C1}">
      <dgm:prSet/>
      <dgm:spPr/>
      <dgm:t>
        <a:bodyPr/>
        <a:lstStyle/>
        <a:p>
          <a:endParaRPr lang="en-US"/>
        </a:p>
      </dgm:t>
    </dgm:pt>
    <dgm:pt modelId="{DC9FE9E5-E74A-4764-9B10-F239A80ADB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GCFGlobal (2024) Available at: https://edu.gcfglobal.org</a:t>
          </a:r>
          <a:endParaRPr lang="en-US"/>
        </a:p>
      </dgm:t>
    </dgm:pt>
    <dgm:pt modelId="{3E10134C-F5F0-48C0-B18B-366E95ADA969}" type="parTrans" cxnId="{29B52F7D-959A-405F-9936-01C0F6E64657}">
      <dgm:prSet/>
      <dgm:spPr/>
      <dgm:t>
        <a:bodyPr/>
        <a:lstStyle/>
        <a:p>
          <a:endParaRPr lang="en-US"/>
        </a:p>
      </dgm:t>
    </dgm:pt>
    <dgm:pt modelId="{DCDE706C-D09A-41E3-AD21-8CE81E9C713B}" type="sibTrans" cxnId="{29B52F7D-959A-405F-9936-01C0F6E64657}">
      <dgm:prSet/>
      <dgm:spPr/>
      <dgm:t>
        <a:bodyPr/>
        <a:lstStyle/>
        <a:p>
          <a:endParaRPr lang="en-US"/>
        </a:p>
      </dgm:t>
    </dgm:pt>
    <dgm:pt modelId="{B4297323-DAC4-4AED-8AB3-A88FA457349B}" type="pres">
      <dgm:prSet presAssocID="{2235AB24-A5B7-4BD4-86AA-2F563E6E05FD}" presName="root" presStyleCnt="0">
        <dgm:presLayoutVars>
          <dgm:dir/>
          <dgm:resizeHandles val="exact"/>
        </dgm:presLayoutVars>
      </dgm:prSet>
      <dgm:spPr/>
    </dgm:pt>
    <dgm:pt modelId="{A594B294-B703-4761-95B9-E6DCEAAB3B20}" type="pres">
      <dgm:prSet presAssocID="{4F76C7EC-C225-4147-827E-468A073B937D}" presName="compNode" presStyleCnt="0"/>
      <dgm:spPr/>
    </dgm:pt>
    <dgm:pt modelId="{38494344-80AD-4436-853F-F29A10E002E6}" type="pres">
      <dgm:prSet presAssocID="{4F76C7EC-C225-4147-827E-468A073B937D}" presName="bgRect" presStyleLbl="bgShp" presStyleIdx="0" presStyleCnt="3"/>
      <dgm:spPr/>
    </dgm:pt>
    <dgm:pt modelId="{97CD94A3-5578-4699-A98D-527CD79AFD61}" type="pres">
      <dgm:prSet presAssocID="{4F76C7EC-C225-4147-827E-468A073B937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8CFA57E-58EB-48B4-A8A3-F8A10DE9DEE8}" type="pres">
      <dgm:prSet presAssocID="{4F76C7EC-C225-4147-827E-468A073B937D}" presName="spaceRect" presStyleCnt="0"/>
      <dgm:spPr/>
    </dgm:pt>
    <dgm:pt modelId="{6B8516E2-D4B8-4A2C-BEC1-8FC304919F5B}" type="pres">
      <dgm:prSet presAssocID="{4F76C7EC-C225-4147-827E-468A073B937D}" presName="parTx" presStyleLbl="revTx" presStyleIdx="0" presStyleCnt="3">
        <dgm:presLayoutVars>
          <dgm:chMax val="0"/>
          <dgm:chPref val="0"/>
        </dgm:presLayoutVars>
      </dgm:prSet>
      <dgm:spPr/>
    </dgm:pt>
    <dgm:pt modelId="{457F8E82-E391-4CEA-AB18-65090B306FD7}" type="pres">
      <dgm:prSet presAssocID="{B32FF40B-7A29-4752-A81B-0FA5B274B93D}" presName="sibTrans" presStyleCnt="0"/>
      <dgm:spPr/>
    </dgm:pt>
    <dgm:pt modelId="{5A4FFC96-A579-44A8-835A-8A59E3965A12}" type="pres">
      <dgm:prSet presAssocID="{C02E3A27-2D71-47CB-BB66-DBD5A186EB5F}" presName="compNode" presStyleCnt="0"/>
      <dgm:spPr/>
    </dgm:pt>
    <dgm:pt modelId="{6ADEC9A7-9D20-415C-9697-44ADC7FA44D0}" type="pres">
      <dgm:prSet presAssocID="{C02E3A27-2D71-47CB-BB66-DBD5A186EB5F}" presName="bgRect" presStyleLbl="bgShp" presStyleIdx="1" presStyleCnt="3"/>
      <dgm:spPr/>
    </dgm:pt>
    <dgm:pt modelId="{BB962038-712F-4FF5-B3B9-B09FF1C74817}" type="pres">
      <dgm:prSet presAssocID="{C02E3A27-2D71-47CB-BB66-DBD5A186EB5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520CFDA-B82C-45CA-A305-05458690C9A3}" type="pres">
      <dgm:prSet presAssocID="{C02E3A27-2D71-47CB-BB66-DBD5A186EB5F}" presName="spaceRect" presStyleCnt="0"/>
      <dgm:spPr/>
    </dgm:pt>
    <dgm:pt modelId="{97B2FE07-E69D-4E21-A095-1C8E17ED2327}" type="pres">
      <dgm:prSet presAssocID="{C02E3A27-2D71-47CB-BB66-DBD5A186EB5F}" presName="parTx" presStyleLbl="revTx" presStyleIdx="1" presStyleCnt="3">
        <dgm:presLayoutVars>
          <dgm:chMax val="0"/>
          <dgm:chPref val="0"/>
        </dgm:presLayoutVars>
      </dgm:prSet>
      <dgm:spPr/>
    </dgm:pt>
    <dgm:pt modelId="{F04D9CB5-C59F-40E1-850E-8C3B34B4A10B}" type="pres">
      <dgm:prSet presAssocID="{E95AA618-1E7B-42F6-B314-AA150E25A79E}" presName="sibTrans" presStyleCnt="0"/>
      <dgm:spPr/>
    </dgm:pt>
    <dgm:pt modelId="{099F5625-2CE9-4E6C-A6EB-C37A1AFF3352}" type="pres">
      <dgm:prSet presAssocID="{DC9FE9E5-E74A-4764-9B10-F239A80ADBFB}" presName="compNode" presStyleCnt="0"/>
      <dgm:spPr/>
    </dgm:pt>
    <dgm:pt modelId="{7C36A3D0-0988-4406-8687-4DEB350DCF82}" type="pres">
      <dgm:prSet presAssocID="{DC9FE9E5-E74A-4764-9B10-F239A80ADBFB}" presName="bgRect" presStyleLbl="bgShp" presStyleIdx="2" presStyleCnt="3"/>
      <dgm:spPr/>
    </dgm:pt>
    <dgm:pt modelId="{267547E9-F393-44B0-ADF7-BBA2523F79C2}" type="pres">
      <dgm:prSet presAssocID="{DC9FE9E5-E74A-4764-9B10-F239A80ADBF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C39ACA05-BE57-4BE4-B6DA-CB971D91677B}" type="pres">
      <dgm:prSet presAssocID="{DC9FE9E5-E74A-4764-9B10-F239A80ADBFB}" presName="spaceRect" presStyleCnt="0"/>
      <dgm:spPr/>
    </dgm:pt>
    <dgm:pt modelId="{8F9271B0-4017-4E34-A535-6F103BD944BC}" type="pres">
      <dgm:prSet presAssocID="{DC9FE9E5-E74A-4764-9B10-F239A80ADBF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D73FA3B-C486-465D-B993-8A14CDFB4F16}" srcId="{2235AB24-A5B7-4BD4-86AA-2F563E6E05FD}" destId="{4F76C7EC-C225-4147-827E-468A073B937D}" srcOrd="0" destOrd="0" parTransId="{A0FCA4E5-A482-4846-9275-1FDD73C594C7}" sibTransId="{B32FF40B-7A29-4752-A81B-0FA5B274B93D}"/>
    <dgm:cxn modelId="{52AE4453-3B4E-4CC6-BFF4-6BD16D0BB5C1}" srcId="{2235AB24-A5B7-4BD4-86AA-2F563E6E05FD}" destId="{C02E3A27-2D71-47CB-BB66-DBD5A186EB5F}" srcOrd="1" destOrd="0" parTransId="{70766B77-FB39-4500-B9A4-0D595EBDDCF1}" sibTransId="{E95AA618-1E7B-42F6-B314-AA150E25A79E}"/>
    <dgm:cxn modelId="{80748174-4586-498E-98DB-2FB52F7C7382}" type="presOf" srcId="{DC9FE9E5-E74A-4764-9B10-F239A80ADBFB}" destId="{8F9271B0-4017-4E34-A535-6F103BD944BC}" srcOrd="0" destOrd="0" presId="urn:microsoft.com/office/officeart/2018/2/layout/IconVerticalSolidList"/>
    <dgm:cxn modelId="{29B52F7D-959A-405F-9936-01C0F6E64657}" srcId="{2235AB24-A5B7-4BD4-86AA-2F563E6E05FD}" destId="{DC9FE9E5-E74A-4764-9B10-F239A80ADBFB}" srcOrd="2" destOrd="0" parTransId="{3E10134C-F5F0-48C0-B18B-366E95ADA969}" sibTransId="{DCDE706C-D09A-41E3-AD21-8CE81E9C713B}"/>
    <dgm:cxn modelId="{3D2A28BA-E638-4EA2-BA6F-21EF8A3308DD}" type="presOf" srcId="{2235AB24-A5B7-4BD4-86AA-2F563E6E05FD}" destId="{B4297323-DAC4-4AED-8AB3-A88FA457349B}" srcOrd="0" destOrd="0" presId="urn:microsoft.com/office/officeart/2018/2/layout/IconVerticalSolidList"/>
    <dgm:cxn modelId="{3D77A0EA-BC1E-4ED6-BA57-832758340276}" type="presOf" srcId="{4F76C7EC-C225-4147-827E-468A073B937D}" destId="{6B8516E2-D4B8-4A2C-BEC1-8FC304919F5B}" srcOrd="0" destOrd="0" presId="urn:microsoft.com/office/officeart/2018/2/layout/IconVerticalSolidList"/>
    <dgm:cxn modelId="{802169EF-FD93-4F2B-A6BF-C2B59CC2E1E5}" type="presOf" srcId="{C02E3A27-2D71-47CB-BB66-DBD5A186EB5F}" destId="{97B2FE07-E69D-4E21-A095-1C8E17ED2327}" srcOrd="0" destOrd="0" presId="urn:microsoft.com/office/officeart/2018/2/layout/IconVerticalSolidList"/>
    <dgm:cxn modelId="{ABF9211C-0EC8-48F5-8BC7-B1565BDABF3D}" type="presParOf" srcId="{B4297323-DAC4-4AED-8AB3-A88FA457349B}" destId="{A594B294-B703-4761-95B9-E6DCEAAB3B20}" srcOrd="0" destOrd="0" presId="urn:microsoft.com/office/officeart/2018/2/layout/IconVerticalSolidList"/>
    <dgm:cxn modelId="{9EF11DB9-46E0-4D79-8D1D-EEA6DCB439B8}" type="presParOf" srcId="{A594B294-B703-4761-95B9-E6DCEAAB3B20}" destId="{38494344-80AD-4436-853F-F29A10E002E6}" srcOrd="0" destOrd="0" presId="urn:microsoft.com/office/officeart/2018/2/layout/IconVerticalSolidList"/>
    <dgm:cxn modelId="{DC4F4E7C-1CD1-4D72-8AA1-C60D78716B01}" type="presParOf" srcId="{A594B294-B703-4761-95B9-E6DCEAAB3B20}" destId="{97CD94A3-5578-4699-A98D-527CD79AFD61}" srcOrd="1" destOrd="0" presId="urn:microsoft.com/office/officeart/2018/2/layout/IconVerticalSolidList"/>
    <dgm:cxn modelId="{00C260E2-09BD-4FAC-B9E6-179F5BFA4CD6}" type="presParOf" srcId="{A594B294-B703-4761-95B9-E6DCEAAB3B20}" destId="{A8CFA57E-58EB-48B4-A8A3-F8A10DE9DEE8}" srcOrd="2" destOrd="0" presId="urn:microsoft.com/office/officeart/2018/2/layout/IconVerticalSolidList"/>
    <dgm:cxn modelId="{0E3194D0-9157-4D8F-81A5-92F23313D403}" type="presParOf" srcId="{A594B294-B703-4761-95B9-E6DCEAAB3B20}" destId="{6B8516E2-D4B8-4A2C-BEC1-8FC304919F5B}" srcOrd="3" destOrd="0" presId="urn:microsoft.com/office/officeart/2018/2/layout/IconVerticalSolidList"/>
    <dgm:cxn modelId="{D902B444-4DA6-4863-8D28-6FC5F6120670}" type="presParOf" srcId="{B4297323-DAC4-4AED-8AB3-A88FA457349B}" destId="{457F8E82-E391-4CEA-AB18-65090B306FD7}" srcOrd="1" destOrd="0" presId="urn:microsoft.com/office/officeart/2018/2/layout/IconVerticalSolidList"/>
    <dgm:cxn modelId="{58BAC7CE-E172-404E-9CCC-67A49F619249}" type="presParOf" srcId="{B4297323-DAC4-4AED-8AB3-A88FA457349B}" destId="{5A4FFC96-A579-44A8-835A-8A59E3965A12}" srcOrd="2" destOrd="0" presId="urn:microsoft.com/office/officeart/2018/2/layout/IconVerticalSolidList"/>
    <dgm:cxn modelId="{3CF65C5B-B87D-4DC0-BAFF-42BA464EE37D}" type="presParOf" srcId="{5A4FFC96-A579-44A8-835A-8A59E3965A12}" destId="{6ADEC9A7-9D20-415C-9697-44ADC7FA44D0}" srcOrd="0" destOrd="0" presId="urn:microsoft.com/office/officeart/2018/2/layout/IconVerticalSolidList"/>
    <dgm:cxn modelId="{6046AC86-E528-4A13-B0C3-E84C8DBC247D}" type="presParOf" srcId="{5A4FFC96-A579-44A8-835A-8A59E3965A12}" destId="{BB962038-712F-4FF5-B3B9-B09FF1C74817}" srcOrd="1" destOrd="0" presId="urn:microsoft.com/office/officeart/2018/2/layout/IconVerticalSolidList"/>
    <dgm:cxn modelId="{1D80FEEE-D36C-472E-B90A-7BC127E3D7FA}" type="presParOf" srcId="{5A4FFC96-A579-44A8-835A-8A59E3965A12}" destId="{2520CFDA-B82C-45CA-A305-05458690C9A3}" srcOrd="2" destOrd="0" presId="urn:microsoft.com/office/officeart/2018/2/layout/IconVerticalSolidList"/>
    <dgm:cxn modelId="{3D81FDAF-3EB9-4EF3-BB3E-E2A91B62FA52}" type="presParOf" srcId="{5A4FFC96-A579-44A8-835A-8A59E3965A12}" destId="{97B2FE07-E69D-4E21-A095-1C8E17ED2327}" srcOrd="3" destOrd="0" presId="urn:microsoft.com/office/officeart/2018/2/layout/IconVerticalSolidList"/>
    <dgm:cxn modelId="{93667C7A-0791-4154-A3AB-1F40A95A604A}" type="presParOf" srcId="{B4297323-DAC4-4AED-8AB3-A88FA457349B}" destId="{F04D9CB5-C59F-40E1-850E-8C3B34B4A10B}" srcOrd="3" destOrd="0" presId="urn:microsoft.com/office/officeart/2018/2/layout/IconVerticalSolidList"/>
    <dgm:cxn modelId="{F6A89D7B-EFF2-4597-BE7B-155F06202996}" type="presParOf" srcId="{B4297323-DAC4-4AED-8AB3-A88FA457349B}" destId="{099F5625-2CE9-4E6C-A6EB-C37A1AFF3352}" srcOrd="4" destOrd="0" presId="urn:microsoft.com/office/officeart/2018/2/layout/IconVerticalSolidList"/>
    <dgm:cxn modelId="{A8E1AB30-E660-47A3-854D-09E34986B83D}" type="presParOf" srcId="{099F5625-2CE9-4E6C-A6EB-C37A1AFF3352}" destId="{7C36A3D0-0988-4406-8687-4DEB350DCF82}" srcOrd="0" destOrd="0" presId="urn:microsoft.com/office/officeart/2018/2/layout/IconVerticalSolidList"/>
    <dgm:cxn modelId="{8960F8E7-85F3-4D87-9643-6FD36B7B8A46}" type="presParOf" srcId="{099F5625-2CE9-4E6C-A6EB-C37A1AFF3352}" destId="{267547E9-F393-44B0-ADF7-BBA2523F79C2}" srcOrd="1" destOrd="0" presId="urn:microsoft.com/office/officeart/2018/2/layout/IconVerticalSolidList"/>
    <dgm:cxn modelId="{182D7BB1-3CAA-4FF0-857E-1CAC17AC9778}" type="presParOf" srcId="{099F5625-2CE9-4E6C-A6EB-C37A1AFF3352}" destId="{C39ACA05-BE57-4BE4-B6DA-CB971D91677B}" srcOrd="2" destOrd="0" presId="urn:microsoft.com/office/officeart/2018/2/layout/IconVerticalSolidList"/>
    <dgm:cxn modelId="{74D0B0B2-C36B-4F1C-A8EC-721D7B9822D5}" type="presParOf" srcId="{099F5625-2CE9-4E6C-A6EB-C37A1AFF3352}" destId="{8F9271B0-4017-4E34-A535-6F103BD944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94344-80AD-4436-853F-F29A10E002E6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D94A3-5578-4699-A98D-527CD79AFD61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516E2-D4B8-4A2C-BEC1-8FC304919F5B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Microsoft (2024) Available at: https://support.microsoft.com</a:t>
          </a:r>
          <a:endParaRPr lang="en-US" sz="1400" kern="1200"/>
        </a:p>
      </dsp:txBody>
      <dsp:txXfrm>
        <a:off x="1508391" y="558"/>
        <a:ext cx="3363646" cy="1305966"/>
      </dsp:txXfrm>
    </dsp:sp>
    <dsp:sp modelId="{6ADEC9A7-9D20-415C-9697-44ADC7FA44D0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62038-712F-4FF5-B3B9-B09FF1C74817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2FE07-E69D-4E21-A095-1C8E17ED2327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LinkedIn Learning (2024) Available at: https://www.linkedin.com/learning</a:t>
          </a:r>
          <a:endParaRPr lang="en-US" sz="1400" kern="1200"/>
        </a:p>
      </dsp:txBody>
      <dsp:txXfrm>
        <a:off x="1508391" y="1633016"/>
        <a:ext cx="3363646" cy="1305966"/>
      </dsp:txXfrm>
    </dsp:sp>
    <dsp:sp modelId="{7C36A3D0-0988-4406-8687-4DEB350DCF82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547E9-F393-44B0-ADF7-BBA2523F79C2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271B0-4017-4E34-A535-6F103BD944BC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GCFGlobal (2024) Available at: https://edu.gcfglobal.org</a:t>
          </a:r>
          <a:endParaRPr lang="en-US" sz="1400" kern="1200"/>
        </a:p>
      </dsp:txBody>
      <dsp:txXfrm>
        <a:off x="1508391" y="3265475"/>
        <a:ext cx="3363646" cy="1305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2944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12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4576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12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5472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3192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1760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7803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919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619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64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5807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6012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028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8334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31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336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7713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keliweb.it/2015/06/linkedin-lancia-due-nuove-applicazioni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febeyondnumbers.com/5-basic-ms-excel-courses-for-beginners/" TargetMode="External"/><Relationship Id="rId5" Type="http://schemas.openxmlformats.org/officeDocument/2006/relationships/image" Target="../media/image3.jpeg"/><Relationship Id="rId10" Type="http://schemas.openxmlformats.org/officeDocument/2006/relationships/hyperlink" Target="https://www.navigaweb.net/2019/07/come-configurare-account-di-posta-su.html" TargetMode="External"/><Relationship Id="rId4" Type="http://schemas.openxmlformats.org/officeDocument/2006/relationships/hyperlink" Target="https://freepngimg.com/png/26726-ms-powerpoint-picture" TargetMode="External"/><Relationship Id="rId9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xperienciconoffice365.blogspo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ccauvlei.co.za/product/microsoft-outlook-advanced-2026/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en/view-image.php?image=286893&amp;picture=email-marketi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hyperlink" Target="https://www.manuelradovanovic.com/2024/07/everything-you-need-to-know-about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hyperlink" Target="https://code.kx.com/q/interfaces/excel-client-for-q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philenews.com/local/cyprus-data-commissioner-municipal-data-handling-guidelines-privacy-protection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matic0.blogspot.com/2017/05/aprovecha-la-ia-de-powerpoint.html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rwaltersclass.weebly.com/eighth/archives/10-201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ommunautique.quebec/linkedin-etape-3-utilisez-linkedin-pour-attirer-des-talents-et-des-client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acticetestgeeks.com/communication/improving-communication-skill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oercommons.org/courseware/lesson/72676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crop-confident-young-man-buttoning-shirt-in-room-7431271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609601"/>
            <a:ext cx="2494298" cy="16759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Digital Skills module reflection and  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632" y="2484544"/>
            <a:ext cx="2497249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/>
            <a:r>
              <a:t>Richard Mark Holland</a:t>
            </a:r>
            <a:endParaRPr lang="en-US"/>
          </a:p>
          <a:p>
            <a:pPr marL="342900" indent="-342900"/>
            <a:r>
              <a:rPr lang="en-US"/>
              <a:t>2421216 </a:t>
            </a:r>
            <a:endParaRPr/>
          </a:p>
          <a:p>
            <a:pPr marL="342900" indent="-342900"/>
            <a:r>
              <a:t>A professional overview of digital skills developed using Microsoft Office tools.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BC12AE-AF07-742B-9FFC-60BE6D3ABF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28" r="5530" b="-1"/>
          <a:stretch>
            <a:fillRect/>
          </a:stretch>
        </p:blipFill>
        <p:spPr>
          <a:xfrm>
            <a:off x="3460232" y="609601"/>
            <a:ext cx="2556778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CFCA1A-527D-2E79-2E5E-7B610A08D7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6993" r="44480" b="2"/>
          <a:stretch>
            <a:fillRect/>
          </a:stretch>
        </p:blipFill>
        <p:spPr>
          <a:xfrm>
            <a:off x="6101446" y="609602"/>
            <a:ext cx="2556778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9548301-1CA8-327C-169D-67235572C0A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0309" r="36706"/>
          <a:stretch>
            <a:fillRect/>
          </a:stretch>
        </p:blipFill>
        <p:spPr>
          <a:xfrm>
            <a:off x="3460233" y="3482340"/>
            <a:ext cx="2556777" cy="276582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090E61-6EBD-4CC3-0645-AED541E8578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4795" r="18879" b="1"/>
          <a:stretch>
            <a:fillRect/>
          </a:stretch>
        </p:blipFill>
        <p:spPr>
          <a:xfrm>
            <a:off x="6101446" y="3482340"/>
            <a:ext cx="2556778" cy="276605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3" y="2052214"/>
            <a:ext cx="3253807" cy="4196185"/>
          </a:xfrm>
        </p:spPr>
        <p:txBody>
          <a:bodyPr>
            <a:normAutofit/>
          </a:bodyPr>
          <a:lstStyle/>
          <a:p>
            <a:r>
              <a:rPr lang="en-GB"/>
              <a:t>This presentation explains the key digital skills I have developed using Microsoft Office applications such as Outlook, Excel, and PowerPoint. These skills are essential for organisation, communication, and productivity.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0F9D3F-9207-C56D-CA81-324A4FFE0C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68937" y="3000353"/>
            <a:ext cx="4088720" cy="229990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Picture 8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91" name="Picture 9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93" name="Oval 9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5" name="Picture 9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97" name="Picture 9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A1BF7-091B-18CC-45B4-068574CEA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943" y="1325880"/>
            <a:ext cx="2514282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2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Jisc table from the questionnaire 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A8220115-5E20-55E2-9EF6-F4C1C3C3E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3943" y="4588329"/>
            <a:ext cx="2514282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457200">
              <a:buNone/>
            </a:pPr>
            <a:r>
              <a:rPr lang="en-US" sz="16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This is where I'm at with my digital skills at this moment </a:t>
            </a:r>
          </a:p>
        </p:txBody>
      </p:sp>
      <p:sp>
        <p:nvSpPr>
          <p:cNvPr id="103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9776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" name="Freeform: Shape 104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57465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646BCF9E-D9E7-35FD-2511-A7C4B974650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08" t="8081" r="-2708" b="-8081"/>
          <a:stretch>
            <a:fillRect/>
          </a:stretch>
        </p:blipFill>
        <p:spPr>
          <a:xfrm>
            <a:off x="482890" y="1912051"/>
            <a:ext cx="4702997" cy="30334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265459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3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1BB5A79-1D59-DEC0-0CBF-3BD3F509F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484" y="452718"/>
            <a:ext cx="6710641" cy="1400530"/>
          </a:xfrm>
        </p:spPr>
        <p:txBody>
          <a:bodyPr anchor="ctr">
            <a:normAutofit/>
          </a:bodyPr>
          <a:lstStyle/>
          <a:p>
            <a:pPr algn="ctr"/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DM Sans"/>
              </a:rPr>
              <a:t>Digital learning activities</a:t>
            </a:r>
            <a:endParaRPr lang="en-US"/>
          </a:p>
          <a:p>
            <a:pPr algn="ctr"/>
            <a:r>
              <a:rPr lang="en-US" b="1">
                <a:solidFill>
                  <a:schemeClr val="tx1"/>
                </a:solidFill>
                <a:highlight>
                  <a:srgbClr val="FFFFFF"/>
                </a:highlight>
                <a:latin typeface="DM Sans"/>
              </a:rPr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C507A-495D-A77B-49EC-9AEAC4227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484" y="2763520"/>
            <a:ext cx="6709905" cy="3484879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</a:pPr>
            <a:r>
              <a:rPr lang="en-US" sz="1100">
                <a:highlight>
                  <a:srgbClr val="FFFFFF"/>
                </a:highlight>
              </a:rPr>
              <a:t>Your confidence level: Developing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Being confident in your digital learning activities is important in all subject areas and in all workplaces. If you are concerned about these issues consider asking a tutor, student representative, learning support adviser or careers adviser for advice.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 b="1">
                <a:highlight>
                  <a:srgbClr val="FFFFFF"/>
                </a:highlight>
                <a:ea typeface="+mj-lt"/>
                <a:cs typeface="+mj-lt"/>
              </a:rPr>
              <a:t>Next steps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Many people enjoy learning with podcasts or online lectures. Try searching for some in a topic that interests you. You may even find a free open course you can dip into, or open learning materials you can try without pressure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Make a note of the digital resources you enjoy using for learning, and those that seem to help you retain your learning. Then you can make an informed choice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Take part in online learning opportunities when you can, </a:t>
            </a:r>
            <a:r>
              <a:rPr lang="en-US" sz="1100" err="1">
                <a:highlight>
                  <a:srgbClr val="FFFFFF"/>
                </a:highlight>
                <a:ea typeface="+mj-lt"/>
                <a:cs typeface="+mj-lt"/>
              </a:rPr>
              <a:t>eg</a:t>
            </a: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 a webinar or online discussion. Think about how you might deliver a session online yourself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r>
              <a:rPr lang="en-US" sz="1100">
                <a:highlight>
                  <a:srgbClr val="FFFFFF"/>
                </a:highlight>
                <a:ea typeface="+mj-lt"/>
                <a:cs typeface="+mj-lt"/>
              </a:rPr>
              <a:t>Take any opportunity to observe people using digital technology in their own learning. Ask what works for them and why</a:t>
            </a:r>
            <a:endParaRPr lang="en-US" sz="1100"/>
          </a:p>
          <a:p>
            <a:pPr marL="342900" indent="-342900">
              <a:lnSpc>
                <a:spcPct val="90000"/>
              </a:lnSpc>
              <a:buClr>
                <a:srgbClr val="8AD0D6"/>
              </a:buClr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470166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3596612" cy="1641987"/>
          </a:xfrm>
        </p:spPr>
        <p:txBody>
          <a:bodyPr>
            <a:normAutofit/>
          </a:bodyPr>
          <a:lstStyle/>
          <a:p>
            <a:r>
              <a:t>Microsoft Outlook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5" y="2438401"/>
            <a:ext cx="3597942" cy="3809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t>Outlook is used for managing emails and </a:t>
            </a:r>
            <a:r>
              <a:rPr lang="en-US"/>
              <a:t>other forms of communication</a:t>
            </a:r>
            <a:r>
              <a:t>. I </a:t>
            </a:r>
            <a:r>
              <a:rPr lang="en-US"/>
              <a:t>have learned </a:t>
            </a:r>
            <a:r>
              <a:t> how to </a:t>
            </a:r>
            <a:r>
              <a:rPr err="1"/>
              <a:t>organise</a:t>
            </a:r>
            <a:r>
              <a:t> my inbox, send professional emails, and manage messages effectively.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B94A3B-2A75-8F11-9BF1-F17A9661AC5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/>
          </a:stretch>
        </p:blipFill>
        <p:spPr>
          <a:xfrm>
            <a:off x="4570807" y="609601"/>
            <a:ext cx="4087417" cy="563879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0070C0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  <a:softEdge rad="266700"/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6581" y="629266"/>
            <a:ext cx="2480808" cy="1641986"/>
          </a:xfrm>
        </p:spPr>
        <p:txBody>
          <a:bodyPr>
            <a:normAutofit/>
          </a:bodyPr>
          <a:lstStyle/>
          <a:p>
            <a:r>
              <a:rPr lang="en-GB" sz="3900"/>
              <a:t>Outlook Calendar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6581" y="2438400"/>
            <a:ext cx="2480808" cy="3809999"/>
          </a:xfrm>
        </p:spPr>
        <p:txBody>
          <a:bodyPr>
            <a:normAutofit/>
          </a:bodyPr>
          <a:lstStyle/>
          <a:p>
            <a:r>
              <a:t>The Outlook calendar helps </a:t>
            </a:r>
            <a:r>
              <a:rPr err="1"/>
              <a:t>organise</a:t>
            </a:r>
            <a:r>
              <a:t> time. I learned to schedule events, set reminders, and manage tasks efficiently.</a:t>
            </a: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28F16200-4274-B962-BD5D-AE16F4632B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26" r="25785" b="-1"/>
          <a:stretch>
            <a:fillRect/>
          </a:stretch>
        </p:blipFill>
        <p:spPr>
          <a:xfrm>
            <a:off x="-1" y="10"/>
            <a:ext cx="4570804" cy="68579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t>Email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7842" y="2052214"/>
            <a:ext cx="4352347" cy="4196185"/>
          </a:xfrm>
        </p:spPr>
        <p:txBody>
          <a:bodyPr>
            <a:normAutofit/>
          </a:bodyPr>
          <a:lstStyle/>
          <a:p>
            <a:r>
              <a:t>I developed professional email skills including writing clearly, using subject lines, and maintaining a formal tone.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974E18-F949-0DEA-9118-96EAABF85A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374" r="27871"/>
          <a:stretch>
            <a:fillRect/>
          </a:stretch>
        </p:blipFill>
        <p:spPr>
          <a:xfrm>
            <a:off x="486697" y="2052213"/>
            <a:ext cx="2993925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1785" y="629266"/>
            <a:ext cx="3575604" cy="1641986"/>
          </a:xfrm>
        </p:spPr>
        <p:txBody>
          <a:bodyPr>
            <a:normAutofit/>
          </a:bodyPr>
          <a:lstStyle/>
          <a:p>
            <a:r>
              <a:t>Microsoft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1785" y="2438400"/>
            <a:ext cx="3575604" cy="3809999"/>
          </a:xfrm>
        </p:spPr>
        <p:txBody>
          <a:bodyPr>
            <a:normAutofit/>
          </a:bodyPr>
          <a:lstStyle/>
          <a:p>
            <a:r>
              <a:t>Excel is used to </a:t>
            </a:r>
            <a:r>
              <a:rPr err="1"/>
              <a:t>organise</a:t>
            </a:r>
            <a:r>
              <a:t> and manage data. I learned to create spreadsheets and structure information clearly.</a:t>
            </a:r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D4F68E44-1D9C-0606-AC51-9DABD45AF5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71" r="43309" b="-1"/>
          <a:stretch>
            <a:fillRect/>
          </a:stretch>
        </p:blipFill>
        <p:spPr>
          <a:xfrm>
            <a:off x="20" y="10"/>
            <a:ext cx="3475989" cy="68579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8948" y="452718"/>
            <a:ext cx="3479177" cy="1400530"/>
          </a:xfrm>
        </p:spPr>
        <p:txBody>
          <a:bodyPr>
            <a:normAutofit/>
          </a:bodyPr>
          <a:lstStyle/>
          <a:p>
            <a:r>
              <a:t>Excel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8212" y="2052918"/>
            <a:ext cx="3479177" cy="4195481"/>
          </a:xfrm>
        </p:spPr>
        <p:txBody>
          <a:bodyPr>
            <a:normAutofit/>
          </a:bodyPr>
          <a:lstStyle/>
          <a:p>
            <a:r>
              <a:t>I can format cells, use tables, and apply sorting and filtering to make data easier to analyse.</a:t>
            </a:r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268511BD-D63A-9732-710A-E79E659EB3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698" r="-1" b="-1"/>
          <a:stretch>
            <a:fillRect/>
          </a:stretch>
        </p:blipFill>
        <p:spPr>
          <a:xfrm>
            <a:off x="2" y="10"/>
            <a:ext cx="3729824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7145" y="1447800"/>
            <a:ext cx="4004459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4500"/>
              <a:t>Excel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145" y="4777380"/>
            <a:ext cx="4004459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457200">
              <a:lnSpc>
                <a:spcPct val="90000"/>
              </a:lnSpc>
              <a:buNone/>
            </a:pPr>
            <a:r>
              <a:rPr lang="en-US" sz="1400" cap="all">
                <a:solidFill>
                  <a:schemeClr val="bg2">
                    <a:lumMod val="40000"/>
                    <a:lumOff val="60000"/>
                  </a:schemeClr>
                </a:solidFill>
              </a:rPr>
              <a:t>I used formulas such as SUM, AVERAGE, multiply  to perform calculations and improve efficiency.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4D441D-6C21-725C-274A-D7AB1AB48D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648" r="-1" b="3636"/>
          <a:stretch>
            <a:fillRect/>
          </a:stretch>
        </p:blipFill>
        <p:spPr>
          <a:xfrm>
            <a:off x="5282832" y="1447800"/>
            <a:ext cx="2202627" cy="204215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D9AF162D-D56A-CBD8-A351-5E99D75478B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742" r="4525" b="4"/>
          <a:stretch>
            <a:fillRect/>
          </a:stretch>
        </p:blipFill>
        <p:spPr>
          <a:xfrm>
            <a:off x="5311407" y="3788694"/>
            <a:ext cx="2202627" cy="2042159"/>
          </a:xfrm>
          <a:prstGeom prst="rect">
            <a:avLst/>
          </a:prstGeom>
          <a:blipFill dpi="0" rotWithShape="1">
            <a:blip r:embed="rId6">
              <a:alphaModFix amt="59000"/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rcRect/>
            <a:stretch>
              <a:fillRect/>
            </a:stretch>
          </a:blipFill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68534B-6EC1-E116-13C2-4EEB58AE28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06" r="2" b="2"/>
          <a:stretch>
            <a:fillRect/>
          </a:stretch>
        </p:blipFill>
        <p:spPr>
          <a:xfrm>
            <a:off x="20" y="-5"/>
            <a:ext cx="9143752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687" y="4854346"/>
            <a:ext cx="7805701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>
                <a:solidFill>
                  <a:srgbClr val="EBEBEB"/>
                </a:solidFill>
              </a:rPr>
              <a:t>Data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687" y="5722374"/>
            <a:ext cx="78057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457200">
              <a:lnSpc>
                <a:spcPct val="90000"/>
              </a:lnSpc>
              <a:buNone/>
            </a:pPr>
            <a: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I learned how to </a:t>
            </a:r>
            <a:r>
              <a:rPr lang="en-US" sz="1400" cap="all" err="1">
                <a:solidFill>
                  <a:schemeClr val="tx2">
                    <a:lumMod val="40000"/>
                    <a:lumOff val="60000"/>
                  </a:schemeClr>
                </a:solidFill>
              </a:rPr>
              <a:t>organise</a:t>
            </a:r>
            <a: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 data, check for accuracy, and present information clearly.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D7710A-B7D9-A322-A09C-25C958DA62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163" r="2317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1447800"/>
            <a:ext cx="6619243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 sz="7200">
                <a:solidFill>
                  <a:schemeClr val="tx1"/>
                </a:solidFill>
              </a:rPr>
              <a:t>Microsoft 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4777380"/>
            <a:ext cx="6619243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457200">
              <a:buNone/>
            </a:pPr>
            <a:r>
              <a:rPr lang="en-US" sz="1900" cap="all"/>
              <a:t>I learned to create slides, add images, use themes, and present information professionally.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972A38-CDFB-A20C-7A6D-3E4322A5C182}"/>
              </a:ext>
            </a:extLst>
          </p:cNvPr>
          <p:cNvSpPr txBox="1"/>
          <p:nvPr/>
        </p:nvSpPr>
        <p:spPr>
          <a:xfrm>
            <a:off x="6271099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istematic0.blogspot.com/2017/05/aprovecha-la-ia-de-powerpoi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B702D1-BB17-188B-48CA-81B6EF674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What I Learned in PowerPoint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How to create and structure a presentation using slides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Adding and formatting text, images, and shapes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Using different slide layouts and themes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Creating and applying slide transitions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Adding animations to text and objects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Designing slides to look professional and easy to read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Using slide show mode and presenter view</a:t>
            </a:r>
          </a:p>
          <a:p>
            <a:pPr marL="228600" indent="-228600" defTabSz="457200">
              <a:lnSpc>
                <a:spcPct val="90000"/>
              </a:lnSpc>
              <a:buFont typeface="Arial" charset="2"/>
              <a:buChar char="•"/>
            </a:pPr>
            <a:r>
              <a:rPr lang="en-US" sz="1400" b="1">
                <a:solidFill>
                  <a:srgbClr val="FFFFFF"/>
                </a:solidFill>
              </a:rPr>
              <a:t>Saving, sharing, and exporting presentations</a:t>
            </a:r>
          </a:p>
          <a:p>
            <a:pPr marL="342900" indent="-342900" defTabSz="457200">
              <a:lnSpc>
                <a:spcPct val="90000"/>
              </a:lnSpc>
              <a:buFont typeface="Arial" charset="2"/>
              <a:buChar char="•"/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4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569B3289-DA29-DAEA-16D4-F195B6AF55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195" r="24526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9002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0627" y="1325880"/>
            <a:ext cx="2657598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>
                <a:solidFill>
                  <a:srgbClr val="EBEBEB"/>
                </a:solidFill>
              </a:rPr>
              <a:t>LinkedIn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9852" y="4588329"/>
            <a:ext cx="2678373" cy="162150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 defTabSz="457200">
              <a:buNone/>
            </a:pPr>
            <a:r>
              <a:rPr lang="en-US" sz="1600" cap="all">
                <a:solidFill>
                  <a:schemeClr val="tx2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I used LinkedIn Learning to develop skills independently by watching the videos  and learning to use features to make me more employable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73195B-82DF-0645-BA34-E9C6F97D4D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999" r="23083" b="-1"/>
          <a:stretch>
            <a:fillRect/>
          </a:stretch>
        </p:blipFill>
        <p:spPr>
          <a:xfrm>
            <a:off x="20" y="10"/>
            <a:ext cx="5819935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7673F7-999F-ACBC-8927-86D018B44C93}"/>
              </a:ext>
            </a:extLst>
          </p:cNvPr>
          <p:cNvSpPr txBox="1"/>
          <p:nvPr/>
        </p:nvSpPr>
        <p:spPr>
          <a:xfrm>
            <a:off x="8273190" y="245271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4E096-F4C1-BA45-6C26-47C530431596}"/>
              </a:ext>
            </a:extLst>
          </p:cNvPr>
          <p:cNvSpPr txBox="1"/>
          <p:nvPr/>
        </p:nvSpPr>
        <p:spPr>
          <a:xfrm>
            <a:off x="6604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communautique.quebec/linkedin-etape-3-utilisez-linkedin-pour-attirer-des-talents-et-des-clien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96FC576-AE30-4C09-A12C-0582F2A6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57C9F-100C-CDD5-F004-55EA156B3A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2649"/>
          <a:stretch>
            <a:fillRect/>
          </a:stretch>
        </p:blipFill>
        <p:spPr>
          <a:xfrm>
            <a:off x="20" y="10"/>
            <a:ext cx="4574266" cy="3428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AB1758-4BB2-71E0-6104-E219CBF5E8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1368"/>
          <a:stretch>
            <a:fillRect/>
          </a:stretch>
        </p:blipFill>
        <p:spPr>
          <a:xfrm>
            <a:off x="4569714" y="10"/>
            <a:ext cx="4574286" cy="3428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6997D0-C27D-A296-6B42-D96967F43D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2012"/>
          <a:stretch>
            <a:fillRect/>
          </a:stretch>
        </p:blipFill>
        <p:spPr>
          <a:xfrm>
            <a:off x="20" y="3429000"/>
            <a:ext cx="4574266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505298-92DB-D141-299E-03256D6C18C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2012"/>
          <a:stretch>
            <a:fillRect/>
          </a:stretch>
        </p:blipFill>
        <p:spPr>
          <a:xfrm>
            <a:off x="4569714" y="3429000"/>
            <a:ext cx="4574286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1474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5CAEE29-1082-62D5-9BCB-1428A1807E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2392"/>
          <a:stretch>
            <a:fillRect/>
          </a:stretch>
        </p:blipFill>
        <p:spPr>
          <a:xfrm>
            <a:off x="20" y="-5"/>
            <a:ext cx="9143752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687" y="4854346"/>
            <a:ext cx="7805701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>
                <a:solidFill>
                  <a:srgbClr val="EBEBEB"/>
                </a:solidFill>
              </a:rPr>
              <a:t>Communication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687" y="5722374"/>
            <a:ext cx="78057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457200">
              <a:lnSpc>
                <a:spcPct val="90000"/>
              </a:lnSpc>
              <a:buNone/>
            </a:pPr>
            <a: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I improved written, digital, and presentation communication skills through practice.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EBEBEB"/>
                </a:solidFill>
              </a:rPr>
              <a:t>Skills I have learnt for future learning and employment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These skills support communication, time management, data handling, and presentations in the workplace.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224016-D821-C64D-E211-CD7EC63D37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170" r="39870" b="-1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94ADFB-EC91-24FF-EDE9-0433DA25607F}"/>
              </a:ext>
            </a:extLst>
          </p:cNvPr>
          <p:cNvSpPr txBox="1"/>
          <p:nvPr/>
        </p:nvSpPr>
        <p:spPr>
          <a:xfrm>
            <a:off x="6463459" y="6657945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oercommons.org/courseware/lesson/7267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450259"/>
            <a:ext cx="2815200" cy="1442153"/>
          </a:xfrm>
        </p:spPr>
        <p:txBody>
          <a:bodyPr>
            <a:normAutofit/>
          </a:bodyPr>
          <a:lstStyle/>
          <a:p>
            <a:r>
              <a:rPr lang="en-GB" sz="3100"/>
              <a:t>Overall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5" y="3072385"/>
            <a:ext cx="2816240" cy="2947415"/>
          </a:xfrm>
        </p:spPr>
        <p:txBody>
          <a:bodyPr>
            <a:normAutofit/>
          </a:bodyPr>
          <a:lstStyle/>
          <a:p>
            <a:r>
              <a:rPr lang="en-GB" sz="1600"/>
              <a:t>I have improved my confidence and feel prepared for future study and work using digital tools.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12D727-C119-DED7-A234-BF12064ECB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683" r="1" b="8914"/>
          <a:stretch>
            <a:fillRect/>
          </a:stretch>
        </p:blipFill>
        <p:spPr>
          <a:xfrm>
            <a:off x="3787791" y="1447799"/>
            <a:ext cx="4870433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9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02" name="Oval 10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06" name="Rectangle 105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2026D-861E-249F-D41E-AE925D735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943" y="1325880"/>
            <a:ext cx="2514282" cy="3066507"/>
          </a:xfrm>
          <a:prstGeom prst="parallelogram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19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Feed back form all comments welcome </a:t>
            </a:r>
            <a:br>
              <a:rPr lang="en-US" sz="1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19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99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9776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1" name="Freeform: Shape 100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57465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Content Placeholder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AF5D18B8-071F-2DEA-DDF6-DFFE3AAAEC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9194" r="7003"/>
          <a:stretch>
            <a:fillRect/>
          </a:stretch>
        </p:blipFill>
        <p:spPr>
          <a:xfrm>
            <a:off x="482890" y="657859"/>
            <a:ext cx="4702997" cy="554181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735404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2F2F2"/>
                </a:solidFill>
              </a:rPr>
              <a:t> References</a:t>
            </a:r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0C5ADB-7CF1-4634-1486-347195816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4769863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658</Words>
  <Application>Microsoft Office PowerPoint</Application>
  <PresentationFormat>On-screen Show (4:3)</PresentationFormat>
  <Paragraphs>58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Ion</vt:lpstr>
      <vt:lpstr>Digital Skills module reflection and  presentation</vt:lpstr>
      <vt:lpstr>Introduction</vt:lpstr>
      <vt:lpstr>Jisc table from the questionnaire </vt:lpstr>
      <vt:lpstr>Digital learning activities feedback</vt:lpstr>
      <vt:lpstr>Microsoft Outlook</vt:lpstr>
      <vt:lpstr>Outlook Calendar</vt:lpstr>
      <vt:lpstr>Email Skills</vt:lpstr>
      <vt:lpstr>Microsoft Excel</vt:lpstr>
      <vt:lpstr>Excel Skills</vt:lpstr>
      <vt:lpstr>Excel Calculations</vt:lpstr>
      <vt:lpstr>Data Handling</vt:lpstr>
      <vt:lpstr>Microsoft PowerPoint</vt:lpstr>
      <vt:lpstr>PowerPoint Presentation</vt:lpstr>
      <vt:lpstr>LinkedIn Learning</vt:lpstr>
      <vt:lpstr>PowerPoint Presentation</vt:lpstr>
      <vt:lpstr>Communication Skills</vt:lpstr>
      <vt:lpstr>Skills I have learnt for future learning and employment </vt:lpstr>
      <vt:lpstr>Overall Reflection</vt:lpstr>
      <vt:lpstr>Feed back form all comments welcome  thank you </vt:lpstr>
      <vt:lpstr>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Richard Mark Holland (2421216)</dc:creator>
  <cp:keywords/>
  <dc:description>generated using python-pptx</dc:description>
  <cp:lastModifiedBy>Richard Mark Holland (2421216)</cp:lastModifiedBy>
  <cp:revision>35</cp:revision>
  <dcterms:created xsi:type="dcterms:W3CDTF">2026-06-22T17:23:54Z</dcterms:created>
  <dcterms:modified xsi:type="dcterms:W3CDTF">2026-06-26T08:48:09Z</dcterms:modified>
  <cp:category/>
</cp:coreProperties>
</file>