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6161" autoAdjust="0"/>
  </p:normalViewPr>
  <p:slideViewPr>
    <p:cSldViewPr snapToObjects="1">
      <p:cViewPr varScale="1">
        <p:scale>
          <a:sx n="88" d="100"/>
          <a:sy n="88" d="100"/>
        </p:scale>
        <p:origin x="-9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tableStyles" Target="tableStyle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19" Type="http://schemas.openxmlformats.org/officeDocument/2006/relationships/theme" Target="theme/theme1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4D9A7-3F43-FE4E-80C3-B9DD386D9B5A}" type="datetimeFigureOut">
              <a:rPr lang="en-US" smtClean="0"/>
              <a:t>10/14/13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0EB15-25B9-C94B-9EC4-8497427E32C2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Jewish Worship and Spirituality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Synagogues, Prayers and Festivals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The Jewish Synagogue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/>
              <a:t>Babylonian Jews (6</a:t>
            </a:r>
            <a:r>
              <a:rPr lang="en-US" baseline="30000" smtClean="0"/>
              <a:t>th</a:t>
            </a:r>
            <a:r>
              <a:rPr lang="en-US" smtClean="0"/>
              <a:t> century BCE): institution of synagogues for public worship, study and prayer.</a:t>
            </a:r>
          </a:p>
          <a:p>
            <a:r>
              <a:rPr lang="en-US" i="1" smtClean="0"/>
              <a:t>Synag</a:t>
            </a:r>
            <a:r>
              <a:rPr lang="en-US" i="1" smtClean="0"/>
              <a:t>ôgê </a:t>
            </a:r>
            <a:r>
              <a:rPr lang="en-US" smtClean="0"/>
              <a:t>= Greek: ‘assembly’.</a:t>
            </a:r>
          </a:p>
          <a:p>
            <a:r>
              <a:rPr lang="en-US" smtClean="0"/>
              <a:t>Co-existence of Temple and synagogue worship in Second Temple Judaism</a:t>
            </a:r>
            <a:endParaRPr lang="en-US" dirty="0"/>
          </a:p>
        </p:txBody>
      </p:sp>
      <p:pic>
        <p:nvPicPr>
          <p:cNvPr id="6" name="Content Placeholder 5" descr="1. Capernaum synagogu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53000" y="2057400"/>
            <a:ext cx="3733800" cy="37338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the Synagogue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Around 400 synagogues in Jerusalem at the time when the Temple was destroyed.</a:t>
            </a:r>
          </a:p>
          <a:p>
            <a:r>
              <a:rPr lang="en-US" dirty="0" smtClean="0"/>
              <a:t>Evidence of synagogues in Egypt (3</a:t>
            </a:r>
            <a:r>
              <a:rPr lang="en-US" baseline="30000" dirty="0" smtClean="0"/>
              <a:t>rd</a:t>
            </a:r>
            <a:r>
              <a:rPr lang="en-US" dirty="0" smtClean="0"/>
              <a:t> century BCE).</a:t>
            </a:r>
          </a:p>
          <a:p>
            <a:r>
              <a:rPr lang="en-US" dirty="0" smtClean="0"/>
              <a:t>Rome (cf. Philo in 1</a:t>
            </a:r>
            <a:r>
              <a:rPr lang="en-US" baseline="30000" dirty="0" smtClean="0"/>
              <a:t>st</a:t>
            </a:r>
            <a:r>
              <a:rPr lang="en-US" dirty="0" smtClean="0"/>
              <a:t> century CE).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Synagogues become the focal point of Jewish life.</a:t>
            </a:r>
          </a:p>
          <a:p>
            <a:r>
              <a:rPr lang="en-US" dirty="0" smtClean="0"/>
              <a:t>Need for a quorum. (</a:t>
            </a:r>
            <a:r>
              <a:rPr lang="en-US" i="1" dirty="0" err="1" smtClean="0"/>
              <a:t>minyan</a:t>
            </a:r>
            <a:r>
              <a:rPr lang="en-US" i="1" dirty="0" smtClean="0"/>
              <a:t>) </a:t>
            </a:r>
            <a:r>
              <a:rPr lang="en-US" dirty="0" smtClean="0"/>
              <a:t>of ten men for synagogue worship.</a:t>
            </a:r>
          </a:p>
          <a:p>
            <a:r>
              <a:rPr lang="en-US" dirty="0" smtClean="0"/>
              <a:t>It could be led by a lay person.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of the Synagogue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100 synagogues in Galilee (3</a:t>
            </a:r>
            <a:r>
              <a:rPr lang="en-US" baseline="30000" dirty="0" smtClean="0"/>
              <a:t>rd</a:t>
            </a:r>
            <a:r>
              <a:rPr lang="en-US" dirty="0" smtClean="0"/>
              <a:t> – 8</a:t>
            </a:r>
            <a:r>
              <a:rPr lang="en-US" baseline="30000" dirty="0" smtClean="0"/>
              <a:t>th</a:t>
            </a:r>
            <a:r>
              <a:rPr lang="en-US" dirty="0" smtClean="0"/>
              <a:t> century CE).</a:t>
            </a:r>
          </a:p>
          <a:p>
            <a:r>
              <a:rPr lang="en-US" dirty="0" smtClean="0"/>
              <a:t>Basilica with hall divided by two rows of pillars (with two aisles).</a:t>
            </a:r>
          </a:p>
          <a:p>
            <a:r>
              <a:rPr lang="en-US" dirty="0" smtClean="0"/>
              <a:t>No separate area for women.</a:t>
            </a:r>
          </a:p>
          <a:p>
            <a:r>
              <a:rPr lang="en-US" dirty="0" smtClean="0"/>
              <a:t>Plain interiors, but gradual introduction of intricate mosaic floors.</a:t>
            </a:r>
            <a:endParaRPr lang="en-US" dirty="0"/>
          </a:p>
        </p:txBody>
      </p:sp>
      <p:pic>
        <p:nvPicPr>
          <p:cNvPr id="5" name="Content Placeholder 4" descr="1. Mosaic floorsu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600200"/>
            <a:ext cx="4038600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Tabernacle and Temple in the Synagogue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Holy Ark (Holy of Holies), on the wall facing Jerusalem.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Eternal light above the Ark (light of the sanctuary)</a:t>
            </a:r>
            <a:endParaRPr lang="en-US" dirty="0"/>
          </a:p>
        </p:txBody>
      </p:sp>
      <p:pic>
        <p:nvPicPr>
          <p:cNvPr id="5" name="Content Placeholder 4" descr="1. Holy Ark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55387" y="1600200"/>
            <a:ext cx="3424226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Tabernacle and Temple in the Synagogue</a:t>
            </a:r>
            <a:endParaRPr lang="en-US" dirty="0"/>
          </a:p>
        </p:txBody>
      </p:sp>
      <p:pic>
        <p:nvPicPr>
          <p:cNvPr id="5" name="Content Placeholder 4" descr="1. Torah in the Ark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86862" y="1600200"/>
            <a:ext cx="2979275" cy="4525963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Torah (placed in the Ark)</a:t>
            </a:r>
          </a:p>
          <a:p>
            <a:r>
              <a:rPr lang="en-US" dirty="0" smtClean="0"/>
              <a:t>Breastplate covers the Torah and various silver ornaments (priestly ornaments)</a:t>
            </a:r>
            <a:endParaRPr lang="en-US" dirty="0"/>
          </a:p>
        </p:txBody>
      </p:sp>
      <p:pic>
        <p:nvPicPr>
          <p:cNvPr id="6" name="Picture 5" descr="images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4419600"/>
            <a:ext cx="2463800" cy="2222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Temple and Tabernacle </a:t>
            </a:r>
            <a:br>
              <a:rPr lang="en-US" dirty="0" smtClean="0"/>
            </a:br>
            <a:r>
              <a:rPr lang="en-US" dirty="0" smtClean="0"/>
              <a:t>in the Synagogue</a:t>
            </a:r>
            <a:endParaRPr lang="en-US" dirty="0"/>
          </a:p>
        </p:txBody>
      </p:sp>
      <p:pic>
        <p:nvPicPr>
          <p:cNvPr id="5" name="Content Placeholder 4" descr="1. Separation for Women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62000" y="4648200"/>
            <a:ext cx="3124200" cy="17526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Platform for reading the Torah and the Prophets</a:t>
            </a:r>
          </a:p>
          <a:p>
            <a:r>
              <a:rPr lang="en-US" dirty="0" smtClean="0"/>
              <a:t>Separation between men and women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Balcony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Division</a:t>
            </a:r>
          </a:p>
          <a:p>
            <a:pPr>
              <a:buNone/>
            </a:pPr>
            <a:endParaRPr lang="en-US" sz="2400" dirty="0" smtClean="0">
              <a:solidFill>
                <a:srgbClr val="FFFF00"/>
              </a:solidFill>
            </a:endParaRPr>
          </a:p>
          <a:p>
            <a:pPr>
              <a:buClr>
                <a:schemeClr val="tx1"/>
              </a:buClr>
            </a:pPr>
            <a:r>
              <a:rPr lang="en-US" dirty="0" smtClean="0"/>
              <a:t>Holiness of the synagogue</a:t>
            </a:r>
            <a:endParaRPr lang="en-US" dirty="0" smtClean="0">
              <a:solidFill>
                <a:srgbClr val="FFFF00"/>
              </a:solidFill>
            </a:endParaRPr>
          </a:p>
        </p:txBody>
      </p:sp>
      <p:pic>
        <p:nvPicPr>
          <p:cNvPr id="6" name="Picture 5" descr="1. Synagogue holines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905000"/>
            <a:ext cx="3810000" cy="248443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Jewish Prayer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Pattern of formal prayers recited at fixed times.</a:t>
            </a:r>
          </a:p>
          <a:p>
            <a:r>
              <a:rPr lang="en-US" dirty="0" smtClean="0"/>
              <a:t>Individual and collective prayers.</a:t>
            </a:r>
          </a:p>
          <a:p>
            <a:r>
              <a:rPr lang="en-US" i="1" dirty="0" err="1" smtClean="0"/>
              <a:t>Tefillah</a:t>
            </a:r>
            <a:r>
              <a:rPr lang="en-US" dirty="0" smtClean="0"/>
              <a:t> (prayer</a:t>
            </a:r>
            <a:r>
              <a:rPr lang="en-US" i="1" dirty="0" smtClean="0"/>
              <a:t>) </a:t>
            </a:r>
            <a:r>
              <a:rPr lang="en-US" dirty="0" smtClean="0"/>
              <a:t>comes from the verb </a:t>
            </a:r>
            <a:r>
              <a:rPr lang="en-US" i="1" dirty="0" err="1" smtClean="0"/>
              <a:t>falal</a:t>
            </a:r>
            <a:r>
              <a:rPr lang="en-US" i="1" dirty="0" smtClean="0"/>
              <a:t> </a:t>
            </a:r>
            <a:r>
              <a:rPr lang="en-US" dirty="0" smtClean="0"/>
              <a:t>(‘think/judge’) – self-reflection.</a:t>
            </a:r>
            <a:endParaRPr lang="en-US" i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Numerous prayers in the Hebrew Bible, particularly in the Psalms (praise, petition, thanksgiving).</a:t>
            </a:r>
          </a:p>
          <a:p>
            <a:r>
              <a:rPr lang="en-US" dirty="0" smtClean="0"/>
              <a:t>No reference in ancient times to: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400" dirty="0" smtClean="0">
                <a:solidFill>
                  <a:srgbClr val="FFFF00"/>
                </a:solidFill>
              </a:rPr>
              <a:t>- liturgy</a:t>
            </a:r>
          </a:p>
          <a:p>
            <a:pPr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	- standard texts</a:t>
            </a:r>
          </a:p>
          <a:p>
            <a:pPr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	- fixed times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of Jewish Prayers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Dead Sea Scrolls: many prayers.</a:t>
            </a:r>
          </a:p>
          <a:p>
            <a:r>
              <a:rPr lang="en-US" dirty="0" err="1" smtClean="0"/>
              <a:t>Jamnia</a:t>
            </a:r>
            <a:r>
              <a:rPr lang="en-US" dirty="0" smtClean="0"/>
              <a:t>: main foundations of Jewish prayers (fixed times and order for prayers).</a:t>
            </a:r>
          </a:p>
          <a:p>
            <a:r>
              <a:rPr lang="en-US" dirty="0" smtClean="0"/>
              <a:t>Prayers as replacement for sacrifices (‘service of the heart’).</a:t>
            </a:r>
          </a:p>
          <a:p>
            <a:r>
              <a:rPr lang="en-US" dirty="0" smtClean="0"/>
              <a:t>Talmud: details on worship, but no full text of liturgy.</a:t>
            </a:r>
          </a:p>
          <a:p>
            <a:r>
              <a:rPr lang="en-US" dirty="0" smtClean="0"/>
              <a:t>Set of guidelines on prayer but exact wording left to the worshipper.</a:t>
            </a:r>
          </a:p>
          <a:p>
            <a:r>
              <a:rPr lang="en-US" dirty="0" smtClean="0"/>
              <a:t>Middle Ages: words and regulations set out in prayer books. 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Shema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3840" dirty="0" err="1" smtClean="0"/>
              <a:t>Shema</a:t>
            </a:r>
            <a:r>
              <a:rPr lang="en-US" sz="3840" dirty="0" smtClean="0"/>
              <a:t> is recited every morning and evening.</a:t>
            </a:r>
          </a:p>
          <a:p>
            <a:r>
              <a:rPr lang="en-US" sz="3840" dirty="0" smtClean="0"/>
              <a:t>First word from the opening scriptural passage: ‘Hear, O Israel, the Lord is our God, the Lord is one’ (Deut. 6:4-9).</a:t>
            </a:r>
          </a:p>
          <a:p>
            <a:r>
              <a:rPr lang="en-US" sz="3840" dirty="0" smtClean="0"/>
              <a:t>Other Torah sections: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FFFF00"/>
                </a:solidFill>
              </a:rPr>
              <a:t>- Deut. 11:13-21 (acceptance of the yoke of the commandments).</a:t>
            </a:r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	- Numbers 15:37-41 (commandment to place fringes or tassels on the corners of garments).</a:t>
            </a:r>
          </a:p>
          <a:p>
            <a:r>
              <a:rPr lang="en-US" sz="4364" dirty="0" err="1" smtClean="0"/>
              <a:t>Shema</a:t>
            </a:r>
            <a:r>
              <a:rPr lang="en-US" sz="4364" dirty="0" smtClean="0"/>
              <a:t> is expression of the duty to study Torah.</a:t>
            </a:r>
          </a:p>
          <a:p>
            <a:pPr>
              <a:buNone/>
            </a:pPr>
            <a:r>
              <a:rPr lang="en-US" sz="4364" dirty="0" smtClean="0">
                <a:solidFill>
                  <a:srgbClr val="FFFF00"/>
                </a:solidFill>
              </a:rPr>
              <a:t> </a:t>
            </a:r>
            <a:endParaRPr lang="en-US" sz="4364" dirty="0">
              <a:solidFill>
                <a:srgbClr val="FFFF00"/>
              </a:solidFill>
            </a:endParaRPr>
          </a:p>
        </p:txBody>
      </p:sp>
      <p:pic>
        <p:nvPicPr>
          <p:cNvPr id="6" name="Content Placeholder 5" descr="2. Shema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76800" y="1600199"/>
            <a:ext cx="3810000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Symbols of Jewish Piety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  <a:defRPr/>
            </a:pPr>
            <a:r>
              <a:rPr lang="en-US" dirty="0" smtClean="0">
                <a:solidFill>
                  <a:srgbClr val="FFFF00"/>
                </a:solidFill>
              </a:rPr>
              <a:t>	</a:t>
            </a:r>
            <a:r>
              <a:rPr lang="en-US" dirty="0" err="1" smtClean="0">
                <a:solidFill>
                  <a:srgbClr val="FFFF00"/>
                </a:solidFill>
              </a:rPr>
              <a:t>Tallit</a:t>
            </a:r>
            <a:r>
              <a:rPr lang="en-US" dirty="0"/>
              <a:t>: prayer shawl worn by orthodox Jewish men at some services. It is a shawl made of wool with fringes</a:t>
            </a:r>
            <a:r>
              <a:rPr lang="en-US" dirty="0" smtClean="0"/>
              <a:t> (</a:t>
            </a:r>
            <a:r>
              <a:rPr lang="en-US" i="1" dirty="0" err="1" smtClean="0"/>
              <a:t>tzitzit</a:t>
            </a:r>
            <a:r>
              <a:rPr lang="en-US" dirty="0" smtClean="0"/>
              <a:t>) at </a:t>
            </a:r>
            <a:r>
              <a:rPr lang="en-US" dirty="0"/>
              <a:t>each of its four corners (cf. Numbers 15:37-41).</a:t>
            </a:r>
            <a:endParaRPr lang="en-US" sz="2400" dirty="0"/>
          </a:p>
          <a:p>
            <a:pPr>
              <a:buNone/>
              <a:defRPr/>
            </a:pPr>
            <a:endParaRPr lang="en-US" dirty="0"/>
          </a:p>
          <a:p>
            <a:endParaRPr lang="en-US" dirty="0"/>
          </a:p>
        </p:txBody>
      </p:sp>
      <p:pic>
        <p:nvPicPr>
          <p:cNvPr id="5" name="Content Placeholder 6" descr="images-3.jpeg"/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600199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16979900" algn="ctr" rotWithShape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Symbols of Jewish Piety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  <a:defRPr/>
            </a:pPr>
            <a:r>
              <a:rPr lang="en-US" dirty="0" smtClean="0">
                <a:solidFill>
                  <a:srgbClr val="29FFFF"/>
                </a:solidFill>
              </a:rPr>
              <a:t>	‘</a:t>
            </a:r>
            <a:r>
              <a:rPr lang="en-US" dirty="0">
                <a:solidFill>
                  <a:srgbClr val="29FFFF"/>
                </a:solidFill>
              </a:rPr>
              <a:t>And you shall write them [God’s words] on the doorposts of your house and upon your gates’ (Deuteronomy 6).</a:t>
            </a:r>
          </a:p>
          <a:p>
            <a:pPr>
              <a:buNone/>
              <a:defRPr/>
            </a:pPr>
            <a:r>
              <a:rPr lang="en-US" dirty="0">
                <a:solidFill>
                  <a:srgbClr val="FFFF00"/>
                </a:solidFill>
              </a:rPr>
              <a:t>	Mezuzah: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smtClean="0"/>
              <a:t>Parchment containing 1</a:t>
            </a:r>
            <a:r>
              <a:rPr lang="en-US" baseline="30000" dirty="0" smtClean="0"/>
              <a:t>st</a:t>
            </a:r>
            <a:r>
              <a:rPr lang="en-US" dirty="0" smtClean="0"/>
              <a:t> </a:t>
            </a:r>
            <a:r>
              <a:rPr lang="en-US" dirty="0"/>
              <a:t>two paragraphs of the </a:t>
            </a:r>
            <a:r>
              <a:rPr lang="en-US" i="1" dirty="0" err="1"/>
              <a:t>Shema</a:t>
            </a:r>
            <a:r>
              <a:rPr lang="en-US" dirty="0"/>
              <a:t> are placed in a container and affixed to the</a:t>
            </a:r>
            <a:r>
              <a:rPr lang="en-US" dirty="0" smtClean="0"/>
              <a:t> right hand of the door </a:t>
            </a:r>
            <a:r>
              <a:rPr lang="en-US" dirty="0"/>
              <a:t>frame at least two-thirds of the way up.</a:t>
            </a:r>
          </a:p>
        </p:txBody>
      </p:sp>
      <p:pic>
        <p:nvPicPr>
          <p:cNvPr id="6" name="Content Placeholder 5" descr="2. Mezuzah-RS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1905000"/>
            <a:ext cx="4038600" cy="3962399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Symbol of Jewish Piety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ea typeface="+mn-ea"/>
                <a:cs typeface="+mn-cs"/>
              </a:rPr>
              <a:t>	</a:t>
            </a:r>
            <a:r>
              <a:rPr lang="en-US" dirty="0" err="1" smtClean="0">
                <a:solidFill>
                  <a:srgbClr val="FFFF00"/>
                </a:solidFill>
                <a:ea typeface="+mn-ea"/>
                <a:cs typeface="+mn-cs"/>
              </a:rPr>
              <a:t>Tefillin</a:t>
            </a:r>
            <a:r>
              <a:rPr lang="en-US" dirty="0" smtClean="0">
                <a:ea typeface="+mn-ea"/>
                <a:cs typeface="+mn-cs"/>
              </a:rPr>
              <a:t>: Two leather prayer boxes with straps; they contain the 4 biblical passages which include the instruction: ‘you shall bind them as a sign upon your hand, and they shall be as frontlets between your eyes’ (Deut. 6:8). At the weekday morning service men bind one around the left arm (opposite the heart) and other on the forehead.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ea typeface="+mn-ea"/>
                <a:cs typeface="+mn-cs"/>
              </a:rPr>
              <a:t>	They are worn during </a:t>
            </a:r>
            <a:r>
              <a:rPr lang="en-US" dirty="0" smtClean="0"/>
              <a:t>morning prayer (apart from Sabbath and festivals).</a:t>
            </a:r>
            <a:endParaRPr lang="en-US" dirty="0" smtClean="0">
              <a:ea typeface="+mn-ea"/>
              <a:cs typeface="+mn-cs"/>
            </a:endParaRPr>
          </a:p>
          <a:p>
            <a:endParaRPr lang="en-US" dirty="0"/>
          </a:p>
        </p:txBody>
      </p:sp>
      <p:pic>
        <p:nvPicPr>
          <p:cNvPr id="5" name="Content Placeholder 4" descr="2. Tefillin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133600"/>
            <a:ext cx="3886200" cy="33528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Jewish Prayer: </a:t>
            </a:r>
            <a:r>
              <a:rPr lang="en-US" dirty="0" err="1" smtClean="0"/>
              <a:t>Tefillah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Recited every morning, afternoon and evening (on the pattern of offering sacrifices in the Temple).</a:t>
            </a:r>
          </a:p>
          <a:p>
            <a:r>
              <a:rPr lang="en-US" dirty="0" smtClean="0"/>
              <a:t>Also known as the </a:t>
            </a:r>
            <a:r>
              <a:rPr lang="en-US" i="1" dirty="0" err="1" smtClean="0"/>
              <a:t>Shemoneh</a:t>
            </a:r>
            <a:r>
              <a:rPr lang="en-US" i="1" dirty="0" smtClean="0"/>
              <a:t> </a:t>
            </a:r>
            <a:r>
              <a:rPr lang="en-US" i="1" dirty="0" err="1" smtClean="0"/>
              <a:t>Esreh</a:t>
            </a:r>
            <a:r>
              <a:rPr lang="en-US" i="1" dirty="0" smtClean="0"/>
              <a:t> </a:t>
            </a:r>
            <a:r>
              <a:rPr lang="en-US" dirty="0" smtClean="0"/>
              <a:t>(Eighteen Benedictions).</a:t>
            </a:r>
          </a:p>
          <a:p>
            <a:r>
              <a:rPr lang="en-US" dirty="0" smtClean="0"/>
              <a:t>Reached their present form in the 2</a:t>
            </a:r>
            <a:r>
              <a:rPr lang="en-US" baseline="30000" dirty="0" smtClean="0"/>
              <a:t>nd</a:t>
            </a:r>
            <a:r>
              <a:rPr lang="en-US" dirty="0" smtClean="0"/>
              <a:t> century CE; composed by a rabbi called Samuel the Small.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Three blessings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Requests for divine assistance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Three prayers of thanksgiving</a:t>
            </a:r>
          </a:p>
          <a:p>
            <a:r>
              <a:rPr lang="en-US" dirty="0" smtClean="0"/>
              <a:t>Additional benediction dealing with heretics.</a:t>
            </a:r>
          </a:p>
          <a:p>
            <a:r>
              <a:rPr lang="en-US" dirty="0" smtClean="0"/>
              <a:t>First and last three blessings are recited at every service.</a:t>
            </a:r>
          </a:p>
          <a:p>
            <a:r>
              <a:rPr lang="en-US" dirty="0" smtClean="0"/>
              <a:t>Others are only recited on weekdays.</a:t>
            </a:r>
          </a:p>
          <a:p>
            <a:r>
              <a:rPr lang="en-US" dirty="0" smtClean="0"/>
              <a:t>It is recited while standing (</a:t>
            </a:r>
            <a:r>
              <a:rPr lang="en-US" i="1" dirty="0" err="1" smtClean="0"/>
              <a:t>Amidah</a:t>
            </a:r>
            <a:r>
              <a:rPr lang="en-US" smtClean="0"/>
              <a:t>).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811</Words>
  <Application>Microsoft Macintosh PowerPoint</Application>
  <PresentationFormat>On-screen Show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Jewish Worship and Spirituality</vt:lpstr>
      <vt:lpstr>The Jewish Synagogue</vt:lpstr>
      <vt:lpstr>History of the Synagogue</vt:lpstr>
      <vt:lpstr>History of the Synagogue</vt:lpstr>
      <vt:lpstr>Tabernacle and Temple in the Synagogue</vt:lpstr>
      <vt:lpstr>Tabernacle and Temple in the Synagogue</vt:lpstr>
      <vt:lpstr>Temple and Tabernacle  in the Synagogue</vt:lpstr>
      <vt:lpstr>Jewish Prayer</vt:lpstr>
      <vt:lpstr>Development of Jewish Prayers</vt:lpstr>
      <vt:lpstr>The Shema</vt:lpstr>
      <vt:lpstr>Symbols of Jewish Piety</vt:lpstr>
      <vt:lpstr>Symbols of Jewish Piety</vt:lpstr>
      <vt:lpstr>Symbol of Jewish Piety</vt:lpstr>
      <vt:lpstr>Jewish Prayer: Tefillah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Jewish Worship and Spirituality</dc:title>
  <dc:creator>Catrin Williams</dc:creator>
  <cp:lastModifiedBy>Catrin Williams</cp:lastModifiedBy>
  <cp:revision>14</cp:revision>
  <dcterms:created xsi:type="dcterms:W3CDTF">2013-10-14T18:00:27Z</dcterms:created>
  <dcterms:modified xsi:type="dcterms:W3CDTF">2013-10-14T20:32:02Z</dcterms:modified>
</cp:coreProperties>
</file>