
<file path=[Content_Types].xml><?xml version="1.0" encoding="utf-8"?>
<Types xmlns="http://schemas.openxmlformats.org/package/2006/content-types">
  <Default Extension="jfif" ContentType="image/jpeg"/>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68" r:id="rId5"/>
    <p:sldId id="260" r:id="rId6"/>
    <p:sldId id="263" r:id="rId7"/>
    <p:sldId id="265" r:id="rId8"/>
    <p:sldId id="264" r:id="rId9"/>
    <p:sldId id="262" r:id="rId10"/>
    <p:sldId id="261" r:id="rId11"/>
    <p:sldId id="267" r:id="rId12"/>
    <p:sldId id="259"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DFD5A5-BDA6-4ECC-8EF6-54F379980B54}" type="datetimeFigureOut">
              <a:rPr lang="en-GB" smtClean="0"/>
              <a:t>13/03/2020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0FE351D-9482-40BA-9EAD-053259345361}" type="slidenum">
              <a:rPr lang="en-GB" smtClean="0"/>
              <a:t>‹#›</a:t>
            </a:fld>
            <a:endParaRPr lang="en-GB"/>
          </a:p>
        </p:txBody>
      </p:sp>
    </p:spTree>
    <p:extLst>
      <p:ext uri="{BB962C8B-B14F-4D97-AF65-F5344CB8AC3E}">
        <p14:creationId xmlns:p14="http://schemas.microsoft.com/office/powerpoint/2010/main" val="1223509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3603ED1-F5BD-4620-B392-B36A79B4BD97}" type="datetime1">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3495835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DD32A25-38E2-46B1-A7DA-FA69BD5A73E8}" type="datetime1">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1175852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B7DA86B-EC80-406D-AB16-9065158651B5}" type="datetime1">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3667283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10A822A-8DDF-4E73-AB38-FD54C4205AE5}" type="datetime1">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472987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8C2855B-9589-4357-8181-A358304A5B6C}" type="datetime1">
              <a:rPr lang="en-GB" smtClean="0"/>
              <a:t>13/03/2020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192274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00D16C8-9AB7-41CC-ABE0-4A12E22B0A50}" type="datetime1">
              <a:rPr lang="en-GB" smtClean="0"/>
              <a:t>13/03/2020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1447535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40EFAE-937B-4259-8ABF-4209095AB289}" type="datetime1">
              <a:rPr lang="en-GB" smtClean="0"/>
              <a:t>13/03/2020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1007166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577430-2CD9-4799-BEF8-7A691A48417F}" type="datetime1">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3413659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8E54144-5D63-4DFB-8E18-F94093F1B9F5}" type="datetime1">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2979504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7EFE6A9-D63D-464D-A42F-FC232F725EEA}" type="datetime1">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402212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897A92-57CD-49E5-8F25-00A3B021A764}" type="datetime1">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5D6B0A-9860-4576-9352-D7BA3B37248F}" type="slidenum">
              <a:rPr lang="en-GB" smtClean="0"/>
              <a:t>‹#›</a:t>
            </a:fld>
            <a:endParaRPr lang="en-GB"/>
          </a:p>
        </p:txBody>
      </p:sp>
    </p:spTree>
    <p:extLst>
      <p:ext uri="{BB962C8B-B14F-4D97-AF65-F5344CB8AC3E}">
        <p14:creationId xmlns:p14="http://schemas.microsoft.com/office/powerpoint/2010/main" val="1875417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58A9A2-22AD-44AB-9E5D-492AA35BC2BB}" type="datetime1">
              <a:rPr lang="en-GB" smtClean="0"/>
              <a:t>13/03/2020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5D6B0A-9860-4576-9352-D7BA3B37248F}" type="slidenum">
              <a:rPr lang="en-GB" smtClean="0"/>
              <a:t>‹#›</a:t>
            </a:fld>
            <a:endParaRPr lang="en-GB"/>
          </a:p>
        </p:txBody>
      </p:sp>
    </p:spTree>
    <p:extLst>
      <p:ext uri="{BB962C8B-B14F-4D97-AF65-F5344CB8AC3E}">
        <p14:creationId xmlns:p14="http://schemas.microsoft.com/office/powerpoint/2010/main" val="8363127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marriott.com/"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www.marriott.com/about/culture-and-values/history.mi"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marriott.com/culture-and-values/core-values.mi" TargetMode="External"/><Relationship Id="rId2" Type="http://schemas.openxmlformats.org/officeDocument/2006/relationships/image" Target="../media/image3.jf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www.marriott.co.uk/hotels/travel/cvtgs-forest-of-arden-marriott-hotel-and-country-club/"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www.investopedia.comhttps/www.investopedia.com/terms/m/marketing.asp"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marriott.co.uk/hotels/travel/cvtgs-forest-of-arden-marriott-hotel-and-country-club/"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ondeck.com/resources/what-is-operations"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jubo.com/blog/food-safety-healthy-hygiene-practises-hotel-hospitality-industry/"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Forest_of_Arden_Hotel_and_Country_Club" TargetMode="External"/><Relationship Id="rId7" Type="http://schemas.openxmlformats.org/officeDocument/2006/relationships/hyperlink" Target="https://www.ondeck.com/resources/what-is-operations" TargetMode="External"/><Relationship Id="rId2" Type="http://schemas.openxmlformats.org/officeDocument/2006/relationships/hyperlink" Target="https://www.marriott.com/about/culture-and-values/history.mi" TargetMode="External"/><Relationship Id="rId1" Type="http://schemas.openxmlformats.org/officeDocument/2006/relationships/slideLayout" Target="../slideLayouts/slideLayout2.xml"/><Relationship Id="rId6" Type="http://schemas.openxmlformats.org/officeDocument/2006/relationships/hyperlink" Target="https://djubo.com/blog/food-safety-healthy-hygiene-practises-hotel-hospitality-industry/" TargetMode="External"/><Relationship Id="rId5" Type="http://schemas.openxmlformats.org/officeDocument/2006/relationships/hyperlink" Target="https://www.investopedia.com/terms/m/marketing.asp" TargetMode="External"/><Relationship Id="rId4" Type="http://schemas.openxmlformats.org/officeDocument/2006/relationships/hyperlink" Target="https://www.marriott.co.uk/hotels/hotel-information/restaurant/cvtgs-forest-of-arden-marriott-hotel-and-country-clu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1628800"/>
            <a:ext cx="7371377" cy="2677656"/>
          </a:xfrm>
          <a:prstGeom prst="rect">
            <a:avLst/>
          </a:prstGeom>
          <a:noFill/>
        </p:spPr>
        <p:txBody>
          <a:bodyPr wrap="none" rtlCol="0">
            <a:spAutoFit/>
          </a:bodyPr>
          <a:lstStyle/>
          <a:p>
            <a:r>
              <a:rPr lang="en-GB" sz="2800" dirty="0" smtClean="0"/>
              <a:t>NAME: Elena </a:t>
            </a:r>
            <a:r>
              <a:rPr lang="en-GB" sz="2800" dirty="0" err="1" smtClean="0"/>
              <a:t>Nicolae</a:t>
            </a:r>
            <a:endParaRPr lang="en-GB" sz="2800" dirty="0" smtClean="0"/>
          </a:p>
          <a:p>
            <a:r>
              <a:rPr lang="en-GB" sz="2800" dirty="0" smtClean="0"/>
              <a:t>Student Number: 1815318</a:t>
            </a:r>
          </a:p>
          <a:p>
            <a:r>
              <a:rPr lang="en-GB" sz="2800" dirty="0" smtClean="0"/>
              <a:t>Module Title: M4X01918</a:t>
            </a:r>
          </a:p>
          <a:p>
            <a:r>
              <a:rPr lang="en-GB" sz="2800" dirty="0" smtClean="0"/>
              <a:t>Assignment Tittle: Food and Beverage Operations</a:t>
            </a:r>
          </a:p>
          <a:p>
            <a:r>
              <a:rPr lang="en-GB" sz="2800" dirty="0" smtClean="0"/>
              <a:t>Lecturers Name: </a:t>
            </a:r>
            <a:r>
              <a:rPr lang="en-GB" sz="2800" dirty="0" err="1" smtClean="0"/>
              <a:t>Dr.</a:t>
            </a:r>
            <a:r>
              <a:rPr lang="en-GB" sz="2800" dirty="0" smtClean="0"/>
              <a:t> Jazz </a:t>
            </a:r>
          </a:p>
          <a:p>
            <a:r>
              <a:rPr lang="en-GB" sz="2800" dirty="0"/>
              <a:t>	</a:t>
            </a:r>
            <a:r>
              <a:rPr lang="en-GB" sz="2800" dirty="0" smtClean="0"/>
              <a:t>	        </a:t>
            </a:r>
            <a:r>
              <a:rPr lang="en-GB" sz="2800" dirty="0" err="1" smtClean="0"/>
              <a:t>Dr.</a:t>
            </a:r>
            <a:r>
              <a:rPr lang="en-GB" sz="2800" dirty="0" smtClean="0"/>
              <a:t> </a:t>
            </a:r>
            <a:r>
              <a:rPr lang="en-GB" sz="2800" dirty="0" err="1" smtClean="0"/>
              <a:t>Olu</a:t>
            </a:r>
            <a:endParaRPr lang="en-GB" sz="2800" dirty="0"/>
          </a:p>
        </p:txBody>
      </p:sp>
      <p:sp>
        <p:nvSpPr>
          <p:cNvPr id="5" name="Slide Number Placeholder 4"/>
          <p:cNvSpPr>
            <a:spLocks noGrp="1"/>
          </p:cNvSpPr>
          <p:nvPr>
            <p:ph type="sldNum" sz="quarter" idx="12"/>
          </p:nvPr>
        </p:nvSpPr>
        <p:spPr/>
        <p:txBody>
          <a:bodyPr/>
          <a:lstStyle/>
          <a:p>
            <a:fld id="{955D6B0A-9860-4576-9352-D7BA3B37248F}" type="slidenum">
              <a:rPr lang="en-GB" smtClean="0"/>
              <a:t>1</a:t>
            </a:fld>
            <a:endParaRPr lang="en-GB"/>
          </a:p>
        </p:txBody>
      </p:sp>
      <p:sp>
        <p:nvSpPr>
          <p:cNvPr id="2" name="TextBox 1"/>
          <p:cNvSpPr txBox="1"/>
          <p:nvPr/>
        </p:nvSpPr>
        <p:spPr>
          <a:xfrm>
            <a:off x="3059832" y="548680"/>
            <a:ext cx="2611549" cy="707886"/>
          </a:xfrm>
          <a:prstGeom prst="rect">
            <a:avLst/>
          </a:prstGeom>
          <a:noFill/>
        </p:spPr>
        <p:txBody>
          <a:bodyPr wrap="none" rtlCol="0">
            <a:spAutoFit/>
          </a:bodyPr>
          <a:lstStyle/>
          <a:p>
            <a:r>
              <a:rPr lang="en-GB" sz="4000" dirty="0" smtClean="0"/>
              <a:t>Cover Page </a:t>
            </a:r>
            <a:endParaRPr lang="en-GB" sz="4000" dirty="0"/>
          </a:p>
        </p:txBody>
      </p:sp>
    </p:spTree>
    <p:extLst>
      <p:ext uri="{BB962C8B-B14F-4D97-AF65-F5344CB8AC3E}">
        <p14:creationId xmlns:p14="http://schemas.microsoft.com/office/powerpoint/2010/main" val="17113833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2800" dirty="0" smtClean="0">
                <a:latin typeface="Arial" panose="020B0604020202020204" pitchFamily="34" charset="0"/>
                <a:cs typeface="Arial" panose="020B0604020202020204" pitchFamily="34" charset="0"/>
              </a:rPr>
              <a:t>Introduction</a:t>
            </a:r>
            <a:endParaRPr lang="en-GB"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7544" y="1700808"/>
            <a:ext cx="8435280" cy="4525963"/>
          </a:xfrm>
        </p:spPr>
        <p:txBody>
          <a:bodyPr>
            <a:normAutofit/>
          </a:bodyPr>
          <a:lstStyle/>
          <a:p>
            <a:r>
              <a:rPr lang="en-GB" sz="1800" dirty="0" smtClean="0">
                <a:latin typeface="Arial" panose="020B0604020202020204" pitchFamily="34" charset="0"/>
                <a:cs typeface="Arial" panose="020B0604020202020204" pitchFamily="34" charset="0"/>
              </a:rPr>
              <a:t>In this presentation I will talk about Food and Beverage Operations in hotel industry and their importance.</a:t>
            </a:r>
            <a:endParaRPr lang="en-GB" sz="1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2</a:t>
            </a:fld>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5616" y="2708920"/>
            <a:ext cx="7200900" cy="3398148"/>
          </a:xfrm>
          <a:prstGeom prst="rect">
            <a:avLst/>
          </a:prstGeom>
        </p:spPr>
      </p:pic>
    </p:spTree>
    <p:extLst>
      <p:ext uri="{BB962C8B-B14F-4D97-AF65-F5344CB8AC3E}">
        <p14:creationId xmlns:p14="http://schemas.microsoft.com/office/powerpoint/2010/main" val="12641686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Arial" panose="020B0604020202020204" pitchFamily="34" charset="0"/>
                <a:cs typeface="Arial" panose="020B0604020202020204" pitchFamily="34" charset="0"/>
              </a:rPr>
              <a:t>History of Hotel Marriott</a:t>
            </a:r>
            <a:br>
              <a:rPr lang="en-GB" sz="2400" dirty="0" smtClean="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3568" y="836712"/>
            <a:ext cx="7643192" cy="3744416"/>
          </a:xfrm>
        </p:spPr>
        <p:txBody>
          <a:bodyPr>
            <a:normAutofit fontScale="92500" lnSpcReduction="20000"/>
          </a:bodyPr>
          <a:lstStyle/>
          <a:p>
            <a:r>
              <a:rPr lang="en-US" sz="1200" b="1" dirty="0">
                <a:latin typeface="Arial" panose="020B0604020202020204" pitchFamily="34" charset="0"/>
                <a:cs typeface="Arial" panose="020B0604020202020204" pitchFamily="34" charset="0"/>
              </a:rPr>
              <a:t>1927-1956</a:t>
            </a:r>
          </a:p>
          <a:p>
            <a:pPr marL="0" indent="0">
              <a:buNone/>
            </a:pPr>
            <a:r>
              <a:rPr lang="en-US" sz="1200" dirty="0">
                <a:latin typeface="Arial" panose="020B0604020202020204" pitchFamily="34" charset="0"/>
                <a:cs typeface="Arial" panose="020B0604020202020204" pitchFamily="34" charset="0"/>
              </a:rPr>
              <a:t>It all began with an A&amp;W root beer stand. Founder J. Willard Marriott and his wife, Alice, got their young business off the ground by quenching people’s thirst during Washington D.C.’s hot, muggy summers. Good food and good service at a fair price became a guiding principle for Hot Shoppes restaurants--and for Marriott International as it grew.</a:t>
            </a:r>
          </a:p>
          <a:p>
            <a:endParaRPr lang="en-US" sz="1200" b="1" dirty="0" smtClean="0">
              <a:latin typeface="Arial" panose="020B0604020202020204" pitchFamily="34" charset="0"/>
              <a:cs typeface="Arial" panose="020B0604020202020204" pitchFamily="34" charset="0"/>
            </a:endParaRPr>
          </a:p>
          <a:p>
            <a:r>
              <a:rPr lang="en-US" sz="1200" b="1" dirty="0" smtClean="0">
                <a:latin typeface="Arial" panose="020B0604020202020204" pitchFamily="34" charset="0"/>
                <a:cs typeface="Arial" panose="020B0604020202020204" pitchFamily="34" charset="0"/>
              </a:rPr>
              <a:t>927</a:t>
            </a:r>
            <a:endParaRPr lang="en-US" sz="1200" b="1"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Newlyweds J. Willard and Alice S. Marriott, along with business partner Hugh Colton, open the first A&amp;W root beer franchise in Washington, D.C.</a:t>
            </a:r>
          </a:p>
          <a:p>
            <a:endParaRPr lang="en-US" sz="1200" b="1" dirty="0" smtClean="0">
              <a:latin typeface="Arial" panose="020B0604020202020204" pitchFamily="34" charset="0"/>
              <a:cs typeface="Arial" panose="020B0604020202020204" pitchFamily="34" charset="0"/>
            </a:endParaRPr>
          </a:p>
          <a:p>
            <a:r>
              <a:rPr lang="en-US" sz="1200" b="1" dirty="0" smtClean="0">
                <a:latin typeface="Arial" panose="020B0604020202020204" pitchFamily="34" charset="0"/>
                <a:cs typeface="Arial" panose="020B0604020202020204" pitchFamily="34" charset="0"/>
              </a:rPr>
              <a:t>1927</a:t>
            </a:r>
            <a:endParaRPr lang="en-US" sz="1200" b="1"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The </a:t>
            </a:r>
            <a:r>
              <a:rPr lang="en-US" sz="1200" dirty="0" err="1">
                <a:latin typeface="Arial" panose="020B0604020202020204" pitchFamily="34" charset="0"/>
                <a:cs typeface="Arial" panose="020B0604020202020204" pitchFamily="34" charset="0"/>
              </a:rPr>
              <a:t>Marriotts</a:t>
            </a:r>
            <a:r>
              <a:rPr lang="en-US" sz="1200" dirty="0">
                <a:latin typeface="Arial" panose="020B0604020202020204" pitchFamily="34" charset="0"/>
                <a:cs typeface="Arial" panose="020B0604020202020204" pitchFamily="34" charset="0"/>
              </a:rPr>
              <a:t> add hot food items to their menu--a first for A&amp;W franchises--and the name "Hot Shoppes" is born.</a:t>
            </a:r>
          </a:p>
          <a:p>
            <a:endParaRPr lang="en-US" sz="1200" b="1" dirty="0" smtClean="0">
              <a:latin typeface="Arial" panose="020B0604020202020204" pitchFamily="34" charset="0"/>
              <a:cs typeface="Arial" panose="020B0604020202020204" pitchFamily="34" charset="0"/>
            </a:endParaRPr>
          </a:p>
          <a:p>
            <a:r>
              <a:rPr lang="en-US" sz="1200" b="1" dirty="0" smtClean="0">
                <a:latin typeface="Arial" panose="020B0604020202020204" pitchFamily="34" charset="0"/>
                <a:cs typeface="Arial" panose="020B0604020202020204" pitchFamily="34" charset="0"/>
              </a:rPr>
              <a:t>1928</a:t>
            </a:r>
            <a:endParaRPr lang="en-US" sz="1200" b="1"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The </a:t>
            </a:r>
            <a:r>
              <a:rPr lang="en-US" sz="1200" dirty="0" err="1">
                <a:latin typeface="Arial" panose="020B0604020202020204" pitchFamily="34" charset="0"/>
                <a:cs typeface="Arial" panose="020B0604020202020204" pitchFamily="34" charset="0"/>
              </a:rPr>
              <a:t>Marriotts</a:t>
            </a:r>
            <a:r>
              <a:rPr lang="en-US" sz="1200" dirty="0">
                <a:latin typeface="Arial" panose="020B0604020202020204" pitchFamily="34" charset="0"/>
                <a:cs typeface="Arial" panose="020B0604020202020204" pitchFamily="34" charset="0"/>
              </a:rPr>
              <a:t> open two more Hot Shoppes, including the East Coast's first drive-in restaurant.</a:t>
            </a:r>
          </a:p>
          <a:p>
            <a:endParaRPr lang="en-US" sz="1200" b="1" dirty="0" smtClean="0">
              <a:latin typeface="Arial" panose="020B0604020202020204" pitchFamily="34" charset="0"/>
              <a:cs typeface="Arial" panose="020B0604020202020204" pitchFamily="34" charset="0"/>
            </a:endParaRPr>
          </a:p>
          <a:p>
            <a:r>
              <a:rPr lang="en-US" sz="1200" b="1" dirty="0" smtClean="0">
                <a:latin typeface="Arial" panose="020B0604020202020204" pitchFamily="34" charset="0"/>
                <a:cs typeface="Arial" panose="020B0604020202020204" pitchFamily="34" charset="0"/>
              </a:rPr>
              <a:t>1937</a:t>
            </a:r>
            <a:endParaRPr lang="en-US" sz="1200" b="1"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In-flight airline catering debuts when Hot Shoppes begins delivery of boxed lunches to passengers at Hoover Airport, south of Washington, D.C.</a:t>
            </a:r>
          </a:p>
          <a:p>
            <a:endParaRPr lang="en-US" sz="1200" b="1" dirty="0" smtClean="0">
              <a:latin typeface="Arial" panose="020B0604020202020204" pitchFamily="34" charset="0"/>
              <a:cs typeface="Arial" panose="020B0604020202020204" pitchFamily="34" charset="0"/>
            </a:endParaRPr>
          </a:p>
          <a:p>
            <a:r>
              <a:rPr lang="en-US" sz="1200" b="1" dirty="0" smtClean="0">
                <a:latin typeface="Arial" panose="020B0604020202020204" pitchFamily="34" charset="0"/>
                <a:cs typeface="Arial" panose="020B0604020202020204" pitchFamily="34" charset="0"/>
              </a:rPr>
              <a:t>1953</a:t>
            </a:r>
            <a:endParaRPr lang="en-US" sz="1200" b="1"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Hot Shoppes, Inc. stock becomes public at $10.25/share and sells out in two hours of trad</a:t>
            </a:r>
            <a:r>
              <a:rPr lang="en-US" sz="1100" dirty="0"/>
              <a:t>ing.</a:t>
            </a: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3</a:t>
            </a:fld>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 y="4293096"/>
            <a:ext cx="8991600" cy="2016224"/>
          </a:xfrm>
          <a:prstGeom prst="rect">
            <a:avLst/>
          </a:prstGeom>
        </p:spPr>
      </p:pic>
      <p:sp>
        <p:nvSpPr>
          <p:cNvPr id="7" name="TextBox 6"/>
          <p:cNvSpPr txBox="1"/>
          <p:nvPr/>
        </p:nvSpPr>
        <p:spPr>
          <a:xfrm>
            <a:off x="827584" y="6441864"/>
            <a:ext cx="5941050" cy="261610"/>
          </a:xfrm>
          <a:prstGeom prst="rect">
            <a:avLst/>
          </a:prstGeom>
          <a:noFill/>
        </p:spPr>
        <p:txBody>
          <a:bodyPr wrap="none" rtlCol="0">
            <a:spAutoFit/>
          </a:bodyPr>
          <a:lstStyle/>
          <a:p>
            <a:r>
              <a:rPr lang="en-GB" sz="1100" dirty="0" smtClean="0">
                <a:solidFill>
                  <a:srgbClr val="002060"/>
                </a:solidFill>
                <a:latin typeface="Arial" panose="020B0604020202020204" pitchFamily="34" charset="0"/>
                <a:cs typeface="Arial" panose="020B0604020202020204" pitchFamily="34" charset="0"/>
              </a:rPr>
              <a:t>Reference</a:t>
            </a:r>
            <a:r>
              <a:rPr lang="en-GB" sz="110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hlinkClick r:id="rId3"/>
              </a:rPr>
              <a:t>www.marriott.com</a:t>
            </a:r>
            <a:r>
              <a:rPr lang="en-GB" sz="1100" dirty="0" smtClean="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hlinkClick r:id="rId4"/>
              </a:rPr>
              <a:t>https://www.marriott.com/about/culture-and-values/history.mi</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36106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Arial" panose="020B0604020202020204" pitchFamily="34" charset="0"/>
                <a:cs typeface="Arial" panose="020B0604020202020204" pitchFamily="34" charset="0"/>
              </a:rPr>
              <a:t>Hotel Marriott and it’s team</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76648" y="1251616"/>
            <a:ext cx="8219256" cy="2476872"/>
          </a:xfrm>
        </p:spPr>
        <p:txBody>
          <a:bodyPr>
            <a:normAutofit/>
          </a:bodyPr>
          <a:lstStyle/>
          <a:p>
            <a:r>
              <a:rPr lang="en-GB" sz="1100" dirty="0" smtClean="0">
                <a:latin typeface="Arial" panose="020B0604020202020204" pitchFamily="34" charset="0"/>
                <a:cs typeface="Arial" panose="020B0604020202020204" pitchFamily="34" charset="0"/>
              </a:rPr>
              <a:t>Hotel Marriott believes in supporting and encouraging everyone that works with them. </a:t>
            </a:r>
          </a:p>
          <a:p>
            <a:endParaRPr lang="en-GB" sz="1100" dirty="0" smtClean="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"Take care of associates and they will take care of the customers</a:t>
            </a:r>
            <a:r>
              <a:rPr lang="en-US" sz="1100" b="1" dirty="0" smtClean="0">
                <a:latin typeface="Arial" panose="020B0604020202020204" pitchFamily="34" charset="0"/>
                <a:cs typeface="Arial" panose="020B0604020202020204" pitchFamily="34" charset="0"/>
              </a:rPr>
              <a:t>.“ - </a:t>
            </a:r>
            <a:r>
              <a:rPr lang="en-US" sz="1100" dirty="0" smtClean="0">
                <a:latin typeface="Arial" panose="020B0604020202020204" pitchFamily="34" charset="0"/>
                <a:cs typeface="Arial" panose="020B0604020202020204" pitchFamily="34" charset="0"/>
              </a:rPr>
              <a:t>This </a:t>
            </a:r>
            <a:r>
              <a:rPr lang="en-US" sz="1100" dirty="0">
                <a:latin typeface="Arial" panose="020B0604020202020204" pitchFamily="34" charset="0"/>
                <a:cs typeface="Arial" panose="020B0604020202020204" pitchFamily="34" charset="0"/>
              </a:rPr>
              <a:t>is </a:t>
            </a:r>
            <a:r>
              <a:rPr lang="en-US" sz="1100" dirty="0" smtClean="0">
                <a:latin typeface="Arial" panose="020B0604020202020204" pitchFamily="34" charset="0"/>
                <a:cs typeface="Arial" panose="020B0604020202020204" pitchFamily="34" charset="0"/>
              </a:rPr>
              <a:t>the founder’s </a:t>
            </a:r>
            <a:r>
              <a:rPr lang="en-US" sz="1100" dirty="0">
                <a:latin typeface="Arial" panose="020B0604020202020204" pitchFamily="34" charset="0"/>
                <a:cs typeface="Arial" panose="020B0604020202020204" pitchFamily="34" charset="0"/>
              </a:rPr>
              <a:t>philosophy and it has made Marriott International a great place to work for more than 85 years. Our people first culture has consistently earned </a:t>
            </a:r>
            <a:r>
              <a:rPr lang="en-US" sz="1100" dirty="0" smtClean="0">
                <a:latin typeface="Arial" panose="020B0604020202020204" pitchFamily="34" charset="0"/>
                <a:cs typeface="Arial" panose="020B0604020202020204" pitchFamily="34" charset="0"/>
              </a:rPr>
              <a:t>them </a:t>
            </a:r>
            <a:r>
              <a:rPr lang="en-US" sz="1100" dirty="0">
                <a:latin typeface="Arial" panose="020B0604020202020204" pitchFamily="34" charset="0"/>
                <a:cs typeface="Arial" panose="020B0604020202020204" pitchFamily="34" charset="0"/>
              </a:rPr>
              <a:t>awards and recognition around the globe. Giving associates opportunities to grow and succeed is part of the company’s DNA. </a:t>
            </a:r>
            <a:endParaRPr lang="en-US" sz="1100" dirty="0" smtClean="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r>
              <a:rPr lang="en-US" sz="1100" b="1" dirty="0">
                <a:latin typeface="Arial" panose="020B0604020202020204" pitchFamily="34" charset="0"/>
                <a:cs typeface="Arial" panose="020B0604020202020204" pitchFamily="34" charset="0"/>
              </a:rPr>
              <a:t>How </a:t>
            </a:r>
            <a:r>
              <a:rPr lang="en-US" sz="1100" b="1" dirty="0" smtClean="0">
                <a:latin typeface="Arial" panose="020B0604020202020204" pitchFamily="34" charset="0"/>
                <a:cs typeface="Arial" panose="020B0604020202020204" pitchFamily="34" charset="0"/>
              </a:rPr>
              <a:t>they </a:t>
            </a:r>
            <a:r>
              <a:rPr lang="en-US" sz="1100" b="1" dirty="0">
                <a:latin typeface="Arial" panose="020B0604020202020204" pitchFamily="34" charset="0"/>
                <a:cs typeface="Arial" panose="020B0604020202020204" pitchFamily="34" charset="0"/>
              </a:rPr>
              <a:t>do business is as important as the business </a:t>
            </a:r>
            <a:r>
              <a:rPr lang="en-US" sz="1100" b="1" dirty="0" smtClean="0">
                <a:latin typeface="Arial" panose="020B0604020202020204" pitchFamily="34" charset="0"/>
                <a:cs typeface="Arial" panose="020B0604020202020204" pitchFamily="34" charset="0"/>
              </a:rPr>
              <a:t>they do. - </a:t>
            </a:r>
            <a:r>
              <a:rPr lang="en-US" sz="1100" dirty="0" smtClean="0">
                <a:latin typeface="Arial" panose="020B0604020202020204" pitchFamily="34" charset="0"/>
                <a:cs typeface="Arial" panose="020B0604020202020204" pitchFamily="34" charset="0"/>
              </a:rPr>
              <a:t>They </a:t>
            </a:r>
            <a:r>
              <a:rPr lang="en-US" sz="1100" dirty="0">
                <a:latin typeface="Arial" panose="020B0604020202020204" pitchFamily="34" charset="0"/>
                <a:cs typeface="Arial" panose="020B0604020202020204" pitchFamily="34" charset="0"/>
              </a:rPr>
              <a:t>hold ourselves to uncompromising ethical and legal standards. This extends to </a:t>
            </a:r>
            <a:r>
              <a:rPr lang="en-US" sz="1100" dirty="0" smtClean="0">
                <a:latin typeface="Arial" panose="020B0604020202020204" pitchFamily="34" charset="0"/>
                <a:cs typeface="Arial" panose="020B0604020202020204" pitchFamily="34" charset="0"/>
              </a:rPr>
              <a:t>their </a:t>
            </a:r>
            <a:r>
              <a:rPr lang="en-US" sz="1100" dirty="0">
                <a:latin typeface="Arial" panose="020B0604020202020204" pitchFamily="34" charset="0"/>
                <a:cs typeface="Arial" panose="020B0604020202020204" pitchFamily="34" charset="0"/>
              </a:rPr>
              <a:t>day-to-day business conduct, </a:t>
            </a:r>
            <a:r>
              <a:rPr lang="en-US" sz="1100" dirty="0" smtClean="0">
                <a:latin typeface="Arial" panose="020B0604020202020204" pitchFamily="34" charset="0"/>
                <a:cs typeface="Arial" panose="020B0604020202020204" pitchFamily="34" charset="0"/>
              </a:rPr>
              <a:t>their </a:t>
            </a:r>
            <a:r>
              <a:rPr lang="en-US" sz="1100" dirty="0">
                <a:latin typeface="Arial" panose="020B0604020202020204" pitchFamily="34" charset="0"/>
                <a:cs typeface="Arial" panose="020B0604020202020204" pitchFamily="34" charset="0"/>
              </a:rPr>
              <a:t>employee policies, </a:t>
            </a:r>
            <a:r>
              <a:rPr lang="en-US" sz="1100" dirty="0" smtClean="0">
                <a:latin typeface="Arial" panose="020B0604020202020204" pitchFamily="34" charset="0"/>
                <a:cs typeface="Arial" panose="020B0604020202020204" pitchFamily="34" charset="0"/>
              </a:rPr>
              <a:t>their </a:t>
            </a:r>
            <a:r>
              <a:rPr lang="en-US" sz="1100" dirty="0">
                <a:latin typeface="Arial" panose="020B0604020202020204" pitchFamily="34" charset="0"/>
                <a:cs typeface="Arial" panose="020B0604020202020204" pitchFamily="34" charset="0"/>
              </a:rPr>
              <a:t>supply chain policies, </a:t>
            </a:r>
            <a:r>
              <a:rPr lang="en-US" sz="1100" dirty="0" smtClean="0">
                <a:latin typeface="Arial" panose="020B0604020202020204" pitchFamily="34" charset="0"/>
                <a:cs typeface="Arial" panose="020B0604020202020204" pitchFamily="34" charset="0"/>
              </a:rPr>
              <a:t>their </a:t>
            </a:r>
            <a:r>
              <a:rPr lang="en-US" sz="1100" dirty="0">
                <a:latin typeface="Arial" panose="020B0604020202020204" pitchFamily="34" charset="0"/>
                <a:cs typeface="Arial" panose="020B0604020202020204" pitchFamily="34" charset="0"/>
              </a:rPr>
              <a:t>environmental programs and practices, and </a:t>
            </a:r>
            <a:r>
              <a:rPr lang="en-US" sz="1100" dirty="0" smtClean="0">
                <a:latin typeface="Arial" panose="020B0604020202020204" pitchFamily="34" charset="0"/>
                <a:cs typeface="Arial" panose="020B0604020202020204" pitchFamily="34" charset="0"/>
              </a:rPr>
              <a:t>their </a:t>
            </a:r>
            <a:r>
              <a:rPr lang="en-US" sz="1100" dirty="0">
                <a:latin typeface="Arial" panose="020B0604020202020204" pitchFamily="34" charset="0"/>
                <a:cs typeface="Arial" panose="020B0604020202020204" pitchFamily="34" charset="0"/>
              </a:rPr>
              <a:t>commitment to human rights and social responsibility.</a:t>
            </a:r>
          </a:p>
          <a:p>
            <a:pPr marL="0" indent="0">
              <a:buNone/>
            </a:pPr>
            <a:r>
              <a:rPr lang="en-GB" sz="1100" b="1"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During my visit at Forest of Arden Marriott I learned that the hotel even pays for the taxi when an employee is on a late shift and also has a shuttle transport for students who become apprentices at this hotel.</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4</a:t>
            </a:fld>
            <a:endParaRPr lang="en-GB"/>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4144" y="3717032"/>
            <a:ext cx="8064896" cy="2304256"/>
          </a:xfrm>
          <a:prstGeom prst="rect">
            <a:avLst/>
          </a:prstGeom>
        </p:spPr>
      </p:pic>
      <p:sp>
        <p:nvSpPr>
          <p:cNvPr id="5" name="TextBox 4"/>
          <p:cNvSpPr txBox="1"/>
          <p:nvPr/>
        </p:nvSpPr>
        <p:spPr>
          <a:xfrm>
            <a:off x="827584" y="6138271"/>
            <a:ext cx="5864106" cy="538609"/>
          </a:xfrm>
          <a:prstGeom prst="rect">
            <a:avLst/>
          </a:prstGeom>
          <a:noFill/>
        </p:spPr>
        <p:txBody>
          <a:bodyPr wrap="none" rtlCol="0">
            <a:spAutoFit/>
          </a:bodyPr>
          <a:lstStyle/>
          <a:p>
            <a:r>
              <a:rPr lang="en-GB" sz="1100" dirty="0" smtClean="0">
                <a:latin typeface="Arial" panose="020B0604020202020204" pitchFamily="34" charset="0"/>
                <a:cs typeface="Arial" panose="020B0604020202020204" pitchFamily="34" charset="0"/>
                <a:hlinkClick r:id="rId3"/>
              </a:rPr>
              <a:t>Reference: www.marriott.com - https://www.marriott.com/culture-and-values/core-values.mi</a:t>
            </a:r>
            <a:endParaRPr lang="en-GB" sz="1100" dirty="0" smtClean="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357559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Arial" panose="020B0604020202020204" pitchFamily="34" charset="0"/>
                <a:cs typeface="Arial" panose="020B0604020202020204" pitchFamily="34" charset="0"/>
              </a:rPr>
              <a:t>Forest of Arden Marriott Hotel</a:t>
            </a:r>
            <a:endParaRPr lang="en-GB" sz="24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568" y="1700808"/>
            <a:ext cx="2354580" cy="1242060"/>
          </a:xfrm>
        </p:spPr>
      </p:pic>
      <p:sp>
        <p:nvSpPr>
          <p:cNvPr id="4" name="Slide Number Placeholder 3"/>
          <p:cNvSpPr>
            <a:spLocks noGrp="1"/>
          </p:cNvSpPr>
          <p:nvPr>
            <p:ph type="sldNum" sz="quarter" idx="12"/>
          </p:nvPr>
        </p:nvSpPr>
        <p:spPr/>
        <p:txBody>
          <a:bodyPr/>
          <a:lstStyle/>
          <a:p>
            <a:fld id="{955D6B0A-9860-4576-9352-D7BA3B37248F}" type="slidenum">
              <a:rPr lang="en-GB" smtClean="0"/>
              <a:t>5</a:t>
            </a:fld>
            <a:endParaRPr lang="en-GB"/>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4544" y="3356992"/>
            <a:ext cx="6440016" cy="2446392"/>
          </a:xfrm>
          <a:prstGeom prst="rect">
            <a:avLst/>
          </a:prstGeom>
        </p:spPr>
      </p:pic>
      <p:sp>
        <p:nvSpPr>
          <p:cNvPr id="7" name="TextBox 6"/>
          <p:cNvSpPr txBox="1"/>
          <p:nvPr/>
        </p:nvSpPr>
        <p:spPr>
          <a:xfrm>
            <a:off x="3563888" y="1556792"/>
            <a:ext cx="5240530" cy="1723549"/>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The Forest of Arden Hotel &amp; Country Club is a </a:t>
            </a:r>
            <a:r>
              <a:rPr lang="en-US" sz="1100" dirty="0" smtClean="0">
                <a:latin typeface="Arial" panose="020B0604020202020204" pitchFamily="34" charset="0"/>
                <a:cs typeface="Arial" panose="020B0604020202020204" pitchFamily="34" charset="0"/>
              </a:rPr>
              <a:t>hotel</a:t>
            </a:r>
            <a:r>
              <a:rPr lang="en-US" sz="1100" dirty="0">
                <a:latin typeface="Arial" panose="020B0604020202020204" pitchFamily="34" charset="0"/>
                <a:cs typeface="Arial" panose="020B0604020202020204" pitchFamily="34" charset="0"/>
              </a:rPr>
              <a:t> and </a:t>
            </a:r>
            <a:r>
              <a:rPr lang="en-US" sz="1100" dirty="0" smtClean="0">
                <a:latin typeface="Arial" panose="020B0604020202020204" pitchFamily="34" charset="0"/>
                <a:cs typeface="Arial" panose="020B0604020202020204" pitchFamily="34" charset="0"/>
              </a:rPr>
              <a:t>country club</a:t>
            </a:r>
            <a:r>
              <a:rPr lang="en-US" sz="1100" dirty="0">
                <a:latin typeface="Arial" panose="020B0604020202020204" pitchFamily="34" charset="0"/>
                <a:cs typeface="Arial" panose="020B0604020202020204" pitchFamily="34" charset="0"/>
              </a:rPr>
              <a:t> complex </a:t>
            </a:r>
            <a:r>
              <a:rPr lang="en-US" sz="1100" dirty="0" smtClean="0">
                <a:latin typeface="Arial" panose="020B0604020202020204" pitchFamily="34" charset="0"/>
                <a:cs typeface="Arial" panose="020B0604020202020204" pitchFamily="34" charset="0"/>
              </a:rPr>
              <a:t>in England. </a:t>
            </a:r>
            <a:r>
              <a:rPr lang="en-US" sz="1100" dirty="0">
                <a:latin typeface="Arial" panose="020B0604020202020204" pitchFamily="34" charset="0"/>
                <a:cs typeface="Arial" panose="020B0604020202020204" pitchFamily="34" charset="0"/>
              </a:rPr>
              <a:t>Operated </a:t>
            </a:r>
            <a:r>
              <a:rPr lang="en-US" sz="1100" dirty="0" smtClean="0">
                <a:latin typeface="Arial" panose="020B0604020202020204" pitchFamily="34" charset="0"/>
                <a:cs typeface="Arial" panose="020B0604020202020204" pitchFamily="34" charset="0"/>
              </a:rPr>
              <a:t>by Marriott Hotels &amp; Resorts, </a:t>
            </a:r>
            <a:r>
              <a:rPr lang="en-US" sz="1100" dirty="0">
                <a:latin typeface="Arial" panose="020B0604020202020204" pitchFamily="34" charset="0"/>
                <a:cs typeface="Arial" panose="020B0604020202020204" pitchFamily="34" charset="0"/>
              </a:rPr>
              <a:t>it is located 4 miles (6 km) to the east of </a:t>
            </a:r>
            <a:r>
              <a:rPr lang="en-US" sz="1100" dirty="0" smtClean="0">
                <a:latin typeface="Arial" panose="020B0604020202020204" pitchFamily="34" charset="0"/>
                <a:cs typeface="Arial" panose="020B0604020202020204" pitchFamily="34" charset="0"/>
              </a:rPr>
              <a:t>Birmingham International Airport in Warwickshire.</a:t>
            </a:r>
            <a:endParaRPr lang="en-US" sz="1100"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The Forest of Arden has two </a:t>
            </a:r>
            <a:r>
              <a:rPr lang="en-US" sz="1100" dirty="0" smtClean="0">
                <a:latin typeface="Arial" panose="020B0604020202020204" pitchFamily="34" charset="0"/>
                <a:cs typeface="Arial" panose="020B0604020202020204" pitchFamily="34" charset="0"/>
              </a:rPr>
              <a:t>golf courses, </a:t>
            </a:r>
            <a:r>
              <a:rPr lang="en-US" sz="1100" dirty="0">
                <a:latin typeface="Arial" panose="020B0604020202020204" pitchFamily="34" charset="0"/>
                <a:cs typeface="Arial" panose="020B0604020202020204" pitchFamily="34" charset="0"/>
              </a:rPr>
              <a:t>the Arden and the </a:t>
            </a:r>
            <a:r>
              <a:rPr lang="en-US" sz="1100" dirty="0" err="1">
                <a:latin typeface="Arial" panose="020B0604020202020204" pitchFamily="34" charset="0"/>
                <a:cs typeface="Arial" panose="020B0604020202020204" pitchFamily="34" charset="0"/>
              </a:rPr>
              <a:t>Aylesford</a:t>
            </a:r>
            <a:r>
              <a:rPr lang="en-US" sz="1100" dirty="0">
                <a:latin typeface="Arial" panose="020B0604020202020204" pitchFamily="34" charset="0"/>
                <a:cs typeface="Arial" panose="020B0604020202020204" pitchFamily="34" charset="0"/>
              </a:rPr>
              <a:t>, both of which were designed </a:t>
            </a:r>
            <a:r>
              <a:rPr lang="en-US" sz="1100" dirty="0" smtClean="0">
                <a:latin typeface="Arial" panose="020B0604020202020204" pitchFamily="34" charset="0"/>
                <a:cs typeface="Arial" panose="020B0604020202020204" pitchFamily="34" charset="0"/>
              </a:rPr>
              <a:t>by Donald Steel</a:t>
            </a:r>
            <a:r>
              <a:rPr lang="en-US" sz="1100" dirty="0">
                <a:latin typeface="Arial" panose="020B0604020202020204" pitchFamily="34" charset="0"/>
                <a:cs typeface="Arial" panose="020B0604020202020204" pitchFamily="34" charset="0"/>
              </a:rPr>
              <a:t> and a golf academy. The Arden is the championship course, and has been the venue for many prestigious tournaments, including </a:t>
            </a:r>
            <a:r>
              <a:rPr lang="en-US" sz="1100" dirty="0" smtClean="0">
                <a:latin typeface="Arial" panose="020B0604020202020204" pitchFamily="34" charset="0"/>
                <a:cs typeface="Arial" panose="020B0604020202020204" pitchFamily="34" charset="0"/>
              </a:rPr>
              <a:t>European tour</a:t>
            </a:r>
            <a:r>
              <a:rPr lang="en-US" sz="1100" dirty="0">
                <a:latin typeface="Arial" panose="020B0604020202020204" pitchFamily="34" charset="0"/>
                <a:cs typeface="Arial" panose="020B0604020202020204" pitchFamily="34" charset="0"/>
              </a:rPr>
              <a:t> events, the </a:t>
            </a:r>
            <a:r>
              <a:rPr lang="en-US" sz="1100" dirty="0" smtClean="0">
                <a:latin typeface="Arial" panose="020B0604020202020204" pitchFamily="34" charset="0"/>
                <a:cs typeface="Arial" panose="020B0604020202020204" pitchFamily="34" charset="0"/>
              </a:rPr>
              <a:t>British Masters</a:t>
            </a:r>
            <a:r>
              <a:rPr lang="en-US" sz="1100" dirty="0">
                <a:latin typeface="Arial" panose="020B0604020202020204" pitchFamily="34" charset="0"/>
                <a:cs typeface="Arial" panose="020B0604020202020204" pitchFamily="34" charset="0"/>
              </a:rPr>
              <a:t> on three occasions, and </a:t>
            </a:r>
            <a:r>
              <a:rPr lang="en-US" sz="1100" dirty="0" smtClean="0">
                <a:latin typeface="Arial" panose="020B0604020202020204" pitchFamily="34" charset="0"/>
                <a:cs typeface="Arial" panose="020B0604020202020204" pitchFamily="34" charset="0"/>
              </a:rPr>
              <a:t>the English Open</a:t>
            </a:r>
            <a:r>
              <a:rPr lang="en-US" sz="1100" dirty="0">
                <a:latin typeface="Arial" panose="020B0604020202020204" pitchFamily="34" charset="0"/>
                <a:cs typeface="Arial" panose="020B0604020202020204" pitchFamily="34" charset="0"/>
              </a:rPr>
              <a:t> four times between 1993 and 1996</a:t>
            </a:r>
            <a:r>
              <a:rPr lang="en-US" sz="1100" dirty="0" smtClean="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endParaRPr lang="en-GB" dirty="0"/>
          </a:p>
        </p:txBody>
      </p:sp>
      <p:sp>
        <p:nvSpPr>
          <p:cNvPr id="3" name="TextBox 2"/>
          <p:cNvSpPr txBox="1"/>
          <p:nvPr/>
        </p:nvSpPr>
        <p:spPr>
          <a:xfrm>
            <a:off x="971600" y="6093296"/>
            <a:ext cx="7968848" cy="369332"/>
          </a:xfrm>
          <a:prstGeom prst="rect">
            <a:avLst/>
          </a:prstGeom>
          <a:noFill/>
        </p:spPr>
        <p:txBody>
          <a:bodyPr wrap="none" rtlCol="0">
            <a:spAutoFit/>
          </a:bodyPr>
          <a:lstStyle/>
          <a:p>
            <a:r>
              <a:rPr lang="en-GB" sz="1100" dirty="0" smtClean="0">
                <a:latin typeface="Arial" panose="020B0604020202020204" pitchFamily="34" charset="0"/>
                <a:cs typeface="Arial" panose="020B0604020202020204" pitchFamily="34" charset="0"/>
                <a:hlinkClick r:id="rId4"/>
              </a:rPr>
              <a:t>Reference: www.marriott.co.uk - https</a:t>
            </a:r>
            <a:r>
              <a:rPr lang="en-GB" sz="1100" dirty="0">
                <a:latin typeface="Arial" panose="020B0604020202020204" pitchFamily="34" charset="0"/>
                <a:cs typeface="Arial" panose="020B0604020202020204" pitchFamily="34" charset="0"/>
                <a:hlinkClick r:id="rId4"/>
              </a:rPr>
              <a:t>://www.marriott.co.uk/hotels/travel/cvtgs-forest-of-arden-marriott-hotel-and-country-club</a:t>
            </a:r>
            <a:r>
              <a:rPr lang="en-GB" dirty="0">
                <a:hlinkClick r:id="rId4"/>
              </a:rPr>
              <a:t>/</a:t>
            </a:r>
            <a:endParaRPr lang="en-GB" dirty="0"/>
          </a:p>
        </p:txBody>
      </p:sp>
    </p:spTree>
    <p:extLst>
      <p:ext uri="{BB962C8B-B14F-4D97-AF65-F5344CB8AC3E}">
        <p14:creationId xmlns:p14="http://schemas.microsoft.com/office/powerpoint/2010/main" val="27512719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Arial" panose="020B0604020202020204" pitchFamily="34" charset="0"/>
                <a:cs typeface="Arial" panose="020B0604020202020204" pitchFamily="34" charset="0"/>
              </a:rPr>
              <a:t>Marketing Definition</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44008" y="1600200"/>
            <a:ext cx="4042792" cy="4525963"/>
          </a:xfrm>
        </p:spPr>
        <p:txBody>
          <a:bodyPr>
            <a:normAutofit/>
          </a:bodyPr>
          <a:lstStyle/>
          <a:p>
            <a:r>
              <a:rPr lang="en-US" sz="1300" dirty="0">
                <a:latin typeface="Arial" panose="020B0604020202020204" pitchFamily="34" charset="0"/>
                <a:cs typeface="Arial" panose="020B0604020202020204" pitchFamily="34" charset="0"/>
              </a:rPr>
              <a:t>Marketing refers to activities a company undertakes to </a:t>
            </a:r>
            <a:r>
              <a:rPr lang="en-US" sz="1300" dirty="0" smtClean="0">
                <a:latin typeface="Arial" panose="020B0604020202020204" pitchFamily="34" charset="0"/>
                <a:cs typeface="Arial" panose="020B0604020202020204" pitchFamily="34" charset="0"/>
              </a:rPr>
              <a:t>promote</a:t>
            </a:r>
            <a:r>
              <a:rPr lang="en-US" sz="1300" dirty="0">
                <a:latin typeface="Arial" panose="020B0604020202020204" pitchFamily="34" charset="0"/>
                <a:cs typeface="Arial" panose="020B0604020202020204" pitchFamily="34" charset="0"/>
              </a:rPr>
              <a:t> the buying or selling of a product or service. Marketing includes advertising, selling, and delivering products to consumers or other businesses. Some marketing is done by </a:t>
            </a:r>
            <a:r>
              <a:rPr lang="en-US" sz="1300" dirty="0" smtClean="0">
                <a:latin typeface="Arial" panose="020B0604020202020204" pitchFamily="34" charset="0"/>
                <a:cs typeface="Arial" panose="020B0604020202020204" pitchFamily="34" charset="0"/>
              </a:rPr>
              <a:t>affiliates on behalf of a company. Professionals </a:t>
            </a:r>
            <a:r>
              <a:rPr lang="en-US" sz="1300" dirty="0">
                <a:latin typeface="Arial" panose="020B0604020202020204" pitchFamily="34" charset="0"/>
                <a:cs typeface="Arial" panose="020B0604020202020204" pitchFamily="34" charset="0"/>
              </a:rPr>
              <a:t>who work in a corporation's marketing and promotion departments seek to get the attention of key potential audiences through advertising. Promotions are targeted to certain audiences and may involve celebrity </a:t>
            </a:r>
            <a:r>
              <a:rPr lang="en-US" sz="1300" dirty="0" smtClean="0">
                <a:latin typeface="Arial" panose="020B0604020202020204" pitchFamily="34" charset="0"/>
                <a:cs typeface="Arial" panose="020B0604020202020204" pitchFamily="34" charset="0"/>
              </a:rPr>
              <a:t>endorsements, </a:t>
            </a:r>
            <a:r>
              <a:rPr lang="en-US" sz="1300" dirty="0">
                <a:latin typeface="Arial" panose="020B0604020202020204" pitchFamily="34" charset="0"/>
                <a:cs typeface="Arial" panose="020B0604020202020204" pitchFamily="34" charset="0"/>
              </a:rPr>
              <a:t>catchy phrases or slogans, memorable packaging or graphic designs and overall media exposure.</a:t>
            </a:r>
          </a:p>
          <a:p>
            <a:endParaRPr lang="en-GB" dirty="0"/>
          </a:p>
        </p:txBody>
      </p:sp>
      <p:sp>
        <p:nvSpPr>
          <p:cNvPr id="4" name="Slide Number Placeholder 3"/>
          <p:cNvSpPr>
            <a:spLocks noGrp="1"/>
          </p:cNvSpPr>
          <p:nvPr>
            <p:ph type="sldNum" sz="quarter" idx="12"/>
          </p:nvPr>
        </p:nvSpPr>
        <p:spPr/>
        <p:txBody>
          <a:bodyPr/>
          <a:lstStyle/>
          <a:p>
            <a:fld id="{955D6B0A-9860-4576-9352-D7BA3B37248F}" type="slidenum">
              <a:rPr lang="en-GB" smtClean="0"/>
              <a:t>6</a:t>
            </a:fld>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1484784"/>
            <a:ext cx="3657600" cy="3240360"/>
          </a:xfrm>
          <a:prstGeom prst="rect">
            <a:avLst/>
          </a:prstGeom>
        </p:spPr>
      </p:pic>
      <p:sp>
        <p:nvSpPr>
          <p:cNvPr id="6" name="TextBox 5"/>
          <p:cNvSpPr txBox="1"/>
          <p:nvPr/>
        </p:nvSpPr>
        <p:spPr>
          <a:xfrm>
            <a:off x="611560" y="5589240"/>
            <a:ext cx="5812810" cy="538609"/>
          </a:xfrm>
          <a:prstGeom prst="rect">
            <a:avLst/>
          </a:prstGeom>
          <a:noFill/>
        </p:spPr>
        <p:txBody>
          <a:bodyPr wrap="none" rtlCol="0">
            <a:spAutoFit/>
          </a:bodyPr>
          <a:lstStyle/>
          <a:p>
            <a:r>
              <a:rPr lang="en-GB" sz="1100" dirty="0" smtClean="0">
                <a:latin typeface="Arial" panose="020B0604020202020204" pitchFamily="34" charset="0"/>
                <a:cs typeface="Arial" panose="020B0604020202020204" pitchFamily="34" charset="0"/>
                <a:hlinkClick r:id="rId3"/>
              </a:rPr>
              <a:t>Reference: www.investopedia.com - https</a:t>
            </a:r>
            <a:r>
              <a:rPr lang="en-GB" sz="1100" dirty="0">
                <a:latin typeface="Arial" panose="020B0604020202020204" pitchFamily="34" charset="0"/>
                <a:cs typeface="Arial" panose="020B0604020202020204" pitchFamily="34" charset="0"/>
                <a:hlinkClick r:id="rId3"/>
              </a:rPr>
              <a:t>://www.investopedia.com/terms/m/marketing.asp</a:t>
            </a:r>
            <a:endParaRPr lang="en-GB" sz="11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998458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t>Products of Forest of Arden Marriot Hotel </a:t>
            </a:r>
            <a:r>
              <a:rPr lang="en-GB" dirty="0" smtClean="0"/>
              <a:t/>
            </a:r>
            <a:br>
              <a:rPr lang="en-GB" dirty="0" smtClean="0"/>
            </a:br>
            <a:endParaRPr lang="en-GB" dirty="0"/>
          </a:p>
        </p:txBody>
      </p:sp>
      <p:sp>
        <p:nvSpPr>
          <p:cNvPr id="3" name="Content Placeholder 2"/>
          <p:cNvSpPr>
            <a:spLocks noGrp="1"/>
          </p:cNvSpPr>
          <p:nvPr>
            <p:ph idx="1"/>
          </p:nvPr>
        </p:nvSpPr>
        <p:spPr>
          <a:xfrm>
            <a:off x="4355976" y="1600200"/>
            <a:ext cx="4330824" cy="4525963"/>
          </a:xfrm>
        </p:spPr>
        <p:txBody>
          <a:bodyPr>
            <a:normAutofit/>
          </a:bodyPr>
          <a:lstStyle/>
          <a:p>
            <a:r>
              <a:rPr lang="en-US" sz="1100" dirty="0">
                <a:latin typeface="Arial" panose="020B0604020202020204" pitchFamily="34" charset="0"/>
                <a:cs typeface="Arial" panose="020B0604020202020204" pitchFamily="34" charset="0"/>
              </a:rPr>
              <a:t>Set within 10,000 acres of ancient woodland where deer roam free, Forest of Arden Marriott Hotel &amp; Country Club offers an unforgettable experience. With an excellent location in the West Midlands, nestled between Birmingham and Coventry, </a:t>
            </a:r>
            <a:r>
              <a:rPr lang="en-US" sz="1100" dirty="0" smtClean="0">
                <a:latin typeface="Arial" panose="020B0604020202020204" pitchFamily="34" charset="0"/>
                <a:cs typeface="Arial" panose="020B0604020202020204" pitchFamily="34" charset="0"/>
              </a:rPr>
              <a:t>the </a:t>
            </a:r>
            <a:r>
              <a:rPr lang="en-US" sz="1100" dirty="0">
                <a:latin typeface="Arial" panose="020B0604020202020204" pitchFamily="34" charset="0"/>
                <a:cs typeface="Arial" panose="020B0604020202020204" pitchFamily="34" charset="0"/>
              </a:rPr>
              <a:t>hotel is accessible by train, plane or car. </a:t>
            </a:r>
            <a:r>
              <a:rPr lang="en-US" sz="1100" dirty="0" smtClean="0">
                <a:latin typeface="Arial" panose="020B0604020202020204" pitchFamily="34" charset="0"/>
                <a:cs typeface="Arial" panose="020B0604020202020204" pitchFamily="34" charset="0"/>
              </a:rPr>
              <a:t>You can enjoy </a:t>
            </a:r>
            <a:r>
              <a:rPr lang="en-US" sz="1100" dirty="0">
                <a:latin typeface="Arial" panose="020B0604020202020204" pitchFamily="34" charset="0"/>
                <a:cs typeface="Arial" panose="020B0604020202020204" pitchFamily="34" charset="0"/>
              </a:rPr>
              <a:t>popular local attractions including Resorts World Arena, the NEC, Cadbury World and Coventry Cathedral. </a:t>
            </a:r>
            <a:r>
              <a:rPr lang="en-US" sz="1100" dirty="0" smtClean="0">
                <a:latin typeface="Arial" panose="020B0604020202020204" pitchFamily="34" charset="0"/>
                <a:cs typeface="Arial" panose="020B0604020202020204" pitchFamily="34" charset="0"/>
              </a:rPr>
              <a:t>Available to settle </a:t>
            </a:r>
            <a:r>
              <a:rPr lang="en-US" sz="1100" dirty="0">
                <a:latin typeface="Arial" panose="020B0604020202020204" pitchFamily="34" charset="0"/>
                <a:cs typeface="Arial" panose="020B0604020202020204" pitchFamily="34" charset="0"/>
              </a:rPr>
              <a:t>in to intuitively designed hotel rooms with luxurious bedding, flat-screen TVs, room service and more</a:t>
            </a:r>
            <a:r>
              <a:rPr lang="en-US" sz="1100" dirty="0" smtClean="0">
                <a:latin typeface="Arial" panose="020B0604020202020204" pitchFamily="34" charset="0"/>
                <a:cs typeface="Arial" panose="020B0604020202020204" pitchFamily="34" charset="0"/>
              </a:rPr>
              <a:t>. You have the opportunity to challenge </a:t>
            </a:r>
            <a:r>
              <a:rPr lang="en-US" sz="1100" dirty="0">
                <a:latin typeface="Arial" panose="020B0604020202020204" pitchFamily="34" charset="0"/>
                <a:cs typeface="Arial" panose="020B0604020202020204" pitchFamily="34" charset="0"/>
              </a:rPr>
              <a:t>yourself to a round at </a:t>
            </a:r>
            <a:r>
              <a:rPr lang="en-US" sz="1100" dirty="0" smtClean="0">
                <a:latin typeface="Arial" panose="020B0604020202020204" pitchFamily="34" charset="0"/>
                <a:cs typeface="Arial" panose="020B0604020202020204" pitchFamily="34" charset="0"/>
              </a:rPr>
              <a:t>the </a:t>
            </a:r>
            <a:r>
              <a:rPr lang="en-US" sz="1100" dirty="0">
                <a:latin typeface="Arial" panose="020B0604020202020204" pitchFamily="34" charset="0"/>
                <a:cs typeface="Arial" panose="020B0604020202020204" pitchFamily="34" charset="0"/>
              </a:rPr>
              <a:t>golf club, which offers two courses, including the Championship Arden Course, a putting green and driving range. Pamper yourself with a massage at </a:t>
            </a:r>
            <a:r>
              <a:rPr lang="en-US" sz="1100" dirty="0" smtClean="0">
                <a:latin typeface="Arial" panose="020B0604020202020204" pitchFamily="34" charset="0"/>
                <a:cs typeface="Arial" panose="020B0604020202020204" pitchFamily="34" charset="0"/>
              </a:rPr>
              <a:t>the spa </a:t>
            </a:r>
            <a:r>
              <a:rPr lang="en-US" sz="1100" dirty="0">
                <a:latin typeface="Arial" panose="020B0604020202020204" pitchFamily="34" charset="0"/>
                <a:cs typeface="Arial" panose="020B0604020202020204" pitchFamily="34" charset="0"/>
              </a:rPr>
              <a:t>or enjoy use of the fitness </a:t>
            </a:r>
            <a:r>
              <a:rPr lang="en-US" sz="1100" dirty="0" smtClean="0">
                <a:latin typeface="Arial" panose="020B0604020202020204" pitchFamily="34" charset="0"/>
                <a:cs typeface="Arial" panose="020B0604020202020204" pitchFamily="34" charset="0"/>
              </a:rPr>
              <a:t>center </a:t>
            </a:r>
            <a:r>
              <a:rPr lang="en-US" sz="1100" dirty="0">
                <a:latin typeface="Arial" panose="020B0604020202020204" pitchFamily="34" charset="0"/>
                <a:cs typeface="Arial" panose="020B0604020202020204" pitchFamily="34" charset="0"/>
              </a:rPr>
              <a:t>and heated indoor pool. Experience a traditional afternoon tea or the best of British dishes at Cast Iron Bar &amp; Grill. If you're hosting a gathering in Birmingham, you'll be impressed with </a:t>
            </a:r>
            <a:r>
              <a:rPr lang="en-US" sz="1100" dirty="0" smtClean="0">
                <a:latin typeface="Arial" panose="020B0604020202020204" pitchFamily="34" charset="0"/>
                <a:cs typeface="Arial" panose="020B0604020202020204" pitchFamily="34" charset="0"/>
              </a:rPr>
              <a:t>the </a:t>
            </a:r>
            <a:r>
              <a:rPr lang="en-US" sz="1100" dirty="0">
                <a:latin typeface="Arial" panose="020B0604020202020204" pitchFamily="34" charset="0"/>
                <a:cs typeface="Arial" panose="020B0604020202020204" pitchFamily="34" charset="0"/>
              </a:rPr>
              <a:t>flexible spaces and excellent catering services.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7</a:t>
            </a:fld>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980728"/>
            <a:ext cx="3744416" cy="5112568"/>
          </a:xfrm>
          <a:prstGeom prst="rect">
            <a:avLst/>
          </a:prstGeom>
        </p:spPr>
      </p:pic>
      <p:sp>
        <p:nvSpPr>
          <p:cNvPr id="7" name="TextBox 6"/>
          <p:cNvSpPr txBox="1"/>
          <p:nvPr/>
        </p:nvSpPr>
        <p:spPr>
          <a:xfrm>
            <a:off x="696961" y="6253922"/>
            <a:ext cx="7318029" cy="369332"/>
          </a:xfrm>
          <a:prstGeom prst="rect">
            <a:avLst/>
          </a:prstGeom>
          <a:noFill/>
        </p:spPr>
        <p:txBody>
          <a:bodyPr wrap="none" rtlCol="0">
            <a:spAutoFit/>
          </a:bodyPr>
          <a:lstStyle/>
          <a:p>
            <a:r>
              <a:rPr lang="en-GB" sz="1100" dirty="0" smtClean="0">
                <a:latin typeface="Arial" panose="020B0604020202020204" pitchFamily="34" charset="0"/>
                <a:cs typeface="Arial" panose="020B0604020202020204" pitchFamily="34" charset="0"/>
                <a:hlinkClick r:id="rId3"/>
              </a:rPr>
              <a:t>www.marriott.co.uk - https</a:t>
            </a:r>
            <a:r>
              <a:rPr lang="en-GB" sz="1100" dirty="0">
                <a:latin typeface="Arial" panose="020B0604020202020204" pitchFamily="34" charset="0"/>
                <a:cs typeface="Arial" panose="020B0604020202020204" pitchFamily="34" charset="0"/>
                <a:hlinkClick r:id="rId3"/>
              </a:rPr>
              <a:t>://www.marriott.co.uk/hotels/travel/cvtgs-forest-of-arden-marriott-hotel-and-country-club</a:t>
            </a:r>
            <a:r>
              <a:rPr lang="en-GB" dirty="0">
                <a:hlinkClick r:id="rId3"/>
              </a:rPr>
              <a:t>/</a:t>
            </a:r>
            <a:endParaRPr lang="en-GB" dirty="0"/>
          </a:p>
        </p:txBody>
      </p:sp>
    </p:spTree>
    <p:extLst>
      <p:ext uri="{BB962C8B-B14F-4D97-AF65-F5344CB8AC3E}">
        <p14:creationId xmlns:p14="http://schemas.microsoft.com/office/powerpoint/2010/main" val="34658352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smtClean="0">
                <a:latin typeface="Arial" panose="020B0604020202020204" pitchFamily="34" charset="0"/>
                <a:cs typeface="Arial" panose="020B0604020202020204" pitchFamily="34" charset="0"/>
              </a:rPr>
              <a:t>How Forest of Arden Marriott Hotel markets their products</a:t>
            </a:r>
            <a:r>
              <a:rPr lang="en-GB" dirty="0" smtClean="0"/>
              <a:t/>
            </a:r>
            <a:br>
              <a:rPr lang="en-GB" dirty="0" smtClean="0"/>
            </a:br>
            <a:endParaRPr lang="en-GB" dirty="0"/>
          </a:p>
        </p:txBody>
      </p:sp>
      <p:sp>
        <p:nvSpPr>
          <p:cNvPr id="3" name="Content Placeholder 2"/>
          <p:cNvSpPr>
            <a:spLocks noGrp="1"/>
          </p:cNvSpPr>
          <p:nvPr>
            <p:ph idx="1"/>
          </p:nvPr>
        </p:nvSpPr>
        <p:spPr>
          <a:xfrm>
            <a:off x="4211960" y="1556792"/>
            <a:ext cx="4402832" cy="4525963"/>
          </a:xfrm>
        </p:spPr>
        <p:txBody>
          <a:bodyPr>
            <a:normAutofit/>
          </a:bodyPr>
          <a:lstStyle/>
          <a:p>
            <a:r>
              <a:rPr lang="en-US" sz="1100" dirty="0" smtClean="0">
                <a:latin typeface="Arial" panose="020B0604020202020204" pitchFamily="34" charset="0"/>
                <a:cs typeface="Arial" panose="020B0604020202020204" pitchFamily="34" charset="0"/>
              </a:rPr>
              <a:t>Forest of Arden Marriott Hotel has 2 restaurants, Zest and  Cast Iron, which they use for a variety of foods and beverages which attracts a lot of customers due it’s vast menu, also has 3 types of bars which include cocktails and </a:t>
            </a:r>
            <a:r>
              <a:rPr lang="en-US" sz="1100" dirty="0" err="1" smtClean="0">
                <a:latin typeface="Arial" panose="020B0604020202020204" pitchFamily="34" charset="0"/>
                <a:cs typeface="Arial" panose="020B0604020202020204" pitchFamily="34" charset="0"/>
              </a:rPr>
              <a:t>mocktail</a:t>
            </a:r>
            <a:r>
              <a:rPr lang="en-US" sz="1100" dirty="0" smtClean="0">
                <a:latin typeface="Arial" panose="020B0604020202020204" pitchFamily="34" charset="0"/>
                <a:cs typeface="Arial" panose="020B0604020202020204" pitchFamily="34" charset="0"/>
              </a:rPr>
              <a:t>, also great for customer attraction. </a:t>
            </a:r>
          </a:p>
          <a:p>
            <a:r>
              <a:rPr lang="en-US" sz="1100" dirty="0" smtClean="0">
                <a:latin typeface="Arial" panose="020B0604020202020204" pitchFamily="34" charset="0"/>
                <a:cs typeface="Arial" panose="020B0604020202020204" pitchFamily="34" charset="0"/>
              </a:rPr>
              <a:t>Part of Forest of Arden Marriott Hotel’s products is their 2 golf courses which made them famous and they use these to host world wide known championships, along with a clothes shop where you can buy your golf gear which sells incredibly well between tit’s customers and players. </a:t>
            </a:r>
          </a:p>
          <a:p>
            <a:r>
              <a:rPr lang="en-US" sz="1100" dirty="0" smtClean="0">
                <a:latin typeface="Arial" panose="020B0604020202020204" pitchFamily="34" charset="0"/>
                <a:cs typeface="Arial" panose="020B0604020202020204" pitchFamily="34" charset="0"/>
              </a:rPr>
              <a:t>Alongside the golf courses you can find some high class cottages where you can enjoy brunch or just tea and coffee during breaks or just to relax. </a:t>
            </a:r>
          </a:p>
          <a:p>
            <a:r>
              <a:rPr lang="en-US" sz="1100" dirty="0" smtClean="0">
                <a:latin typeface="Arial" panose="020B0604020202020204" pitchFamily="34" charset="0"/>
                <a:cs typeface="Arial" panose="020B0604020202020204" pitchFamily="34" charset="0"/>
              </a:rPr>
              <a:t>Forest of Arden has over 200 rooms to host it’s guests and a big team to look after them. It also offers a gym, an indoor swimming pool and a spa where you enjoy great treatments which for sure are must needed after a long day!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8</a:t>
            </a:fld>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552" y="1412776"/>
            <a:ext cx="3600400" cy="4272897"/>
          </a:xfrm>
          <a:prstGeom prst="rect">
            <a:avLst/>
          </a:prstGeom>
        </p:spPr>
      </p:pic>
    </p:spTree>
    <p:extLst>
      <p:ext uri="{BB962C8B-B14F-4D97-AF65-F5344CB8AC3E}">
        <p14:creationId xmlns:p14="http://schemas.microsoft.com/office/powerpoint/2010/main" val="11258164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Arial" panose="020B0604020202020204" pitchFamily="34" charset="0"/>
                <a:cs typeface="Arial" panose="020B0604020202020204" pitchFamily="34" charset="0"/>
              </a:rPr>
              <a:t>Operation Definition</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US" sz="1100" dirty="0">
                <a:latin typeface="Arial" panose="020B0604020202020204" pitchFamily="34" charset="0"/>
                <a:cs typeface="Arial" panose="020B0604020202020204" pitchFamily="34" charset="0"/>
              </a:rPr>
              <a:t>Operations is the work of managing the inner workings of your business so it runs as efficiently as possible. Whether you make products, sell products, or provide services, every small business owner has to oversee the design and management of behind-the-scenes work.</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9</a:t>
            </a:fld>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2248" y="2852936"/>
            <a:ext cx="5544616" cy="2642592"/>
          </a:xfrm>
          <a:prstGeom prst="rect">
            <a:avLst/>
          </a:prstGeom>
        </p:spPr>
      </p:pic>
      <p:sp>
        <p:nvSpPr>
          <p:cNvPr id="6" name="TextBox 5"/>
          <p:cNvSpPr txBox="1"/>
          <p:nvPr/>
        </p:nvSpPr>
        <p:spPr>
          <a:xfrm>
            <a:off x="1547664" y="6007536"/>
            <a:ext cx="5516254" cy="261610"/>
          </a:xfrm>
          <a:prstGeom prst="rect">
            <a:avLst/>
          </a:prstGeom>
          <a:noFill/>
        </p:spPr>
        <p:txBody>
          <a:bodyPr wrap="none" rtlCol="0">
            <a:spAutoFit/>
          </a:bodyPr>
          <a:lstStyle/>
          <a:p>
            <a:r>
              <a:rPr lang="en-GB" sz="1100" dirty="0" smtClean="0">
                <a:latin typeface="Arial" panose="020B0604020202020204" pitchFamily="34" charset="0"/>
                <a:cs typeface="Arial" panose="020B0604020202020204" pitchFamily="34" charset="0"/>
                <a:hlinkClick r:id="rId3"/>
              </a:rPr>
              <a:t>Reference: www.ondeck.com - https</a:t>
            </a:r>
            <a:r>
              <a:rPr lang="en-GB" sz="1100" dirty="0">
                <a:latin typeface="Arial" panose="020B0604020202020204" pitchFamily="34" charset="0"/>
                <a:cs typeface="Arial" panose="020B0604020202020204" pitchFamily="34" charset="0"/>
                <a:hlinkClick r:id="rId3"/>
              </a:rPr>
              <a:t>://www.ondeck.com/resources/what-is-operations</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55378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3760"/>
            <a:ext cx="8229600" cy="1143000"/>
          </a:xfrm>
        </p:spPr>
        <p:txBody>
          <a:bodyPr>
            <a:normAutofit/>
          </a:bodyPr>
          <a:lstStyle/>
          <a:p>
            <a:r>
              <a:rPr lang="en-GB" sz="2400" dirty="0" smtClean="0">
                <a:latin typeface="Arial" panose="020B0604020202020204" pitchFamily="34" charset="0"/>
                <a:cs typeface="Arial" panose="020B0604020202020204" pitchFamily="34" charset="0"/>
              </a:rPr>
              <a:t>Food and Beverage resources</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51920" y="1124744"/>
            <a:ext cx="4845224" cy="5472608"/>
          </a:xfrm>
        </p:spPr>
        <p:txBody>
          <a:bodyPr>
            <a:normAutofit fontScale="85000" lnSpcReduction="20000"/>
          </a:bodyPr>
          <a:lstStyle/>
          <a:p>
            <a:pPr marL="0" indent="0">
              <a:buNone/>
            </a:pPr>
            <a:r>
              <a:rPr lang="en-GB" sz="1300" dirty="0" smtClean="0">
                <a:latin typeface="Arial" panose="020B0604020202020204" pitchFamily="34" charset="0"/>
                <a:cs typeface="Arial" panose="020B0604020202020204" pitchFamily="34" charset="0"/>
              </a:rPr>
              <a:t>Resources for this location are but not limited to are:</a:t>
            </a:r>
          </a:p>
          <a:p>
            <a:pPr marL="0" indent="0">
              <a:buNone/>
            </a:pPr>
            <a:endParaRPr lang="en-GB" sz="1300" dirty="0" smtClean="0">
              <a:latin typeface="Arial" panose="020B0604020202020204" pitchFamily="34" charset="0"/>
              <a:cs typeface="Arial" panose="020B0604020202020204" pitchFamily="34" charset="0"/>
            </a:endParaRPr>
          </a:p>
          <a:p>
            <a:r>
              <a:rPr lang="en-GB" sz="1300" dirty="0" smtClean="0">
                <a:latin typeface="Arial" panose="020B0604020202020204" pitchFamily="34" charset="0"/>
                <a:cs typeface="Arial" panose="020B0604020202020204" pitchFamily="34" charset="0"/>
              </a:rPr>
              <a:t>The Spa which </a:t>
            </a:r>
            <a:r>
              <a:rPr lang="en-US" sz="1300" dirty="0">
                <a:latin typeface="Arial" panose="020B0604020202020204" pitchFamily="34" charset="0"/>
                <a:cs typeface="Arial" panose="020B0604020202020204" pitchFamily="34" charset="0"/>
              </a:rPr>
              <a:t>offers a tranquil on-site spa, with a range of massage and beauty treatments</a:t>
            </a:r>
            <a:r>
              <a:rPr lang="en-US" sz="1300" dirty="0" smtClean="0">
                <a:latin typeface="Arial" panose="020B0604020202020204" pitchFamily="34" charset="0"/>
                <a:cs typeface="Arial" panose="020B0604020202020204" pitchFamily="34" charset="0"/>
              </a:rPr>
              <a:t>.</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The Golf Courses -</a:t>
            </a:r>
            <a:r>
              <a:rPr lang="en-US" sz="1300" dirty="0">
                <a:latin typeface="Arial" panose="020B0604020202020204" pitchFamily="34" charset="0"/>
                <a:cs typeface="Arial" panose="020B0604020202020204" pitchFamily="34" charset="0"/>
              </a:rPr>
              <a:t>features two of the West Midlands' best 18-hole courses, including the championship Arden Course</a:t>
            </a:r>
            <a:r>
              <a:rPr lang="en-US" sz="1300" dirty="0" smtClean="0">
                <a:latin typeface="Arial" panose="020B0604020202020204" pitchFamily="34" charset="0"/>
                <a:cs typeface="Arial" panose="020B0604020202020204" pitchFamily="34" charset="0"/>
              </a:rPr>
              <a:t>.</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Dining services which include 2 restaurants – Zest Restaurant which it’s menu includes: sample </a:t>
            </a:r>
            <a:r>
              <a:rPr lang="en-US" sz="1300" dirty="0">
                <a:latin typeface="Arial" panose="020B0604020202020204" pitchFamily="34" charset="0"/>
                <a:cs typeface="Arial" panose="020B0604020202020204" pitchFamily="34" charset="0"/>
              </a:rPr>
              <a:t>light bites and snacks from a </a:t>
            </a:r>
            <a:r>
              <a:rPr lang="en-US" sz="1300" dirty="0" smtClean="0">
                <a:latin typeface="Arial" panose="020B0604020202020204" pitchFamily="34" charset="0"/>
                <a:cs typeface="Arial" panose="020B0604020202020204" pitchFamily="34" charset="0"/>
              </a:rPr>
              <a:t>globally-inspired menu at, which </a:t>
            </a:r>
            <a:r>
              <a:rPr lang="en-US" sz="1300" dirty="0">
                <a:latin typeface="Arial" panose="020B0604020202020204" pitchFamily="34" charset="0"/>
                <a:cs typeface="Arial" panose="020B0604020202020204" pitchFamily="34" charset="0"/>
              </a:rPr>
              <a:t>also offers an outdoor terrace where you can eat or sip a drink al fresco when the weather in Birmingham is </a:t>
            </a:r>
            <a:r>
              <a:rPr lang="en-US" sz="1300" dirty="0" smtClean="0">
                <a:latin typeface="Arial" panose="020B0604020202020204" pitchFamily="34" charset="0"/>
                <a:cs typeface="Arial" panose="020B0604020202020204" pitchFamily="34" charset="0"/>
              </a:rPr>
              <a:t>mild or </a:t>
            </a:r>
            <a:r>
              <a:rPr lang="en-GB" sz="1300" dirty="0">
                <a:latin typeface="Arial" panose="020B0604020202020204" pitchFamily="34" charset="0"/>
                <a:cs typeface="Arial" panose="020B0604020202020204" pitchFamily="34" charset="0"/>
              </a:rPr>
              <a:t>Cast Iron Bar &amp; </a:t>
            </a:r>
            <a:r>
              <a:rPr lang="en-GB" sz="1300" dirty="0" smtClean="0">
                <a:latin typeface="Arial" panose="020B0604020202020204" pitchFamily="34" charset="0"/>
                <a:cs typeface="Arial" panose="020B0604020202020204" pitchFamily="34" charset="0"/>
              </a:rPr>
              <a:t>Grill where you can </a:t>
            </a:r>
            <a:r>
              <a:rPr lang="en-US" sz="1300" dirty="0" smtClean="0">
                <a:latin typeface="Arial" panose="020B0604020202020204" pitchFamily="34" charset="0"/>
                <a:cs typeface="Arial" panose="020B0604020202020204" pitchFamily="34" charset="0"/>
              </a:rPr>
              <a:t>enjoy </a:t>
            </a:r>
            <a:r>
              <a:rPr lang="en-US" sz="1300" dirty="0">
                <a:latin typeface="Arial" panose="020B0604020202020204" pitchFamily="34" charset="0"/>
                <a:cs typeface="Arial" panose="020B0604020202020204" pitchFamily="34" charset="0"/>
              </a:rPr>
              <a:t>fresh, locally sourced, best of British </a:t>
            </a:r>
            <a:r>
              <a:rPr lang="en-US" sz="1300" dirty="0" smtClean="0">
                <a:latin typeface="Arial" panose="020B0604020202020204" pitchFamily="34" charset="0"/>
                <a:cs typeface="Arial" panose="020B0604020202020204" pitchFamily="34" charset="0"/>
              </a:rPr>
              <a:t>dishes like </a:t>
            </a:r>
            <a:r>
              <a:rPr lang="en-GB" sz="1300" dirty="0">
                <a:latin typeface="Arial" panose="020B0604020202020204" pitchFamily="34" charset="0"/>
                <a:cs typeface="Arial" panose="020B0604020202020204" pitchFamily="34" charset="0"/>
              </a:rPr>
              <a:t>succulent </a:t>
            </a:r>
            <a:r>
              <a:rPr lang="en-GB" sz="1300" dirty="0" smtClean="0">
                <a:latin typeface="Arial" panose="020B0604020202020204" pitchFamily="34" charset="0"/>
                <a:cs typeface="Arial" panose="020B0604020202020204" pitchFamily="34" charset="0"/>
              </a:rPr>
              <a:t>steak and </a:t>
            </a:r>
            <a:r>
              <a:rPr lang="en-US" sz="1300" dirty="0">
                <a:latin typeface="Arial" panose="020B0604020202020204" pitchFamily="34" charset="0"/>
                <a:cs typeface="Arial" panose="020B0604020202020204" pitchFamily="34" charset="0"/>
              </a:rPr>
              <a:t>Sunday lunch carvery menu or experience a scrumptious, traditional afternoon tea</a:t>
            </a:r>
            <a:r>
              <a:rPr lang="en-US" sz="1300" dirty="0" smtClean="0">
                <a:latin typeface="Arial" panose="020B0604020202020204" pitchFamily="34" charset="0"/>
                <a:cs typeface="Arial" panose="020B0604020202020204" pitchFamily="34" charset="0"/>
              </a:rPr>
              <a:t>.</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Clothes shop </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The engineering department</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Housekeeping</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Swimming Pool</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Gym Access</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A selection of drinks which also offers </a:t>
            </a:r>
            <a:r>
              <a:rPr lang="en-US" sz="1300" dirty="0" err="1" smtClean="0">
                <a:latin typeface="Arial" panose="020B0604020202020204" pitchFamily="34" charset="0"/>
                <a:cs typeface="Arial" panose="020B0604020202020204" pitchFamily="34" charset="0"/>
              </a:rPr>
              <a:t>mocktails</a:t>
            </a:r>
            <a:r>
              <a:rPr lang="en-US" sz="1300" dirty="0" smtClean="0">
                <a:latin typeface="Arial" panose="020B0604020202020204" pitchFamily="34" charset="0"/>
                <a:cs typeface="Arial" panose="020B0604020202020204" pitchFamily="34" charset="0"/>
              </a:rPr>
              <a:t>.</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Conference hosting rooms</a:t>
            </a:r>
          </a:p>
          <a:p>
            <a:endParaRPr lang="en-US" sz="1300" dirty="0" smtClean="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Outside cottages which serve coffee and tea</a:t>
            </a:r>
          </a:p>
          <a:p>
            <a:endParaRPr lang="en-US" sz="1300" dirty="0">
              <a:latin typeface="Arial" panose="020B0604020202020204" pitchFamily="34" charset="0"/>
              <a:cs typeface="Arial" panose="020B0604020202020204" pitchFamily="34" charset="0"/>
            </a:endParaRPr>
          </a:p>
          <a:p>
            <a:r>
              <a:rPr lang="en-US" sz="1300" dirty="0" smtClean="0">
                <a:latin typeface="Arial" panose="020B0604020202020204" pitchFamily="34" charset="0"/>
                <a:cs typeface="Arial" panose="020B0604020202020204" pitchFamily="34" charset="0"/>
              </a:rPr>
              <a:t>It also has a buffet</a:t>
            </a:r>
            <a:endParaRPr lang="en-GB" sz="13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10</a:t>
            </a:fld>
            <a:endParaRPr lang="en-GB"/>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1106472"/>
            <a:ext cx="3024336" cy="3096344"/>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8380" y="4293096"/>
            <a:ext cx="3010616" cy="2376264"/>
          </a:xfrm>
          <a:prstGeom prst="rect">
            <a:avLst/>
          </a:prstGeom>
        </p:spPr>
      </p:pic>
    </p:spTree>
    <p:extLst>
      <p:ext uri="{BB962C8B-B14F-4D97-AF65-F5344CB8AC3E}">
        <p14:creationId xmlns:p14="http://schemas.microsoft.com/office/powerpoint/2010/main" val="18468716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normAutofit/>
          </a:bodyPr>
          <a:lstStyle/>
          <a:p>
            <a:r>
              <a:rPr lang="en-GB" sz="3200" dirty="0" smtClean="0"/>
              <a:t>Food and Beverage Health &amp; Hygiene in hotels</a:t>
            </a:r>
            <a:endParaRPr lang="en-GB" sz="3200" dirty="0"/>
          </a:p>
        </p:txBody>
      </p:sp>
      <p:sp>
        <p:nvSpPr>
          <p:cNvPr id="3" name="Content Placeholder 2"/>
          <p:cNvSpPr>
            <a:spLocks noGrp="1"/>
          </p:cNvSpPr>
          <p:nvPr>
            <p:ph idx="1"/>
          </p:nvPr>
        </p:nvSpPr>
        <p:spPr>
          <a:xfrm>
            <a:off x="395536" y="1124744"/>
            <a:ext cx="8229600" cy="3816424"/>
          </a:xfrm>
        </p:spPr>
        <p:txBody>
          <a:bodyPr>
            <a:normAutofit/>
          </a:bodyPr>
          <a:lstStyle/>
          <a:p>
            <a:pPr marL="0" indent="0">
              <a:buNone/>
            </a:pPr>
            <a:r>
              <a:rPr lang="en-US" sz="1100" dirty="0">
                <a:latin typeface="Arial" panose="020B0604020202020204" pitchFamily="34" charset="0"/>
                <a:cs typeface="Arial" panose="020B0604020202020204" pitchFamily="34" charset="0"/>
              </a:rPr>
              <a:t>5 Essential Food Safety and Hygiene Practices Which Must Be Kept In </a:t>
            </a:r>
            <a:r>
              <a:rPr lang="en-US" sz="1100" dirty="0" smtClean="0">
                <a:latin typeface="Arial" panose="020B0604020202020204" pitchFamily="34" charset="0"/>
                <a:cs typeface="Arial" panose="020B0604020202020204" pitchFamily="34" charset="0"/>
              </a:rPr>
              <a:t>Mind</a:t>
            </a:r>
          </a:p>
          <a:p>
            <a:pPr marL="0" indent="0">
              <a:buNone/>
            </a:pPr>
            <a:endParaRPr lang="en-US" sz="1100" dirty="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Wear Proper Clothing and </a:t>
            </a:r>
            <a:r>
              <a:rPr lang="en-US" sz="1100" b="1" dirty="0" smtClean="0">
                <a:latin typeface="Arial" panose="020B0604020202020204" pitchFamily="34" charset="0"/>
                <a:cs typeface="Arial" panose="020B0604020202020204" pitchFamily="34" charset="0"/>
              </a:rPr>
              <a:t>Footwear</a:t>
            </a:r>
            <a:r>
              <a:rPr lang="en-US" sz="1100" dirty="0" smtClean="0">
                <a:latin typeface="Arial" panose="020B0604020202020204" pitchFamily="34" charset="0"/>
                <a:cs typeface="Arial" panose="020B0604020202020204" pitchFamily="34" charset="0"/>
              </a:rPr>
              <a:t>: It </a:t>
            </a:r>
            <a:r>
              <a:rPr lang="en-US" sz="1100" dirty="0">
                <a:latin typeface="Arial" panose="020B0604020202020204" pitchFamily="34" charset="0"/>
                <a:cs typeface="Arial" panose="020B0604020202020204" pitchFamily="34" charset="0"/>
              </a:rPr>
              <a:t>always important that employees wear garments which are suitable for their job, which in this case is the food processing industry. Wearing proper clothing and footwear for food processing is the best way to maintain the cleanliness of food which is particularly important when working in an industry such as a hotel where standards need to be kept high</a:t>
            </a:r>
            <a:r>
              <a:rPr lang="en-US" sz="1100" dirty="0" smtClean="0">
                <a:latin typeface="Arial" panose="020B0604020202020204" pitchFamily="34" charset="0"/>
                <a:cs typeface="Arial" panose="020B0604020202020204" pitchFamily="34" charset="0"/>
              </a:rPr>
              <a:t>.</a:t>
            </a:r>
          </a:p>
          <a:p>
            <a:r>
              <a:rPr lang="en-US" sz="1100" b="1" dirty="0" smtClean="0"/>
              <a:t> </a:t>
            </a:r>
            <a:r>
              <a:rPr lang="en-US" sz="1100" b="1" dirty="0">
                <a:latin typeface="Arial" panose="020B0604020202020204" pitchFamily="34" charset="0"/>
                <a:cs typeface="Arial" panose="020B0604020202020204" pitchFamily="34" charset="0"/>
              </a:rPr>
              <a:t>Keep Your Hands </a:t>
            </a:r>
            <a:r>
              <a:rPr lang="en-US" sz="1100" b="1" dirty="0" smtClean="0">
                <a:latin typeface="Arial" panose="020B0604020202020204" pitchFamily="34" charset="0"/>
                <a:cs typeface="Arial" panose="020B0604020202020204" pitchFamily="34" charset="0"/>
              </a:rPr>
              <a:t>Clean</a:t>
            </a:r>
            <a:r>
              <a:rPr lang="en-US" sz="1100" dirty="0" smtClean="0">
                <a:latin typeface="Arial" panose="020B0604020202020204" pitchFamily="34" charset="0"/>
                <a:cs typeface="Arial" panose="020B0604020202020204" pitchFamily="34" charset="0"/>
              </a:rPr>
              <a:t>: Keeping </a:t>
            </a:r>
            <a:r>
              <a:rPr lang="en-US" sz="1100" dirty="0">
                <a:latin typeface="Arial" panose="020B0604020202020204" pitchFamily="34" charset="0"/>
                <a:cs typeface="Arial" panose="020B0604020202020204" pitchFamily="34" charset="0"/>
              </a:rPr>
              <a:t>your hands clean is an absolute must in any industry as it is a daily process for us all. Predominantly, keeping your hands clean in food processing within hotels is required as it can prevent the spread of diseases and hotels to ensure clean environments</a:t>
            </a:r>
            <a:r>
              <a:rPr lang="en-US" sz="1100" dirty="0" smtClean="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Ensure that the Tools and Equipment are Clean and </a:t>
            </a:r>
            <a:r>
              <a:rPr lang="en-US" sz="1100" b="1" dirty="0" smtClean="0">
                <a:latin typeface="Arial" panose="020B0604020202020204" pitchFamily="34" charset="0"/>
                <a:cs typeface="Arial" panose="020B0604020202020204" pitchFamily="34" charset="0"/>
              </a:rPr>
              <a:t>Sanitized</a:t>
            </a:r>
            <a:r>
              <a:rPr lang="en-US" sz="1100" dirty="0" smtClean="0">
                <a:latin typeface="Arial" panose="020B0604020202020204" pitchFamily="34" charset="0"/>
                <a:cs typeface="Arial" panose="020B0604020202020204" pitchFamily="34" charset="0"/>
              </a:rPr>
              <a:t>: Another </a:t>
            </a:r>
            <a:r>
              <a:rPr lang="en-US" sz="1100" dirty="0">
                <a:latin typeface="Arial" panose="020B0604020202020204" pitchFamily="34" charset="0"/>
                <a:cs typeface="Arial" panose="020B0604020202020204" pitchFamily="34" charset="0"/>
              </a:rPr>
              <a:t>practice which must be kept in mind is ensuring that the tools and equipment used within food processing in hotels are clean and </a:t>
            </a:r>
            <a:r>
              <a:rPr lang="en-US" sz="1100" dirty="0" smtClean="0">
                <a:latin typeface="Arial" panose="020B0604020202020204" pitchFamily="34" charset="0"/>
                <a:cs typeface="Arial" panose="020B0604020202020204" pitchFamily="34" charset="0"/>
              </a:rPr>
              <a:t>sanitized. </a:t>
            </a:r>
            <a:r>
              <a:rPr lang="en-US" sz="1100" dirty="0">
                <a:latin typeface="Arial" panose="020B0604020202020204" pitchFamily="34" charset="0"/>
                <a:cs typeface="Arial" panose="020B0604020202020204" pitchFamily="34" charset="0"/>
              </a:rPr>
              <a:t>Usually, bacteria are present in tools and equipment that are not cleaned and </a:t>
            </a:r>
            <a:r>
              <a:rPr lang="en-US" sz="1100" dirty="0" smtClean="0">
                <a:latin typeface="Arial" panose="020B0604020202020204" pitchFamily="34" charset="0"/>
                <a:cs typeface="Arial" panose="020B0604020202020204" pitchFamily="34" charset="0"/>
              </a:rPr>
              <a:t>sanitized </a:t>
            </a:r>
            <a:r>
              <a:rPr lang="en-US" sz="1100" dirty="0">
                <a:latin typeface="Arial" panose="020B0604020202020204" pitchFamily="34" charset="0"/>
                <a:cs typeface="Arial" panose="020B0604020202020204" pitchFamily="34" charset="0"/>
              </a:rPr>
              <a:t>regularly, particularly in such a big industry whereby tools and equipment are continuously used</a:t>
            </a:r>
            <a:r>
              <a:rPr lang="en-US" sz="1100" dirty="0" smtClean="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Make </a:t>
            </a:r>
            <a:r>
              <a:rPr lang="en-US" sz="1100" b="1" dirty="0">
                <a:latin typeface="Arial" panose="020B0604020202020204" pitchFamily="34" charset="0"/>
                <a:cs typeface="Arial" panose="020B0604020202020204" pitchFamily="34" charset="0"/>
              </a:rPr>
              <a:t>Use of Food Safety Equipment and Metal Detectable </a:t>
            </a:r>
            <a:r>
              <a:rPr lang="en-US" sz="1100" b="1" dirty="0" smtClean="0">
                <a:latin typeface="Arial" panose="020B0604020202020204" pitchFamily="34" charset="0"/>
                <a:cs typeface="Arial" panose="020B0604020202020204" pitchFamily="34" charset="0"/>
              </a:rPr>
              <a:t>Equipment</a:t>
            </a:r>
            <a:r>
              <a:rPr lang="en-US" sz="1100" dirty="0" smtClean="0">
                <a:latin typeface="Arial" panose="020B0604020202020204" pitchFamily="34" charset="0"/>
                <a:cs typeface="Arial" panose="020B0604020202020204" pitchFamily="34" charset="0"/>
              </a:rPr>
              <a:t>: Making </a:t>
            </a:r>
            <a:r>
              <a:rPr lang="en-US" sz="1100" dirty="0">
                <a:latin typeface="Arial" panose="020B0604020202020204" pitchFamily="34" charset="0"/>
                <a:cs typeface="Arial" panose="020B0604020202020204" pitchFamily="34" charset="0"/>
              </a:rPr>
              <a:t>use of metal detectable and food safety equipment in the kitchens of hotels are standard measures followed by food manufacturing industries to make sure there are no contaminants being brought into the workplace. The use of </a:t>
            </a:r>
            <a:r>
              <a:rPr lang="en-US" sz="1100" dirty="0" err="1" smtClean="0">
                <a:latin typeface="Arial" panose="020B0604020202020204" pitchFamily="34" charset="0"/>
                <a:cs typeface="Arial" panose="020B0604020202020204" pitchFamily="34" charset="0"/>
              </a:rPr>
              <a:t>detectamet</a:t>
            </a:r>
            <a:r>
              <a:rPr lang="en-US" sz="1100" dirty="0" smtClean="0">
                <a:latin typeface="Arial" panose="020B0604020202020204" pitchFamily="34" charset="0"/>
                <a:cs typeface="Arial" panose="020B0604020202020204" pitchFamily="34" charset="0"/>
              </a:rPr>
              <a:t> pens </a:t>
            </a:r>
            <a:r>
              <a:rPr lang="en-US" sz="1100" dirty="0">
                <a:latin typeface="Arial" panose="020B0604020202020204" pitchFamily="34" charset="0"/>
                <a:cs typeface="Arial" panose="020B0604020202020204" pitchFamily="34" charset="0"/>
              </a:rPr>
              <a:t> can help maintain safety in any food industry, as well as </a:t>
            </a:r>
            <a:r>
              <a:rPr lang="en-US" sz="1100" dirty="0" smtClean="0">
                <a:latin typeface="Arial" panose="020B0604020202020204" pitchFamily="34" charset="0"/>
                <a:cs typeface="Arial" panose="020B0604020202020204" pitchFamily="34" charset="0"/>
              </a:rPr>
              <a:t>pharmaceutical</a:t>
            </a:r>
            <a:r>
              <a:rPr lang="en-US" sz="1100" dirty="0">
                <a:latin typeface="Arial" panose="020B0604020202020204" pitchFamily="34" charset="0"/>
                <a:cs typeface="Arial" panose="020B0604020202020204" pitchFamily="34" charset="0"/>
              </a:rPr>
              <a:t>, packaging and beverage industries</a:t>
            </a:r>
            <a:r>
              <a:rPr lang="en-US" sz="1100" dirty="0" smtClean="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r>
              <a:rPr lang="en-US" sz="1100" b="1" dirty="0" smtClean="0">
                <a:latin typeface="Arial" panose="020B0604020202020204" pitchFamily="34" charset="0"/>
                <a:cs typeface="Arial" panose="020B0604020202020204" pitchFamily="34" charset="0"/>
              </a:rPr>
              <a:t>Step </a:t>
            </a:r>
            <a:r>
              <a:rPr lang="en-US" sz="1100" b="1" dirty="0">
                <a:latin typeface="Arial" panose="020B0604020202020204" pitchFamily="34" charset="0"/>
                <a:cs typeface="Arial" panose="020B0604020202020204" pitchFamily="34" charset="0"/>
              </a:rPr>
              <a:t>on the </a:t>
            </a:r>
            <a:r>
              <a:rPr lang="en-US" sz="1100" b="1" dirty="0" smtClean="0">
                <a:latin typeface="Arial" panose="020B0604020202020204" pitchFamily="34" charset="0"/>
                <a:cs typeface="Arial" panose="020B0604020202020204" pitchFamily="34" charset="0"/>
              </a:rPr>
              <a:t>Footbath</a:t>
            </a:r>
            <a:r>
              <a:rPr lang="en-US" sz="1100" dirty="0">
                <a:latin typeface="Arial" panose="020B0604020202020204" pitchFamily="34" charset="0"/>
                <a:cs typeface="Arial" panose="020B0604020202020204" pitchFamily="34" charset="0"/>
              </a:rPr>
              <a:t> </a:t>
            </a:r>
            <a:r>
              <a:rPr lang="en-US" sz="1100" dirty="0" smtClean="0">
                <a:latin typeface="Arial" panose="020B0604020202020204" pitchFamily="34" charset="0"/>
                <a:cs typeface="Arial" panose="020B0604020202020204" pitchFamily="34" charset="0"/>
              </a:rPr>
              <a:t>Lastly</a:t>
            </a:r>
            <a:r>
              <a:rPr lang="en-US" sz="1100" dirty="0">
                <a:latin typeface="Arial" panose="020B0604020202020204" pitchFamily="34" charset="0"/>
                <a:cs typeface="Arial" panose="020B0604020202020204" pitchFamily="34" charset="0"/>
              </a:rPr>
              <a:t>, one of the best ways to make sure you do not bring bacteria and contaminants into the kitchen of hotels is by stepping on the footbath. Even though this act is the simplest among the practices mentioned, it is definitely an effective way for self-sanitation.</a:t>
            </a:r>
          </a:p>
          <a:p>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11</a:t>
            </a:fld>
            <a:endParaRPr lang="en-GB"/>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31640" y="4797152"/>
            <a:ext cx="6480720" cy="1604776"/>
          </a:xfrm>
          <a:prstGeom prst="rect">
            <a:avLst/>
          </a:prstGeom>
        </p:spPr>
      </p:pic>
      <p:sp>
        <p:nvSpPr>
          <p:cNvPr id="6" name="TextBox 5"/>
          <p:cNvSpPr txBox="1"/>
          <p:nvPr/>
        </p:nvSpPr>
        <p:spPr>
          <a:xfrm>
            <a:off x="539552" y="6309320"/>
            <a:ext cx="7404591" cy="430887"/>
          </a:xfrm>
          <a:prstGeom prst="rect">
            <a:avLst/>
          </a:prstGeom>
          <a:noFill/>
        </p:spPr>
        <p:txBody>
          <a:bodyPr wrap="none" rtlCol="0">
            <a:spAutoFit/>
          </a:bodyPr>
          <a:lstStyle/>
          <a:p>
            <a:r>
              <a:rPr lang="en-GB" sz="1100" dirty="0" smtClean="0">
                <a:latin typeface="Arial" panose="020B0604020202020204" pitchFamily="34" charset="0"/>
                <a:cs typeface="Arial" panose="020B0604020202020204" pitchFamily="34" charset="0"/>
                <a:hlinkClick r:id="rId3"/>
              </a:rPr>
              <a:t>Reference: www.djubo.com - https</a:t>
            </a:r>
            <a:r>
              <a:rPr lang="en-GB" sz="1100" dirty="0">
                <a:latin typeface="Arial" panose="020B0604020202020204" pitchFamily="34" charset="0"/>
                <a:cs typeface="Arial" panose="020B0604020202020204" pitchFamily="34" charset="0"/>
                <a:hlinkClick r:id="rId3"/>
              </a:rPr>
              <a:t>://djubo.com/blog/food-safety-healthy-hygiene-practises-hotel-hospitality-industry/</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602647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Arial" panose="020B0604020202020204" pitchFamily="34" charset="0"/>
                <a:cs typeface="Arial" panose="020B0604020202020204" pitchFamily="34" charset="0"/>
              </a:rPr>
              <a:t>References</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sz="1800" dirty="0" smtClean="0">
                <a:hlinkClick r:id="rId2"/>
              </a:rPr>
              <a:t>www.marriott.com - https</a:t>
            </a:r>
            <a:r>
              <a:rPr lang="en-GB" sz="1800" dirty="0">
                <a:hlinkClick r:id="rId2"/>
              </a:rPr>
              <a:t>://www.marriott.com/about/culture-and-values/history.mi</a:t>
            </a:r>
            <a:endParaRPr lang="en-GB" sz="1800" dirty="0" smtClean="0">
              <a:hlinkClick r:id="rId3"/>
            </a:endParaRPr>
          </a:p>
          <a:p>
            <a:r>
              <a:rPr lang="en-GB" sz="1800" dirty="0" smtClean="0">
                <a:hlinkClick r:id="rId4"/>
              </a:rPr>
              <a:t>www.marriott.co.uk - https://www.marriott.co.uk/hotels/hotel-information/restaurant/cvtgs-forest-of-arden-marriott-hotel-and-country-club/</a:t>
            </a:r>
            <a:endParaRPr lang="en-GB" sz="1800" dirty="0" smtClean="0"/>
          </a:p>
          <a:p>
            <a:r>
              <a:rPr lang="en-GB" sz="1800" dirty="0" smtClean="0">
                <a:hlinkClick r:id="rId5"/>
              </a:rPr>
              <a:t>www.investopedia.com - https</a:t>
            </a:r>
            <a:r>
              <a:rPr lang="en-GB" sz="1800" dirty="0">
                <a:hlinkClick r:id="rId5"/>
              </a:rPr>
              <a:t>://</a:t>
            </a:r>
            <a:r>
              <a:rPr lang="en-GB" sz="1800" dirty="0" smtClean="0">
                <a:hlinkClick r:id="rId5"/>
              </a:rPr>
              <a:t>www.investopedia.com/terms/m/marketing.asp</a:t>
            </a:r>
            <a:endParaRPr lang="en-GB" sz="1800" dirty="0" smtClean="0"/>
          </a:p>
          <a:p>
            <a:r>
              <a:rPr lang="en-GB" sz="1800" dirty="0" smtClean="0">
                <a:hlinkClick r:id="rId6"/>
              </a:rPr>
              <a:t>www.djubo.com - https</a:t>
            </a:r>
            <a:r>
              <a:rPr lang="en-GB" sz="1800" dirty="0">
                <a:hlinkClick r:id="rId6"/>
              </a:rPr>
              <a:t>://djubo.com/blog/food-safety-healthy-hygiene-practises-hotel-hospitality-industry</a:t>
            </a:r>
            <a:r>
              <a:rPr lang="en-GB" sz="1800" dirty="0" smtClean="0">
                <a:hlinkClick r:id="rId6"/>
              </a:rPr>
              <a:t>/</a:t>
            </a:r>
            <a:endParaRPr lang="en-GB" sz="1800" dirty="0" smtClean="0"/>
          </a:p>
          <a:p>
            <a:r>
              <a:rPr lang="en-GB" sz="1800" dirty="0" smtClean="0">
                <a:latin typeface="Arial" panose="020B0604020202020204" pitchFamily="34" charset="0"/>
                <a:cs typeface="Arial" panose="020B0604020202020204" pitchFamily="34" charset="0"/>
                <a:hlinkClick r:id="rId7"/>
              </a:rPr>
              <a:t>www.ondeck.com  - </a:t>
            </a:r>
            <a:r>
              <a:rPr lang="en-GB" sz="1800" dirty="0">
                <a:latin typeface="Arial" panose="020B0604020202020204" pitchFamily="34" charset="0"/>
                <a:cs typeface="Arial" panose="020B0604020202020204" pitchFamily="34" charset="0"/>
                <a:hlinkClick r:id="rId7"/>
              </a:rPr>
              <a:t>https://www.ondeck.com/resources/what-is-operations</a:t>
            </a:r>
            <a:endParaRPr lang="en-GB" sz="1800" dirty="0">
              <a:latin typeface="Arial" panose="020B0604020202020204" pitchFamily="34" charset="0"/>
              <a:cs typeface="Arial" panose="020B0604020202020204" pitchFamily="34" charset="0"/>
            </a:endParaRPr>
          </a:p>
          <a:p>
            <a:endParaRPr lang="en-GB" sz="1800" dirty="0"/>
          </a:p>
          <a:p>
            <a:r>
              <a:rPr lang="en-GB" sz="1100" dirty="0" smtClean="0">
                <a:latin typeface="Arial" panose="020B0604020202020204" pitchFamily="34" charset="0"/>
                <a:cs typeface="Arial" panose="020B0604020202020204" pitchFamily="34" charset="0"/>
              </a:rPr>
              <a:t>Images were sourced from Google Images or from my trip to Forest of Arden Marriott hotel.</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955D6B0A-9860-4576-9352-D7BA3B37248F}" type="slidenum">
              <a:rPr lang="en-GB" smtClean="0"/>
              <a:t>12</a:t>
            </a:fld>
            <a:endParaRPr lang="en-GB"/>
          </a:p>
        </p:txBody>
      </p:sp>
    </p:spTree>
    <p:extLst>
      <p:ext uri="{BB962C8B-B14F-4D97-AF65-F5344CB8AC3E}">
        <p14:creationId xmlns:p14="http://schemas.microsoft.com/office/powerpoint/2010/main" val="161242270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269</TotalTime>
  <Words>1310</Words>
  <Application>Microsoft Office PowerPoint</Application>
  <PresentationFormat>On-screen Show (4:3)</PresentationFormat>
  <Paragraphs>109</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Introduction</vt:lpstr>
      <vt:lpstr>History of Hotel Marriott </vt:lpstr>
      <vt:lpstr>Hotel Marriott and it’s team</vt:lpstr>
      <vt:lpstr>Forest of Arden Marriott Hotel</vt:lpstr>
      <vt:lpstr>Marketing Definition</vt:lpstr>
      <vt:lpstr>Products of Forest of Arden Marriot Hotel  </vt:lpstr>
      <vt:lpstr>How Forest of Arden Marriott Hotel markets their products </vt:lpstr>
      <vt:lpstr>Operation Definition</vt:lpstr>
      <vt:lpstr>Food and Beverage resources</vt:lpstr>
      <vt:lpstr>Food and Beverage Health &amp; Hygiene in hotels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447769407057</dc:creator>
  <cp:lastModifiedBy>447769407057</cp:lastModifiedBy>
  <cp:revision>25</cp:revision>
  <dcterms:created xsi:type="dcterms:W3CDTF">2020-03-07T22:05:08Z</dcterms:created>
  <dcterms:modified xsi:type="dcterms:W3CDTF">2020-03-13T09:11:46Z</dcterms:modified>
</cp:coreProperties>
</file>