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2" r:id="rId1"/>
  </p:sldMasterIdLst>
  <p:notesMasterIdLst>
    <p:notesMasterId r:id="rId45"/>
  </p:notesMasterIdLst>
  <p:handoutMasterIdLst>
    <p:handoutMasterId r:id="rId46"/>
  </p:handoutMasterIdLst>
  <p:sldIdLst>
    <p:sldId id="484" r:id="rId2"/>
    <p:sldId id="485" r:id="rId3"/>
    <p:sldId id="416" r:id="rId4"/>
    <p:sldId id="487" r:id="rId5"/>
    <p:sldId id="488" r:id="rId6"/>
    <p:sldId id="489" r:id="rId7"/>
    <p:sldId id="490" r:id="rId8"/>
    <p:sldId id="492" r:id="rId9"/>
    <p:sldId id="493" r:id="rId10"/>
    <p:sldId id="494" r:id="rId11"/>
    <p:sldId id="486" r:id="rId12"/>
    <p:sldId id="447" r:id="rId13"/>
    <p:sldId id="448" r:id="rId14"/>
    <p:sldId id="449" r:id="rId15"/>
    <p:sldId id="450" r:id="rId16"/>
    <p:sldId id="495" r:id="rId17"/>
    <p:sldId id="496" r:id="rId18"/>
    <p:sldId id="497" r:id="rId19"/>
    <p:sldId id="498" r:id="rId20"/>
    <p:sldId id="499" r:id="rId21"/>
    <p:sldId id="451" r:id="rId22"/>
    <p:sldId id="452" r:id="rId23"/>
    <p:sldId id="501" r:id="rId24"/>
    <p:sldId id="453" r:id="rId25"/>
    <p:sldId id="454" r:id="rId26"/>
    <p:sldId id="455" r:id="rId27"/>
    <p:sldId id="502" r:id="rId28"/>
    <p:sldId id="503" r:id="rId29"/>
    <p:sldId id="504" r:id="rId30"/>
    <p:sldId id="505" r:id="rId31"/>
    <p:sldId id="506" r:id="rId32"/>
    <p:sldId id="507" r:id="rId33"/>
    <p:sldId id="508" r:id="rId34"/>
    <p:sldId id="509" r:id="rId35"/>
    <p:sldId id="510" r:id="rId36"/>
    <p:sldId id="511" r:id="rId37"/>
    <p:sldId id="512" r:id="rId38"/>
    <p:sldId id="457" r:id="rId39"/>
    <p:sldId id="475" r:id="rId40"/>
    <p:sldId id="476" r:id="rId41"/>
    <p:sldId id="481" r:id="rId42"/>
    <p:sldId id="482" r:id="rId43"/>
    <p:sldId id="412" r:id="rId44"/>
  </p:sldIdLst>
  <p:sldSz cx="9144000" cy="6858000" type="screen4x3"/>
  <p:notesSz cx="6858000" cy="9144000"/>
  <p:defaultTextStyle>
    <a:defPPr>
      <a:defRPr lang="en-US"/>
    </a:defPPr>
    <a:lvl1pPr algn="l" rtl="0" fontAlgn="base">
      <a:spcBef>
        <a:spcPct val="0"/>
      </a:spcBef>
      <a:spcAft>
        <a:spcPct val="0"/>
      </a:spcAft>
      <a:defRPr sz="2800" b="1" kern="1200">
        <a:solidFill>
          <a:srgbClr val="CC3300"/>
        </a:solidFill>
        <a:latin typeface="Tahoma" pitchFamily="34" charset="0"/>
        <a:ea typeface="+mn-ea"/>
        <a:cs typeface="Arial" charset="0"/>
      </a:defRPr>
    </a:lvl1pPr>
    <a:lvl2pPr marL="457200" algn="l" rtl="0" fontAlgn="base">
      <a:spcBef>
        <a:spcPct val="0"/>
      </a:spcBef>
      <a:spcAft>
        <a:spcPct val="0"/>
      </a:spcAft>
      <a:defRPr sz="2800" b="1" kern="1200">
        <a:solidFill>
          <a:srgbClr val="CC3300"/>
        </a:solidFill>
        <a:latin typeface="Tahoma" pitchFamily="34" charset="0"/>
        <a:ea typeface="+mn-ea"/>
        <a:cs typeface="Arial" charset="0"/>
      </a:defRPr>
    </a:lvl2pPr>
    <a:lvl3pPr marL="914400" algn="l" rtl="0" fontAlgn="base">
      <a:spcBef>
        <a:spcPct val="0"/>
      </a:spcBef>
      <a:spcAft>
        <a:spcPct val="0"/>
      </a:spcAft>
      <a:defRPr sz="2800" b="1" kern="1200">
        <a:solidFill>
          <a:srgbClr val="CC3300"/>
        </a:solidFill>
        <a:latin typeface="Tahoma" pitchFamily="34" charset="0"/>
        <a:ea typeface="+mn-ea"/>
        <a:cs typeface="Arial" charset="0"/>
      </a:defRPr>
    </a:lvl3pPr>
    <a:lvl4pPr marL="1371600" algn="l" rtl="0" fontAlgn="base">
      <a:spcBef>
        <a:spcPct val="0"/>
      </a:spcBef>
      <a:spcAft>
        <a:spcPct val="0"/>
      </a:spcAft>
      <a:defRPr sz="2800" b="1" kern="1200">
        <a:solidFill>
          <a:srgbClr val="CC3300"/>
        </a:solidFill>
        <a:latin typeface="Tahoma" pitchFamily="34" charset="0"/>
        <a:ea typeface="+mn-ea"/>
        <a:cs typeface="Arial" charset="0"/>
      </a:defRPr>
    </a:lvl4pPr>
    <a:lvl5pPr marL="1828800" algn="l" rtl="0" fontAlgn="base">
      <a:spcBef>
        <a:spcPct val="0"/>
      </a:spcBef>
      <a:spcAft>
        <a:spcPct val="0"/>
      </a:spcAft>
      <a:defRPr sz="2800" b="1" kern="1200">
        <a:solidFill>
          <a:srgbClr val="CC3300"/>
        </a:solidFill>
        <a:latin typeface="Tahoma" pitchFamily="34" charset="0"/>
        <a:ea typeface="+mn-ea"/>
        <a:cs typeface="Arial" charset="0"/>
      </a:defRPr>
    </a:lvl5pPr>
    <a:lvl6pPr marL="2286000" algn="l" defTabSz="914400" rtl="0" eaLnBrk="1" latinLnBrk="0" hangingPunct="1">
      <a:defRPr sz="2800" b="1" kern="1200">
        <a:solidFill>
          <a:srgbClr val="CC3300"/>
        </a:solidFill>
        <a:latin typeface="Tahoma" pitchFamily="34" charset="0"/>
        <a:ea typeface="+mn-ea"/>
        <a:cs typeface="Arial" charset="0"/>
      </a:defRPr>
    </a:lvl6pPr>
    <a:lvl7pPr marL="2743200" algn="l" defTabSz="914400" rtl="0" eaLnBrk="1" latinLnBrk="0" hangingPunct="1">
      <a:defRPr sz="2800" b="1" kern="1200">
        <a:solidFill>
          <a:srgbClr val="CC3300"/>
        </a:solidFill>
        <a:latin typeface="Tahoma" pitchFamily="34" charset="0"/>
        <a:ea typeface="+mn-ea"/>
        <a:cs typeface="Arial" charset="0"/>
      </a:defRPr>
    </a:lvl7pPr>
    <a:lvl8pPr marL="3200400" algn="l" defTabSz="914400" rtl="0" eaLnBrk="1" latinLnBrk="0" hangingPunct="1">
      <a:defRPr sz="2800" b="1" kern="1200">
        <a:solidFill>
          <a:srgbClr val="CC3300"/>
        </a:solidFill>
        <a:latin typeface="Tahoma" pitchFamily="34" charset="0"/>
        <a:ea typeface="+mn-ea"/>
        <a:cs typeface="Arial" charset="0"/>
      </a:defRPr>
    </a:lvl8pPr>
    <a:lvl9pPr marL="3657600" algn="l" defTabSz="914400" rtl="0" eaLnBrk="1" latinLnBrk="0" hangingPunct="1">
      <a:defRPr sz="2800" b="1" kern="1200">
        <a:solidFill>
          <a:srgbClr val="CC3300"/>
        </a:solidFill>
        <a:latin typeface="Tahoma"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F85E08"/>
    <a:srgbClr val="FF3300"/>
    <a:srgbClr val="CC3300"/>
    <a:srgbClr val="FFA827"/>
    <a:srgbClr val="BE6A0E"/>
    <a:srgbClr val="EE8512"/>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671" autoAdjust="0"/>
    <p:restoredTop sz="90844" autoAdjust="0"/>
  </p:normalViewPr>
  <p:slideViewPr>
    <p:cSldViewPr>
      <p:cViewPr varScale="1">
        <p:scale>
          <a:sx n="80" d="100"/>
          <a:sy n="80" d="100"/>
        </p:scale>
        <p:origin x="200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75" d="100"/>
        <a:sy n="75"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409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dirty="0"/>
          </a:p>
        </p:txBody>
      </p:sp>
      <p:sp>
        <p:nvSpPr>
          <p:cNvPr id="410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410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2F6D3E4A-37A3-4652-979D-D59837553EFA}" type="slidenum">
              <a:rPr lang="en-US"/>
              <a:pPr>
                <a:defRPr/>
              </a:pPr>
              <a:t>‹#›</a:t>
            </a:fld>
            <a:endParaRPr lang="en-US" dirty="0"/>
          </a:p>
        </p:txBody>
      </p:sp>
    </p:spTree>
    <p:extLst>
      <p:ext uri="{BB962C8B-B14F-4D97-AF65-F5344CB8AC3E}">
        <p14:creationId xmlns:p14="http://schemas.microsoft.com/office/powerpoint/2010/main" val="20055398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2051"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dirty="0"/>
          </a:p>
        </p:txBody>
      </p:sp>
      <p:sp>
        <p:nvSpPr>
          <p:cNvPr id="13316" name="Rectangle 4"/>
          <p:cNvSpPr>
            <a:spLocks noGrp="1" noRot="1" noChangeAspect="1" noChangeArrowheads="1" noTextEdit="1"/>
          </p:cNvSpPr>
          <p:nvPr>
            <p:ph type="sldImg" idx="2"/>
          </p:nvPr>
        </p:nvSpPr>
        <p:spPr bwMode="auto">
          <a:xfrm>
            <a:off x="1144588" y="687388"/>
            <a:ext cx="4568825" cy="3425825"/>
          </a:xfrm>
          <a:prstGeom prst="rect">
            <a:avLst/>
          </a:prstGeom>
          <a:noFill/>
          <a:ln w="12700">
            <a:solidFill>
              <a:srgbClr val="000000"/>
            </a:solidFill>
            <a:miter lim="800000"/>
            <a:headEnd/>
            <a:tailEnd/>
          </a:ln>
        </p:spPr>
      </p:sp>
      <p:sp>
        <p:nvSpPr>
          <p:cNvPr id="2053"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054"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2055"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F9535BD6-FAB7-4BE8-B3CD-462CB56F63AE}" type="slidenum">
              <a:rPr lang="en-US"/>
              <a:pPr>
                <a:defRPr/>
              </a:pPr>
              <a:t>‹#›</a:t>
            </a:fld>
            <a:endParaRPr lang="en-US" dirty="0"/>
          </a:p>
        </p:txBody>
      </p:sp>
    </p:spTree>
    <p:extLst>
      <p:ext uri="{BB962C8B-B14F-4D97-AF65-F5344CB8AC3E}">
        <p14:creationId xmlns:p14="http://schemas.microsoft.com/office/powerpoint/2010/main" val="226802974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dirty="0" smtClean="0"/>
              <a:t>The following</a:t>
            </a:r>
            <a:r>
              <a:rPr lang="en-GB" baseline="0" dirty="0" smtClean="0"/>
              <a:t> video demonstrates some of the features available within Google </a:t>
            </a:r>
            <a:r>
              <a:rPr lang="en-GB" baseline="0" dirty="0" err="1" smtClean="0"/>
              <a:t>OpenRefine</a:t>
            </a:r>
            <a:r>
              <a:rPr lang="en-GB" baseline="0" dirty="0" smtClean="0"/>
              <a:t> in cleaning up sources of information. This is the first part of a series of videos available at https://www.youtube.com/playlist?list=PL737054C67FCC0741</a:t>
            </a:r>
          </a:p>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10</a:t>
            </a:fld>
            <a:endParaRPr lang="en-US" dirty="0"/>
          </a:p>
        </p:txBody>
      </p:sp>
    </p:spTree>
    <p:extLst>
      <p:ext uri="{BB962C8B-B14F-4D97-AF65-F5344CB8AC3E}">
        <p14:creationId xmlns:p14="http://schemas.microsoft.com/office/powerpoint/2010/main" val="3834619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11</a:t>
            </a:fld>
            <a:endParaRPr lang="en-US" dirty="0"/>
          </a:p>
        </p:txBody>
      </p:sp>
    </p:spTree>
    <p:extLst>
      <p:ext uri="{BB962C8B-B14F-4D97-AF65-F5344CB8AC3E}">
        <p14:creationId xmlns:p14="http://schemas.microsoft.com/office/powerpoint/2010/main" val="986979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480398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dirty="0"/>
          </a:p>
        </p:txBody>
      </p:sp>
    </p:spTree>
    <p:extLst>
      <p:ext uri="{BB962C8B-B14F-4D97-AF65-F5344CB8AC3E}">
        <p14:creationId xmlns:p14="http://schemas.microsoft.com/office/powerpoint/2010/main" val="34189309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14</a:t>
            </a:fld>
            <a:endParaRPr lang="en-US" dirty="0"/>
          </a:p>
        </p:txBody>
      </p:sp>
    </p:spTree>
    <p:extLst>
      <p:ext uri="{BB962C8B-B14F-4D97-AF65-F5344CB8AC3E}">
        <p14:creationId xmlns:p14="http://schemas.microsoft.com/office/powerpoint/2010/main" val="29004698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15</a:t>
            </a:fld>
            <a:endParaRPr lang="en-US" dirty="0"/>
          </a:p>
        </p:txBody>
      </p:sp>
    </p:spTree>
    <p:extLst>
      <p:ext uri="{BB962C8B-B14F-4D97-AF65-F5344CB8AC3E}">
        <p14:creationId xmlns:p14="http://schemas.microsoft.com/office/powerpoint/2010/main" val="8400025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37936857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10688426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24959021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14652880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3961167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21</a:t>
            </a:fld>
            <a:endParaRPr lang="en-US" dirty="0"/>
          </a:p>
        </p:txBody>
      </p:sp>
    </p:spTree>
    <p:extLst>
      <p:ext uri="{BB962C8B-B14F-4D97-AF65-F5344CB8AC3E}">
        <p14:creationId xmlns:p14="http://schemas.microsoft.com/office/powerpoint/2010/main" val="37876047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22</a:t>
            </a:fld>
            <a:endParaRPr lang="en-US" dirty="0"/>
          </a:p>
        </p:txBody>
      </p:sp>
    </p:spTree>
    <p:extLst>
      <p:ext uri="{BB962C8B-B14F-4D97-AF65-F5344CB8AC3E}">
        <p14:creationId xmlns:p14="http://schemas.microsoft.com/office/powerpoint/2010/main" val="22606016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23</a:t>
            </a:fld>
            <a:endParaRPr lang="en-US" dirty="0"/>
          </a:p>
        </p:txBody>
      </p:sp>
    </p:spTree>
    <p:extLst>
      <p:ext uri="{BB962C8B-B14F-4D97-AF65-F5344CB8AC3E}">
        <p14:creationId xmlns:p14="http://schemas.microsoft.com/office/powerpoint/2010/main" val="8048239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24</a:t>
            </a:fld>
            <a:endParaRPr lang="en-US" dirty="0"/>
          </a:p>
        </p:txBody>
      </p:sp>
    </p:spTree>
    <p:extLst>
      <p:ext uri="{BB962C8B-B14F-4D97-AF65-F5344CB8AC3E}">
        <p14:creationId xmlns:p14="http://schemas.microsoft.com/office/powerpoint/2010/main" val="23959239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25</a:t>
            </a:fld>
            <a:endParaRPr lang="en-US" dirty="0"/>
          </a:p>
        </p:txBody>
      </p:sp>
    </p:spTree>
    <p:extLst>
      <p:ext uri="{BB962C8B-B14F-4D97-AF65-F5344CB8AC3E}">
        <p14:creationId xmlns:p14="http://schemas.microsoft.com/office/powerpoint/2010/main" val="35754151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26</a:t>
            </a:fld>
            <a:endParaRPr lang="en-US" dirty="0"/>
          </a:p>
        </p:txBody>
      </p:sp>
    </p:spTree>
    <p:extLst>
      <p:ext uri="{BB962C8B-B14F-4D97-AF65-F5344CB8AC3E}">
        <p14:creationId xmlns:p14="http://schemas.microsoft.com/office/powerpoint/2010/main" val="15058735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27</a:t>
            </a:fld>
            <a:endParaRPr lang="en-US" dirty="0"/>
          </a:p>
        </p:txBody>
      </p:sp>
    </p:spTree>
    <p:extLst>
      <p:ext uri="{BB962C8B-B14F-4D97-AF65-F5344CB8AC3E}">
        <p14:creationId xmlns:p14="http://schemas.microsoft.com/office/powerpoint/2010/main" val="27079892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28</a:t>
            </a:fld>
            <a:endParaRPr lang="en-US" dirty="0"/>
          </a:p>
        </p:txBody>
      </p:sp>
    </p:spTree>
    <p:extLst>
      <p:ext uri="{BB962C8B-B14F-4D97-AF65-F5344CB8AC3E}">
        <p14:creationId xmlns:p14="http://schemas.microsoft.com/office/powerpoint/2010/main" val="19684874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29</a:t>
            </a:fld>
            <a:endParaRPr lang="en-US" dirty="0"/>
          </a:p>
        </p:txBody>
      </p:sp>
    </p:spTree>
    <p:extLst>
      <p:ext uri="{BB962C8B-B14F-4D97-AF65-F5344CB8AC3E}">
        <p14:creationId xmlns:p14="http://schemas.microsoft.com/office/powerpoint/2010/main" val="11353497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31</a:t>
            </a:fld>
            <a:endParaRPr lang="en-US" dirty="0"/>
          </a:p>
        </p:txBody>
      </p:sp>
    </p:spTree>
    <p:extLst>
      <p:ext uri="{BB962C8B-B14F-4D97-AF65-F5344CB8AC3E}">
        <p14:creationId xmlns:p14="http://schemas.microsoft.com/office/powerpoint/2010/main" val="35762581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S% is 2/5 =0.4, then C% is 3/5</a:t>
            </a:r>
            <a:r>
              <a:rPr lang="en-GB" baseline="0" dirty="0" smtClean="0"/>
              <a:t> = 0.6, then 0.4/0.6=0.666</a:t>
            </a:r>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33</a:t>
            </a:fld>
            <a:endParaRPr lang="en-US" dirty="0"/>
          </a:p>
        </p:txBody>
      </p:sp>
    </p:spTree>
    <p:extLst>
      <p:ext uri="{BB962C8B-B14F-4D97-AF65-F5344CB8AC3E}">
        <p14:creationId xmlns:p14="http://schemas.microsoft.com/office/powerpoint/2010/main" val="32703799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Extracted</a:t>
            </a:r>
            <a:r>
              <a:rPr lang="en-GB" baseline="0" dirty="0" smtClean="0"/>
              <a:t> from file GroceryBasket.csv</a:t>
            </a:r>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36</a:t>
            </a:fld>
            <a:endParaRPr lang="en-US" dirty="0"/>
          </a:p>
        </p:txBody>
      </p:sp>
    </p:spTree>
    <p:extLst>
      <p:ext uri="{BB962C8B-B14F-4D97-AF65-F5344CB8AC3E}">
        <p14:creationId xmlns:p14="http://schemas.microsoft.com/office/powerpoint/2010/main" val="34058008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37</a:t>
            </a:fld>
            <a:endParaRPr lang="en-US" dirty="0"/>
          </a:p>
        </p:txBody>
      </p:sp>
    </p:spTree>
    <p:extLst>
      <p:ext uri="{BB962C8B-B14F-4D97-AF65-F5344CB8AC3E}">
        <p14:creationId xmlns:p14="http://schemas.microsoft.com/office/powerpoint/2010/main" val="14231328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38</a:t>
            </a:fld>
            <a:endParaRPr lang="en-US" dirty="0"/>
          </a:p>
        </p:txBody>
      </p:sp>
    </p:spTree>
    <p:extLst>
      <p:ext uri="{BB962C8B-B14F-4D97-AF65-F5344CB8AC3E}">
        <p14:creationId xmlns:p14="http://schemas.microsoft.com/office/powerpoint/2010/main" val="23824914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39</a:t>
            </a:fld>
            <a:endParaRPr lang="en-US" dirty="0"/>
          </a:p>
        </p:txBody>
      </p:sp>
    </p:spTree>
    <p:extLst>
      <p:ext uri="{BB962C8B-B14F-4D97-AF65-F5344CB8AC3E}">
        <p14:creationId xmlns:p14="http://schemas.microsoft.com/office/powerpoint/2010/main" val="13565792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41</a:t>
            </a:fld>
            <a:endParaRPr lang="en-US" dirty="0"/>
          </a:p>
        </p:txBody>
      </p:sp>
    </p:spTree>
    <p:extLst>
      <p:ext uri="{BB962C8B-B14F-4D97-AF65-F5344CB8AC3E}">
        <p14:creationId xmlns:p14="http://schemas.microsoft.com/office/powerpoint/2010/main" val="23324839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42</a:t>
            </a:fld>
            <a:endParaRPr lang="en-US" dirty="0"/>
          </a:p>
        </p:txBody>
      </p:sp>
    </p:spTree>
    <p:extLst>
      <p:ext uri="{BB962C8B-B14F-4D97-AF65-F5344CB8AC3E}">
        <p14:creationId xmlns:p14="http://schemas.microsoft.com/office/powerpoint/2010/main" val="20601391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43</a:t>
            </a:fld>
            <a:endParaRPr lang="en-US" dirty="0"/>
          </a:p>
        </p:txBody>
      </p:sp>
    </p:spTree>
    <p:extLst>
      <p:ext uri="{BB962C8B-B14F-4D97-AF65-F5344CB8AC3E}">
        <p14:creationId xmlns:p14="http://schemas.microsoft.com/office/powerpoint/2010/main" val="34967430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grpSp>
        <p:nvGrpSpPr>
          <p:cNvPr id="4" name="Group 1026"/>
          <p:cNvGrpSpPr>
            <a:grpSpLocks/>
          </p:cNvGrpSpPr>
          <p:nvPr/>
        </p:nvGrpSpPr>
        <p:grpSpPr bwMode="auto">
          <a:xfrm>
            <a:off x="0" y="2438400"/>
            <a:ext cx="9009063" cy="1052513"/>
            <a:chOff x="0" y="1536"/>
            <a:chExt cx="5675" cy="663"/>
          </a:xfrm>
        </p:grpSpPr>
        <p:grpSp>
          <p:nvGrpSpPr>
            <p:cNvPr id="5" name="Group 1027"/>
            <p:cNvGrpSpPr>
              <a:grpSpLocks/>
            </p:cNvGrpSpPr>
            <p:nvPr/>
          </p:nvGrpSpPr>
          <p:grpSpPr bwMode="auto">
            <a:xfrm>
              <a:off x="185" y="1604"/>
              <a:ext cx="449" cy="299"/>
              <a:chOff x="720" y="336"/>
              <a:chExt cx="624" cy="432"/>
            </a:xfrm>
          </p:grpSpPr>
          <p:sp>
            <p:nvSpPr>
              <p:cNvPr id="12" name="Rectangle 1028"/>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13" name="Rectangle 1029"/>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grpSp>
          <p:nvGrpSpPr>
            <p:cNvPr id="6" name="Group 1030"/>
            <p:cNvGrpSpPr>
              <a:grpSpLocks/>
            </p:cNvGrpSpPr>
            <p:nvPr/>
          </p:nvGrpSpPr>
          <p:grpSpPr bwMode="auto">
            <a:xfrm>
              <a:off x="263" y="1870"/>
              <a:ext cx="466" cy="299"/>
              <a:chOff x="912" y="2640"/>
              <a:chExt cx="672" cy="432"/>
            </a:xfrm>
          </p:grpSpPr>
          <p:sp>
            <p:nvSpPr>
              <p:cNvPr id="10" name="Rectangle 1031"/>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11" name="Rectangle 1032"/>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sp>
          <p:nvSpPr>
            <p:cNvPr id="7" name="Rectangle 1033"/>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8" name="Rectangle 1034"/>
            <p:cNvSpPr>
              <a:spLocks noChangeArrowheads="1"/>
            </p:cNvSpPr>
            <p:nvPr/>
          </p:nvSpPr>
          <p:spPr bwMode="auto">
            <a:xfrm>
              <a:off x="400" y="1536"/>
              <a:ext cx="20" cy="663"/>
            </a:xfrm>
            <a:prstGeom prst="rect">
              <a:avLst/>
            </a:prstGeom>
            <a:solidFill>
              <a:srgbClr val="F85E08"/>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9" name="Rectangle 1035"/>
            <p:cNvSpPr>
              <a:spLocks noChangeArrowheads="1"/>
            </p:cNvSpPr>
            <p:nvPr/>
          </p:nvSpPr>
          <p:spPr bwMode="auto">
            <a:xfrm flipV="1">
              <a:off x="199" y="2060"/>
              <a:ext cx="5476" cy="29"/>
            </a:xfrm>
            <a:prstGeom prst="rect">
              <a:avLst/>
            </a:prstGeom>
            <a:solidFill>
              <a:srgbClr val="F85E08"/>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sp>
        <p:nvSpPr>
          <p:cNvPr id="93197" name="Rectangle 1037"/>
          <p:cNvSpPr>
            <a:spLocks noGrp="1" noChangeArrowheads="1"/>
          </p:cNvSpPr>
          <p:nvPr>
            <p:ph type="subTitle" idx="1" hasCustomPrompt="1"/>
          </p:nvPr>
        </p:nvSpPr>
        <p:spPr>
          <a:xfrm>
            <a:off x="677497" y="3886200"/>
            <a:ext cx="7780703" cy="2286000"/>
          </a:xfrm>
        </p:spPr>
        <p:txBody>
          <a:bodyPr/>
          <a:lstStyle>
            <a:lvl1pPr marL="0" indent="0" algn="ctr">
              <a:buFont typeface="Wingdings" pitchFamily="2" charset="2"/>
              <a:buNone/>
              <a:defRPr sz="4000" b="0">
                <a:solidFill>
                  <a:srgbClr val="0000CC"/>
                </a:solidFill>
                <a:effectLst>
                  <a:outerShdw blurRad="38100" dist="38100" dir="2700000" algn="tl">
                    <a:srgbClr val="C0C0C0"/>
                  </a:outerShdw>
                </a:effectLst>
              </a:defRPr>
            </a:lvl1pPr>
          </a:lstStyle>
          <a:p>
            <a:r>
              <a:rPr lang="en-US" dirty="0" smtClean="0"/>
              <a:t>Chapter 1</a:t>
            </a:r>
          </a:p>
          <a:p>
            <a:r>
              <a:rPr lang="en-US" dirty="0" smtClean="0"/>
              <a:t>Some Title ….</a:t>
            </a:r>
            <a:endParaRPr lang="en-US" dirty="0"/>
          </a:p>
        </p:txBody>
      </p:sp>
      <p:sp>
        <p:nvSpPr>
          <p:cNvPr id="14" name="Rectangle 13"/>
          <p:cNvSpPr>
            <a:spLocks noGrp="1" noChangeArrowheads="1"/>
          </p:cNvSpPr>
          <p:nvPr userDrawn="1"/>
        </p:nvSpPr>
        <p:spPr bwMode="auto">
          <a:xfrm>
            <a:off x="0" y="685800"/>
            <a:ext cx="9144000" cy="2286000"/>
          </a:xfrm>
          <a:prstGeom prst="rect">
            <a:avLst/>
          </a:prstGeom>
          <a:noFill/>
          <a:ln w="9525">
            <a:noFill/>
            <a:miter lim="800000"/>
            <a:headEnd/>
            <a:tailEnd/>
          </a:ln>
          <a:effectLst/>
        </p:spPr>
        <p:txBody>
          <a:bodyPr anchor="b"/>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defRPr/>
            </a:pPr>
            <a:r>
              <a:rPr lang="en-US" dirty="0" smtClean="0">
                <a:solidFill>
                  <a:srgbClr val="F85E08"/>
                </a:solidFill>
              </a:rPr>
              <a:t/>
            </a:r>
            <a:br>
              <a:rPr lang="en-US" dirty="0" smtClean="0">
                <a:solidFill>
                  <a:srgbClr val="F85E08"/>
                </a:solidFill>
              </a:rPr>
            </a:br>
            <a:r>
              <a:rPr lang="en-US" dirty="0">
                <a:solidFill>
                  <a:srgbClr val="F85E08"/>
                </a:solidFill>
              </a:rPr>
              <a:t/>
            </a:r>
            <a:br>
              <a:rPr lang="en-US" dirty="0">
                <a:solidFill>
                  <a:srgbClr val="F85E08"/>
                </a:solidFill>
              </a:rPr>
            </a:br>
            <a:r>
              <a:rPr lang="en-US" dirty="0" smtClean="0">
                <a:solidFill>
                  <a:srgbClr val="F85E08"/>
                </a:solidFill>
              </a:rPr>
              <a:t/>
            </a:r>
            <a:br>
              <a:rPr lang="en-US" dirty="0" smtClean="0">
                <a:solidFill>
                  <a:srgbClr val="F85E08"/>
                </a:solidFill>
              </a:rPr>
            </a:br>
            <a:r>
              <a:rPr lang="en-US" sz="4000" b="0" dirty="0" smtClean="0">
                <a:solidFill>
                  <a:srgbClr val="F85E08"/>
                </a:solidFill>
              </a:rPr>
              <a:t>Business Intelligence and Analytics: Systems for Decision Support </a:t>
            </a:r>
          </a:p>
          <a:p>
            <a:pPr>
              <a:spcBef>
                <a:spcPts val="1200"/>
              </a:spcBef>
              <a:defRPr/>
            </a:pPr>
            <a:r>
              <a:rPr lang="en-US" sz="4000" b="0" dirty="0" smtClean="0">
                <a:solidFill>
                  <a:srgbClr val="F85E08"/>
                </a:solidFill>
              </a:rPr>
              <a:t>Global Edition</a:t>
            </a:r>
          </a:p>
          <a:p>
            <a:pPr>
              <a:spcBef>
                <a:spcPts val="1200"/>
              </a:spcBef>
              <a:defRPr/>
            </a:pPr>
            <a:r>
              <a:rPr lang="en-US" sz="4000" b="0" dirty="0" smtClean="0">
                <a:solidFill>
                  <a:srgbClr val="F85E08"/>
                </a:solidFill>
              </a:rPr>
              <a:t>(10</a:t>
            </a:r>
            <a:r>
              <a:rPr lang="en-US" sz="4000" b="0" baseline="30000" dirty="0" smtClean="0">
                <a:solidFill>
                  <a:srgbClr val="F85E08"/>
                </a:solidFill>
              </a:rPr>
              <a:t>th</a:t>
            </a:r>
            <a:r>
              <a:rPr lang="en-US" sz="4000" b="0" dirty="0" smtClean="0">
                <a:solidFill>
                  <a:srgbClr val="F85E08"/>
                </a:solidFill>
              </a:rPr>
              <a:t> Edition)</a:t>
            </a:r>
            <a:endParaRPr lang="en-US" sz="4000" b="0" dirty="0">
              <a:solidFill>
                <a:srgbClr val="F85E08"/>
              </a:solidFill>
            </a:endParaRPr>
          </a:p>
        </p:txBody>
      </p:sp>
      <p:pic>
        <p:nvPicPr>
          <p:cNvPr id="16" name="Picture 2" descr="C:\Users\ubanepa\Desktop\Final\Turban and Sharda Final\Sharda _10_fullcover.jpg"/>
          <p:cNvPicPr>
            <a:picLocks noChangeAspect="1" noChangeArrowheads="1"/>
          </p:cNvPicPr>
          <p:nvPr userDrawn="1"/>
        </p:nvPicPr>
        <p:blipFill>
          <a:blip r:embed="rId2" cstate="print"/>
          <a:srcRect/>
          <a:stretch>
            <a:fillRect/>
          </a:stretch>
        </p:blipFill>
        <p:spPr bwMode="auto">
          <a:xfrm>
            <a:off x="6934441" y="2149823"/>
            <a:ext cx="1831975" cy="2345977"/>
          </a:xfrm>
          <a:prstGeom prst="rect">
            <a:avLst/>
          </a:prstGeom>
          <a:noFill/>
        </p:spPr>
      </p:pic>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762000" y="1524000"/>
            <a:ext cx="8193088" cy="48006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182688" y="1524000"/>
            <a:ext cx="3810000" cy="46085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145088" y="1524000"/>
            <a:ext cx="3810000" cy="46085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250825"/>
            <a:ext cx="1951038" cy="588168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150938" y="250825"/>
            <a:ext cx="5700712" cy="58816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79" name="Text Box 19"/>
          <p:cNvSpPr txBox="1">
            <a:spLocks noChangeArrowheads="1"/>
          </p:cNvSpPr>
          <p:nvPr/>
        </p:nvSpPr>
        <p:spPr bwMode="auto">
          <a:xfrm>
            <a:off x="990600" y="6431578"/>
            <a:ext cx="7315200" cy="276999"/>
          </a:xfrm>
          <a:prstGeom prst="rect">
            <a:avLst/>
          </a:prstGeom>
          <a:noFill/>
          <a:ln w="9525">
            <a:noFill/>
            <a:miter lim="800000"/>
            <a:headEnd/>
            <a:tailEnd/>
          </a:ln>
          <a:effectLst/>
        </p:spPr>
        <p:txBody>
          <a:bodyPr wrap="square" anchor="b">
            <a:spAutoFit/>
          </a:bodyPr>
          <a:lstStyle/>
          <a:p>
            <a:pPr algn="ctr">
              <a:spcBef>
                <a:spcPts val="600"/>
              </a:spcBef>
              <a:buClr>
                <a:schemeClr val="hlink"/>
              </a:buClr>
              <a:buSzPct val="110000"/>
              <a:buFont typeface="Wingdings" pitchFamily="2" charset="2"/>
              <a:buNone/>
              <a:defRPr/>
            </a:pPr>
            <a:r>
              <a:rPr lang="en-US" sz="1200" b="0" i="1" dirty="0">
                <a:solidFill>
                  <a:schemeClr val="tx1"/>
                </a:solidFill>
                <a:latin typeface="Arial" charset="0"/>
                <a:cs typeface="+mn-cs"/>
              </a:rPr>
              <a:t> </a:t>
            </a:r>
            <a:r>
              <a:rPr lang="en-US" sz="1200" b="1" kern="1200" dirty="0" smtClean="0">
                <a:solidFill>
                  <a:srgbClr val="151FEB"/>
                </a:solidFill>
                <a:latin typeface="Tahoma" pitchFamily="34" charset="0"/>
                <a:ea typeface="+mn-ea"/>
                <a:cs typeface="Arial" charset="0"/>
              </a:rPr>
              <a:t>© Pearson Education Limited 2014</a:t>
            </a:r>
            <a:endParaRPr lang="en-US" sz="1200" b="0" dirty="0">
              <a:solidFill>
                <a:srgbClr val="0000CC"/>
              </a:solidFill>
              <a:latin typeface="Arial" charset="0"/>
              <a:cs typeface="+mn-cs"/>
            </a:endParaRPr>
          </a:p>
        </p:txBody>
      </p:sp>
      <p:sp>
        <p:nvSpPr>
          <p:cNvPr id="92162" name="Rectangle 2"/>
          <p:cNvSpPr>
            <a:spLocks noChangeArrowheads="1"/>
          </p:cNvSpPr>
          <p:nvPr/>
        </p:nvSpPr>
        <p:spPr bwMode="ltGray">
          <a:xfrm>
            <a:off x="417513" y="731838"/>
            <a:ext cx="438150" cy="474662"/>
          </a:xfrm>
          <a:prstGeom prst="rect">
            <a:avLst/>
          </a:prstGeom>
          <a:solidFill>
            <a:schemeClr val="accent2"/>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3" name="Rectangle 3"/>
          <p:cNvSpPr>
            <a:spLocks noChangeArrowheads="1"/>
          </p:cNvSpPr>
          <p:nvPr/>
        </p:nvSpPr>
        <p:spPr bwMode="ltGray">
          <a:xfrm>
            <a:off x="800100" y="731838"/>
            <a:ext cx="328613" cy="47466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4" name="Rectangle 4"/>
          <p:cNvSpPr>
            <a:spLocks noChangeArrowheads="1"/>
          </p:cNvSpPr>
          <p:nvPr/>
        </p:nvSpPr>
        <p:spPr bwMode="ltGray">
          <a:xfrm>
            <a:off x="541338" y="1154113"/>
            <a:ext cx="422275" cy="474662"/>
          </a:xfrm>
          <a:prstGeom prst="rect">
            <a:avLst/>
          </a:prstGeom>
          <a:solidFill>
            <a:schemeClr val="folHlink"/>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5" name="Rectangle 5"/>
          <p:cNvSpPr>
            <a:spLocks noChangeArrowheads="1"/>
          </p:cNvSpPr>
          <p:nvPr/>
        </p:nvSpPr>
        <p:spPr bwMode="ltGray">
          <a:xfrm>
            <a:off x="911225" y="1154113"/>
            <a:ext cx="368300" cy="47466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6" name="Rectangle 6"/>
          <p:cNvSpPr>
            <a:spLocks noChangeArrowheads="1"/>
          </p:cNvSpPr>
          <p:nvPr/>
        </p:nvSpPr>
        <p:spPr bwMode="ltGray">
          <a:xfrm>
            <a:off x="127000" y="1081088"/>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7" name="Rectangle 7"/>
          <p:cNvSpPr>
            <a:spLocks noChangeArrowheads="1"/>
          </p:cNvSpPr>
          <p:nvPr/>
        </p:nvSpPr>
        <p:spPr bwMode="gray">
          <a:xfrm>
            <a:off x="762000" y="623888"/>
            <a:ext cx="31750" cy="1052512"/>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8" name="Rectangle 8"/>
          <p:cNvSpPr>
            <a:spLocks noChangeArrowheads="1"/>
          </p:cNvSpPr>
          <p:nvPr/>
        </p:nvSpPr>
        <p:spPr bwMode="gray">
          <a:xfrm>
            <a:off x="442913" y="1414463"/>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9" name="Rectangle 9"/>
          <p:cNvSpPr>
            <a:spLocks noGrp="1" noChangeArrowheads="1"/>
          </p:cNvSpPr>
          <p:nvPr>
            <p:ph type="title"/>
          </p:nvPr>
        </p:nvSpPr>
        <p:spPr bwMode="auto">
          <a:xfrm>
            <a:off x="1150938" y="231776"/>
            <a:ext cx="7793037" cy="1139824"/>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US" dirty="0" smtClean="0"/>
              <a:t>Click to edit Master title style</a:t>
            </a:r>
          </a:p>
        </p:txBody>
      </p:sp>
      <p:sp>
        <p:nvSpPr>
          <p:cNvPr id="1034" name="Rectangle 10"/>
          <p:cNvSpPr>
            <a:spLocks noGrp="1" noChangeArrowheads="1"/>
          </p:cNvSpPr>
          <p:nvPr>
            <p:ph type="body" idx="1"/>
          </p:nvPr>
        </p:nvSpPr>
        <p:spPr bwMode="auto">
          <a:xfrm>
            <a:off x="777875" y="1524000"/>
            <a:ext cx="8177213" cy="4800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p:txBody>
      </p:sp>
      <p:sp>
        <p:nvSpPr>
          <p:cNvPr id="92180" name="Text Box 20"/>
          <p:cNvSpPr txBox="1">
            <a:spLocks noChangeArrowheads="1"/>
          </p:cNvSpPr>
          <p:nvPr/>
        </p:nvSpPr>
        <p:spPr bwMode="auto">
          <a:xfrm>
            <a:off x="76200" y="6430962"/>
            <a:ext cx="601663" cy="274638"/>
          </a:xfrm>
          <a:prstGeom prst="rect">
            <a:avLst/>
          </a:prstGeom>
          <a:noFill/>
          <a:ln w="9525">
            <a:noFill/>
            <a:miter lim="800000"/>
            <a:headEnd/>
            <a:tailEnd/>
          </a:ln>
          <a:effectLst/>
        </p:spPr>
        <p:txBody>
          <a:bodyPr wrap="none">
            <a:spAutoFit/>
          </a:bodyPr>
          <a:lstStyle/>
          <a:p>
            <a:pPr>
              <a:defRPr/>
            </a:pPr>
            <a:r>
              <a:rPr lang="en-US" sz="1200" dirty="0" smtClean="0">
                <a:solidFill>
                  <a:srgbClr val="EE8411"/>
                </a:solidFill>
                <a:cs typeface="+mn-cs"/>
              </a:rPr>
              <a:t>5-</a:t>
            </a:r>
            <a:fld id="{930D3EF6-C8D8-4409-A7BA-DC47BF803ED5}" type="slidenum">
              <a:rPr lang="en-US" sz="1200" smtClean="0">
                <a:solidFill>
                  <a:srgbClr val="EE8411"/>
                </a:solidFill>
                <a:cs typeface="+mn-cs"/>
              </a:rPr>
              <a:pPr>
                <a:defRPr/>
              </a:pPr>
              <a:t>‹#›</a:t>
            </a:fld>
            <a:endParaRPr lang="en-US" sz="1200" dirty="0">
              <a:solidFill>
                <a:srgbClr val="EE8411"/>
              </a:solidFill>
              <a:cs typeface="+mn-cs"/>
            </a:endParaRPr>
          </a:p>
        </p:txBody>
      </p:sp>
      <p:sp>
        <p:nvSpPr>
          <p:cNvPr id="20" name="Rectangle 8"/>
          <p:cNvSpPr>
            <a:spLocks noChangeArrowheads="1"/>
          </p:cNvSpPr>
          <p:nvPr userDrawn="1"/>
        </p:nvSpPr>
        <p:spPr bwMode="gray">
          <a:xfrm>
            <a:off x="548265" y="644525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1" name="Rectangle 8"/>
          <p:cNvSpPr>
            <a:spLocks noChangeArrowheads="1"/>
          </p:cNvSpPr>
          <p:nvPr userDrawn="1"/>
        </p:nvSpPr>
        <p:spPr bwMode="gray">
          <a:xfrm>
            <a:off x="541337" y="670560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2" name="Rectangle 8"/>
          <p:cNvSpPr>
            <a:spLocks noChangeArrowheads="1"/>
          </p:cNvSpPr>
          <p:nvPr userDrawn="1"/>
        </p:nvSpPr>
        <p:spPr bwMode="gray">
          <a:xfrm>
            <a:off x="685800"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4" name="Rectangle 8"/>
          <p:cNvSpPr>
            <a:spLocks noChangeArrowheads="1"/>
          </p:cNvSpPr>
          <p:nvPr userDrawn="1"/>
        </p:nvSpPr>
        <p:spPr bwMode="gray">
          <a:xfrm>
            <a:off x="8182552"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Tree>
  </p:cSld>
  <p:clrMap bg1="lt1" tx1="dk1" bg2="lt2" tx2="dk2" accent1="accent1" accent2="accent2" accent3="accent3" accent4="accent4" accent5="accent5" accent6="accent6" hlink="hlink" folHlink="folHlink"/>
  <p:sldLayoutIdLst>
    <p:sldLayoutId id="2147483664" r:id="rId1"/>
    <p:sldLayoutId id="2147483663" r:id="rId2"/>
    <p:sldLayoutId id="2147483662" r:id="rId3"/>
    <p:sldLayoutId id="2147483661" r:id="rId4"/>
    <p:sldLayoutId id="2147483660" r:id="rId5"/>
    <p:sldLayoutId id="2147483659" r:id="rId6"/>
    <p:sldLayoutId id="2147483658" r:id="rId7"/>
    <p:sldLayoutId id="2147483657" r:id="rId8"/>
    <p:sldLayoutId id="2147483656" r:id="rId9"/>
    <p:sldLayoutId id="2147483655" r:id="rId10"/>
    <p:sldLayoutId id="2147483654" r:id="rId11"/>
  </p:sldLayoutIdLst>
  <p:timing>
    <p:tnLst>
      <p:par>
        <p:cTn id="1" dur="indefinite" restart="never" nodeType="tmRoot"/>
      </p:par>
    </p:tnLst>
  </p:timing>
  <p:txStyles>
    <p:titleStyle>
      <a:lvl1pPr algn="l" rtl="0" eaLnBrk="0" fontAlgn="base" hangingPunct="0">
        <a:lnSpc>
          <a:spcPts val="4000"/>
        </a:lnSpc>
        <a:spcBef>
          <a:spcPct val="0"/>
        </a:spcBef>
        <a:spcAft>
          <a:spcPct val="0"/>
        </a:spcAft>
        <a:defRPr sz="4000">
          <a:solidFill>
            <a:srgbClr val="F85E08"/>
          </a:solidFill>
          <a:effectLst>
            <a:outerShdw blurRad="38100" dist="38100" dir="2700000" algn="tl">
              <a:srgbClr val="C0C0C0"/>
            </a:outerShdw>
          </a:effectLst>
          <a:latin typeface="+mj-lt"/>
          <a:ea typeface="+mj-ea"/>
          <a:cs typeface="+mj-cs"/>
        </a:defRPr>
      </a:lvl1pPr>
      <a:lvl2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en.wikipedia.org/wiki/Apriori_algorithm"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0963" y="1905000"/>
            <a:ext cx="7793037" cy="1139824"/>
          </a:xfrm>
        </p:spPr>
        <p:txBody>
          <a:bodyPr/>
          <a:lstStyle/>
          <a:p>
            <a:r>
              <a:rPr lang="en-GB" dirty="0" smtClean="0"/>
              <a:t>SBUS5105 </a:t>
            </a:r>
            <a:br>
              <a:rPr lang="en-GB" dirty="0" smtClean="0"/>
            </a:br>
            <a:r>
              <a:rPr lang="en-GB" dirty="0" smtClean="0"/>
              <a:t>	Data Handling and Business 	Intelligence</a:t>
            </a:r>
            <a:endParaRPr lang="en-GB"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9649" y="3165043"/>
            <a:ext cx="3595577" cy="24737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8"/>
          <p:cNvSpPr txBox="1">
            <a:spLocks noChangeArrowheads="1"/>
          </p:cNvSpPr>
          <p:nvPr/>
        </p:nvSpPr>
        <p:spPr bwMode="auto">
          <a:xfrm>
            <a:off x="5486400" y="3505200"/>
            <a:ext cx="3124200" cy="76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a:lstStyle>
          <a:p>
            <a:pPr marL="0" indent="0" eaLnBrk="1" hangingPunct="1">
              <a:buNone/>
              <a:defRPr/>
            </a:pPr>
            <a:r>
              <a:rPr lang="en-US" b="0" kern="0" dirty="0" smtClean="0"/>
              <a:t>Lecture </a:t>
            </a:r>
          </a:p>
          <a:p>
            <a:pPr marL="0" indent="0" eaLnBrk="1" hangingPunct="1">
              <a:buNone/>
              <a:defRPr/>
            </a:pPr>
            <a:r>
              <a:rPr lang="en-US" b="0" kern="0" dirty="0" smtClean="0"/>
              <a:t>Data Mining</a:t>
            </a:r>
          </a:p>
          <a:p>
            <a:pPr eaLnBrk="1" hangingPunct="1">
              <a:defRPr/>
            </a:pPr>
            <a:endParaRPr lang="en-US" b="0" kern="0" dirty="0"/>
          </a:p>
        </p:txBody>
      </p:sp>
    </p:spTree>
    <p:extLst>
      <p:ext uri="{BB962C8B-B14F-4D97-AF65-F5344CB8AC3E}">
        <p14:creationId xmlns:p14="http://schemas.microsoft.com/office/powerpoint/2010/main" val="1772627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Lesson Plan</a:t>
            </a:r>
            <a:endParaRPr lang="en-GB" dirty="0"/>
          </a:p>
        </p:txBody>
      </p:sp>
      <p:sp>
        <p:nvSpPr>
          <p:cNvPr id="3" name="Content Placeholder 2"/>
          <p:cNvSpPr>
            <a:spLocks noGrp="1"/>
          </p:cNvSpPr>
          <p:nvPr>
            <p:ph idx="1"/>
          </p:nvPr>
        </p:nvSpPr>
        <p:spPr>
          <a:xfrm>
            <a:off x="762000" y="1524000"/>
            <a:ext cx="8382000" cy="4800600"/>
          </a:xfrm>
        </p:spPr>
        <p:txBody>
          <a:bodyPr/>
          <a:lstStyle/>
          <a:p>
            <a:r>
              <a:rPr lang="en-GB" dirty="0" smtClean="0"/>
              <a:t>Lecture Data Cluster and Association</a:t>
            </a:r>
          </a:p>
          <a:p>
            <a:r>
              <a:rPr lang="en-GB" dirty="0" smtClean="0"/>
              <a:t>Seminar Case</a:t>
            </a:r>
          </a:p>
          <a:p>
            <a:r>
              <a:rPr lang="en-GB" dirty="0" smtClean="0"/>
              <a:t>Practical Weka Cluster Exercise 1 and 2</a:t>
            </a:r>
          </a:p>
          <a:p>
            <a:r>
              <a:rPr lang="en-GB" dirty="0"/>
              <a:t>Practical Weka </a:t>
            </a:r>
            <a:r>
              <a:rPr lang="en-GB" dirty="0" smtClean="0"/>
              <a:t>Association Exercise </a:t>
            </a:r>
            <a:r>
              <a:rPr lang="en-GB" dirty="0" smtClean="0"/>
              <a:t>1</a:t>
            </a:r>
            <a:endParaRPr lang="en-GB" dirty="0" smtClean="0"/>
          </a:p>
          <a:p>
            <a:endParaRPr lang="en-GB" dirty="0" smtClean="0"/>
          </a:p>
        </p:txBody>
      </p:sp>
    </p:spTree>
    <p:extLst>
      <p:ext uri="{BB962C8B-B14F-4D97-AF65-F5344CB8AC3E}">
        <p14:creationId xmlns:p14="http://schemas.microsoft.com/office/powerpoint/2010/main" val="684195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lstStyle/>
          <a:p>
            <a:r>
              <a:rPr lang="en-US" sz="2800" dirty="0"/>
              <a:t>Understand the steps involved in data preprocessing for data mining </a:t>
            </a:r>
          </a:p>
          <a:p>
            <a:r>
              <a:rPr lang="en-US" sz="2800" dirty="0"/>
              <a:t>Learn different methods and algorithms of data mining </a:t>
            </a:r>
          </a:p>
          <a:p>
            <a:r>
              <a:rPr lang="en-US" sz="2800" dirty="0"/>
              <a:t>Build awareness of the existing data mining software tools </a:t>
            </a:r>
          </a:p>
          <a:p>
            <a:pPr lvl="1"/>
            <a:r>
              <a:rPr lang="en-US" sz="2400" dirty="0"/>
              <a:t>Commercial versus free/open source</a:t>
            </a:r>
          </a:p>
          <a:p>
            <a:r>
              <a:rPr lang="en-US" sz="2800" dirty="0"/>
              <a:t>Understand the pitfalls and myths of data mining</a:t>
            </a:r>
          </a:p>
        </p:txBody>
      </p:sp>
    </p:spTree>
    <p:extLst>
      <p:ext uri="{BB962C8B-B14F-4D97-AF65-F5344CB8AC3E}">
        <p14:creationId xmlns:p14="http://schemas.microsoft.com/office/powerpoint/2010/main" val="7918095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a:t>
            </a:r>
            <a:r>
              <a:rPr lang="en-GB" dirty="0"/>
              <a:t>P</a:t>
            </a:r>
            <a:r>
              <a:rPr lang="en-GB" dirty="0" smtClean="0"/>
              <a:t>re-process?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Data in the real world can be quite messy</a:t>
            </a:r>
          </a:p>
          <a:p>
            <a:pPr lvl="1"/>
            <a:r>
              <a:rPr lang="en-GB" dirty="0" smtClean="0"/>
              <a:t>Missing information</a:t>
            </a:r>
          </a:p>
          <a:p>
            <a:pPr lvl="1"/>
            <a:r>
              <a:rPr lang="en-GB" dirty="0" smtClean="0"/>
              <a:t>Different formats</a:t>
            </a:r>
          </a:p>
          <a:p>
            <a:pPr lvl="1"/>
            <a:r>
              <a:rPr lang="en-GB" dirty="0" smtClean="0"/>
              <a:t>Extreme Data</a:t>
            </a:r>
          </a:p>
          <a:p>
            <a:r>
              <a:rPr lang="en-GB" dirty="0" smtClean="0"/>
              <a:t>Not removing these issues will result in</a:t>
            </a:r>
          </a:p>
          <a:p>
            <a:pPr lvl="1"/>
            <a:r>
              <a:rPr lang="en-GB" dirty="0" smtClean="0"/>
              <a:t>Too much information to analyse</a:t>
            </a:r>
          </a:p>
          <a:p>
            <a:pPr lvl="1"/>
            <a:r>
              <a:rPr lang="en-GB" dirty="0" smtClean="0"/>
              <a:t>Erroneous results</a:t>
            </a:r>
          </a:p>
          <a:p>
            <a:pPr lvl="1"/>
            <a:r>
              <a:rPr lang="en-GB" dirty="0" smtClean="0"/>
              <a:t>Time wasted</a:t>
            </a:r>
          </a:p>
          <a:p>
            <a:r>
              <a:rPr lang="en-GB" dirty="0" smtClean="0"/>
              <a:t>Pre-processing is a step used to ensure data is in a clear and consistent format</a:t>
            </a:r>
          </a:p>
          <a:p>
            <a:r>
              <a:rPr lang="en-GB" dirty="0" smtClean="0"/>
              <a:t>And assist in the process in reducing the amount of data to analyse and handle</a:t>
            </a:r>
          </a:p>
        </p:txBody>
      </p:sp>
    </p:spTree>
    <p:extLst>
      <p:ext uri="{BB962C8B-B14F-4D97-AF65-F5344CB8AC3E}">
        <p14:creationId xmlns:p14="http://schemas.microsoft.com/office/powerpoint/2010/main" val="2534756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Cleaning</a:t>
            </a:r>
            <a:endParaRPr lang="en-GB" dirty="0"/>
          </a:p>
        </p:txBody>
      </p:sp>
      <p:sp>
        <p:nvSpPr>
          <p:cNvPr id="3" name="Content Placeholder 2"/>
          <p:cNvSpPr>
            <a:spLocks noGrp="1"/>
          </p:cNvSpPr>
          <p:nvPr>
            <p:ph idx="1"/>
          </p:nvPr>
        </p:nvSpPr>
        <p:spPr/>
        <p:txBody>
          <a:bodyPr/>
          <a:lstStyle/>
          <a:p>
            <a:r>
              <a:rPr lang="en-GB" dirty="0" smtClean="0"/>
              <a:t>Once we have the information that we require, we can start the process of ensuring the data is in a consistent and correct format</a:t>
            </a:r>
          </a:p>
          <a:p>
            <a:r>
              <a:rPr lang="en-GB" dirty="0" smtClean="0"/>
              <a:t>Common cleaning operations include</a:t>
            </a:r>
          </a:p>
          <a:p>
            <a:pPr lvl="1"/>
            <a:r>
              <a:rPr lang="en-GB" dirty="0" smtClean="0"/>
              <a:t>Handling missing values</a:t>
            </a:r>
          </a:p>
          <a:p>
            <a:pPr lvl="1"/>
            <a:r>
              <a:rPr lang="en-GB" dirty="0" smtClean="0"/>
              <a:t>Correcting different formats</a:t>
            </a:r>
          </a:p>
          <a:p>
            <a:pPr lvl="1"/>
            <a:r>
              <a:rPr lang="en-GB" dirty="0" smtClean="0"/>
              <a:t>Identifying outliers</a:t>
            </a:r>
          </a:p>
          <a:p>
            <a:pPr lvl="1"/>
            <a:r>
              <a:rPr lang="en-GB" dirty="0" smtClean="0"/>
              <a:t>Grouping Values</a:t>
            </a:r>
          </a:p>
        </p:txBody>
      </p:sp>
    </p:spTree>
    <p:extLst>
      <p:ext uri="{BB962C8B-B14F-4D97-AF65-F5344CB8AC3E}">
        <p14:creationId xmlns:p14="http://schemas.microsoft.com/office/powerpoint/2010/main" val="4050218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Handling Missing </a:t>
            </a:r>
            <a:r>
              <a:rPr lang="en-GB" dirty="0"/>
              <a:t>V</a:t>
            </a:r>
            <a:r>
              <a:rPr lang="en-GB" dirty="0" smtClean="0"/>
              <a:t>alues</a:t>
            </a:r>
            <a:endParaRPr lang="en-GB" dirty="0"/>
          </a:p>
        </p:txBody>
      </p:sp>
      <p:sp>
        <p:nvSpPr>
          <p:cNvPr id="3" name="Content Placeholder 2"/>
          <p:cNvSpPr>
            <a:spLocks noGrp="1"/>
          </p:cNvSpPr>
          <p:nvPr>
            <p:ph idx="1"/>
          </p:nvPr>
        </p:nvSpPr>
        <p:spPr>
          <a:xfrm>
            <a:off x="293687" y="1828800"/>
            <a:ext cx="8650288" cy="4800600"/>
          </a:xfrm>
        </p:spPr>
        <p:txBody>
          <a:bodyPr/>
          <a:lstStyle/>
          <a:p>
            <a:r>
              <a:rPr lang="en-GB" sz="2200" dirty="0" smtClean="0"/>
              <a:t>Although the information may initially be missing, it may be useful to assess it in your analysis.</a:t>
            </a:r>
          </a:p>
          <a:p>
            <a:r>
              <a:rPr lang="en-GB" sz="2200" dirty="0" smtClean="0"/>
              <a:t>Records with too much missing information may need to be removed entirely</a:t>
            </a:r>
          </a:p>
          <a:p>
            <a:pPr lvl="1"/>
            <a:r>
              <a:rPr lang="en-GB" sz="2200" dirty="0" smtClean="0"/>
              <a:t>If performing statistics on numerical values, records with missing values will need to be removed</a:t>
            </a:r>
          </a:p>
          <a:p>
            <a:r>
              <a:rPr lang="en-GB" sz="2200" dirty="0" smtClean="0"/>
              <a:t>Missing values need to be placed in a consistent format throughout your analysis</a:t>
            </a:r>
          </a:p>
          <a:p>
            <a:pPr lvl="1"/>
            <a:r>
              <a:rPr lang="en-GB" sz="2200" dirty="0" smtClean="0"/>
              <a:t>Blank values could provide a number of different meanings</a:t>
            </a:r>
          </a:p>
          <a:p>
            <a:pPr lvl="1"/>
            <a:r>
              <a:rPr lang="en-GB" sz="2200" dirty="0" smtClean="0"/>
              <a:t>Far better to use a different indicator (N/A, -1, 0 etc.)</a:t>
            </a:r>
          </a:p>
          <a:p>
            <a:endParaRPr lang="en-GB" sz="2200" dirty="0" smtClean="0"/>
          </a:p>
          <a:p>
            <a:endParaRPr lang="en-GB" sz="2200" dirty="0" smtClean="0"/>
          </a:p>
          <a:p>
            <a:endParaRPr lang="en-GB" sz="2200" dirty="0"/>
          </a:p>
        </p:txBody>
      </p:sp>
    </p:spTree>
    <p:extLst>
      <p:ext uri="{BB962C8B-B14F-4D97-AF65-F5344CB8AC3E}">
        <p14:creationId xmlns:p14="http://schemas.microsoft.com/office/powerpoint/2010/main" val="1094031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Different Formats</a:t>
            </a:r>
            <a:endParaRPr lang="en-GB" dirty="0"/>
          </a:p>
        </p:txBody>
      </p:sp>
      <p:sp>
        <p:nvSpPr>
          <p:cNvPr id="3" name="Content Placeholder 2"/>
          <p:cNvSpPr>
            <a:spLocks noGrp="1"/>
          </p:cNvSpPr>
          <p:nvPr>
            <p:ph idx="1"/>
          </p:nvPr>
        </p:nvSpPr>
        <p:spPr/>
        <p:txBody>
          <a:bodyPr/>
          <a:lstStyle/>
          <a:p>
            <a:r>
              <a:rPr lang="en-GB" sz="2600" dirty="0" smtClean="0"/>
              <a:t>Sometimes, information may be recorded in different formats</a:t>
            </a:r>
          </a:p>
          <a:p>
            <a:pPr lvl="1"/>
            <a:r>
              <a:rPr lang="en-GB" sz="2600" dirty="0" smtClean="0"/>
              <a:t>“Never Smoked” / 0</a:t>
            </a:r>
          </a:p>
          <a:p>
            <a:pPr lvl="1"/>
            <a:r>
              <a:rPr lang="en-GB" sz="2600" dirty="0" smtClean="0"/>
              <a:t>22/10/1991, 10/22/1991, 22-10-1991</a:t>
            </a:r>
          </a:p>
          <a:p>
            <a:pPr lvl="1"/>
            <a:r>
              <a:rPr lang="en-GB" sz="2600" dirty="0" smtClean="0"/>
              <a:t>Unspecified Abbreviations</a:t>
            </a:r>
          </a:p>
          <a:p>
            <a:r>
              <a:rPr lang="en-GB" sz="2600" dirty="0" smtClean="0"/>
              <a:t>While these different formats are visually easy to spot, they will be classed differently by an analysis program</a:t>
            </a:r>
          </a:p>
          <a:p>
            <a:r>
              <a:rPr lang="en-GB" sz="2600" dirty="0" smtClean="0"/>
              <a:t>It is therefore important to reformat the information in a consistent format</a:t>
            </a:r>
          </a:p>
        </p:txBody>
      </p:sp>
    </p:spTree>
    <p:extLst>
      <p:ext uri="{BB962C8B-B14F-4D97-AF65-F5344CB8AC3E}">
        <p14:creationId xmlns:p14="http://schemas.microsoft.com/office/powerpoint/2010/main" val="1234058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Data Reduction</a:t>
            </a:r>
            <a:endParaRPr lang="en-GB" dirty="0"/>
          </a:p>
        </p:txBody>
      </p:sp>
      <p:sp>
        <p:nvSpPr>
          <p:cNvPr id="6" name="Content Placeholder 5"/>
          <p:cNvSpPr>
            <a:spLocks noGrp="1"/>
          </p:cNvSpPr>
          <p:nvPr>
            <p:ph idx="1"/>
          </p:nvPr>
        </p:nvSpPr>
        <p:spPr/>
        <p:txBody>
          <a:bodyPr/>
          <a:lstStyle/>
          <a:p>
            <a:r>
              <a:rPr lang="en-GB" dirty="0" smtClean="0"/>
              <a:t>Sometimes a dataset may be too large to undertake a practical analysis</a:t>
            </a:r>
          </a:p>
          <a:p>
            <a:r>
              <a:rPr lang="en-GB" dirty="0" smtClean="0"/>
              <a:t>Data reduction is a process used to create a summary of the detailed data set</a:t>
            </a:r>
          </a:p>
          <a:p>
            <a:r>
              <a:rPr lang="en-GB" dirty="0" smtClean="0"/>
              <a:t>The methods are</a:t>
            </a:r>
          </a:p>
          <a:p>
            <a:pPr lvl="1"/>
            <a:r>
              <a:rPr lang="en-GB" dirty="0" smtClean="0"/>
              <a:t>Aggregation</a:t>
            </a:r>
          </a:p>
          <a:p>
            <a:pPr lvl="1"/>
            <a:r>
              <a:rPr lang="en-GB" dirty="0" smtClean="0"/>
              <a:t>Data Cubes</a:t>
            </a:r>
          </a:p>
        </p:txBody>
      </p:sp>
    </p:spTree>
    <p:extLst>
      <p:ext uri="{BB962C8B-B14F-4D97-AF65-F5344CB8AC3E}">
        <p14:creationId xmlns:p14="http://schemas.microsoft.com/office/powerpoint/2010/main" val="861025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Programming Languages</a:t>
            </a:r>
            <a:endParaRPr lang="en-GB" dirty="0"/>
          </a:p>
        </p:txBody>
      </p:sp>
      <p:sp>
        <p:nvSpPr>
          <p:cNvPr id="3" name="Content Placeholder 2"/>
          <p:cNvSpPr>
            <a:spLocks noGrp="1"/>
          </p:cNvSpPr>
          <p:nvPr>
            <p:ph idx="1"/>
          </p:nvPr>
        </p:nvSpPr>
        <p:spPr>
          <a:xfrm>
            <a:off x="369887" y="1828800"/>
            <a:ext cx="8574088" cy="4800600"/>
          </a:xfrm>
        </p:spPr>
        <p:txBody>
          <a:bodyPr/>
          <a:lstStyle/>
          <a:p>
            <a:r>
              <a:rPr lang="en-GB" sz="2550" dirty="0" smtClean="0"/>
              <a:t>Using a programming language is also another solution to perform pre-processing.</a:t>
            </a:r>
          </a:p>
          <a:p>
            <a:r>
              <a:rPr lang="en-GB" sz="2550" dirty="0" smtClean="0"/>
              <a:t>As datasets are commonly stored in files, these files can be accessed and modified by a programming language.</a:t>
            </a:r>
          </a:p>
          <a:p>
            <a:r>
              <a:rPr lang="en-GB" sz="2550" dirty="0" smtClean="0"/>
              <a:t>A language can then be used to deliver the correct and consistent formatting required for an effective analysis.</a:t>
            </a:r>
          </a:p>
          <a:p>
            <a:r>
              <a:rPr lang="en-GB" sz="2550" dirty="0" smtClean="0"/>
              <a:t>The only issue is that this step would require learning a language in detail</a:t>
            </a:r>
            <a:endParaRPr lang="en-GB" sz="2550" dirty="0"/>
          </a:p>
          <a:p>
            <a:pPr lvl="1"/>
            <a:r>
              <a:rPr lang="en-GB" sz="2550" dirty="0" smtClean="0"/>
              <a:t>Not necessarily the best way for non-technical users</a:t>
            </a:r>
          </a:p>
        </p:txBody>
      </p:sp>
    </p:spTree>
    <p:extLst>
      <p:ext uri="{BB962C8B-B14F-4D97-AF65-F5344CB8AC3E}">
        <p14:creationId xmlns:p14="http://schemas.microsoft.com/office/powerpoint/2010/main" val="33016544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Google </a:t>
            </a:r>
            <a:r>
              <a:rPr lang="en-GB" dirty="0" err="1" smtClean="0"/>
              <a:t>OpenRefine</a:t>
            </a:r>
            <a:endParaRPr lang="en-GB" dirty="0"/>
          </a:p>
        </p:txBody>
      </p:sp>
      <p:sp>
        <p:nvSpPr>
          <p:cNvPr id="3" name="Content Placeholder 2"/>
          <p:cNvSpPr>
            <a:spLocks noGrp="1"/>
          </p:cNvSpPr>
          <p:nvPr>
            <p:ph idx="1"/>
          </p:nvPr>
        </p:nvSpPr>
        <p:spPr/>
        <p:txBody>
          <a:bodyPr/>
          <a:lstStyle/>
          <a:p>
            <a:r>
              <a:rPr lang="en-GB" sz="2600" dirty="0" smtClean="0"/>
              <a:t>Google </a:t>
            </a:r>
            <a:r>
              <a:rPr lang="en-GB" sz="2600" dirty="0" err="1" smtClean="0"/>
              <a:t>OpenRefine</a:t>
            </a:r>
            <a:r>
              <a:rPr lang="en-GB" sz="2600" dirty="0" smtClean="0"/>
              <a:t> is one example of a tool which can assist with the process of cleaning data</a:t>
            </a:r>
          </a:p>
          <a:p>
            <a:r>
              <a:rPr lang="en-GB" sz="2600" dirty="0" smtClean="0"/>
              <a:t>It provides the user with the ability to load a series of formats into a project</a:t>
            </a:r>
          </a:p>
          <a:p>
            <a:r>
              <a:rPr lang="en-GB" sz="2600" dirty="0" smtClean="0"/>
              <a:t>From there, the user can manipulate and export the data into a desired format</a:t>
            </a:r>
          </a:p>
          <a:p>
            <a:r>
              <a:rPr lang="en-GB" sz="2600" dirty="0" err="1" smtClean="0"/>
              <a:t>OpenRefine</a:t>
            </a:r>
            <a:r>
              <a:rPr lang="en-GB" sz="2600" dirty="0" smtClean="0"/>
              <a:t> also keeps track of all actions on a dataset</a:t>
            </a:r>
          </a:p>
          <a:p>
            <a:r>
              <a:rPr lang="en-GB" sz="2600" dirty="0" smtClean="0"/>
              <a:t>Allowing a user to undo any accidental/erroneous actions without compromising their data</a:t>
            </a:r>
            <a:endParaRPr lang="en-GB" sz="2600" dirty="0"/>
          </a:p>
        </p:txBody>
      </p:sp>
    </p:spTree>
    <p:extLst>
      <p:ext uri="{BB962C8B-B14F-4D97-AF65-F5344CB8AC3E}">
        <p14:creationId xmlns:p14="http://schemas.microsoft.com/office/powerpoint/2010/main" val="17203577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28600"/>
            <a:ext cx="7772400" cy="1139824"/>
          </a:xfrm>
        </p:spPr>
        <p:txBody>
          <a:bodyPr/>
          <a:lstStyle/>
          <a:p>
            <a:r>
              <a:rPr lang="en-US" dirty="0" smtClean="0"/>
              <a:t>A Taxonomy for </a:t>
            </a:r>
            <a:br>
              <a:rPr lang="en-US" dirty="0" smtClean="0"/>
            </a:br>
            <a:r>
              <a:rPr lang="en-US" dirty="0" smtClean="0"/>
              <a:t>Data Mining Tasks</a:t>
            </a:r>
            <a:endParaRPr lang="en-US" dirty="0"/>
          </a:p>
        </p:txBody>
      </p:sp>
      <p:pic>
        <p:nvPicPr>
          <p:cNvPr id="4" name="Picture 3"/>
          <p:cNvPicPr/>
          <p:nvPr/>
        </p:nvPicPr>
        <p:blipFill>
          <a:blip r:embed="rId3" cstate="print"/>
          <a:srcRect/>
          <a:stretch>
            <a:fillRect/>
          </a:stretch>
        </p:blipFill>
        <p:spPr bwMode="auto">
          <a:xfrm>
            <a:off x="1676400" y="1524000"/>
            <a:ext cx="5867400" cy="4876800"/>
          </a:xfrm>
          <a:prstGeom prst="rect">
            <a:avLst/>
          </a:prstGeom>
          <a:noFill/>
          <a:ln w="9525">
            <a:noFill/>
            <a:miter lim="800000"/>
            <a:headEnd/>
            <a:tailEnd/>
          </a:ln>
        </p:spPr>
      </p:pic>
      <p:cxnSp>
        <p:nvCxnSpPr>
          <p:cNvPr id="5" name="Straight Arrow Connector 4"/>
          <p:cNvCxnSpPr/>
          <p:nvPr/>
        </p:nvCxnSpPr>
        <p:spPr bwMode="auto">
          <a:xfrm>
            <a:off x="76200" y="5562600"/>
            <a:ext cx="1752600" cy="0"/>
          </a:xfrm>
          <a:prstGeom prst="straightConnector1">
            <a:avLst/>
          </a:prstGeom>
          <a:ln w="57150">
            <a:headEnd type="none" w="med" len="med"/>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160991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Cluster Analysis for Data Mining</a:t>
            </a:r>
            <a:endParaRPr lang="en-US" dirty="0"/>
          </a:p>
        </p:txBody>
      </p:sp>
      <p:sp>
        <p:nvSpPr>
          <p:cNvPr id="3" name="Content Placeholder 2"/>
          <p:cNvSpPr>
            <a:spLocks noGrp="1"/>
          </p:cNvSpPr>
          <p:nvPr>
            <p:ph idx="1"/>
          </p:nvPr>
        </p:nvSpPr>
        <p:spPr/>
        <p:txBody>
          <a:bodyPr>
            <a:normAutofit/>
          </a:bodyPr>
          <a:lstStyle/>
          <a:p>
            <a:r>
              <a:rPr lang="en-US" dirty="0" smtClean="0"/>
              <a:t>Used for automatic identification of natural groupings of things</a:t>
            </a:r>
          </a:p>
          <a:p>
            <a:r>
              <a:rPr lang="en-US" dirty="0" smtClean="0"/>
              <a:t>Part of the machine-learning family </a:t>
            </a:r>
          </a:p>
          <a:p>
            <a:r>
              <a:rPr lang="en-US" dirty="0" smtClean="0"/>
              <a:t>Employs unsupervised learning</a:t>
            </a:r>
          </a:p>
          <a:p>
            <a:r>
              <a:rPr lang="en-US" dirty="0" smtClean="0"/>
              <a:t>Learns the clusters of things from past data, then assigns new instances</a:t>
            </a:r>
          </a:p>
          <a:p>
            <a:r>
              <a:rPr lang="en-US" dirty="0" smtClean="0"/>
              <a:t>There is not an output variable</a:t>
            </a:r>
          </a:p>
          <a:p>
            <a:r>
              <a:rPr lang="en-US" dirty="0" smtClean="0"/>
              <a:t>Also known as segmentation</a:t>
            </a:r>
          </a:p>
        </p:txBody>
      </p:sp>
    </p:spTree>
    <p:extLst>
      <p:ext uri="{BB962C8B-B14F-4D97-AF65-F5344CB8AC3E}">
        <p14:creationId xmlns:p14="http://schemas.microsoft.com/office/powerpoint/2010/main" val="18591179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Cluster Analysis for Data Mining</a:t>
            </a:r>
            <a:endParaRPr lang="en-US" dirty="0"/>
          </a:p>
        </p:txBody>
      </p:sp>
      <p:sp>
        <p:nvSpPr>
          <p:cNvPr id="3" name="Content Placeholder 2"/>
          <p:cNvSpPr>
            <a:spLocks noGrp="1"/>
          </p:cNvSpPr>
          <p:nvPr>
            <p:ph idx="1"/>
          </p:nvPr>
        </p:nvSpPr>
        <p:spPr/>
        <p:txBody>
          <a:bodyPr>
            <a:normAutofit lnSpcReduction="10000"/>
          </a:bodyPr>
          <a:lstStyle/>
          <a:p>
            <a:r>
              <a:rPr lang="en-US" dirty="0" smtClean="0"/>
              <a:t>Clustering results may be used to</a:t>
            </a:r>
          </a:p>
          <a:p>
            <a:pPr lvl="1"/>
            <a:r>
              <a:rPr lang="en-US" dirty="0" smtClean="0"/>
              <a:t>Identify natural groupings of customers</a:t>
            </a:r>
          </a:p>
          <a:p>
            <a:pPr lvl="1"/>
            <a:r>
              <a:rPr lang="en-US" dirty="0" smtClean="0"/>
              <a:t>Identify rules for assigning new cases to classes for targeting/diagnostic purposes</a:t>
            </a:r>
          </a:p>
          <a:p>
            <a:pPr lvl="1"/>
            <a:r>
              <a:rPr lang="en-US" dirty="0" smtClean="0"/>
              <a:t>Provide characterization, definition, labeling of populations</a:t>
            </a:r>
          </a:p>
          <a:p>
            <a:pPr lvl="1"/>
            <a:r>
              <a:rPr lang="en-US" dirty="0" smtClean="0"/>
              <a:t>Decrease the size and complexity of problems for other data mining methods </a:t>
            </a:r>
          </a:p>
          <a:p>
            <a:pPr lvl="1"/>
            <a:r>
              <a:rPr lang="en-US" dirty="0" smtClean="0"/>
              <a:t>Identify outliers in a specific domain (e.g., rare-event detection)</a:t>
            </a:r>
          </a:p>
        </p:txBody>
      </p:sp>
    </p:spTree>
    <p:extLst>
      <p:ext uri="{BB962C8B-B14F-4D97-AF65-F5344CB8AC3E}">
        <p14:creationId xmlns:p14="http://schemas.microsoft.com/office/powerpoint/2010/main" val="20860809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Cluster Analysis for Data Mining</a:t>
            </a:r>
            <a:endParaRPr lang="en-US" dirty="0"/>
          </a:p>
        </p:txBody>
      </p:sp>
      <p:sp>
        <p:nvSpPr>
          <p:cNvPr id="3" name="Content Placeholder 2"/>
          <p:cNvSpPr>
            <a:spLocks noGrp="1"/>
          </p:cNvSpPr>
          <p:nvPr>
            <p:ph idx="1"/>
          </p:nvPr>
        </p:nvSpPr>
        <p:spPr>
          <a:xfrm>
            <a:off x="762000" y="1600200"/>
            <a:ext cx="8229600" cy="4876800"/>
          </a:xfrm>
        </p:spPr>
        <p:txBody>
          <a:bodyPr>
            <a:normAutofit/>
          </a:bodyPr>
          <a:lstStyle/>
          <a:p>
            <a:r>
              <a:rPr lang="en-US" dirty="0" smtClean="0"/>
              <a:t>Analysis methods</a:t>
            </a:r>
          </a:p>
          <a:p>
            <a:pPr lvl="1"/>
            <a:r>
              <a:rPr lang="en-US" dirty="0" smtClean="0"/>
              <a:t>Statistical methods (including both hierarchical and nonhierarchical), such as </a:t>
            </a:r>
            <a:r>
              <a:rPr lang="en-US" i="1" dirty="0" smtClean="0"/>
              <a:t>k</a:t>
            </a:r>
            <a:r>
              <a:rPr lang="en-US" dirty="0" smtClean="0"/>
              <a:t>-means, </a:t>
            </a:r>
            <a:r>
              <a:rPr lang="en-US" i="1" dirty="0" smtClean="0"/>
              <a:t>k</a:t>
            </a:r>
            <a:r>
              <a:rPr lang="en-US" dirty="0" smtClean="0"/>
              <a:t>-modes, and so on</a:t>
            </a:r>
          </a:p>
          <a:p>
            <a:pPr lvl="1"/>
            <a:r>
              <a:rPr lang="en-US" dirty="0" smtClean="0"/>
              <a:t>Neural networks (adaptive resonance theory [ART], self-organizing map [SOM])</a:t>
            </a:r>
          </a:p>
          <a:p>
            <a:pPr lvl="1"/>
            <a:r>
              <a:rPr lang="en-US" dirty="0" smtClean="0"/>
              <a:t>Fuzzy logic (e.g., fuzzy c-means algorithm)</a:t>
            </a:r>
          </a:p>
          <a:p>
            <a:pPr lvl="1"/>
            <a:r>
              <a:rPr lang="en-US" dirty="0" smtClean="0"/>
              <a:t>Genetic algorithms </a:t>
            </a:r>
          </a:p>
          <a:p>
            <a:pPr lvl="3"/>
            <a:endParaRPr lang="en-US" sz="1200" dirty="0" smtClean="0"/>
          </a:p>
        </p:txBody>
      </p:sp>
    </p:spTree>
    <p:extLst>
      <p:ext uri="{BB962C8B-B14F-4D97-AF65-F5344CB8AC3E}">
        <p14:creationId xmlns:p14="http://schemas.microsoft.com/office/powerpoint/2010/main" val="23022746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Cluster Analysis for Data Mining</a:t>
            </a:r>
            <a:endParaRPr lang="en-US" dirty="0"/>
          </a:p>
        </p:txBody>
      </p:sp>
      <p:sp>
        <p:nvSpPr>
          <p:cNvPr id="3" name="Content Placeholder 2"/>
          <p:cNvSpPr>
            <a:spLocks noGrp="1"/>
          </p:cNvSpPr>
          <p:nvPr>
            <p:ph idx="1"/>
          </p:nvPr>
        </p:nvSpPr>
        <p:spPr/>
        <p:txBody>
          <a:bodyPr>
            <a:normAutofit/>
          </a:bodyPr>
          <a:lstStyle/>
          <a:p>
            <a:r>
              <a:rPr lang="en-US" sz="3200" dirty="0" smtClean="0"/>
              <a:t>How many clusters?</a:t>
            </a:r>
          </a:p>
          <a:p>
            <a:pPr lvl="1"/>
            <a:r>
              <a:rPr lang="en-US" sz="2800" dirty="0" smtClean="0"/>
              <a:t>There is not a “truly optimal” way to calculate it</a:t>
            </a:r>
          </a:p>
          <a:p>
            <a:r>
              <a:rPr lang="en-US" sz="3200" dirty="0" smtClean="0"/>
              <a:t>Most cluster analysis methods involve the use of a </a:t>
            </a:r>
            <a:r>
              <a:rPr lang="en-US" sz="3200" dirty="0" smtClean="0">
                <a:solidFill>
                  <a:srgbClr val="FF3300"/>
                </a:solidFill>
              </a:rPr>
              <a:t>distance measure </a:t>
            </a:r>
            <a:r>
              <a:rPr lang="en-US" sz="3200" dirty="0" smtClean="0"/>
              <a:t>to calculate the closeness between pairs of items. </a:t>
            </a:r>
          </a:p>
          <a:p>
            <a:pPr lvl="1"/>
            <a:r>
              <a:rPr lang="en-US" sz="2800" dirty="0" smtClean="0"/>
              <a:t>Euclidian versus Manhattan/Rectilinear distance</a:t>
            </a:r>
          </a:p>
        </p:txBody>
      </p:sp>
    </p:spTree>
    <p:extLst>
      <p:ext uri="{BB962C8B-B14F-4D97-AF65-F5344CB8AC3E}">
        <p14:creationId xmlns:p14="http://schemas.microsoft.com/office/powerpoint/2010/main" val="40281372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Problem of Cluster Detection</a:t>
            </a:r>
          </a:p>
        </p:txBody>
      </p:sp>
      <p:sp>
        <p:nvSpPr>
          <p:cNvPr id="16395" name="Rectangle 3"/>
          <p:cNvSpPr>
            <a:spLocks noGrp="1" noChangeArrowheads="1"/>
          </p:cNvSpPr>
          <p:nvPr>
            <p:ph type="body" idx="4294967295"/>
          </p:nvPr>
        </p:nvSpPr>
        <p:spPr>
          <a:xfrm>
            <a:off x="977106" y="1389131"/>
            <a:ext cx="8093075" cy="2819400"/>
          </a:xfrm>
        </p:spPr>
        <p:txBody>
          <a:bodyPr>
            <a:normAutofit/>
          </a:bodyPr>
          <a:lstStyle/>
          <a:p>
            <a:r>
              <a:rPr lang="en-GB" sz="2800" b="1" dirty="0"/>
              <a:t>What is cluster detection?</a:t>
            </a:r>
          </a:p>
          <a:p>
            <a:pPr marL="857250" lvl="1" indent="-319088"/>
            <a:r>
              <a:rPr lang="en-GB" altLang="zh-CN" sz="2400" dirty="0">
                <a:ea typeface="SimSun" pitchFamily="2" charset="-122"/>
              </a:rPr>
              <a:t>Cluster: </a:t>
            </a:r>
            <a:r>
              <a:rPr lang="en-GB" sz="2400" dirty="0"/>
              <a:t>a group of objects known as members</a:t>
            </a:r>
          </a:p>
          <a:p>
            <a:pPr marL="857250" lvl="1" indent="-319088"/>
            <a:r>
              <a:rPr lang="en-GB" sz="2400" dirty="0"/>
              <a:t>The centre of a cluster is known as the </a:t>
            </a:r>
            <a:r>
              <a:rPr lang="en-GB" sz="2400" dirty="0" err="1"/>
              <a:t>c</a:t>
            </a:r>
            <a:r>
              <a:rPr lang="en-GB" sz="2400" i="1" dirty="0" err="1"/>
              <a:t>entroid</a:t>
            </a:r>
            <a:endParaRPr lang="en-GB" sz="2400" dirty="0"/>
          </a:p>
          <a:p>
            <a:pPr marL="857250" lvl="1" indent="-319088"/>
            <a:r>
              <a:rPr lang="en-GB" sz="2400" dirty="0"/>
              <a:t>Members of a cluster are similar to each other </a:t>
            </a:r>
          </a:p>
          <a:p>
            <a:pPr marL="857250" lvl="1" indent="-319088"/>
            <a:r>
              <a:rPr lang="en-GB" sz="2400" dirty="0"/>
              <a:t>Members of different clusters are different</a:t>
            </a:r>
          </a:p>
          <a:p>
            <a:pPr marL="857250" lvl="1" indent="-319088"/>
            <a:r>
              <a:rPr lang="en-GB" sz="2400" dirty="0"/>
              <a:t>Clustering is a process of discovering clusters </a:t>
            </a:r>
          </a:p>
        </p:txBody>
      </p:sp>
      <p:pic>
        <p:nvPicPr>
          <p:cNvPr id="16387" name="Picture 5" descr="Untitled.jpg"/>
          <p:cNvPicPr>
            <a:picLocks noChangeAspect="1"/>
          </p:cNvPicPr>
          <p:nvPr/>
        </p:nvPicPr>
        <p:blipFill>
          <a:blip r:embed="rId3"/>
          <a:srcRect/>
          <a:stretch>
            <a:fillRect/>
          </a:stretch>
        </p:blipFill>
        <p:spPr bwMode="auto">
          <a:xfrm>
            <a:off x="1003300" y="4081463"/>
            <a:ext cx="2076450" cy="1857375"/>
          </a:xfrm>
          <a:prstGeom prst="rect">
            <a:avLst/>
          </a:prstGeom>
          <a:noFill/>
          <a:ln w="9525">
            <a:noFill/>
            <a:miter lim="800000"/>
            <a:headEnd/>
            <a:tailEnd/>
          </a:ln>
        </p:spPr>
      </p:pic>
      <p:sp>
        <p:nvSpPr>
          <p:cNvPr id="16388" name="AutoShape 18"/>
          <p:cNvSpPr>
            <a:spLocks noChangeArrowheads="1"/>
          </p:cNvSpPr>
          <p:nvPr/>
        </p:nvSpPr>
        <p:spPr bwMode="auto">
          <a:xfrm>
            <a:off x="3429000" y="5072063"/>
            <a:ext cx="865188" cy="144462"/>
          </a:xfrm>
          <a:prstGeom prst="rightArrow">
            <a:avLst>
              <a:gd name="adj1" fmla="val 50000"/>
              <a:gd name="adj2" fmla="val 74863"/>
            </a:avLst>
          </a:prstGeom>
          <a:solidFill>
            <a:srgbClr val="0033CC"/>
          </a:solidFill>
          <a:ln w="9525">
            <a:solidFill>
              <a:schemeClr val="tx1"/>
            </a:solidFill>
            <a:miter lim="800000"/>
            <a:headEnd/>
            <a:tailEnd/>
          </a:ln>
        </p:spPr>
        <p:txBody>
          <a:bodyPr wrap="none" anchor="ctr"/>
          <a:lstStyle/>
          <a:p>
            <a:pPr eaLnBrk="0" hangingPunct="0"/>
            <a:endParaRPr lang="en-GB">
              <a:latin typeface="Tahoma" pitchFamily="34" charset="0"/>
            </a:endParaRPr>
          </a:p>
        </p:txBody>
      </p:sp>
      <p:pic>
        <p:nvPicPr>
          <p:cNvPr id="16389" name="Picture 10" descr="D:\untitled5.bmp"/>
          <p:cNvPicPr>
            <a:picLocks noChangeAspect="1" noChangeArrowheads="1"/>
          </p:cNvPicPr>
          <p:nvPr/>
        </p:nvPicPr>
        <p:blipFill>
          <a:blip r:embed="rId4"/>
          <a:srcRect/>
          <a:stretch>
            <a:fillRect/>
          </a:stretch>
        </p:blipFill>
        <p:spPr bwMode="auto">
          <a:xfrm>
            <a:off x="4819650" y="4038600"/>
            <a:ext cx="2057400" cy="1843088"/>
          </a:xfrm>
          <a:prstGeom prst="rect">
            <a:avLst/>
          </a:prstGeom>
          <a:noFill/>
          <a:ln w="9525">
            <a:noFill/>
            <a:miter lim="800000"/>
            <a:headEnd/>
            <a:tailEnd/>
          </a:ln>
        </p:spPr>
      </p:pic>
      <p:sp>
        <p:nvSpPr>
          <p:cNvPr id="11" name="Oval 10"/>
          <p:cNvSpPr/>
          <p:nvPr/>
        </p:nvSpPr>
        <p:spPr>
          <a:xfrm>
            <a:off x="4772025" y="4157663"/>
            <a:ext cx="503238" cy="6858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 name="Oval 11"/>
          <p:cNvSpPr/>
          <p:nvPr/>
        </p:nvSpPr>
        <p:spPr>
          <a:xfrm>
            <a:off x="5029200" y="5148263"/>
            <a:ext cx="509588" cy="4572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 name="Oval 12"/>
          <p:cNvSpPr/>
          <p:nvPr/>
        </p:nvSpPr>
        <p:spPr>
          <a:xfrm>
            <a:off x="5467350" y="4757738"/>
            <a:ext cx="504825" cy="4318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Oval 13"/>
          <p:cNvSpPr/>
          <p:nvPr/>
        </p:nvSpPr>
        <p:spPr>
          <a:xfrm>
            <a:off x="6019800" y="4397375"/>
            <a:ext cx="457200" cy="151288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394" name="TextBox 14"/>
          <p:cNvSpPr txBox="1">
            <a:spLocks noChangeArrowheads="1"/>
          </p:cNvSpPr>
          <p:nvPr/>
        </p:nvSpPr>
        <p:spPr bwMode="auto">
          <a:xfrm>
            <a:off x="7002462" y="5224463"/>
            <a:ext cx="1238250" cy="366713"/>
          </a:xfrm>
          <a:prstGeom prst="rect">
            <a:avLst/>
          </a:prstGeom>
          <a:noFill/>
          <a:ln w="9525">
            <a:noFill/>
            <a:miter lim="800000"/>
            <a:headEnd/>
            <a:tailEnd/>
          </a:ln>
        </p:spPr>
        <p:txBody>
          <a:bodyPr wrap="none">
            <a:spAutoFit/>
          </a:bodyPr>
          <a:lstStyle/>
          <a:p>
            <a:r>
              <a:rPr lang="en-GB" dirty="0"/>
              <a:t>: centroids</a:t>
            </a:r>
          </a:p>
        </p:txBody>
      </p:sp>
      <p:sp>
        <p:nvSpPr>
          <p:cNvPr id="16396" name="Oval 16"/>
          <p:cNvSpPr>
            <a:spLocks noChangeArrowheads="1"/>
          </p:cNvSpPr>
          <p:nvPr/>
        </p:nvSpPr>
        <p:spPr bwMode="auto">
          <a:xfrm>
            <a:off x="7315200" y="5148263"/>
            <a:ext cx="152400" cy="152400"/>
          </a:xfrm>
          <a:prstGeom prst="ellipse">
            <a:avLst/>
          </a:prstGeom>
          <a:solidFill>
            <a:srgbClr val="99FF33"/>
          </a:solidFill>
          <a:ln w="9525">
            <a:solidFill>
              <a:schemeClr val="tx1"/>
            </a:solidFill>
            <a:round/>
            <a:headEnd/>
            <a:tailEnd/>
          </a:ln>
        </p:spPr>
        <p:txBody>
          <a:bodyPr wrap="none" anchor="ctr"/>
          <a:lstStyle/>
          <a:p>
            <a:endParaRPr lang="en-GB"/>
          </a:p>
        </p:txBody>
      </p:sp>
    </p:spTree>
    <p:extLst>
      <p:ext uri="{BB962C8B-B14F-4D97-AF65-F5344CB8AC3E}">
        <p14:creationId xmlns:p14="http://schemas.microsoft.com/office/powerpoint/2010/main" val="234118927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K-means, a Basic Clustering Method</a:t>
            </a:r>
          </a:p>
        </p:txBody>
      </p:sp>
      <p:sp>
        <p:nvSpPr>
          <p:cNvPr id="23555" name="Rectangle 3"/>
          <p:cNvSpPr>
            <a:spLocks noGrp="1" noChangeArrowheads="1"/>
          </p:cNvSpPr>
          <p:nvPr>
            <p:ph type="body" idx="4294967295"/>
          </p:nvPr>
        </p:nvSpPr>
        <p:spPr>
          <a:xfrm>
            <a:off x="428596" y="1000108"/>
            <a:ext cx="8305800" cy="5105400"/>
          </a:xfrm>
        </p:spPr>
        <p:txBody>
          <a:bodyPr/>
          <a:lstStyle/>
          <a:p>
            <a:pPr marL="285750" indent="-285750"/>
            <a:r>
              <a:rPr lang="en-GB" sz="2800" b="1" dirty="0"/>
              <a:t>Outline of main steps</a:t>
            </a:r>
          </a:p>
          <a:p>
            <a:pPr marL="819150" lvl="1" indent="-342900">
              <a:buFont typeface="Wingdings" pitchFamily="2" charset="2"/>
              <a:buAutoNum type="arabicPeriod"/>
            </a:pPr>
            <a:r>
              <a:rPr lang="en-GB" sz="2400" dirty="0"/>
              <a:t>Define the number of clusters (</a:t>
            </a:r>
            <a:r>
              <a:rPr lang="en-GB" sz="2400" i="1" dirty="0"/>
              <a:t>k</a:t>
            </a:r>
            <a:r>
              <a:rPr lang="en-GB" sz="2400" dirty="0"/>
              <a:t>)</a:t>
            </a:r>
          </a:p>
          <a:p>
            <a:pPr marL="819150" lvl="1" indent="-342900">
              <a:buFont typeface="Wingdings" pitchFamily="2" charset="2"/>
              <a:buAutoNum type="arabicPeriod"/>
            </a:pPr>
            <a:r>
              <a:rPr lang="en-GB" sz="2400" dirty="0"/>
              <a:t>Choose k data objects randomly to serve as the initial </a:t>
            </a:r>
            <a:r>
              <a:rPr lang="en-GB" sz="2400" dirty="0" err="1"/>
              <a:t>centroids</a:t>
            </a:r>
            <a:r>
              <a:rPr lang="en-GB" sz="2400" dirty="0"/>
              <a:t> for the </a:t>
            </a:r>
            <a:r>
              <a:rPr lang="en-GB" sz="2400" i="1" dirty="0"/>
              <a:t>k</a:t>
            </a:r>
            <a:r>
              <a:rPr lang="en-GB" sz="2400" dirty="0"/>
              <a:t> clusters</a:t>
            </a:r>
          </a:p>
          <a:p>
            <a:pPr marL="819150" lvl="1" indent="-342900">
              <a:buFont typeface="Wingdings" pitchFamily="2" charset="2"/>
              <a:buAutoNum type="arabicPeriod"/>
            </a:pPr>
            <a:r>
              <a:rPr lang="en-GB" sz="2400" dirty="0"/>
              <a:t>Assign each data object to the cluster represented by its nearest </a:t>
            </a:r>
            <a:r>
              <a:rPr lang="en-GB" sz="2400" dirty="0" err="1"/>
              <a:t>centroid</a:t>
            </a:r>
            <a:endParaRPr lang="en-GB" sz="2400" dirty="0"/>
          </a:p>
          <a:p>
            <a:pPr marL="819150" lvl="1" indent="-342900">
              <a:buFont typeface="Wingdings" pitchFamily="2" charset="2"/>
              <a:buAutoNum type="arabicPeriod"/>
            </a:pPr>
            <a:r>
              <a:rPr lang="en-GB" sz="2400" dirty="0"/>
              <a:t>Find a new </a:t>
            </a:r>
            <a:r>
              <a:rPr lang="en-GB" sz="2400" dirty="0" err="1"/>
              <a:t>centroid</a:t>
            </a:r>
            <a:r>
              <a:rPr lang="en-GB" sz="2400" dirty="0"/>
              <a:t> for each cluster by calculating the mean vector of its members</a:t>
            </a:r>
          </a:p>
          <a:p>
            <a:pPr marL="819150" lvl="1" indent="-342900">
              <a:buFont typeface="Wingdings" pitchFamily="2" charset="2"/>
              <a:buAutoNum type="arabicPeriod"/>
            </a:pPr>
            <a:r>
              <a:rPr lang="en-GB" sz="2400" dirty="0"/>
              <a:t>Undo the memberships of all data objects. Go back to Step 3 and repeat the process until cluster membership no longer changes or a maximum number of iterations is reached.</a:t>
            </a:r>
            <a:endParaRPr lang="en-US" sz="2400" dirty="0"/>
          </a:p>
        </p:txBody>
      </p:sp>
    </p:spTree>
    <p:extLst>
      <p:ext uri="{BB962C8B-B14F-4D97-AF65-F5344CB8AC3E}">
        <p14:creationId xmlns:p14="http://schemas.microsoft.com/office/powerpoint/2010/main" val="7744098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1"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K-means, a Basic Clustering Method</a:t>
            </a:r>
          </a:p>
        </p:txBody>
      </p:sp>
      <p:sp>
        <p:nvSpPr>
          <p:cNvPr id="24582" name="Rectangle 3"/>
          <p:cNvSpPr>
            <a:spLocks noGrp="1" noChangeArrowheads="1"/>
          </p:cNvSpPr>
          <p:nvPr>
            <p:ph type="body" idx="4294967295"/>
          </p:nvPr>
        </p:nvSpPr>
        <p:spPr>
          <a:xfrm>
            <a:off x="285720" y="857232"/>
            <a:ext cx="8305800" cy="457200"/>
          </a:xfrm>
        </p:spPr>
        <p:txBody>
          <a:bodyPr>
            <a:normAutofit lnSpcReduction="10000"/>
          </a:bodyPr>
          <a:lstStyle/>
          <a:p>
            <a:pPr marL="190500" indent="-190500">
              <a:lnSpc>
                <a:spcPct val="90000"/>
              </a:lnSpc>
            </a:pPr>
            <a:r>
              <a:rPr lang="en-GB" sz="2800" b="1" dirty="0"/>
              <a:t>Illustration of the method:</a:t>
            </a:r>
          </a:p>
        </p:txBody>
      </p:sp>
      <p:grpSp>
        <p:nvGrpSpPr>
          <p:cNvPr id="6" name="Group 1216"/>
          <p:cNvGrpSpPr>
            <a:grpSpLocks/>
          </p:cNvGrpSpPr>
          <p:nvPr/>
        </p:nvGrpSpPr>
        <p:grpSpPr bwMode="auto">
          <a:xfrm>
            <a:off x="357158" y="3962400"/>
            <a:ext cx="2286000" cy="1981200"/>
            <a:chOff x="240" y="2496"/>
            <a:chExt cx="1440" cy="1248"/>
          </a:xfrm>
        </p:grpSpPr>
        <p:sp>
          <p:nvSpPr>
            <p:cNvPr id="24578" name="Line 214"/>
            <p:cNvSpPr>
              <a:spLocks noChangeShapeType="1"/>
            </p:cNvSpPr>
            <p:nvPr/>
          </p:nvSpPr>
          <p:spPr bwMode="auto">
            <a:xfrm flipV="1">
              <a:off x="1263" y="3201"/>
              <a:ext cx="48" cy="96"/>
            </a:xfrm>
            <a:prstGeom prst="line">
              <a:avLst/>
            </a:prstGeom>
            <a:noFill/>
            <a:ln w="9525">
              <a:solidFill>
                <a:schemeClr val="tx1"/>
              </a:solidFill>
              <a:round/>
              <a:headEnd/>
              <a:tailEnd type="stealth" w="sm" len="med"/>
            </a:ln>
          </p:spPr>
          <p:txBody>
            <a:bodyPr/>
            <a:lstStyle/>
            <a:p>
              <a:endParaRPr lang="en-GB"/>
            </a:p>
          </p:txBody>
        </p:sp>
        <p:sp>
          <p:nvSpPr>
            <p:cNvPr id="24579" name="Line 213"/>
            <p:cNvSpPr>
              <a:spLocks noChangeShapeType="1"/>
            </p:cNvSpPr>
            <p:nvPr/>
          </p:nvSpPr>
          <p:spPr bwMode="auto">
            <a:xfrm flipH="1">
              <a:off x="990" y="2645"/>
              <a:ext cx="141" cy="86"/>
            </a:xfrm>
            <a:prstGeom prst="line">
              <a:avLst/>
            </a:prstGeom>
            <a:noFill/>
            <a:ln w="9525">
              <a:solidFill>
                <a:schemeClr val="tx1"/>
              </a:solidFill>
              <a:round/>
              <a:headEnd/>
              <a:tailEnd type="stealth" w="sm" len="med"/>
            </a:ln>
          </p:spPr>
          <p:txBody>
            <a:bodyPr/>
            <a:lstStyle/>
            <a:p>
              <a:endParaRPr lang="en-GB"/>
            </a:p>
          </p:txBody>
        </p:sp>
        <p:sp>
          <p:nvSpPr>
            <p:cNvPr id="24661" name="Oval 12"/>
            <p:cNvSpPr>
              <a:spLocks noChangeArrowheads="1"/>
            </p:cNvSpPr>
            <p:nvPr/>
          </p:nvSpPr>
          <p:spPr bwMode="auto">
            <a:xfrm>
              <a:off x="1246" y="325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62" name="Oval 13"/>
            <p:cNvSpPr>
              <a:spLocks noChangeArrowheads="1"/>
            </p:cNvSpPr>
            <p:nvPr/>
          </p:nvSpPr>
          <p:spPr bwMode="auto">
            <a:xfrm>
              <a:off x="384" y="297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63" name="Oval 14"/>
            <p:cNvSpPr>
              <a:spLocks noChangeArrowheads="1"/>
            </p:cNvSpPr>
            <p:nvPr/>
          </p:nvSpPr>
          <p:spPr bwMode="auto">
            <a:xfrm>
              <a:off x="704"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64" name="Oval 15"/>
            <p:cNvSpPr>
              <a:spLocks noChangeArrowheads="1"/>
            </p:cNvSpPr>
            <p:nvPr/>
          </p:nvSpPr>
          <p:spPr bwMode="auto">
            <a:xfrm>
              <a:off x="992" y="301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65" name="Oval 16"/>
            <p:cNvSpPr>
              <a:spLocks noChangeArrowheads="1"/>
            </p:cNvSpPr>
            <p:nvPr/>
          </p:nvSpPr>
          <p:spPr bwMode="auto">
            <a:xfrm>
              <a:off x="1097"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66" name="Oval 17"/>
            <p:cNvSpPr>
              <a:spLocks noChangeArrowheads="1"/>
            </p:cNvSpPr>
            <p:nvPr/>
          </p:nvSpPr>
          <p:spPr bwMode="auto">
            <a:xfrm>
              <a:off x="928" y="2592"/>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67" name="Oval 18"/>
            <p:cNvSpPr>
              <a:spLocks noChangeArrowheads="1"/>
            </p:cNvSpPr>
            <p:nvPr/>
          </p:nvSpPr>
          <p:spPr bwMode="auto">
            <a:xfrm>
              <a:off x="526" y="301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68" name="Oval 19"/>
            <p:cNvSpPr>
              <a:spLocks noChangeArrowheads="1"/>
            </p:cNvSpPr>
            <p:nvPr/>
          </p:nvSpPr>
          <p:spPr bwMode="auto">
            <a:xfrm>
              <a:off x="1330" y="272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69" name="Oval 20"/>
            <p:cNvSpPr>
              <a:spLocks noChangeArrowheads="1"/>
            </p:cNvSpPr>
            <p:nvPr/>
          </p:nvSpPr>
          <p:spPr bwMode="auto">
            <a:xfrm>
              <a:off x="526" y="334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0" name="Oval 21"/>
            <p:cNvSpPr>
              <a:spLocks noChangeArrowheads="1"/>
            </p:cNvSpPr>
            <p:nvPr/>
          </p:nvSpPr>
          <p:spPr bwMode="auto">
            <a:xfrm>
              <a:off x="1436" y="301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71" name="Oval 22"/>
            <p:cNvSpPr>
              <a:spLocks noChangeArrowheads="1"/>
            </p:cNvSpPr>
            <p:nvPr/>
          </p:nvSpPr>
          <p:spPr bwMode="auto">
            <a:xfrm>
              <a:off x="1330" y="3428"/>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72" name="Oval 23"/>
            <p:cNvSpPr>
              <a:spLocks noChangeArrowheads="1"/>
            </p:cNvSpPr>
            <p:nvPr/>
          </p:nvSpPr>
          <p:spPr bwMode="auto">
            <a:xfrm>
              <a:off x="463" y="3164"/>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3" name="Oval 24"/>
            <p:cNvSpPr>
              <a:spLocks noChangeArrowheads="1"/>
            </p:cNvSpPr>
            <p:nvPr/>
          </p:nvSpPr>
          <p:spPr bwMode="auto">
            <a:xfrm>
              <a:off x="672" y="291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4" name="Oval 25"/>
            <p:cNvSpPr>
              <a:spLocks noChangeArrowheads="1"/>
            </p:cNvSpPr>
            <p:nvPr/>
          </p:nvSpPr>
          <p:spPr bwMode="auto">
            <a:xfrm>
              <a:off x="849" y="291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5" name="Oval 26"/>
            <p:cNvSpPr>
              <a:spLocks noChangeArrowheads="1"/>
            </p:cNvSpPr>
            <p:nvPr/>
          </p:nvSpPr>
          <p:spPr bwMode="auto">
            <a:xfrm>
              <a:off x="1224" y="312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76" name="Oval 27"/>
            <p:cNvSpPr>
              <a:spLocks noChangeArrowheads="1"/>
            </p:cNvSpPr>
            <p:nvPr/>
          </p:nvSpPr>
          <p:spPr bwMode="auto">
            <a:xfrm>
              <a:off x="1013" y="2768"/>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77" name="Oval 28"/>
            <p:cNvSpPr>
              <a:spLocks noChangeArrowheads="1"/>
            </p:cNvSpPr>
            <p:nvPr/>
          </p:nvSpPr>
          <p:spPr bwMode="auto">
            <a:xfrm>
              <a:off x="611" y="336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8" name="Oval 29"/>
            <p:cNvSpPr>
              <a:spLocks noChangeArrowheads="1"/>
            </p:cNvSpPr>
            <p:nvPr/>
          </p:nvSpPr>
          <p:spPr bwMode="auto">
            <a:xfrm>
              <a:off x="1415" y="290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79" name="Oval 30"/>
            <p:cNvSpPr>
              <a:spLocks noChangeArrowheads="1"/>
            </p:cNvSpPr>
            <p:nvPr/>
          </p:nvSpPr>
          <p:spPr bwMode="auto">
            <a:xfrm>
              <a:off x="336" y="358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80" name="Oval 31"/>
            <p:cNvSpPr>
              <a:spLocks noChangeArrowheads="1"/>
            </p:cNvSpPr>
            <p:nvPr/>
          </p:nvSpPr>
          <p:spPr bwMode="auto">
            <a:xfrm>
              <a:off x="1521" y="318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5801" name="AutoShape 33"/>
            <p:cNvSpPr>
              <a:spLocks noChangeArrowheads="1"/>
            </p:cNvSpPr>
            <p:nvPr/>
          </p:nvSpPr>
          <p:spPr bwMode="auto">
            <a:xfrm>
              <a:off x="886" y="2724"/>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682" name="Oval 30"/>
            <p:cNvSpPr>
              <a:spLocks noChangeArrowheads="1"/>
            </p:cNvSpPr>
            <p:nvPr/>
          </p:nvSpPr>
          <p:spPr bwMode="auto">
            <a:xfrm>
              <a:off x="513" y="351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83" name="Oval 30"/>
            <p:cNvSpPr>
              <a:spLocks noChangeArrowheads="1"/>
            </p:cNvSpPr>
            <p:nvPr/>
          </p:nvSpPr>
          <p:spPr bwMode="auto">
            <a:xfrm>
              <a:off x="882" y="27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84" name="Oval 30"/>
            <p:cNvSpPr>
              <a:spLocks noChangeArrowheads="1"/>
            </p:cNvSpPr>
            <p:nvPr/>
          </p:nvSpPr>
          <p:spPr bwMode="auto">
            <a:xfrm>
              <a:off x="1179" y="3024"/>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85" name="Rectangle 205"/>
            <p:cNvSpPr>
              <a:spLocks noChangeArrowheads="1"/>
            </p:cNvSpPr>
            <p:nvPr/>
          </p:nvSpPr>
          <p:spPr bwMode="auto">
            <a:xfrm>
              <a:off x="240" y="2496"/>
              <a:ext cx="1440" cy="1248"/>
            </a:xfrm>
            <a:prstGeom prst="rect">
              <a:avLst/>
            </a:prstGeom>
            <a:noFill/>
            <a:ln w="9525">
              <a:solidFill>
                <a:schemeClr val="tx1"/>
              </a:solidFill>
              <a:miter lim="800000"/>
              <a:headEnd/>
              <a:tailEnd/>
            </a:ln>
          </p:spPr>
          <p:txBody>
            <a:bodyPr wrap="none" anchor="ctr"/>
            <a:lstStyle/>
            <a:p>
              <a:endParaRPr lang="en-GB"/>
            </a:p>
          </p:txBody>
        </p:sp>
        <p:sp>
          <p:nvSpPr>
            <p:cNvPr id="24686" name="Line 206"/>
            <p:cNvSpPr>
              <a:spLocks noChangeShapeType="1"/>
            </p:cNvSpPr>
            <p:nvPr/>
          </p:nvSpPr>
          <p:spPr bwMode="auto">
            <a:xfrm>
              <a:off x="384" y="2496"/>
              <a:ext cx="624" cy="432"/>
            </a:xfrm>
            <a:prstGeom prst="line">
              <a:avLst/>
            </a:prstGeom>
            <a:noFill/>
            <a:ln w="9525">
              <a:solidFill>
                <a:schemeClr val="tx1"/>
              </a:solidFill>
              <a:prstDash val="lgDash"/>
              <a:round/>
              <a:headEnd/>
              <a:tailEnd/>
            </a:ln>
          </p:spPr>
          <p:txBody>
            <a:bodyPr/>
            <a:lstStyle/>
            <a:p>
              <a:endParaRPr lang="en-GB"/>
            </a:p>
          </p:txBody>
        </p:sp>
        <p:sp>
          <p:nvSpPr>
            <p:cNvPr id="24687" name="Line 207"/>
            <p:cNvSpPr>
              <a:spLocks noChangeShapeType="1"/>
            </p:cNvSpPr>
            <p:nvPr/>
          </p:nvSpPr>
          <p:spPr bwMode="auto">
            <a:xfrm flipH="1">
              <a:off x="672" y="2928"/>
              <a:ext cx="336" cy="816"/>
            </a:xfrm>
            <a:prstGeom prst="line">
              <a:avLst/>
            </a:prstGeom>
            <a:noFill/>
            <a:ln w="9525">
              <a:solidFill>
                <a:schemeClr val="tx1"/>
              </a:solidFill>
              <a:prstDash val="lgDash"/>
              <a:round/>
              <a:headEnd/>
              <a:tailEnd/>
            </a:ln>
          </p:spPr>
          <p:txBody>
            <a:bodyPr/>
            <a:lstStyle/>
            <a:p>
              <a:endParaRPr lang="en-GB"/>
            </a:p>
          </p:txBody>
        </p:sp>
        <p:sp>
          <p:nvSpPr>
            <p:cNvPr id="24688" name="Line 208"/>
            <p:cNvSpPr>
              <a:spLocks noChangeShapeType="1"/>
            </p:cNvSpPr>
            <p:nvPr/>
          </p:nvSpPr>
          <p:spPr bwMode="auto">
            <a:xfrm flipV="1">
              <a:off x="1008" y="2784"/>
              <a:ext cx="672" cy="144"/>
            </a:xfrm>
            <a:prstGeom prst="line">
              <a:avLst/>
            </a:prstGeom>
            <a:noFill/>
            <a:ln w="9525">
              <a:solidFill>
                <a:schemeClr val="tx1"/>
              </a:solidFill>
              <a:prstDash val="lgDash"/>
              <a:round/>
              <a:headEnd/>
              <a:tailEnd/>
            </a:ln>
          </p:spPr>
          <p:txBody>
            <a:bodyPr/>
            <a:lstStyle/>
            <a:p>
              <a:endParaRPr lang="en-GB"/>
            </a:p>
          </p:txBody>
        </p:sp>
        <p:sp>
          <p:nvSpPr>
            <p:cNvPr id="24689" name="AutoShape 209"/>
            <p:cNvSpPr>
              <a:spLocks noChangeArrowheads="1"/>
            </p:cNvSpPr>
            <p:nvPr/>
          </p:nvSpPr>
          <p:spPr bwMode="auto">
            <a:xfrm>
              <a:off x="960" y="2708"/>
              <a:ext cx="48" cy="48"/>
            </a:xfrm>
            <a:prstGeom prst="triangle">
              <a:avLst>
                <a:gd name="adj" fmla="val 50000"/>
              </a:avLst>
            </a:prstGeom>
            <a:solidFill>
              <a:schemeClr val="folHlink"/>
            </a:solidFill>
            <a:ln w="9525">
              <a:solidFill>
                <a:schemeClr val="tx1"/>
              </a:solidFill>
              <a:miter lim="800000"/>
              <a:headEnd/>
              <a:tailEnd/>
            </a:ln>
          </p:spPr>
          <p:txBody>
            <a:bodyPr wrap="none" anchor="ctr"/>
            <a:lstStyle/>
            <a:p>
              <a:endParaRPr lang="en-GB"/>
            </a:p>
          </p:txBody>
        </p:sp>
        <p:sp>
          <p:nvSpPr>
            <p:cNvPr id="24690" name="AutoShape 210"/>
            <p:cNvSpPr>
              <a:spLocks noChangeArrowheads="1"/>
            </p:cNvSpPr>
            <p:nvPr/>
          </p:nvSpPr>
          <p:spPr bwMode="auto">
            <a:xfrm>
              <a:off x="576" y="3264"/>
              <a:ext cx="48" cy="48"/>
            </a:xfrm>
            <a:prstGeom prst="triangle">
              <a:avLst>
                <a:gd name="adj" fmla="val 50000"/>
              </a:avLst>
            </a:prstGeom>
            <a:solidFill>
              <a:srgbClr val="FF6600"/>
            </a:solidFill>
            <a:ln w="9525">
              <a:solidFill>
                <a:schemeClr val="tx1"/>
              </a:solidFill>
              <a:miter lim="800000"/>
              <a:headEnd/>
              <a:tailEnd/>
            </a:ln>
          </p:spPr>
          <p:txBody>
            <a:bodyPr wrap="none" anchor="ctr"/>
            <a:lstStyle/>
            <a:p>
              <a:endParaRPr lang="en-GB"/>
            </a:p>
          </p:txBody>
        </p:sp>
        <p:sp>
          <p:nvSpPr>
            <p:cNvPr id="24691" name="AutoShape 211"/>
            <p:cNvSpPr>
              <a:spLocks noChangeArrowheads="1"/>
            </p:cNvSpPr>
            <p:nvPr/>
          </p:nvSpPr>
          <p:spPr bwMode="auto">
            <a:xfrm>
              <a:off x="1296" y="3168"/>
              <a:ext cx="48" cy="48"/>
            </a:xfrm>
            <a:prstGeom prst="triangle">
              <a:avLst>
                <a:gd name="adj" fmla="val 50000"/>
              </a:avLst>
            </a:prstGeom>
            <a:solidFill>
              <a:schemeClr val="hlink"/>
            </a:solidFill>
            <a:ln w="9525">
              <a:solidFill>
                <a:schemeClr val="tx1"/>
              </a:solidFill>
              <a:miter lim="800000"/>
              <a:headEnd/>
              <a:tailEnd/>
            </a:ln>
          </p:spPr>
          <p:txBody>
            <a:bodyPr wrap="none" anchor="ctr"/>
            <a:lstStyle/>
            <a:p>
              <a:endParaRPr lang="en-GB"/>
            </a:p>
          </p:txBody>
        </p:sp>
        <p:sp>
          <p:nvSpPr>
            <p:cNvPr id="24692" name="Line 212"/>
            <p:cNvSpPr>
              <a:spLocks noChangeShapeType="1"/>
            </p:cNvSpPr>
            <p:nvPr/>
          </p:nvSpPr>
          <p:spPr bwMode="auto">
            <a:xfrm>
              <a:off x="556" y="3067"/>
              <a:ext cx="48" cy="192"/>
            </a:xfrm>
            <a:prstGeom prst="line">
              <a:avLst/>
            </a:prstGeom>
            <a:noFill/>
            <a:ln w="9525">
              <a:solidFill>
                <a:schemeClr val="tx1"/>
              </a:solidFill>
              <a:round/>
              <a:headEnd/>
              <a:tailEnd type="stealth" w="sm" len="med"/>
            </a:ln>
          </p:spPr>
          <p:txBody>
            <a:bodyPr/>
            <a:lstStyle/>
            <a:p>
              <a:endParaRPr lang="en-GB"/>
            </a:p>
          </p:txBody>
        </p:sp>
      </p:grpSp>
      <p:grpSp>
        <p:nvGrpSpPr>
          <p:cNvPr id="7" name="Group 1215"/>
          <p:cNvGrpSpPr>
            <a:grpSpLocks/>
          </p:cNvGrpSpPr>
          <p:nvPr/>
        </p:nvGrpSpPr>
        <p:grpSpPr bwMode="auto">
          <a:xfrm>
            <a:off x="3219421" y="3962400"/>
            <a:ext cx="2286000" cy="1981200"/>
            <a:chOff x="2016" y="2496"/>
            <a:chExt cx="1440" cy="1248"/>
          </a:xfrm>
        </p:grpSpPr>
        <p:sp>
          <p:nvSpPr>
            <p:cNvPr id="24693" name="Oval 12"/>
            <p:cNvSpPr>
              <a:spLocks noChangeArrowheads="1"/>
            </p:cNvSpPr>
            <p:nvPr/>
          </p:nvSpPr>
          <p:spPr bwMode="auto">
            <a:xfrm>
              <a:off x="3022" y="325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94" name="Oval 13"/>
            <p:cNvSpPr>
              <a:spLocks noChangeArrowheads="1"/>
            </p:cNvSpPr>
            <p:nvPr/>
          </p:nvSpPr>
          <p:spPr bwMode="auto">
            <a:xfrm>
              <a:off x="2160" y="297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95" name="Oval 14"/>
            <p:cNvSpPr>
              <a:spLocks noChangeArrowheads="1"/>
            </p:cNvSpPr>
            <p:nvPr/>
          </p:nvSpPr>
          <p:spPr bwMode="auto">
            <a:xfrm>
              <a:off x="2480"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96" name="Oval 15"/>
            <p:cNvSpPr>
              <a:spLocks noChangeArrowheads="1"/>
            </p:cNvSpPr>
            <p:nvPr/>
          </p:nvSpPr>
          <p:spPr bwMode="auto">
            <a:xfrm>
              <a:off x="2768" y="301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97" name="Oval 16"/>
            <p:cNvSpPr>
              <a:spLocks noChangeArrowheads="1"/>
            </p:cNvSpPr>
            <p:nvPr/>
          </p:nvSpPr>
          <p:spPr bwMode="auto">
            <a:xfrm>
              <a:off x="2873"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98" name="Oval 17"/>
            <p:cNvSpPr>
              <a:spLocks noChangeArrowheads="1"/>
            </p:cNvSpPr>
            <p:nvPr/>
          </p:nvSpPr>
          <p:spPr bwMode="auto">
            <a:xfrm>
              <a:off x="2704" y="2592"/>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99" name="Oval 18"/>
            <p:cNvSpPr>
              <a:spLocks noChangeArrowheads="1"/>
            </p:cNvSpPr>
            <p:nvPr/>
          </p:nvSpPr>
          <p:spPr bwMode="auto">
            <a:xfrm>
              <a:off x="2302" y="301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00" name="Oval 19"/>
            <p:cNvSpPr>
              <a:spLocks noChangeArrowheads="1"/>
            </p:cNvSpPr>
            <p:nvPr/>
          </p:nvSpPr>
          <p:spPr bwMode="auto">
            <a:xfrm>
              <a:off x="3106" y="272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01" name="Oval 20"/>
            <p:cNvSpPr>
              <a:spLocks noChangeArrowheads="1"/>
            </p:cNvSpPr>
            <p:nvPr/>
          </p:nvSpPr>
          <p:spPr bwMode="auto">
            <a:xfrm>
              <a:off x="2302" y="334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02" name="Oval 21"/>
            <p:cNvSpPr>
              <a:spLocks noChangeArrowheads="1"/>
            </p:cNvSpPr>
            <p:nvPr/>
          </p:nvSpPr>
          <p:spPr bwMode="auto">
            <a:xfrm>
              <a:off x="3212" y="301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03" name="Oval 22"/>
            <p:cNvSpPr>
              <a:spLocks noChangeArrowheads="1"/>
            </p:cNvSpPr>
            <p:nvPr/>
          </p:nvSpPr>
          <p:spPr bwMode="auto">
            <a:xfrm>
              <a:off x="3106" y="3428"/>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04" name="Oval 23"/>
            <p:cNvSpPr>
              <a:spLocks noChangeArrowheads="1"/>
            </p:cNvSpPr>
            <p:nvPr/>
          </p:nvSpPr>
          <p:spPr bwMode="auto">
            <a:xfrm>
              <a:off x="2239" y="3164"/>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05" name="Oval 24"/>
            <p:cNvSpPr>
              <a:spLocks noChangeArrowheads="1"/>
            </p:cNvSpPr>
            <p:nvPr/>
          </p:nvSpPr>
          <p:spPr bwMode="auto">
            <a:xfrm>
              <a:off x="2448" y="291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06" name="Oval 25"/>
            <p:cNvSpPr>
              <a:spLocks noChangeArrowheads="1"/>
            </p:cNvSpPr>
            <p:nvPr/>
          </p:nvSpPr>
          <p:spPr bwMode="auto">
            <a:xfrm>
              <a:off x="2625" y="291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07" name="Oval 26"/>
            <p:cNvSpPr>
              <a:spLocks noChangeArrowheads="1"/>
            </p:cNvSpPr>
            <p:nvPr/>
          </p:nvSpPr>
          <p:spPr bwMode="auto">
            <a:xfrm>
              <a:off x="3000" y="312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08" name="Oval 27"/>
            <p:cNvSpPr>
              <a:spLocks noChangeArrowheads="1"/>
            </p:cNvSpPr>
            <p:nvPr/>
          </p:nvSpPr>
          <p:spPr bwMode="auto">
            <a:xfrm>
              <a:off x="2789" y="2768"/>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09" name="Oval 28"/>
            <p:cNvSpPr>
              <a:spLocks noChangeArrowheads="1"/>
            </p:cNvSpPr>
            <p:nvPr/>
          </p:nvSpPr>
          <p:spPr bwMode="auto">
            <a:xfrm>
              <a:off x="2387" y="336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10" name="Oval 29"/>
            <p:cNvSpPr>
              <a:spLocks noChangeArrowheads="1"/>
            </p:cNvSpPr>
            <p:nvPr/>
          </p:nvSpPr>
          <p:spPr bwMode="auto">
            <a:xfrm>
              <a:off x="3191" y="290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11" name="Oval 30"/>
            <p:cNvSpPr>
              <a:spLocks noChangeArrowheads="1"/>
            </p:cNvSpPr>
            <p:nvPr/>
          </p:nvSpPr>
          <p:spPr bwMode="auto">
            <a:xfrm>
              <a:off x="2112" y="358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12" name="Oval 31"/>
            <p:cNvSpPr>
              <a:spLocks noChangeArrowheads="1"/>
            </p:cNvSpPr>
            <p:nvPr/>
          </p:nvSpPr>
          <p:spPr bwMode="auto">
            <a:xfrm>
              <a:off x="3297" y="318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5872" name="AutoShape 33"/>
            <p:cNvSpPr>
              <a:spLocks noChangeArrowheads="1"/>
            </p:cNvSpPr>
            <p:nvPr/>
          </p:nvSpPr>
          <p:spPr bwMode="auto">
            <a:xfrm>
              <a:off x="2662" y="2724"/>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714" name="Oval 30"/>
            <p:cNvSpPr>
              <a:spLocks noChangeArrowheads="1"/>
            </p:cNvSpPr>
            <p:nvPr/>
          </p:nvSpPr>
          <p:spPr bwMode="auto">
            <a:xfrm>
              <a:off x="2289" y="351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15" name="Oval 30"/>
            <p:cNvSpPr>
              <a:spLocks noChangeArrowheads="1"/>
            </p:cNvSpPr>
            <p:nvPr/>
          </p:nvSpPr>
          <p:spPr bwMode="auto">
            <a:xfrm>
              <a:off x="2658" y="27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16" name="Oval 30"/>
            <p:cNvSpPr>
              <a:spLocks noChangeArrowheads="1"/>
            </p:cNvSpPr>
            <p:nvPr/>
          </p:nvSpPr>
          <p:spPr bwMode="auto">
            <a:xfrm>
              <a:off x="2955" y="3024"/>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17" name="Rectangle 276"/>
            <p:cNvSpPr>
              <a:spLocks noChangeArrowheads="1"/>
            </p:cNvSpPr>
            <p:nvPr/>
          </p:nvSpPr>
          <p:spPr bwMode="auto">
            <a:xfrm>
              <a:off x="2016" y="2496"/>
              <a:ext cx="1440" cy="1248"/>
            </a:xfrm>
            <a:prstGeom prst="rect">
              <a:avLst/>
            </a:prstGeom>
            <a:noFill/>
            <a:ln w="9525">
              <a:solidFill>
                <a:schemeClr val="tx1"/>
              </a:solidFill>
              <a:miter lim="800000"/>
              <a:headEnd/>
              <a:tailEnd/>
            </a:ln>
          </p:spPr>
          <p:txBody>
            <a:bodyPr wrap="none" anchor="ctr"/>
            <a:lstStyle/>
            <a:p>
              <a:endParaRPr lang="en-GB"/>
            </a:p>
          </p:txBody>
        </p:sp>
        <p:sp>
          <p:nvSpPr>
            <p:cNvPr id="24718" name="Line 277"/>
            <p:cNvSpPr>
              <a:spLocks noChangeShapeType="1"/>
            </p:cNvSpPr>
            <p:nvPr/>
          </p:nvSpPr>
          <p:spPr bwMode="auto">
            <a:xfrm>
              <a:off x="2016" y="2688"/>
              <a:ext cx="624" cy="432"/>
            </a:xfrm>
            <a:prstGeom prst="line">
              <a:avLst/>
            </a:prstGeom>
            <a:noFill/>
            <a:ln w="9525">
              <a:solidFill>
                <a:schemeClr val="tx1"/>
              </a:solidFill>
              <a:prstDash val="lgDash"/>
              <a:round/>
              <a:headEnd/>
              <a:tailEnd/>
            </a:ln>
          </p:spPr>
          <p:txBody>
            <a:bodyPr/>
            <a:lstStyle/>
            <a:p>
              <a:endParaRPr lang="en-GB"/>
            </a:p>
          </p:txBody>
        </p:sp>
        <p:sp>
          <p:nvSpPr>
            <p:cNvPr id="24719" name="Line 278"/>
            <p:cNvSpPr>
              <a:spLocks noChangeShapeType="1"/>
            </p:cNvSpPr>
            <p:nvPr/>
          </p:nvSpPr>
          <p:spPr bwMode="auto">
            <a:xfrm>
              <a:off x="2640" y="3120"/>
              <a:ext cx="144" cy="624"/>
            </a:xfrm>
            <a:prstGeom prst="line">
              <a:avLst/>
            </a:prstGeom>
            <a:noFill/>
            <a:ln w="9525">
              <a:solidFill>
                <a:schemeClr val="tx1"/>
              </a:solidFill>
              <a:prstDash val="lgDash"/>
              <a:round/>
              <a:headEnd/>
              <a:tailEnd/>
            </a:ln>
          </p:spPr>
          <p:txBody>
            <a:bodyPr/>
            <a:lstStyle/>
            <a:p>
              <a:endParaRPr lang="en-GB"/>
            </a:p>
          </p:txBody>
        </p:sp>
        <p:sp>
          <p:nvSpPr>
            <p:cNvPr id="24720" name="Line 279"/>
            <p:cNvSpPr>
              <a:spLocks noChangeShapeType="1"/>
            </p:cNvSpPr>
            <p:nvPr/>
          </p:nvSpPr>
          <p:spPr bwMode="auto">
            <a:xfrm flipV="1">
              <a:off x="2640" y="2592"/>
              <a:ext cx="816" cy="528"/>
            </a:xfrm>
            <a:prstGeom prst="line">
              <a:avLst/>
            </a:prstGeom>
            <a:noFill/>
            <a:ln w="9525">
              <a:solidFill>
                <a:schemeClr val="tx1"/>
              </a:solidFill>
              <a:prstDash val="lgDash"/>
              <a:round/>
              <a:headEnd/>
              <a:tailEnd/>
            </a:ln>
          </p:spPr>
          <p:txBody>
            <a:bodyPr/>
            <a:lstStyle/>
            <a:p>
              <a:endParaRPr lang="en-GB"/>
            </a:p>
          </p:txBody>
        </p:sp>
        <p:sp>
          <p:nvSpPr>
            <p:cNvPr id="24721" name="AutoShape 280"/>
            <p:cNvSpPr>
              <a:spLocks noChangeArrowheads="1"/>
            </p:cNvSpPr>
            <p:nvPr/>
          </p:nvSpPr>
          <p:spPr bwMode="auto">
            <a:xfrm>
              <a:off x="2736" y="2708"/>
              <a:ext cx="48" cy="48"/>
            </a:xfrm>
            <a:prstGeom prst="triangle">
              <a:avLst>
                <a:gd name="adj" fmla="val 50000"/>
              </a:avLst>
            </a:prstGeom>
            <a:solidFill>
              <a:schemeClr val="folHlink"/>
            </a:solidFill>
            <a:ln w="9525">
              <a:solidFill>
                <a:schemeClr val="tx1"/>
              </a:solidFill>
              <a:miter lim="800000"/>
              <a:headEnd/>
              <a:tailEnd/>
            </a:ln>
          </p:spPr>
          <p:txBody>
            <a:bodyPr wrap="none" anchor="ctr"/>
            <a:lstStyle/>
            <a:p>
              <a:endParaRPr lang="en-GB"/>
            </a:p>
          </p:txBody>
        </p:sp>
        <p:sp>
          <p:nvSpPr>
            <p:cNvPr id="24722" name="AutoShape 281"/>
            <p:cNvSpPr>
              <a:spLocks noChangeArrowheads="1"/>
            </p:cNvSpPr>
            <p:nvPr/>
          </p:nvSpPr>
          <p:spPr bwMode="auto">
            <a:xfrm>
              <a:off x="2352" y="3264"/>
              <a:ext cx="48" cy="48"/>
            </a:xfrm>
            <a:prstGeom prst="triangle">
              <a:avLst>
                <a:gd name="adj" fmla="val 50000"/>
              </a:avLst>
            </a:prstGeom>
            <a:solidFill>
              <a:srgbClr val="FF6600"/>
            </a:solidFill>
            <a:ln w="9525">
              <a:solidFill>
                <a:schemeClr val="tx1"/>
              </a:solidFill>
              <a:miter lim="800000"/>
              <a:headEnd/>
              <a:tailEnd/>
            </a:ln>
          </p:spPr>
          <p:txBody>
            <a:bodyPr wrap="none" anchor="ctr"/>
            <a:lstStyle/>
            <a:p>
              <a:endParaRPr lang="en-GB"/>
            </a:p>
          </p:txBody>
        </p:sp>
        <p:sp>
          <p:nvSpPr>
            <p:cNvPr id="24723" name="AutoShape 282"/>
            <p:cNvSpPr>
              <a:spLocks noChangeArrowheads="1"/>
            </p:cNvSpPr>
            <p:nvPr/>
          </p:nvSpPr>
          <p:spPr bwMode="auto">
            <a:xfrm>
              <a:off x="3072" y="3168"/>
              <a:ext cx="48" cy="48"/>
            </a:xfrm>
            <a:prstGeom prst="triangle">
              <a:avLst>
                <a:gd name="adj" fmla="val 50000"/>
              </a:avLst>
            </a:prstGeom>
            <a:solidFill>
              <a:schemeClr val="hlink"/>
            </a:solidFill>
            <a:ln w="9525">
              <a:solidFill>
                <a:schemeClr val="tx1"/>
              </a:solidFill>
              <a:miter lim="800000"/>
              <a:headEnd/>
              <a:tailEnd/>
            </a:ln>
          </p:spPr>
          <p:txBody>
            <a:bodyPr wrap="none" anchor="ctr"/>
            <a:lstStyle/>
            <a:p>
              <a:endParaRPr lang="en-GB"/>
            </a:p>
          </p:txBody>
        </p:sp>
      </p:grpSp>
      <p:grpSp>
        <p:nvGrpSpPr>
          <p:cNvPr id="8" name="Group 1213"/>
          <p:cNvGrpSpPr>
            <a:grpSpLocks/>
          </p:cNvGrpSpPr>
          <p:nvPr/>
        </p:nvGrpSpPr>
        <p:grpSpPr bwMode="auto">
          <a:xfrm>
            <a:off x="6478558" y="3962400"/>
            <a:ext cx="2286000" cy="1981200"/>
            <a:chOff x="4224" y="2496"/>
            <a:chExt cx="1440" cy="1248"/>
          </a:xfrm>
        </p:grpSpPr>
        <p:sp>
          <p:nvSpPr>
            <p:cNvPr id="24724" name="Oval 12"/>
            <p:cNvSpPr>
              <a:spLocks noChangeArrowheads="1"/>
            </p:cNvSpPr>
            <p:nvPr/>
          </p:nvSpPr>
          <p:spPr bwMode="auto">
            <a:xfrm>
              <a:off x="5230" y="325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25" name="Oval 13"/>
            <p:cNvSpPr>
              <a:spLocks noChangeArrowheads="1"/>
            </p:cNvSpPr>
            <p:nvPr/>
          </p:nvSpPr>
          <p:spPr bwMode="auto">
            <a:xfrm>
              <a:off x="4368" y="297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26" name="Oval 14"/>
            <p:cNvSpPr>
              <a:spLocks noChangeArrowheads="1"/>
            </p:cNvSpPr>
            <p:nvPr/>
          </p:nvSpPr>
          <p:spPr bwMode="auto">
            <a:xfrm>
              <a:off x="4688"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27" name="Oval 15"/>
            <p:cNvSpPr>
              <a:spLocks noChangeArrowheads="1"/>
            </p:cNvSpPr>
            <p:nvPr/>
          </p:nvSpPr>
          <p:spPr bwMode="auto">
            <a:xfrm>
              <a:off x="4976" y="301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28" name="Oval 16"/>
            <p:cNvSpPr>
              <a:spLocks noChangeArrowheads="1"/>
            </p:cNvSpPr>
            <p:nvPr/>
          </p:nvSpPr>
          <p:spPr bwMode="auto">
            <a:xfrm>
              <a:off x="5081"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29" name="Oval 17"/>
            <p:cNvSpPr>
              <a:spLocks noChangeArrowheads="1"/>
            </p:cNvSpPr>
            <p:nvPr/>
          </p:nvSpPr>
          <p:spPr bwMode="auto">
            <a:xfrm>
              <a:off x="4912" y="2592"/>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30" name="Oval 18"/>
            <p:cNvSpPr>
              <a:spLocks noChangeArrowheads="1"/>
            </p:cNvSpPr>
            <p:nvPr/>
          </p:nvSpPr>
          <p:spPr bwMode="auto">
            <a:xfrm>
              <a:off x="4510" y="301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31" name="Oval 19"/>
            <p:cNvSpPr>
              <a:spLocks noChangeArrowheads="1"/>
            </p:cNvSpPr>
            <p:nvPr/>
          </p:nvSpPr>
          <p:spPr bwMode="auto">
            <a:xfrm>
              <a:off x="5314" y="272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32" name="Oval 20"/>
            <p:cNvSpPr>
              <a:spLocks noChangeArrowheads="1"/>
            </p:cNvSpPr>
            <p:nvPr/>
          </p:nvSpPr>
          <p:spPr bwMode="auto">
            <a:xfrm>
              <a:off x="4510" y="334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33" name="Oval 21"/>
            <p:cNvSpPr>
              <a:spLocks noChangeArrowheads="1"/>
            </p:cNvSpPr>
            <p:nvPr/>
          </p:nvSpPr>
          <p:spPr bwMode="auto">
            <a:xfrm>
              <a:off x="5420" y="301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34" name="Oval 22"/>
            <p:cNvSpPr>
              <a:spLocks noChangeArrowheads="1"/>
            </p:cNvSpPr>
            <p:nvPr/>
          </p:nvSpPr>
          <p:spPr bwMode="auto">
            <a:xfrm>
              <a:off x="5314" y="3428"/>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35" name="Oval 23"/>
            <p:cNvSpPr>
              <a:spLocks noChangeArrowheads="1"/>
            </p:cNvSpPr>
            <p:nvPr/>
          </p:nvSpPr>
          <p:spPr bwMode="auto">
            <a:xfrm>
              <a:off x="4447" y="3164"/>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36" name="Oval 24"/>
            <p:cNvSpPr>
              <a:spLocks noChangeArrowheads="1"/>
            </p:cNvSpPr>
            <p:nvPr/>
          </p:nvSpPr>
          <p:spPr bwMode="auto">
            <a:xfrm>
              <a:off x="4656" y="291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37" name="Oval 25"/>
            <p:cNvSpPr>
              <a:spLocks noChangeArrowheads="1"/>
            </p:cNvSpPr>
            <p:nvPr/>
          </p:nvSpPr>
          <p:spPr bwMode="auto">
            <a:xfrm>
              <a:off x="4833" y="291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38" name="Oval 26"/>
            <p:cNvSpPr>
              <a:spLocks noChangeArrowheads="1"/>
            </p:cNvSpPr>
            <p:nvPr/>
          </p:nvSpPr>
          <p:spPr bwMode="auto">
            <a:xfrm>
              <a:off x="5208" y="312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39" name="Oval 27"/>
            <p:cNvSpPr>
              <a:spLocks noChangeArrowheads="1"/>
            </p:cNvSpPr>
            <p:nvPr/>
          </p:nvSpPr>
          <p:spPr bwMode="auto">
            <a:xfrm>
              <a:off x="4997" y="2768"/>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40" name="Oval 28"/>
            <p:cNvSpPr>
              <a:spLocks noChangeArrowheads="1"/>
            </p:cNvSpPr>
            <p:nvPr/>
          </p:nvSpPr>
          <p:spPr bwMode="auto">
            <a:xfrm>
              <a:off x="4595" y="336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41" name="Oval 29"/>
            <p:cNvSpPr>
              <a:spLocks noChangeArrowheads="1"/>
            </p:cNvSpPr>
            <p:nvPr/>
          </p:nvSpPr>
          <p:spPr bwMode="auto">
            <a:xfrm>
              <a:off x="5399" y="290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42" name="Oval 30"/>
            <p:cNvSpPr>
              <a:spLocks noChangeArrowheads="1"/>
            </p:cNvSpPr>
            <p:nvPr/>
          </p:nvSpPr>
          <p:spPr bwMode="auto">
            <a:xfrm>
              <a:off x="4320" y="358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43" name="Oval 31"/>
            <p:cNvSpPr>
              <a:spLocks noChangeArrowheads="1"/>
            </p:cNvSpPr>
            <p:nvPr/>
          </p:nvSpPr>
          <p:spPr bwMode="auto">
            <a:xfrm>
              <a:off x="5505" y="318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5906" name="AutoShape 33"/>
            <p:cNvSpPr>
              <a:spLocks noChangeArrowheads="1"/>
            </p:cNvSpPr>
            <p:nvPr/>
          </p:nvSpPr>
          <p:spPr bwMode="auto">
            <a:xfrm>
              <a:off x="4870" y="2724"/>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745" name="Oval 30"/>
            <p:cNvSpPr>
              <a:spLocks noChangeArrowheads="1"/>
            </p:cNvSpPr>
            <p:nvPr/>
          </p:nvSpPr>
          <p:spPr bwMode="auto">
            <a:xfrm>
              <a:off x="4497" y="351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46" name="Oval 30"/>
            <p:cNvSpPr>
              <a:spLocks noChangeArrowheads="1"/>
            </p:cNvSpPr>
            <p:nvPr/>
          </p:nvSpPr>
          <p:spPr bwMode="auto">
            <a:xfrm>
              <a:off x="4866" y="27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47" name="Oval 30"/>
            <p:cNvSpPr>
              <a:spLocks noChangeArrowheads="1"/>
            </p:cNvSpPr>
            <p:nvPr/>
          </p:nvSpPr>
          <p:spPr bwMode="auto">
            <a:xfrm>
              <a:off x="5163" y="3024"/>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48" name="Rectangle 310"/>
            <p:cNvSpPr>
              <a:spLocks noChangeArrowheads="1"/>
            </p:cNvSpPr>
            <p:nvPr/>
          </p:nvSpPr>
          <p:spPr bwMode="auto">
            <a:xfrm>
              <a:off x="4224" y="2496"/>
              <a:ext cx="1440" cy="1248"/>
            </a:xfrm>
            <a:prstGeom prst="rect">
              <a:avLst/>
            </a:prstGeom>
            <a:noFill/>
            <a:ln w="9525">
              <a:solidFill>
                <a:schemeClr val="tx1"/>
              </a:solidFill>
              <a:miter lim="800000"/>
              <a:headEnd/>
              <a:tailEnd/>
            </a:ln>
          </p:spPr>
          <p:txBody>
            <a:bodyPr wrap="none" anchor="ctr"/>
            <a:lstStyle/>
            <a:p>
              <a:endParaRPr lang="en-GB"/>
            </a:p>
          </p:txBody>
        </p:sp>
        <p:sp>
          <p:nvSpPr>
            <p:cNvPr id="24749" name="Line 311"/>
            <p:cNvSpPr>
              <a:spLocks noChangeShapeType="1"/>
            </p:cNvSpPr>
            <p:nvPr/>
          </p:nvSpPr>
          <p:spPr bwMode="auto">
            <a:xfrm>
              <a:off x="4224" y="2688"/>
              <a:ext cx="720" cy="480"/>
            </a:xfrm>
            <a:prstGeom prst="line">
              <a:avLst/>
            </a:prstGeom>
            <a:noFill/>
            <a:ln w="9525">
              <a:solidFill>
                <a:schemeClr val="tx1"/>
              </a:solidFill>
              <a:prstDash val="lgDash"/>
              <a:round/>
              <a:headEnd/>
              <a:tailEnd/>
            </a:ln>
          </p:spPr>
          <p:txBody>
            <a:bodyPr/>
            <a:lstStyle/>
            <a:p>
              <a:endParaRPr lang="en-GB"/>
            </a:p>
          </p:txBody>
        </p:sp>
        <p:sp>
          <p:nvSpPr>
            <p:cNvPr id="24750" name="Line 312"/>
            <p:cNvSpPr>
              <a:spLocks noChangeShapeType="1"/>
            </p:cNvSpPr>
            <p:nvPr/>
          </p:nvSpPr>
          <p:spPr bwMode="auto">
            <a:xfrm>
              <a:off x="4944" y="3168"/>
              <a:ext cx="48" cy="576"/>
            </a:xfrm>
            <a:prstGeom prst="line">
              <a:avLst/>
            </a:prstGeom>
            <a:noFill/>
            <a:ln w="9525">
              <a:solidFill>
                <a:schemeClr val="tx1"/>
              </a:solidFill>
              <a:prstDash val="lgDash"/>
              <a:round/>
              <a:headEnd/>
              <a:tailEnd/>
            </a:ln>
          </p:spPr>
          <p:txBody>
            <a:bodyPr/>
            <a:lstStyle/>
            <a:p>
              <a:endParaRPr lang="en-GB"/>
            </a:p>
          </p:txBody>
        </p:sp>
        <p:sp>
          <p:nvSpPr>
            <p:cNvPr id="24751" name="Line 313"/>
            <p:cNvSpPr>
              <a:spLocks noChangeShapeType="1"/>
            </p:cNvSpPr>
            <p:nvPr/>
          </p:nvSpPr>
          <p:spPr bwMode="auto">
            <a:xfrm flipV="1">
              <a:off x="4944" y="2592"/>
              <a:ext cx="720" cy="576"/>
            </a:xfrm>
            <a:prstGeom prst="line">
              <a:avLst/>
            </a:prstGeom>
            <a:noFill/>
            <a:ln w="9525">
              <a:solidFill>
                <a:schemeClr val="tx1"/>
              </a:solidFill>
              <a:prstDash val="lgDash"/>
              <a:round/>
              <a:headEnd/>
              <a:tailEnd/>
            </a:ln>
          </p:spPr>
          <p:txBody>
            <a:bodyPr/>
            <a:lstStyle/>
            <a:p>
              <a:endParaRPr lang="en-GB"/>
            </a:p>
          </p:txBody>
        </p:sp>
        <p:sp>
          <p:nvSpPr>
            <p:cNvPr id="24752" name="AutoShape 314"/>
            <p:cNvSpPr>
              <a:spLocks noChangeArrowheads="1"/>
            </p:cNvSpPr>
            <p:nvPr/>
          </p:nvSpPr>
          <p:spPr bwMode="auto">
            <a:xfrm>
              <a:off x="4949" y="2802"/>
              <a:ext cx="48" cy="48"/>
            </a:xfrm>
            <a:prstGeom prst="triangle">
              <a:avLst>
                <a:gd name="adj" fmla="val 50000"/>
              </a:avLst>
            </a:prstGeom>
            <a:solidFill>
              <a:srgbClr val="008000"/>
            </a:solidFill>
            <a:ln w="9525">
              <a:solidFill>
                <a:schemeClr val="tx1"/>
              </a:solidFill>
              <a:miter lim="800000"/>
              <a:headEnd/>
              <a:tailEnd/>
            </a:ln>
          </p:spPr>
          <p:txBody>
            <a:bodyPr wrap="none" anchor="ctr"/>
            <a:lstStyle/>
            <a:p>
              <a:endParaRPr lang="en-GB"/>
            </a:p>
          </p:txBody>
        </p:sp>
        <p:sp>
          <p:nvSpPr>
            <p:cNvPr id="24753" name="AutoShape 315"/>
            <p:cNvSpPr>
              <a:spLocks noChangeArrowheads="1"/>
            </p:cNvSpPr>
            <p:nvPr/>
          </p:nvSpPr>
          <p:spPr bwMode="auto">
            <a:xfrm>
              <a:off x="4460" y="3274"/>
              <a:ext cx="48" cy="48"/>
            </a:xfrm>
            <a:prstGeom prst="triangle">
              <a:avLst>
                <a:gd name="adj" fmla="val 50000"/>
              </a:avLst>
            </a:prstGeom>
            <a:solidFill>
              <a:srgbClr val="CC3300"/>
            </a:solidFill>
            <a:ln w="9525">
              <a:solidFill>
                <a:schemeClr val="tx1"/>
              </a:solidFill>
              <a:miter lim="800000"/>
              <a:headEnd/>
              <a:tailEnd/>
            </a:ln>
          </p:spPr>
          <p:txBody>
            <a:bodyPr wrap="none" anchor="ctr"/>
            <a:lstStyle/>
            <a:p>
              <a:endParaRPr lang="en-GB"/>
            </a:p>
          </p:txBody>
        </p:sp>
        <p:sp>
          <p:nvSpPr>
            <p:cNvPr id="24754" name="AutoShape 316"/>
            <p:cNvSpPr>
              <a:spLocks noChangeArrowheads="1"/>
            </p:cNvSpPr>
            <p:nvPr/>
          </p:nvSpPr>
          <p:spPr bwMode="auto">
            <a:xfrm>
              <a:off x="5310" y="3173"/>
              <a:ext cx="48" cy="48"/>
            </a:xfrm>
            <a:prstGeom prst="triangle">
              <a:avLst>
                <a:gd name="adj" fmla="val 50000"/>
              </a:avLst>
            </a:prstGeom>
            <a:solidFill>
              <a:srgbClr val="0033CC"/>
            </a:solidFill>
            <a:ln w="9525">
              <a:solidFill>
                <a:schemeClr val="tx1"/>
              </a:solidFill>
              <a:miter lim="800000"/>
              <a:headEnd/>
              <a:tailEnd/>
            </a:ln>
          </p:spPr>
          <p:txBody>
            <a:bodyPr wrap="none" anchor="ctr"/>
            <a:lstStyle/>
            <a:p>
              <a:endParaRPr lang="en-GB"/>
            </a:p>
          </p:txBody>
        </p:sp>
      </p:grpSp>
      <p:grpSp>
        <p:nvGrpSpPr>
          <p:cNvPr id="9" name="Group 1212"/>
          <p:cNvGrpSpPr>
            <a:grpSpLocks/>
          </p:cNvGrpSpPr>
          <p:nvPr/>
        </p:nvGrpSpPr>
        <p:grpSpPr bwMode="auto">
          <a:xfrm>
            <a:off x="357158" y="1500174"/>
            <a:ext cx="8382000" cy="1981200"/>
            <a:chOff x="240" y="1152"/>
            <a:chExt cx="5280" cy="1248"/>
          </a:xfrm>
        </p:grpSpPr>
        <p:sp>
          <p:nvSpPr>
            <p:cNvPr id="24580" name="Rectangle 174"/>
            <p:cNvSpPr>
              <a:spLocks noChangeArrowheads="1"/>
            </p:cNvSpPr>
            <p:nvPr/>
          </p:nvSpPr>
          <p:spPr bwMode="auto">
            <a:xfrm>
              <a:off x="240" y="1152"/>
              <a:ext cx="1440" cy="1248"/>
            </a:xfrm>
            <a:prstGeom prst="rect">
              <a:avLst/>
            </a:prstGeom>
            <a:noFill/>
            <a:ln w="9525">
              <a:solidFill>
                <a:schemeClr val="tx1"/>
              </a:solidFill>
              <a:miter lim="800000"/>
              <a:headEnd/>
              <a:tailEnd/>
            </a:ln>
          </p:spPr>
          <p:txBody>
            <a:bodyPr wrap="none" anchor="ctr"/>
            <a:lstStyle/>
            <a:p>
              <a:endParaRPr lang="en-GB"/>
            </a:p>
          </p:txBody>
        </p:sp>
        <p:sp>
          <p:nvSpPr>
            <p:cNvPr id="24583" name="Oval 12"/>
            <p:cNvSpPr>
              <a:spLocks noChangeArrowheads="1"/>
            </p:cNvSpPr>
            <p:nvPr/>
          </p:nvSpPr>
          <p:spPr bwMode="auto">
            <a:xfrm>
              <a:off x="1246" y="190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4" name="Oval 13"/>
            <p:cNvSpPr>
              <a:spLocks noChangeArrowheads="1"/>
            </p:cNvSpPr>
            <p:nvPr/>
          </p:nvSpPr>
          <p:spPr bwMode="auto">
            <a:xfrm>
              <a:off x="378" y="164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5" name="Oval 14"/>
            <p:cNvSpPr>
              <a:spLocks noChangeArrowheads="1"/>
            </p:cNvSpPr>
            <p:nvPr/>
          </p:nvSpPr>
          <p:spPr bwMode="auto">
            <a:xfrm>
              <a:off x="704" y="127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6" name="Oval 15"/>
            <p:cNvSpPr>
              <a:spLocks noChangeArrowheads="1"/>
            </p:cNvSpPr>
            <p:nvPr/>
          </p:nvSpPr>
          <p:spPr bwMode="auto">
            <a:xfrm>
              <a:off x="992" y="166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7" name="Oval 16"/>
            <p:cNvSpPr>
              <a:spLocks noChangeArrowheads="1"/>
            </p:cNvSpPr>
            <p:nvPr/>
          </p:nvSpPr>
          <p:spPr bwMode="auto">
            <a:xfrm>
              <a:off x="1097" y="127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8" name="Oval 17"/>
            <p:cNvSpPr>
              <a:spLocks noChangeArrowheads="1"/>
            </p:cNvSpPr>
            <p:nvPr/>
          </p:nvSpPr>
          <p:spPr bwMode="auto">
            <a:xfrm>
              <a:off x="928" y="1248"/>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9" name="Oval 18"/>
            <p:cNvSpPr>
              <a:spLocks noChangeArrowheads="1"/>
            </p:cNvSpPr>
            <p:nvPr/>
          </p:nvSpPr>
          <p:spPr bwMode="auto">
            <a:xfrm>
              <a:off x="526" y="166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0" name="Oval 19"/>
            <p:cNvSpPr>
              <a:spLocks noChangeArrowheads="1"/>
            </p:cNvSpPr>
            <p:nvPr/>
          </p:nvSpPr>
          <p:spPr bwMode="auto">
            <a:xfrm>
              <a:off x="1330" y="138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1" name="Oval 20"/>
            <p:cNvSpPr>
              <a:spLocks noChangeArrowheads="1"/>
            </p:cNvSpPr>
            <p:nvPr/>
          </p:nvSpPr>
          <p:spPr bwMode="auto">
            <a:xfrm>
              <a:off x="526" y="199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2" name="Oval 21"/>
            <p:cNvSpPr>
              <a:spLocks noChangeArrowheads="1"/>
            </p:cNvSpPr>
            <p:nvPr/>
          </p:nvSpPr>
          <p:spPr bwMode="auto">
            <a:xfrm>
              <a:off x="1436" y="16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3" name="Oval 22"/>
            <p:cNvSpPr>
              <a:spLocks noChangeArrowheads="1"/>
            </p:cNvSpPr>
            <p:nvPr/>
          </p:nvSpPr>
          <p:spPr bwMode="auto">
            <a:xfrm>
              <a:off x="1330" y="208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4" name="Oval 23"/>
            <p:cNvSpPr>
              <a:spLocks noChangeArrowheads="1"/>
            </p:cNvSpPr>
            <p:nvPr/>
          </p:nvSpPr>
          <p:spPr bwMode="auto">
            <a:xfrm>
              <a:off x="463" y="182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5" name="Oval 24"/>
            <p:cNvSpPr>
              <a:spLocks noChangeArrowheads="1"/>
            </p:cNvSpPr>
            <p:nvPr/>
          </p:nvSpPr>
          <p:spPr bwMode="auto">
            <a:xfrm>
              <a:off x="672" y="15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6" name="Oval 25"/>
            <p:cNvSpPr>
              <a:spLocks noChangeArrowheads="1"/>
            </p:cNvSpPr>
            <p:nvPr/>
          </p:nvSpPr>
          <p:spPr bwMode="auto">
            <a:xfrm>
              <a:off x="849" y="15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7" name="Oval 26"/>
            <p:cNvSpPr>
              <a:spLocks noChangeArrowheads="1"/>
            </p:cNvSpPr>
            <p:nvPr/>
          </p:nvSpPr>
          <p:spPr bwMode="auto">
            <a:xfrm>
              <a:off x="1224" y="177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8" name="Oval 27"/>
            <p:cNvSpPr>
              <a:spLocks noChangeArrowheads="1"/>
            </p:cNvSpPr>
            <p:nvPr/>
          </p:nvSpPr>
          <p:spPr bwMode="auto">
            <a:xfrm>
              <a:off x="1013" y="1424"/>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9" name="Oval 28"/>
            <p:cNvSpPr>
              <a:spLocks noChangeArrowheads="1"/>
            </p:cNvSpPr>
            <p:nvPr/>
          </p:nvSpPr>
          <p:spPr bwMode="auto">
            <a:xfrm>
              <a:off x="611" y="201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0" name="Oval 29"/>
            <p:cNvSpPr>
              <a:spLocks noChangeArrowheads="1"/>
            </p:cNvSpPr>
            <p:nvPr/>
          </p:nvSpPr>
          <p:spPr bwMode="auto">
            <a:xfrm>
              <a:off x="1415" y="155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1" name="Oval 30"/>
            <p:cNvSpPr>
              <a:spLocks noChangeArrowheads="1"/>
            </p:cNvSpPr>
            <p:nvPr/>
          </p:nvSpPr>
          <p:spPr bwMode="auto">
            <a:xfrm>
              <a:off x="336" y="223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2" name="Oval 31"/>
            <p:cNvSpPr>
              <a:spLocks noChangeArrowheads="1"/>
            </p:cNvSpPr>
            <p:nvPr/>
          </p:nvSpPr>
          <p:spPr bwMode="auto">
            <a:xfrm>
              <a:off x="1521" y="184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5700" name="AutoShape 33"/>
            <p:cNvSpPr>
              <a:spLocks noChangeArrowheads="1"/>
            </p:cNvSpPr>
            <p:nvPr/>
          </p:nvSpPr>
          <p:spPr bwMode="auto">
            <a:xfrm>
              <a:off x="886" y="1380"/>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174142" name="AutoShape 62"/>
            <p:cNvSpPr>
              <a:spLocks noChangeArrowheads="1"/>
            </p:cNvSpPr>
            <p:nvPr/>
          </p:nvSpPr>
          <p:spPr bwMode="auto">
            <a:xfrm>
              <a:off x="1728" y="1776"/>
              <a:ext cx="240" cy="96"/>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24605" name="Oval 30"/>
            <p:cNvSpPr>
              <a:spLocks noChangeArrowheads="1"/>
            </p:cNvSpPr>
            <p:nvPr/>
          </p:nvSpPr>
          <p:spPr bwMode="auto">
            <a:xfrm>
              <a:off x="513" y="217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6" name="Oval 30"/>
            <p:cNvSpPr>
              <a:spLocks noChangeArrowheads="1"/>
            </p:cNvSpPr>
            <p:nvPr/>
          </p:nvSpPr>
          <p:spPr bwMode="auto">
            <a:xfrm>
              <a:off x="882" y="13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7" name="Oval 30"/>
            <p:cNvSpPr>
              <a:spLocks noChangeArrowheads="1"/>
            </p:cNvSpPr>
            <p:nvPr/>
          </p:nvSpPr>
          <p:spPr bwMode="auto">
            <a:xfrm>
              <a:off x="1179" y="16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8" name="Oval 12"/>
            <p:cNvSpPr>
              <a:spLocks noChangeArrowheads="1"/>
            </p:cNvSpPr>
            <p:nvPr/>
          </p:nvSpPr>
          <p:spPr bwMode="auto">
            <a:xfrm>
              <a:off x="3022" y="1908"/>
              <a:ext cx="63" cy="66"/>
            </a:xfrm>
            <a:prstGeom prst="ellipse">
              <a:avLst/>
            </a:prstGeom>
            <a:solidFill>
              <a:srgbClr val="0033CC"/>
            </a:solidFill>
            <a:ln w="12700">
              <a:solidFill>
                <a:schemeClr val="tx1"/>
              </a:solidFill>
              <a:round/>
              <a:headEnd/>
              <a:tailEnd/>
            </a:ln>
          </p:spPr>
          <p:txBody>
            <a:bodyPr wrap="none" anchor="ctr"/>
            <a:lstStyle/>
            <a:p>
              <a:endParaRPr lang="en-GB"/>
            </a:p>
          </p:txBody>
        </p:sp>
        <p:sp>
          <p:nvSpPr>
            <p:cNvPr id="24609" name="Oval 13"/>
            <p:cNvSpPr>
              <a:spLocks noChangeArrowheads="1"/>
            </p:cNvSpPr>
            <p:nvPr/>
          </p:nvSpPr>
          <p:spPr bwMode="auto">
            <a:xfrm>
              <a:off x="2154" y="164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0" name="Oval 14"/>
            <p:cNvSpPr>
              <a:spLocks noChangeArrowheads="1"/>
            </p:cNvSpPr>
            <p:nvPr/>
          </p:nvSpPr>
          <p:spPr bwMode="auto">
            <a:xfrm>
              <a:off x="2480" y="127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1" name="Oval 15"/>
            <p:cNvSpPr>
              <a:spLocks noChangeArrowheads="1"/>
            </p:cNvSpPr>
            <p:nvPr/>
          </p:nvSpPr>
          <p:spPr bwMode="auto">
            <a:xfrm>
              <a:off x="2768" y="166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2" name="Oval 16"/>
            <p:cNvSpPr>
              <a:spLocks noChangeArrowheads="1"/>
            </p:cNvSpPr>
            <p:nvPr/>
          </p:nvSpPr>
          <p:spPr bwMode="auto">
            <a:xfrm>
              <a:off x="2873" y="1270"/>
              <a:ext cx="64" cy="66"/>
            </a:xfrm>
            <a:prstGeom prst="ellipse">
              <a:avLst/>
            </a:prstGeom>
            <a:solidFill>
              <a:srgbClr val="008000"/>
            </a:solidFill>
            <a:ln w="12700">
              <a:solidFill>
                <a:schemeClr val="tx1"/>
              </a:solidFill>
              <a:round/>
              <a:headEnd/>
              <a:tailEnd/>
            </a:ln>
          </p:spPr>
          <p:txBody>
            <a:bodyPr wrap="none" anchor="ctr"/>
            <a:lstStyle/>
            <a:p>
              <a:endParaRPr lang="en-GB"/>
            </a:p>
          </p:txBody>
        </p:sp>
        <p:sp>
          <p:nvSpPr>
            <p:cNvPr id="24613" name="Oval 17"/>
            <p:cNvSpPr>
              <a:spLocks noChangeArrowheads="1"/>
            </p:cNvSpPr>
            <p:nvPr/>
          </p:nvSpPr>
          <p:spPr bwMode="auto">
            <a:xfrm>
              <a:off x="2704" y="1248"/>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4" name="Oval 18"/>
            <p:cNvSpPr>
              <a:spLocks noChangeArrowheads="1"/>
            </p:cNvSpPr>
            <p:nvPr/>
          </p:nvSpPr>
          <p:spPr bwMode="auto">
            <a:xfrm>
              <a:off x="2302" y="1666"/>
              <a:ext cx="64" cy="66"/>
            </a:xfrm>
            <a:prstGeom prst="ellipse">
              <a:avLst/>
            </a:prstGeom>
            <a:solidFill>
              <a:srgbClr val="CC3300"/>
            </a:solidFill>
            <a:ln w="12700">
              <a:solidFill>
                <a:schemeClr val="tx1"/>
              </a:solidFill>
              <a:round/>
              <a:headEnd/>
              <a:tailEnd/>
            </a:ln>
          </p:spPr>
          <p:txBody>
            <a:bodyPr wrap="none" anchor="ctr"/>
            <a:lstStyle/>
            <a:p>
              <a:endParaRPr lang="en-GB"/>
            </a:p>
          </p:txBody>
        </p:sp>
        <p:sp>
          <p:nvSpPr>
            <p:cNvPr id="24615" name="Oval 19"/>
            <p:cNvSpPr>
              <a:spLocks noChangeArrowheads="1"/>
            </p:cNvSpPr>
            <p:nvPr/>
          </p:nvSpPr>
          <p:spPr bwMode="auto">
            <a:xfrm>
              <a:off x="3106" y="138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6" name="Oval 20"/>
            <p:cNvSpPr>
              <a:spLocks noChangeArrowheads="1"/>
            </p:cNvSpPr>
            <p:nvPr/>
          </p:nvSpPr>
          <p:spPr bwMode="auto">
            <a:xfrm>
              <a:off x="2302" y="199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7" name="Oval 21"/>
            <p:cNvSpPr>
              <a:spLocks noChangeArrowheads="1"/>
            </p:cNvSpPr>
            <p:nvPr/>
          </p:nvSpPr>
          <p:spPr bwMode="auto">
            <a:xfrm>
              <a:off x="3212" y="16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8" name="Oval 22"/>
            <p:cNvSpPr>
              <a:spLocks noChangeArrowheads="1"/>
            </p:cNvSpPr>
            <p:nvPr/>
          </p:nvSpPr>
          <p:spPr bwMode="auto">
            <a:xfrm>
              <a:off x="3106" y="208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9" name="Oval 23"/>
            <p:cNvSpPr>
              <a:spLocks noChangeArrowheads="1"/>
            </p:cNvSpPr>
            <p:nvPr/>
          </p:nvSpPr>
          <p:spPr bwMode="auto">
            <a:xfrm>
              <a:off x="2239" y="182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0" name="Oval 24"/>
            <p:cNvSpPr>
              <a:spLocks noChangeArrowheads="1"/>
            </p:cNvSpPr>
            <p:nvPr/>
          </p:nvSpPr>
          <p:spPr bwMode="auto">
            <a:xfrm>
              <a:off x="2448" y="15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1" name="Oval 25"/>
            <p:cNvSpPr>
              <a:spLocks noChangeArrowheads="1"/>
            </p:cNvSpPr>
            <p:nvPr/>
          </p:nvSpPr>
          <p:spPr bwMode="auto">
            <a:xfrm>
              <a:off x="2625" y="15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2" name="Oval 26"/>
            <p:cNvSpPr>
              <a:spLocks noChangeArrowheads="1"/>
            </p:cNvSpPr>
            <p:nvPr/>
          </p:nvSpPr>
          <p:spPr bwMode="auto">
            <a:xfrm>
              <a:off x="3000" y="177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3" name="Oval 27"/>
            <p:cNvSpPr>
              <a:spLocks noChangeArrowheads="1"/>
            </p:cNvSpPr>
            <p:nvPr/>
          </p:nvSpPr>
          <p:spPr bwMode="auto">
            <a:xfrm>
              <a:off x="2789" y="1424"/>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4" name="Oval 28"/>
            <p:cNvSpPr>
              <a:spLocks noChangeArrowheads="1"/>
            </p:cNvSpPr>
            <p:nvPr/>
          </p:nvSpPr>
          <p:spPr bwMode="auto">
            <a:xfrm>
              <a:off x="2387" y="201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5" name="Oval 29"/>
            <p:cNvSpPr>
              <a:spLocks noChangeArrowheads="1"/>
            </p:cNvSpPr>
            <p:nvPr/>
          </p:nvSpPr>
          <p:spPr bwMode="auto">
            <a:xfrm>
              <a:off x="3191" y="155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6" name="Oval 30"/>
            <p:cNvSpPr>
              <a:spLocks noChangeArrowheads="1"/>
            </p:cNvSpPr>
            <p:nvPr/>
          </p:nvSpPr>
          <p:spPr bwMode="auto">
            <a:xfrm>
              <a:off x="2112" y="223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7" name="Oval 31"/>
            <p:cNvSpPr>
              <a:spLocks noChangeArrowheads="1"/>
            </p:cNvSpPr>
            <p:nvPr/>
          </p:nvSpPr>
          <p:spPr bwMode="auto">
            <a:xfrm>
              <a:off x="3297" y="184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5746" name="AutoShape 33"/>
            <p:cNvSpPr>
              <a:spLocks noChangeArrowheads="1"/>
            </p:cNvSpPr>
            <p:nvPr/>
          </p:nvSpPr>
          <p:spPr bwMode="auto">
            <a:xfrm>
              <a:off x="2662" y="1380"/>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629" name="Oval 30"/>
            <p:cNvSpPr>
              <a:spLocks noChangeArrowheads="1"/>
            </p:cNvSpPr>
            <p:nvPr/>
          </p:nvSpPr>
          <p:spPr bwMode="auto">
            <a:xfrm>
              <a:off x="2289" y="217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30" name="Oval 30"/>
            <p:cNvSpPr>
              <a:spLocks noChangeArrowheads="1"/>
            </p:cNvSpPr>
            <p:nvPr/>
          </p:nvSpPr>
          <p:spPr bwMode="auto">
            <a:xfrm>
              <a:off x="2658" y="13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31" name="Oval 30"/>
            <p:cNvSpPr>
              <a:spLocks noChangeArrowheads="1"/>
            </p:cNvSpPr>
            <p:nvPr/>
          </p:nvSpPr>
          <p:spPr bwMode="auto">
            <a:xfrm>
              <a:off x="2955" y="16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56" name="Rectangle 175"/>
            <p:cNvSpPr>
              <a:spLocks noChangeArrowheads="1"/>
            </p:cNvSpPr>
            <p:nvPr/>
          </p:nvSpPr>
          <p:spPr bwMode="auto">
            <a:xfrm>
              <a:off x="2016" y="1152"/>
              <a:ext cx="1440" cy="1248"/>
            </a:xfrm>
            <a:prstGeom prst="rect">
              <a:avLst/>
            </a:prstGeom>
            <a:noFill/>
            <a:ln w="9525">
              <a:solidFill>
                <a:schemeClr val="tx1"/>
              </a:solidFill>
              <a:miter lim="800000"/>
              <a:headEnd/>
              <a:tailEnd/>
            </a:ln>
          </p:spPr>
          <p:txBody>
            <a:bodyPr wrap="none" anchor="ctr"/>
            <a:lstStyle/>
            <a:p>
              <a:endParaRPr lang="en-GB"/>
            </a:p>
          </p:txBody>
        </p:sp>
        <p:grpSp>
          <p:nvGrpSpPr>
            <p:cNvPr id="10" name="Group 1211"/>
            <p:cNvGrpSpPr>
              <a:grpSpLocks/>
            </p:cNvGrpSpPr>
            <p:nvPr/>
          </p:nvGrpSpPr>
          <p:grpSpPr bwMode="auto">
            <a:xfrm>
              <a:off x="3792" y="1152"/>
              <a:ext cx="1440" cy="1248"/>
              <a:chOff x="3792" y="1152"/>
              <a:chExt cx="1440" cy="1248"/>
            </a:xfrm>
          </p:grpSpPr>
          <p:sp>
            <p:nvSpPr>
              <p:cNvPr id="24632" name="Oval 12"/>
              <p:cNvSpPr>
                <a:spLocks noChangeArrowheads="1"/>
              </p:cNvSpPr>
              <p:nvPr/>
            </p:nvSpPr>
            <p:spPr bwMode="auto">
              <a:xfrm>
                <a:off x="4798" y="1908"/>
                <a:ext cx="63" cy="66"/>
              </a:xfrm>
              <a:prstGeom prst="ellipse">
                <a:avLst/>
              </a:prstGeom>
              <a:solidFill>
                <a:srgbClr val="0033CC"/>
              </a:solidFill>
              <a:ln w="12700">
                <a:solidFill>
                  <a:schemeClr val="tx1"/>
                </a:solidFill>
                <a:round/>
                <a:headEnd/>
                <a:tailEnd/>
              </a:ln>
            </p:spPr>
            <p:txBody>
              <a:bodyPr wrap="none" anchor="ctr"/>
              <a:lstStyle/>
              <a:p>
                <a:endParaRPr lang="en-GB"/>
              </a:p>
            </p:txBody>
          </p:sp>
          <p:sp>
            <p:nvSpPr>
              <p:cNvPr id="24633" name="Oval 13"/>
              <p:cNvSpPr>
                <a:spLocks noChangeArrowheads="1"/>
              </p:cNvSpPr>
              <p:nvPr/>
            </p:nvSpPr>
            <p:spPr bwMode="auto">
              <a:xfrm>
                <a:off x="3936" y="1632"/>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34" name="Oval 14"/>
              <p:cNvSpPr>
                <a:spLocks noChangeArrowheads="1"/>
              </p:cNvSpPr>
              <p:nvPr/>
            </p:nvSpPr>
            <p:spPr bwMode="auto">
              <a:xfrm>
                <a:off x="4256" y="127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35" name="Oval 15"/>
              <p:cNvSpPr>
                <a:spLocks noChangeArrowheads="1"/>
              </p:cNvSpPr>
              <p:nvPr/>
            </p:nvSpPr>
            <p:spPr bwMode="auto">
              <a:xfrm>
                <a:off x="4544" y="1666"/>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36" name="Oval 16"/>
              <p:cNvSpPr>
                <a:spLocks noChangeArrowheads="1"/>
              </p:cNvSpPr>
              <p:nvPr/>
            </p:nvSpPr>
            <p:spPr bwMode="auto">
              <a:xfrm>
                <a:off x="4649" y="1270"/>
                <a:ext cx="64" cy="66"/>
              </a:xfrm>
              <a:prstGeom prst="ellipse">
                <a:avLst/>
              </a:prstGeom>
              <a:solidFill>
                <a:srgbClr val="008000"/>
              </a:solidFill>
              <a:ln w="12700">
                <a:solidFill>
                  <a:schemeClr val="tx1"/>
                </a:solidFill>
                <a:round/>
                <a:headEnd/>
                <a:tailEnd/>
              </a:ln>
            </p:spPr>
            <p:txBody>
              <a:bodyPr wrap="none" anchor="ctr"/>
              <a:lstStyle/>
              <a:p>
                <a:endParaRPr lang="en-GB"/>
              </a:p>
            </p:txBody>
          </p:sp>
          <p:sp>
            <p:nvSpPr>
              <p:cNvPr id="24637" name="Oval 17"/>
              <p:cNvSpPr>
                <a:spLocks noChangeArrowheads="1"/>
              </p:cNvSpPr>
              <p:nvPr/>
            </p:nvSpPr>
            <p:spPr bwMode="auto">
              <a:xfrm>
                <a:off x="4480" y="1248"/>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38" name="Oval 18"/>
              <p:cNvSpPr>
                <a:spLocks noChangeArrowheads="1"/>
              </p:cNvSpPr>
              <p:nvPr/>
            </p:nvSpPr>
            <p:spPr bwMode="auto">
              <a:xfrm>
                <a:off x="4078" y="1666"/>
                <a:ext cx="64" cy="66"/>
              </a:xfrm>
              <a:prstGeom prst="ellipse">
                <a:avLst/>
              </a:prstGeom>
              <a:solidFill>
                <a:srgbClr val="CC3300"/>
              </a:solidFill>
              <a:ln w="12700">
                <a:solidFill>
                  <a:schemeClr val="tx1"/>
                </a:solidFill>
                <a:round/>
                <a:headEnd/>
                <a:tailEnd/>
              </a:ln>
            </p:spPr>
            <p:txBody>
              <a:bodyPr wrap="none" anchor="ctr"/>
              <a:lstStyle/>
              <a:p>
                <a:endParaRPr lang="en-GB"/>
              </a:p>
            </p:txBody>
          </p:sp>
          <p:sp>
            <p:nvSpPr>
              <p:cNvPr id="24639" name="Oval 19"/>
              <p:cNvSpPr>
                <a:spLocks noChangeArrowheads="1"/>
              </p:cNvSpPr>
              <p:nvPr/>
            </p:nvSpPr>
            <p:spPr bwMode="auto">
              <a:xfrm>
                <a:off x="4882" y="138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40" name="Oval 20"/>
              <p:cNvSpPr>
                <a:spLocks noChangeArrowheads="1"/>
              </p:cNvSpPr>
              <p:nvPr/>
            </p:nvSpPr>
            <p:spPr bwMode="auto">
              <a:xfrm>
                <a:off x="4078" y="199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1" name="Oval 21"/>
              <p:cNvSpPr>
                <a:spLocks noChangeArrowheads="1"/>
              </p:cNvSpPr>
              <p:nvPr/>
            </p:nvSpPr>
            <p:spPr bwMode="auto">
              <a:xfrm>
                <a:off x="4988" y="166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42" name="Oval 22"/>
              <p:cNvSpPr>
                <a:spLocks noChangeArrowheads="1"/>
              </p:cNvSpPr>
              <p:nvPr/>
            </p:nvSpPr>
            <p:spPr bwMode="auto">
              <a:xfrm>
                <a:off x="4882" y="2084"/>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43" name="Oval 23"/>
              <p:cNvSpPr>
                <a:spLocks noChangeArrowheads="1"/>
              </p:cNvSpPr>
              <p:nvPr/>
            </p:nvSpPr>
            <p:spPr bwMode="auto">
              <a:xfrm>
                <a:off x="4015" y="182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4" name="Oval 24"/>
              <p:cNvSpPr>
                <a:spLocks noChangeArrowheads="1"/>
              </p:cNvSpPr>
              <p:nvPr/>
            </p:nvSpPr>
            <p:spPr bwMode="auto">
              <a:xfrm>
                <a:off x="4224" y="156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5" name="Oval 25"/>
              <p:cNvSpPr>
                <a:spLocks noChangeArrowheads="1"/>
              </p:cNvSpPr>
              <p:nvPr/>
            </p:nvSpPr>
            <p:spPr bwMode="auto">
              <a:xfrm>
                <a:off x="4401" y="156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6" name="Oval 26"/>
              <p:cNvSpPr>
                <a:spLocks noChangeArrowheads="1"/>
              </p:cNvSpPr>
              <p:nvPr/>
            </p:nvSpPr>
            <p:spPr bwMode="auto">
              <a:xfrm>
                <a:off x="4776" y="1776"/>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47" name="Oval 27"/>
              <p:cNvSpPr>
                <a:spLocks noChangeArrowheads="1"/>
              </p:cNvSpPr>
              <p:nvPr/>
            </p:nvSpPr>
            <p:spPr bwMode="auto">
              <a:xfrm>
                <a:off x="4565" y="14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48" name="Oval 28"/>
              <p:cNvSpPr>
                <a:spLocks noChangeArrowheads="1"/>
              </p:cNvSpPr>
              <p:nvPr/>
            </p:nvSpPr>
            <p:spPr bwMode="auto">
              <a:xfrm>
                <a:off x="4163" y="2018"/>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9" name="Oval 29"/>
              <p:cNvSpPr>
                <a:spLocks noChangeArrowheads="1"/>
              </p:cNvSpPr>
              <p:nvPr/>
            </p:nvSpPr>
            <p:spPr bwMode="auto">
              <a:xfrm>
                <a:off x="4967" y="155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50" name="Oval 30"/>
              <p:cNvSpPr>
                <a:spLocks noChangeArrowheads="1"/>
              </p:cNvSpPr>
              <p:nvPr/>
            </p:nvSpPr>
            <p:spPr bwMode="auto">
              <a:xfrm>
                <a:off x="3888" y="2238"/>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51" name="Oval 31"/>
              <p:cNvSpPr>
                <a:spLocks noChangeArrowheads="1"/>
              </p:cNvSpPr>
              <p:nvPr/>
            </p:nvSpPr>
            <p:spPr bwMode="auto">
              <a:xfrm>
                <a:off x="5073" y="184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5770" name="AutoShape 33"/>
              <p:cNvSpPr>
                <a:spLocks noChangeArrowheads="1"/>
              </p:cNvSpPr>
              <p:nvPr/>
            </p:nvSpPr>
            <p:spPr bwMode="auto">
              <a:xfrm>
                <a:off x="4438" y="1380"/>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653" name="Oval 30"/>
              <p:cNvSpPr>
                <a:spLocks noChangeArrowheads="1"/>
              </p:cNvSpPr>
              <p:nvPr/>
            </p:nvSpPr>
            <p:spPr bwMode="auto">
              <a:xfrm>
                <a:off x="4065" y="217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54" name="Oval 30"/>
              <p:cNvSpPr>
                <a:spLocks noChangeArrowheads="1"/>
              </p:cNvSpPr>
              <p:nvPr/>
            </p:nvSpPr>
            <p:spPr bwMode="auto">
              <a:xfrm>
                <a:off x="4434" y="138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55" name="Oval 30"/>
              <p:cNvSpPr>
                <a:spLocks noChangeArrowheads="1"/>
              </p:cNvSpPr>
              <p:nvPr/>
            </p:nvSpPr>
            <p:spPr bwMode="auto">
              <a:xfrm>
                <a:off x="4731" y="168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57" name="Rectangle 176"/>
              <p:cNvSpPr>
                <a:spLocks noChangeArrowheads="1"/>
              </p:cNvSpPr>
              <p:nvPr/>
            </p:nvSpPr>
            <p:spPr bwMode="auto">
              <a:xfrm>
                <a:off x="3792" y="1152"/>
                <a:ext cx="1440" cy="1248"/>
              </a:xfrm>
              <a:prstGeom prst="rect">
                <a:avLst/>
              </a:prstGeom>
              <a:noFill/>
              <a:ln w="9525">
                <a:solidFill>
                  <a:schemeClr val="tx1"/>
                </a:solidFill>
                <a:miter lim="800000"/>
                <a:headEnd/>
                <a:tailEnd/>
              </a:ln>
            </p:spPr>
            <p:txBody>
              <a:bodyPr wrap="none" anchor="ctr"/>
              <a:lstStyle/>
              <a:p>
                <a:endParaRPr lang="en-GB"/>
              </a:p>
            </p:txBody>
          </p:sp>
          <p:sp>
            <p:nvSpPr>
              <p:cNvPr id="24658" name="Line 177"/>
              <p:cNvSpPr>
                <a:spLocks noChangeShapeType="1"/>
              </p:cNvSpPr>
              <p:nvPr/>
            </p:nvSpPr>
            <p:spPr bwMode="auto">
              <a:xfrm>
                <a:off x="3936" y="1152"/>
                <a:ext cx="624" cy="432"/>
              </a:xfrm>
              <a:prstGeom prst="line">
                <a:avLst/>
              </a:prstGeom>
              <a:noFill/>
              <a:ln w="9525">
                <a:solidFill>
                  <a:schemeClr val="tx1"/>
                </a:solidFill>
                <a:prstDash val="lgDash"/>
                <a:round/>
                <a:headEnd/>
                <a:tailEnd/>
              </a:ln>
            </p:spPr>
            <p:txBody>
              <a:bodyPr/>
              <a:lstStyle/>
              <a:p>
                <a:endParaRPr lang="en-GB"/>
              </a:p>
            </p:txBody>
          </p:sp>
          <p:sp>
            <p:nvSpPr>
              <p:cNvPr id="24659" name="Line 178"/>
              <p:cNvSpPr>
                <a:spLocks noChangeShapeType="1"/>
              </p:cNvSpPr>
              <p:nvPr/>
            </p:nvSpPr>
            <p:spPr bwMode="auto">
              <a:xfrm flipH="1">
                <a:off x="4224" y="1584"/>
                <a:ext cx="336" cy="816"/>
              </a:xfrm>
              <a:prstGeom prst="line">
                <a:avLst/>
              </a:prstGeom>
              <a:noFill/>
              <a:ln w="9525">
                <a:solidFill>
                  <a:schemeClr val="tx1"/>
                </a:solidFill>
                <a:prstDash val="lgDash"/>
                <a:round/>
                <a:headEnd/>
                <a:tailEnd/>
              </a:ln>
            </p:spPr>
            <p:txBody>
              <a:bodyPr/>
              <a:lstStyle/>
              <a:p>
                <a:endParaRPr lang="en-GB"/>
              </a:p>
            </p:txBody>
          </p:sp>
          <p:sp>
            <p:nvSpPr>
              <p:cNvPr id="24660" name="Line 179"/>
              <p:cNvSpPr>
                <a:spLocks noChangeShapeType="1"/>
              </p:cNvSpPr>
              <p:nvPr/>
            </p:nvSpPr>
            <p:spPr bwMode="auto">
              <a:xfrm flipV="1">
                <a:off x="4560" y="1440"/>
                <a:ext cx="672" cy="144"/>
              </a:xfrm>
              <a:prstGeom prst="line">
                <a:avLst/>
              </a:prstGeom>
              <a:noFill/>
              <a:ln w="9525">
                <a:solidFill>
                  <a:schemeClr val="tx1"/>
                </a:solidFill>
                <a:prstDash val="lgDash"/>
                <a:round/>
                <a:headEnd/>
                <a:tailEnd/>
              </a:ln>
            </p:spPr>
            <p:txBody>
              <a:bodyPr/>
              <a:lstStyle/>
              <a:p>
                <a:endParaRPr lang="en-GB"/>
              </a:p>
            </p:txBody>
          </p:sp>
        </p:grpSp>
        <p:sp>
          <p:nvSpPr>
            <p:cNvPr id="2" name="AutoShape 62"/>
            <p:cNvSpPr>
              <a:spLocks noChangeArrowheads="1"/>
            </p:cNvSpPr>
            <p:nvPr/>
          </p:nvSpPr>
          <p:spPr bwMode="auto">
            <a:xfrm>
              <a:off x="3504" y="1776"/>
              <a:ext cx="240" cy="96"/>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3" name="AutoShape 62"/>
            <p:cNvSpPr>
              <a:spLocks noChangeArrowheads="1"/>
            </p:cNvSpPr>
            <p:nvPr/>
          </p:nvSpPr>
          <p:spPr bwMode="auto">
            <a:xfrm>
              <a:off x="5280" y="1776"/>
              <a:ext cx="240" cy="96"/>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grpSp>
      <p:sp>
        <p:nvSpPr>
          <p:cNvPr id="4" name="AutoShape 62"/>
          <p:cNvSpPr>
            <a:spLocks noChangeArrowheads="1"/>
          </p:cNvSpPr>
          <p:nvPr/>
        </p:nvSpPr>
        <p:spPr bwMode="auto">
          <a:xfrm>
            <a:off x="2766983" y="4953000"/>
            <a:ext cx="381000" cy="152400"/>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grpSp>
        <p:nvGrpSpPr>
          <p:cNvPr id="11" name="Group 1214"/>
          <p:cNvGrpSpPr>
            <a:grpSpLocks/>
          </p:cNvGrpSpPr>
          <p:nvPr/>
        </p:nvGrpSpPr>
        <p:grpSpPr bwMode="auto">
          <a:xfrm>
            <a:off x="5548283" y="4508500"/>
            <a:ext cx="911225" cy="1009650"/>
            <a:chOff x="3547" y="2840"/>
            <a:chExt cx="574" cy="636"/>
          </a:xfrm>
        </p:grpSpPr>
        <p:sp>
          <p:nvSpPr>
            <p:cNvPr id="5" name="AutoShape 62"/>
            <p:cNvSpPr>
              <a:spLocks noChangeArrowheads="1"/>
            </p:cNvSpPr>
            <p:nvPr/>
          </p:nvSpPr>
          <p:spPr bwMode="auto">
            <a:xfrm>
              <a:off x="3547" y="3120"/>
              <a:ext cx="240" cy="96"/>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24759" name="AutoShape 322"/>
            <p:cNvSpPr>
              <a:spLocks noChangeArrowheads="1"/>
            </p:cNvSpPr>
            <p:nvPr/>
          </p:nvSpPr>
          <p:spPr bwMode="auto">
            <a:xfrm>
              <a:off x="3833" y="3113"/>
              <a:ext cx="288" cy="96"/>
            </a:xfrm>
            <a:custGeom>
              <a:avLst/>
              <a:gdLst>
                <a:gd name="T0" fmla="*/ 153628669 w 21600"/>
                <a:gd name="T1" fmla="*/ 0 h 21600"/>
                <a:gd name="T2" fmla="*/ 0 w 21600"/>
                <a:gd name="T3" fmla="*/ 3793300 h 21600"/>
                <a:gd name="T4" fmla="*/ 153628669 w 21600"/>
                <a:gd name="T5" fmla="*/ 7586607 h 21600"/>
                <a:gd name="T6" fmla="*/ 204838141 w 21600"/>
                <a:gd name="T7" fmla="*/ 37933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0033CC"/>
            </a:solidFill>
            <a:ln w="9525">
              <a:solidFill>
                <a:schemeClr val="tx1"/>
              </a:solidFill>
              <a:miter lim="800000"/>
              <a:headEnd/>
              <a:tailEnd/>
            </a:ln>
          </p:spPr>
          <p:txBody>
            <a:bodyPr wrap="none" anchor="ctr"/>
            <a:lstStyle/>
            <a:p>
              <a:endParaRPr lang="en-GB"/>
            </a:p>
          </p:txBody>
        </p:sp>
        <p:sp>
          <p:nvSpPr>
            <p:cNvPr id="24761" name="AutoShape 1209"/>
            <p:cNvSpPr>
              <a:spLocks noChangeArrowheads="1"/>
            </p:cNvSpPr>
            <p:nvPr/>
          </p:nvSpPr>
          <p:spPr bwMode="auto">
            <a:xfrm>
              <a:off x="3696" y="2840"/>
              <a:ext cx="227" cy="227"/>
            </a:xfrm>
            <a:custGeom>
              <a:avLst/>
              <a:gdLst>
                <a:gd name="G0" fmla="+- 0 0 0"/>
                <a:gd name="G1" fmla="+- -11796480 0 0"/>
                <a:gd name="G2" fmla="+- 0 0 -11796480"/>
                <a:gd name="G3" fmla="+- 10800 0 0"/>
                <a:gd name="G4" fmla="+- 0 0 0"/>
                <a:gd name="T0" fmla="*/ 360 256 1"/>
                <a:gd name="T1" fmla="*/ 0 256 1"/>
                <a:gd name="G5" fmla="+- G2 T0 T1"/>
                <a:gd name="G6" fmla="?: G2 G2 G5"/>
                <a:gd name="G7" fmla="+- 0 0 G6"/>
                <a:gd name="G8" fmla="+- 5400 0 0"/>
                <a:gd name="G9" fmla="+- 0 0 -11796480"/>
                <a:gd name="G10" fmla="+- 5400 0 2700"/>
                <a:gd name="G11" fmla="cos G10 0"/>
                <a:gd name="G12" fmla="sin G10 0"/>
                <a:gd name="G13" fmla="cos 13500 0"/>
                <a:gd name="G14" fmla="sin 13500 0"/>
                <a:gd name="G15" fmla="+- G11 10800 0"/>
                <a:gd name="G16" fmla="+- G12 10800 0"/>
                <a:gd name="G17" fmla="+- G13 10800 0"/>
                <a:gd name="G18" fmla="+- G14 10800 0"/>
                <a:gd name="G19" fmla="*/ 5400 1 2"/>
                <a:gd name="G20" fmla="+- G19 5400 0"/>
                <a:gd name="G21" fmla="cos G20 0"/>
                <a:gd name="G22" fmla="sin G20 0"/>
                <a:gd name="G23" fmla="+- G21 10800 0"/>
                <a:gd name="G24" fmla="+- G12 G23 G22"/>
                <a:gd name="G25" fmla="+- G22 G23 G11"/>
                <a:gd name="G26" fmla="cos 10800 0"/>
                <a:gd name="G27" fmla="sin 10800 0"/>
                <a:gd name="G28" fmla="cos 5400 0"/>
                <a:gd name="G29" fmla="sin 5400 0"/>
                <a:gd name="G30" fmla="+- G26 10800 0"/>
                <a:gd name="G31" fmla="+- G27 10800 0"/>
                <a:gd name="G32" fmla="+- G28 10800 0"/>
                <a:gd name="G33" fmla="+- G29 10800 0"/>
                <a:gd name="G34" fmla="+- G19 5400 0"/>
                <a:gd name="G35" fmla="cos G34 -11796480"/>
                <a:gd name="G36" fmla="sin G34 -11796480"/>
                <a:gd name="G37" fmla="+/ -11796480 0 2"/>
                <a:gd name="T2" fmla="*/ 180 256 1"/>
                <a:gd name="T3" fmla="*/ 0 256 1"/>
                <a:gd name="G38" fmla="+- G37 T2 T3"/>
                <a:gd name="G39" fmla="?: G2 G37 G38"/>
                <a:gd name="G40" fmla="cos 10800 G39"/>
                <a:gd name="G41" fmla="sin 10800 G39"/>
                <a:gd name="G42" fmla="cos 5400 G39"/>
                <a:gd name="G43" fmla="sin 5400 G39"/>
                <a:gd name="G44" fmla="+- G40 10800 0"/>
                <a:gd name="G45" fmla="+- G41 10800 0"/>
                <a:gd name="G46" fmla="+- G42 10800 0"/>
                <a:gd name="G47" fmla="+- G43 10800 0"/>
                <a:gd name="G48" fmla="+- G35 10800 0"/>
                <a:gd name="G49" fmla="+- G36 10800 0"/>
                <a:gd name="T4" fmla="*/ 10799 w 21600"/>
                <a:gd name="T5" fmla="*/ 0 h 21600"/>
                <a:gd name="T6" fmla="*/ 2700 w 21600"/>
                <a:gd name="T7" fmla="*/ 10800 h 21600"/>
                <a:gd name="T8" fmla="*/ 10799 w 21600"/>
                <a:gd name="T9" fmla="*/ 5400 h 21600"/>
                <a:gd name="T10" fmla="*/ 24300 w 21600"/>
                <a:gd name="T11" fmla="*/ 10800 h 21600"/>
                <a:gd name="T12" fmla="*/ 18900 w 21600"/>
                <a:gd name="T13" fmla="*/ 16200 h 21600"/>
                <a:gd name="T14" fmla="*/ 13500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0033CC"/>
            </a:solidFill>
            <a:ln w="9525">
              <a:solidFill>
                <a:schemeClr val="tx1"/>
              </a:solidFill>
              <a:miter lim="800000"/>
              <a:headEnd/>
              <a:tailEnd/>
            </a:ln>
            <a:effectLst/>
          </p:spPr>
          <p:txBody>
            <a:bodyPr wrap="none" anchor="ctr"/>
            <a:lstStyle/>
            <a:p>
              <a:endParaRPr lang="en-GB"/>
            </a:p>
          </p:txBody>
        </p:sp>
        <p:sp>
          <p:nvSpPr>
            <p:cNvPr id="24762" name="AutoShape 1210"/>
            <p:cNvSpPr>
              <a:spLocks noChangeArrowheads="1"/>
            </p:cNvSpPr>
            <p:nvPr/>
          </p:nvSpPr>
          <p:spPr bwMode="auto">
            <a:xfrm rot="10800000">
              <a:off x="3696" y="3249"/>
              <a:ext cx="227" cy="227"/>
            </a:xfrm>
            <a:custGeom>
              <a:avLst/>
              <a:gdLst>
                <a:gd name="G0" fmla="+- 0 0 0"/>
                <a:gd name="G1" fmla="+- -11796480 0 0"/>
                <a:gd name="G2" fmla="+- 0 0 -11796480"/>
                <a:gd name="G3" fmla="+- 10800 0 0"/>
                <a:gd name="G4" fmla="+- 0 0 0"/>
                <a:gd name="T0" fmla="*/ 360 256 1"/>
                <a:gd name="T1" fmla="*/ 0 256 1"/>
                <a:gd name="G5" fmla="+- G2 T0 T1"/>
                <a:gd name="G6" fmla="?: G2 G2 G5"/>
                <a:gd name="G7" fmla="+- 0 0 G6"/>
                <a:gd name="G8" fmla="+- 5400 0 0"/>
                <a:gd name="G9" fmla="+- 0 0 -11796480"/>
                <a:gd name="G10" fmla="+- 5400 0 2700"/>
                <a:gd name="G11" fmla="cos G10 0"/>
                <a:gd name="G12" fmla="sin G10 0"/>
                <a:gd name="G13" fmla="cos 13500 0"/>
                <a:gd name="G14" fmla="sin 13500 0"/>
                <a:gd name="G15" fmla="+- G11 10800 0"/>
                <a:gd name="G16" fmla="+- G12 10800 0"/>
                <a:gd name="G17" fmla="+- G13 10800 0"/>
                <a:gd name="G18" fmla="+- G14 10800 0"/>
                <a:gd name="G19" fmla="*/ 5400 1 2"/>
                <a:gd name="G20" fmla="+- G19 5400 0"/>
                <a:gd name="G21" fmla="cos G20 0"/>
                <a:gd name="G22" fmla="sin G20 0"/>
                <a:gd name="G23" fmla="+- G21 10800 0"/>
                <a:gd name="G24" fmla="+- G12 G23 G22"/>
                <a:gd name="G25" fmla="+- G22 G23 G11"/>
                <a:gd name="G26" fmla="cos 10800 0"/>
                <a:gd name="G27" fmla="sin 10800 0"/>
                <a:gd name="G28" fmla="cos 5400 0"/>
                <a:gd name="G29" fmla="sin 5400 0"/>
                <a:gd name="G30" fmla="+- G26 10800 0"/>
                <a:gd name="G31" fmla="+- G27 10800 0"/>
                <a:gd name="G32" fmla="+- G28 10800 0"/>
                <a:gd name="G33" fmla="+- G29 10800 0"/>
                <a:gd name="G34" fmla="+- G19 5400 0"/>
                <a:gd name="G35" fmla="cos G34 -11796480"/>
                <a:gd name="G36" fmla="sin G34 -11796480"/>
                <a:gd name="G37" fmla="+/ -11796480 0 2"/>
                <a:gd name="T2" fmla="*/ 180 256 1"/>
                <a:gd name="T3" fmla="*/ 0 256 1"/>
                <a:gd name="G38" fmla="+- G37 T2 T3"/>
                <a:gd name="G39" fmla="?: G2 G37 G38"/>
                <a:gd name="G40" fmla="cos 10800 G39"/>
                <a:gd name="G41" fmla="sin 10800 G39"/>
                <a:gd name="G42" fmla="cos 5400 G39"/>
                <a:gd name="G43" fmla="sin 5400 G39"/>
                <a:gd name="G44" fmla="+- G40 10800 0"/>
                <a:gd name="G45" fmla="+- G41 10800 0"/>
                <a:gd name="G46" fmla="+- G42 10800 0"/>
                <a:gd name="G47" fmla="+- G43 10800 0"/>
                <a:gd name="G48" fmla="+- G35 10800 0"/>
                <a:gd name="G49" fmla="+- G36 10800 0"/>
                <a:gd name="T4" fmla="*/ 10799 w 21600"/>
                <a:gd name="T5" fmla="*/ 0 h 21600"/>
                <a:gd name="T6" fmla="*/ 2700 w 21600"/>
                <a:gd name="T7" fmla="*/ 10800 h 21600"/>
                <a:gd name="T8" fmla="*/ 10799 w 21600"/>
                <a:gd name="T9" fmla="*/ 5400 h 21600"/>
                <a:gd name="T10" fmla="*/ 24300 w 21600"/>
                <a:gd name="T11" fmla="*/ 10800 h 21600"/>
                <a:gd name="T12" fmla="*/ 18900 w 21600"/>
                <a:gd name="T13" fmla="*/ 16200 h 21600"/>
                <a:gd name="T14" fmla="*/ 13500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0033CC"/>
            </a:solidFill>
            <a:ln w="9525">
              <a:solidFill>
                <a:schemeClr val="tx1"/>
              </a:solidFill>
              <a:miter lim="800000"/>
              <a:headEnd/>
              <a:tailEnd/>
            </a:ln>
            <a:effectLst/>
          </p:spPr>
          <p:txBody>
            <a:bodyPr wrap="none" anchor="ctr"/>
            <a:lstStyle/>
            <a:p>
              <a:endParaRPr lang="en-GB"/>
            </a:p>
          </p:txBody>
        </p:sp>
      </p:grpSp>
    </p:spTree>
    <p:extLst>
      <p:ext uri="{BB962C8B-B14F-4D97-AF65-F5344CB8AC3E}">
        <p14:creationId xmlns:p14="http://schemas.microsoft.com/office/powerpoint/2010/main" val="4117231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K-means, a Basic Clustering Method</a:t>
            </a:r>
          </a:p>
        </p:txBody>
      </p:sp>
      <p:sp>
        <p:nvSpPr>
          <p:cNvPr id="25603" name="Rectangle 3"/>
          <p:cNvSpPr>
            <a:spLocks noGrp="1" noChangeArrowheads="1"/>
          </p:cNvSpPr>
          <p:nvPr>
            <p:ph type="body" idx="4294967295"/>
          </p:nvPr>
        </p:nvSpPr>
        <p:spPr>
          <a:xfrm>
            <a:off x="914400" y="990600"/>
            <a:ext cx="7874000" cy="4873625"/>
          </a:xfrm>
        </p:spPr>
        <p:txBody>
          <a:bodyPr/>
          <a:lstStyle/>
          <a:p>
            <a:pPr marL="0" indent="0">
              <a:lnSpc>
                <a:spcPct val="90000"/>
              </a:lnSpc>
              <a:buNone/>
            </a:pPr>
            <a:r>
              <a:rPr lang="en-GB" b="1" dirty="0" smtClean="0"/>
              <a:t>	Strengths </a:t>
            </a:r>
            <a:r>
              <a:rPr lang="en-GB" b="1" dirty="0"/>
              <a:t>&amp; weaknesses</a:t>
            </a:r>
          </a:p>
          <a:p>
            <a:pPr marL="819150" lvl="1" indent="-342900">
              <a:lnSpc>
                <a:spcPct val="90000"/>
              </a:lnSpc>
            </a:pPr>
            <a:r>
              <a:rPr lang="en-US" dirty="0"/>
              <a:t>Strengths</a:t>
            </a:r>
          </a:p>
          <a:p>
            <a:pPr marL="1314450" lvl="2" indent="-304800">
              <a:lnSpc>
                <a:spcPct val="90000"/>
              </a:lnSpc>
            </a:pPr>
            <a:r>
              <a:rPr lang="en-US" dirty="0"/>
              <a:t>Simple and easy to implement</a:t>
            </a:r>
          </a:p>
          <a:p>
            <a:pPr marL="1314450" lvl="2" indent="-304800">
              <a:lnSpc>
                <a:spcPct val="90000"/>
              </a:lnSpc>
            </a:pPr>
            <a:r>
              <a:rPr lang="en-US" dirty="0"/>
              <a:t>Quite efficient</a:t>
            </a:r>
          </a:p>
          <a:p>
            <a:pPr marL="819150" lvl="1" indent="-342900">
              <a:lnSpc>
                <a:spcPct val="90000"/>
              </a:lnSpc>
            </a:pPr>
            <a:r>
              <a:rPr lang="en-US" dirty="0"/>
              <a:t>Weaknesses</a:t>
            </a:r>
          </a:p>
          <a:p>
            <a:pPr marL="1314450" lvl="2" indent="-304800">
              <a:lnSpc>
                <a:spcPct val="90000"/>
              </a:lnSpc>
            </a:pPr>
            <a:r>
              <a:rPr lang="en-US" dirty="0"/>
              <a:t>Need to specify the value of k, but we may not know what the value should be beforehand</a:t>
            </a:r>
          </a:p>
          <a:p>
            <a:pPr marL="1314450" lvl="2" indent="-304800">
              <a:lnSpc>
                <a:spcPct val="90000"/>
              </a:lnSpc>
            </a:pPr>
            <a:r>
              <a:rPr lang="en-US" dirty="0"/>
              <a:t>Sensitive to the choice of initial k </a:t>
            </a:r>
            <a:r>
              <a:rPr lang="en-US" dirty="0" err="1"/>
              <a:t>centroids</a:t>
            </a:r>
            <a:r>
              <a:rPr lang="en-US" dirty="0"/>
              <a:t>: the result can be non-deterministic</a:t>
            </a:r>
          </a:p>
          <a:p>
            <a:pPr marL="1314450" lvl="2" indent="-304800">
              <a:lnSpc>
                <a:spcPct val="90000"/>
              </a:lnSpc>
            </a:pPr>
            <a:r>
              <a:rPr lang="en-US" dirty="0"/>
              <a:t>Sensitive to noise</a:t>
            </a:r>
          </a:p>
          <a:p>
            <a:pPr marL="1314450" lvl="2" indent="-304800">
              <a:lnSpc>
                <a:spcPct val="90000"/>
              </a:lnSpc>
            </a:pPr>
            <a:r>
              <a:rPr lang="en-US" dirty="0"/>
              <a:t>Applicable only when </a:t>
            </a:r>
            <a:r>
              <a:rPr lang="en-US" i="1" dirty="0"/>
              <a:t>mean</a:t>
            </a:r>
            <a:r>
              <a:rPr lang="en-US" dirty="0"/>
              <a:t> is meaningful to the given data set</a:t>
            </a:r>
          </a:p>
        </p:txBody>
      </p:sp>
    </p:spTree>
    <p:extLst>
      <p:ext uri="{BB962C8B-B14F-4D97-AF65-F5344CB8AC3E}">
        <p14:creationId xmlns:p14="http://schemas.microsoft.com/office/powerpoint/2010/main" val="2920647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K-means, a Basic Clustering Method</a:t>
            </a:r>
          </a:p>
        </p:txBody>
      </p:sp>
      <p:sp>
        <p:nvSpPr>
          <p:cNvPr id="26627" name="Rectangle 3"/>
          <p:cNvSpPr>
            <a:spLocks noGrp="1" noChangeArrowheads="1"/>
          </p:cNvSpPr>
          <p:nvPr>
            <p:ph type="body" idx="4294967295"/>
          </p:nvPr>
        </p:nvSpPr>
        <p:spPr>
          <a:xfrm>
            <a:off x="914400" y="914400"/>
            <a:ext cx="8001000" cy="4953000"/>
          </a:xfrm>
        </p:spPr>
        <p:txBody>
          <a:bodyPr>
            <a:normAutofit/>
          </a:bodyPr>
          <a:lstStyle/>
          <a:p>
            <a:pPr marL="285750" indent="-285750">
              <a:lnSpc>
                <a:spcPct val="90000"/>
              </a:lnSpc>
            </a:pPr>
            <a:r>
              <a:rPr lang="en-GB" sz="2800" b="1" dirty="0"/>
              <a:t>Overcoming the weaknesses: </a:t>
            </a:r>
          </a:p>
          <a:p>
            <a:pPr marL="819150" lvl="1" indent="-342900">
              <a:lnSpc>
                <a:spcPct val="90000"/>
              </a:lnSpc>
            </a:pPr>
            <a:r>
              <a:rPr lang="en-US" sz="2400" dirty="0"/>
              <a:t>Using cluster quality to determine the value of k</a:t>
            </a:r>
          </a:p>
          <a:p>
            <a:pPr marL="819150" lvl="1" indent="-342900">
              <a:lnSpc>
                <a:spcPct val="90000"/>
              </a:lnSpc>
            </a:pPr>
            <a:r>
              <a:rPr lang="en-US" sz="2400" dirty="0"/>
              <a:t>Improving how the initial k </a:t>
            </a:r>
            <a:r>
              <a:rPr lang="en-US" sz="2400" dirty="0" err="1"/>
              <a:t>centroids</a:t>
            </a:r>
            <a:r>
              <a:rPr lang="en-US" sz="2400" dirty="0"/>
              <a:t> are chosen</a:t>
            </a:r>
          </a:p>
          <a:p>
            <a:pPr marL="1314450" lvl="2" indent="-304800">
              <a:lnSpc>
                <a:spcPct val="90000"/>
              </a:lnSpc>
            </a:pPr>
            <a:r>
              <a:rPr lang="en-US" sz="2000" dirty="0"/>
              <a:t>Running the clustering a number of times and select the result with highest quality</a:t>
            </a:r>
          </a:p>
          <a:p>
            <a:pPr marL="1314450" lvl="2" indent="-304800">
              <a:lnSpc>
                <a:spcPct val="90000"/>
              </a:lnSpc>
            </a:pPr>
            <a:r>
              <a:rPr lang="en-US" sz="2000" dirty="0"/>
              <a:t>Using hierarchical clustering to locate the </a:t>
            </a:r>
            <a:r>
              <a:rPr lang="en-US" sz="2000" dirty="0" err="1"/>
              <a:t>centres</a:t>
            </a:r>
            <a:endParaRPr lang="en-US" sz="2000" dirty="0"/>
          </a:p>
          <a:p>
            <a:pPr marL="1314450" lvl="2" indent="-304800">
              <a:lnSpc>
                <a:spcPct val="90000"/>
              </a:lnSpc>
            </a:pPr>
            <a:r>
              <a:rPr lang="en-US" sz="2000" dirty="0"/>
              <a:t>Finding </a:t>
            </a:r>
            <a:r>
              <a:rPr lang="en-US" sz="2000" dirty="0" err="1"/>
              <a:t>centres</a:t>
            </a:r>
            <a:r>
              <a:rPr lang="en-US" sz="2000" dirty="0"/>
              <a:t> that are farther apart</a:t>
            </a:r>
          </a:p>
          <a:p>
            <a:pPr marL="819150" lvl="1" indent="-342900">
              <a:lnSpc>
                <a:spcPct val="90000"/>
              </a:lnSpc>
            </a:pPr>
            <a:r>
              <a:rPr lang="en-US" sz="2400" dirty="0"/>
              <a:t>Dealing with noise</a:t>
            </a:r>
          </a:p>
          <a:p>
            <a:pPr marL="1314450" lvl="2" indent="-304800">
              <a:lnSpc>
                <a:spcPct val="90000"/>
              </a:lnSpc>
            </a:pPr>
            <a:r>
              <a:rPr lang="en-US" sz="2000" dirty="0"/>
              <a:t>Removing outliers before clustering?</a:t>
            </a:r>
          </a:p>
          <a:p>
            <a:pPr marL="1314450" lvl="2" indent="-304800">
              <a:lnSpc>
                <a:spcPct val="90000"/>
              </a:lnSpc>
            </a:pPr>
            <a:r>
              <a:rPr lang="en-US" sz="2000" dirty="0"/>
              <a:t>K-</a:t>
            </a:r>
            <a:r>
              <a:rPr lang="en-US" sz="2000" dirty="0" err="1"/>
              <a:t>medoid</a:t>
            </a:r>
            <a:r>
              <a:rPr lang="en-US" sz="2000" dirty="0"/>
              <a:t> method, using the nearest data object to the virtual centre as the </a:t>
            </a:r>
            <a:r>
              <a:rPr lang="en-US" sz="2000" dirty="0" err="1"/>
              <a:t>centroid</a:t>
            </a:r>
            <a:r>
              <a:rPr lang="en-US" sz="2000" dirty="0"/>
              <a:t>.</a:t>
            </a:r>
          </a:p>
          <a:p>
            <a:pPr marL="819150" lvl="1" indent="-342900">
              <a:lnSpc>
                <a:spcPct val="90000"/>
              </a:lnSpc>
            </a:pPr>
            <a:r>
              <a:rPr lang="en-US" sz="2400" dirty="0"/>
              <a:t>When mean cannot be defined, </a:t>
            </a:r>
          </a:p>
          <a:p>
            <a:pPr marL="1314450" lvl="2" indent="-304800">
              <a:lnSpc>
                <a:spcPct val="90000"/>
              </a:lnSpc>
            </a:pPr>
            <a:r>
              <a:rPr lang="en-US" sz="2000" dirty="0"/>
              <a:t>K-mode method, calculating mode instead of mean for the centre of the cluster.</a:t>
            </a:r>
          </a:p>
        </p:txBody>
      </p:sp>
    </p:spTree>
    <p:extLst>
      <p:ext uri="{BB962C8B-B14F-4D97-AF65-F5344CB8AC3E}">
        <p14:creationId xmlns:p14="http://schemas.microsoft.com/office/powerpoint/2010/main" val="178098662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Cluster Analysis for Data Mining</a:t>
            </a:r>
            <a:endParaRPr lang="en-US" dirty="0"/>
          </a:p>
        </p:txBody>
      </p:sp>
      <p:sp>
        <p:nvSpPr>
          <p:cNvPr id="3" name="Content Placeholder 2"/>
          <p:cNvSpPr>
            <a:spLocks noGrp="1"/>
          </p:cNvSpPr>
          <p:nvPr>
            <p:ph idx="1"/>
          </p:nvPr>
        </p:nvSpPr>
        <p:spPr/>
        <p:txBody>
          <a:bodyPr/>
          <a:lstStyle/>
          <a:p>
            <a:r>
              <a:rPr lang="en-US" i="1" dirty="0" smtClean="0">
                <a:solidFill>
                  <a:srgbClr val="FF3300"/>
                </a:solidFill>
              </a:rPr>
              <a:t>k</a:t>
            </a:r>
            <a:r>
              <a:rPr lang="en-US" dirty="0" smtClean="0">
                <a:solidFill>
                  <a:srgbClr val="FF3300"/>
                </a:solidFill>
              </a:rPr>
              <a:t>-Means Clustering Algorithm</a:t>
            </a:r>
          </a:p>
          <a:p>
            <a:pPr lvl="1"/>
            <a:r>
              <a:rPr lang="en-US" i="1" dirty="0" smtClean="0"/>
              <a:t>k </a:t>
            </a:r>
            <a:r>
              <a:rPr lang="en-US" dirty="0" smtClean="0"/>
              <a:t>: pre-determined number of clusters</a:t>
            </a:r>
          </a:p>
          <a:p>
            <a:pPr lvl="1"/>
            <a:r>
              <a:rPr lang="en-US" dirty="0" smtClean="0"/>
              <a:t>Algorithm </a:t>
            </a:r>
            <a:r>
              <a:rPr lang="en-US" sz="2400" dirty="0" smtClean="0"/>
              <a:t>(</a:t>
            </a:r>
            <a:r>
              <a:rPr lang="en-US" sz="2400" dirty="0" smtClean="0">
                <a:solidFill>
                  <a:srgbClr val="FF3300"/>
                </a:solidFill>
              </a:rPr>
              <a:t>Step 0:</a:t>
            </a:r>
            <a:r>
              <a:rPr lang="en-US" sz="2400" dirty="0" smtClean="0"/>
              <a:t> determine value of </a:t>
            </a:r>
            <a:r>
              <a:rPr lang="en-US" sz="2400" i="1" dirty="0" smtClean="0"/>
              <a:t>k</a:t>
            </a:r>
            <a:r>
              <a:rPr lang="en-US" sz="2400" dirty="0" smtClean="0"/>
              <a:t>)</a:t>
            </a:r>
            <a:endParaRPr lang="en-US" dirty="0" smtClean="0"/>
          </a:p>
          <a:p>
            <a:pPr marL="1546225" lvl="1" indent="-1089025">
              <a:buNone/>
            </a:pPr>
            <a:r>
              <a:rPr lang="en-US" sz="2400" dirty="0" smtClean="0">
                <a:solidFill>
                  <a:srgbClr val="FF3300"/>
                </a:solidFill>
              </a:rPr>
              <a:t>Step 1:</a:t>
            </a:r>
            <a:r>
              <a:rPr lang="en-US" sz="2400" dirty="0" smtClean="0"/>
              <a:t> Randomly generate </a:t>
            </a:r>
            <a:r>
              <a:rPr lang="en-US" sz="2400" i="1" dirty="0" smtClean="0"/>
              <a:t>k</a:t>
            </a:r>
            <a:r>
              <a:rPr lang="en-US" sz="2400" dirty="0" smtClean="0"/>
              <a:t> random points as initial cluster centers. </a:t>
            </a:r>
          </a:p>
          <a:p>
            <a:pPr marL="1546225" lvl="1" indent="-1089025">
              <a:buNone/>
            </a:pPr>
            <a:r>
              <a:rPr lang="en-US" sz="2400" dirty="0" smtClean="0">
                <a:solidFill>
                  <a:srgbClr val="FF3300"/>
                </a:solidFill>
              </a:rPr>
              <a:t>Step 2:</a:t>
            </a:r>
            <a:r>
              <a:rPr lang="en-US" sz="2400" dirty="0" smtClean="0"/>
              <a:t> Assign each point to the nearest cluster center. </a:t>
            </a:r>
          </a:p>
          <a:p>
            <a:pPr marL="739775" lvl="1" indent="-282575">
              <a:buNone/>
            </a:pPr>
            <a:r>
              <a:rPr lang="en-US" sz="2400" dirty="0" smtClean="0">
                <a:solidFill>
                  <a:srgbClr val="FF3300"/>
                </a:solidFill>
              </a:rPr>
              <a:t>Step 3:</a:t>
            </a:r>
            <a:r>
              <a:rPr lang="en-US" sz="2400" dirty="0" smtClean="0"/>
              <a:t> Re-compute the new cluster centers. </a:t>
            </a:r>
          </a:p>
          <a:p>
            <a:pPr marL="739775" lvl="1" indent="-282575">
              <a:buNone/>
            </a:pPr>
            <a:r>
              <a:rPr lang="en-US" sz="2400" dirty="0" smtClean="0">
                <a:solidFill>
                  <a:srgbClr val="FF3300"/>
                </a:solidFill>
              </a:rPr>
              <a:t>Repetition step: </a:t>
            </a:r>
            <a:r>
              <a:rPr lang="en-US" sz="2400" dirty="0" smtClean="0"/>
              <a:t>Repeat steps 3 and 4 until some convergence criterion is met (usually that the assignment of points to clusters becomes stable).</a:t>
            </a:r>
          </a:p>
        </p:txBody>
      </p:sp>
    </p:spTree>
    <p:extLst>
      <p:ext uri="{BB962C8B-B14F-4D97-AF65-F5344CB8AC3E}">
        <p14:creationId xmlns:p14="http://schemas.microsoft.com/office/powerpoint/2010/main" val="112174210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Cluster Analysis for Data Mining - </a:t>
            </a:r>
            <a:r>
              <a:rPr lang="en-US" i="1" dirty="0" smtClean="0"/>
              <a:t/>
            </a:r>
            <a:br>
              <a:rPr lang="en-US" i="1" dirty="0" smtClean="0"/>
            </a:br>
            <a:r>
              <a:rPr lang="en-US" i="1" dirty="0" smtClean="0"/>
              <a:t>k</a:t>
            </a:r>
            <a:r>
              <a:rPr lang="en-US" dirty="0" smtClean="0"/>
              <a:t>-Means Clustering Algorithm</a:t>
            </a:r>
            <a:endParaRPr lang="en-US" dirty="0"/>
          </a:p>
        </p:txBody>
      </p:sp>
      <p:pic>
        <p:nvPicPr>
          <p:cNvPr id="4" name="Picture 3"/>
          <p:cNvPicPr/>
          <p:nvPr/>
        </p:nvPicPr>
        <p:blipFill>
          <a:blip r:embed="rId3" cstate="print"/>
          <a:srcRect/>
          <a:stretch>
            <a:fillRect/>
          </a:stretch>
        </p:blipFill>
        <p:spPr bwMode="auto">
          <a:xfrm>
            <a:off x="304800" y="2133600"/>
            <a:ext cx="8610600" cy="3200400"/>
          </a:xfrm>
          <a:prstGeom prst="rect">
            <a:avLst/>
          </a:prstGeom>
          <a:noFill/>
          <a:ln w="9525">
            <a:noFill/>
            <a:miter lim="800000"/>
            <a:headEnd/>
            <a:tailEnd/>
          </a:ln>
        </p:spPr>
      </p:pic>
    </p:spTree>
    <p:extLst>
      <p:ext uri="{BB962C8B-B14F-4D97-AF65-F5344CB8AC3E}">
        <p14:creationId xmlns:p14="http://schemas.microsoft.com/office/powerpoint/2010/main" val="320917585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28600"/>
            <a:ext cx="7772400" cy="1139824"/>
          </a:xfrm>
        </p:spPr>
        <p:txBody>
          <a:bodyPr/>
          <a:lstStyle/>
          <a:p>
            <a:r>
              <a:rPr lang="en-US" dirty="0" smtClean="0"/>
              <a:t>A Taxonomy for </a:t>
            </a:r>
            <a:br>
              <a:rPr lang="en-US" dirty="0" smtClean="0"/>
            </a:br>
            <a:r>
              <a:rPr lang="en-US" dirty="0" smtClean="0"/>
              <a:t>Data Mining Tasks</a:t>
            </a:r>
            <a:endParaRPr lang="en-US" dirty="0"/>
          </a:p>
        </p:txBody>
      </p:sp>
      <p:pic>
        <p:nvPicPr>
          <p:cNvPr id="4" name="Picture 3"/>
          <p:cNvPicPr/>
          <p:nvPr/>
        </p:nvPicPr>
        <p:blipFill>
          <a:blip r:embed="rId3" cstate="print"/>
          <a:srcRect/>
          <a:stretch>
            <a:fillRect/>
          </a:stretch>
        </p:blipFill>
        <p:spPr bwMode="auto">
          <a:xfrm>
            <a:off x="1676400" y="1524000"/>
            <a:ext cx="5867400" cy="4876800"/>
          </a:xfrm>
          <a:prstGeom prst="rect">
            <a:avLst/>
          </a:prstGeom>
          <a:noFill/>
          <a:ln w="9525">
            <a:noFill/>
            <a:miter lim="800000"/>
            <a:headEnd/>
            <a:tailEnd/>
          </a:ln>
        </p:spPr>
      </p:pic>
      <p:cxnSp>
        <p:nvCxnSpPr>
          <p:cNvPr id="5" name="Straight Arrow Connector 4"/>
          <p:cNvCxnSpPr/>
          <p:nvPr/>
        </p:nvCxnSpPr>
        <p:spPr bwMode="auto">
          <a:xfrm>
            <a:off x="304800" y="3962400"/>
            <a:ext cx="1476000" cy="0"/>
          </a:xfrm>
          <a:prstGeom prst="straightConnector1">
            <a:avLst/>
          </a:prstGeom>
          <a:ln>
            <a:headEnd type="none" w="med" len="med"/>
            <a:tailEnd type="triangl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8516093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Association Rule Mining</a:t>
            </a:r>
            <a:endParaRPr lang="en-US" dirty="0"/>
          </a:p>
        </p:txBody>
      </p:sp>
      <p:sp>
        <p:nvSpPr>
          <p:cNvPr id="3" name="Content Placeholder 2"/>
          <p:cNvSpPr>
            <a:spLocks noGrp="1"/>
          </p:cNvSpPr>
          <p:nvPr>
            <p:ph idx="1"/>
          </p:nvPr>
        </p:nvSpPr>
        <p:spPr>
          <a:xfrm>
            <a:off x="762000" y="1600200"/>
            <a:ext cx="8305800" cy="4800600"/>
          </a:xfrm>
        </p:spPr>
        <p:txBody>
          <a:bodyPr>
            <a:normAutofit lnSpcReduction="10000"/>
          </a:bodyPr>
          <a:lstStyle/>
          <a:p>
            <a:r>
              <a:rPr lang="en-US" sz="2800" dirty="0" smtClean="0"/>
              <a:t>A very popular DM method in business</a:t>
            </a:r>
          </a:p>
          <a:p>
            <a:r>
              <a:rPr lang="en-US" sz="2800" dirty="0" smtClean="0"/>
              <a:t>Finds interesting relationships (affinities) between variables (items or events)</a:t>
            </a:r>
          </a:p>
          <a:p>
            <a:r>
              <a:rPr lang="en-US" sz="2800" dirty="0" smtClean="0"/>
              <a:t>Part of machine learning family</a:t>
            </a:r>
          </a:p>
          <a:p>
            <a:r>
              <a:rPr lang="en-US" sz="2800" dirty="0" smtClean="0"/>
              <a:t>Employs unsupervised learning</a:t>
            </a:r>
          </a:p>
          <a:p>
            <a:r>
              <a:rPr lang="en-US" sz="2800" dirty="0" smtClean="0"/>
              <a:t>There is no output variable</a:t>
            </a:r>
          </a:p>
          <a:p>
            <a:r>
              <a:rPr lang="en-US" sz="2800" dirty="0" smtClean="0"/>
              <a:t>Also known as </a:t>
            </a:r>
            <a:r>
              <a:rPr lang="en-US" sz="2800" dirty="0" smtClean="0">
                <a:solidFill>
                  <a:srgbClr val="FF3300"/>
                </a:solidFill>
              </a:rPr>
              <a:t>market basket analysis</a:t>
            </a:r>
          </a:p>
          <a:p>
            <a:r>
              <a:rPr lang="en-US" sz="2800" dirty="0" smtClean="0"/>
              <a:t>Often used as an example to describe DM to ordinary people, such as the famous “relationship between diapers and beers!”</a:t>
            </a:r>
          </a:p>
        </p:txBody>
      </p:sp>
    </p:spTree>
    <p:extLst>
      <p:ext uri="{BB962C8B-B14F-4D97-AF65-F5344CB8AC3E}">
        <p14:creationId xmlns:p14="http://schemas.microsoft.com/office/powerpoint/2010/main" val="199971260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Association Rule Mining</a:t>
            </a:r>
            <a:endParaRPr lang="en-US" dirty="0"/>
          </a:p>
        </p:txBody>
      </p:sp>
      <p:sp>
        <p:nvSpPr>
          <p:cNvPr id="3" name="Content Placeholder 2"/>
          <p:cNvSpPr>
            <a:spLocks noGrp="1"/>
          </p:cNvSpPr>
          <p:nvPr>
            <p:ph idx="1"/>
          </p:nvPr>
        </p:nvSpPr>
        <p:spPr>
          <a:xfrm>
            <a:off x="762000" y="1600200"/>
            <a:ext cx="8229600" cy="4876800"/>
          </a:xfrm>
        </p:spPr>
        <p:txBody>
          <a:bodyPr>
            <a:normAutofit/>
          </a:bodyPr>
          <a:lstStyle/>
          <a:p>
            <a:r>
              <a:rPr lang="en-US" sz="2800" dirty="0" smtClean="0">
                <a:solidFill>
                  <a:srgbClr val="FF3300"/>
                </a:solidFill>
              </a:rPr>
              <a:t>Input:</a:t>
            </a:r>
            <a:r>
              <a:rPr lang="en-US" sz="2800" dirty="0" smtClean="0"/>
              <a:t> the simple point-of-sale transaction data</a:t>
            </a:r>
          </a:p>
          <a:p>
            <a:r>
              <a:rPr lang="en-US" sz="2800" dirty="0" smtClean="0">
                <a:solidFill>
                  <a:srgbClr val="FF3300"/>
                </a:solidFill>
              </a:rPr>
              <a:t>Output:</a:t>
            </a:r>
            <a:r>
              <a:rPr lang="en-US" sz="2800" dirty="0" smtClean="0"/>
              <a:t> Most frequent affinities among items </a:t>
            </a:r>
          </a:p>
          <a:p>
            <a:r>
              <a:rPr lang="en-US" sz="2800" u="sng" dirty="0" smtClean="0"/>
              <a:t>Example: </a:t>
            </a:r>
            <a:r>
              <a:rPr lang="en-US" sz="2800" dirty="0" smtClean="0"/>
              <a:t>according to the transaction data…</a:t>
            </a:r>
          </a:p>
          <a:p>
            <a:pPr>
              <a:buNone/>
            </a:pPr>
            <a:r>
              <a:rPr lang="en-US" sz="2800" dirty="0" smtClean="0"/>
              <a:t>	“Customer who bought a lap-top computer and a virus protection software, also bought extended service plan 70 percent of the time." </a:t>
            </a:r>
          </a:p>
          <a:p>
            <a:r>
              <a:rPr lang="en-US" sz="2800" dirty="0" smtClean="0"/>
              <a:t>How do you use such a pattern/knowledge?</a:t>
            </a:r>
          </a:p>
          <a:p>
            <a:pPr lvl="1"/>
            <a:r>
              <a:rPr lang="en-US" sz="2400" dirty="0" smtClean="0"/>
              <a:t>Put the items next to each other</a:t>
            </a:r>
          </a:p>
          <a:p>
            <a:pPr lvl="1"/>
            <a:r>
              <a:rPr lang="en-US" sz="2400" dirty="0" smtClean="0"/>
              <a:t>Promote the items as a package </a:t>
            </a:r>
          </a:p>
          <a:p>
            <a:pPr lvl="1"/>
            <a:r>
              <a:rPr lang="en-US" sz="2400" dirty="0" smtClean="0"/>
              <a:t>Place items far apart from each other!</a:t>
            </a:r>
          </a:p>
        </p:txBody>
      </p:sp>
    </p:spTree>
    <p:extLst>
      <p:ext uri="{BB962C8B-B14F-4D97-AF65-F5344CB8AC3E}">
        <p14:creationId xmlns:p14="http://schemas.microsoft.com/office/powerpoint/2010/main" val="222076900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Association Rule Mining</a:t>
            </a:r>
            <a:endParaRPr lang="en-US" dirty="0"/>
          </a:p>
        </p:txBody>
      </p:sp>
      <p:sp>
        <p:nvSpPr>
          <p:cNvPr id="3" name="Content Placeholder 2"/>
          <p:cNvSpPr>
            <a:spLocks noGrp="1"/>
          </p:cNvSpPr>
          <p:nvPr>
            <p:ph idx="1"/>
          </p:nvPr>
        </p:nvSpPr>
        <p:spPr>
          <a:xfrm>
            <a:off x="762000" y="1600200"/>
            <a:ext cx="8229600" cy="4800600"/>
          </a:xfrm>
        </p:spPr>
        <p:txBody>
          <a:bodyPr/>
          <a:lstStyle/>
          <a:p>
            <a:r>
              <a:rPr lang="en-US" sz="2800" dirty="0" smtClean="0"/>
              <a:t>A representative application of association rule mining includes</a:t>
            </a:r>
          </a:p>
          <a:p>
            <a:pPr lvl="1"/>
            <a:r>
              <a:rPr lang="en-US" sz="2400" dirty="0" smtClean="0">
                <a:solidFill>
                  <a:srgbClr val="FF3300"/>
                </a:solidFill>
              </a:rPr>
              <a:t>In business: </a:t>
            </a:r>
            <a:r>
              <a:rPr lang="en-US" sz="2400" dirty="0" smtClean="0"/>
              <a:t>cross-marketing, cross-selling, store design, catalog design, e-commerce site design, optimization of online advertising, product pricing, and sales/promotion configuration</a:t>
            </a:r>
          </a:p>
          <a:p>
            <a:pPr lvl="1"/>
            <a:r>
              <a:rPr lang="en-US" sz="2400" dirty="0" smtClean="0">
                <a:solidFill>
                  <a:srgbClr val="FF3300"/>
                </a:solidFill>
              </a:rPr>
              <a:t>In medicine: </a:t>
            </a:r>
            <a:r>
              <a:rPr lang="en-US" sz="2400" dirty="0" smtClean="0"/>
              <a:t>relationships between symptoms and illnesses; diagnosis and patient characteristics and treatments (to be used in medical DSS); and genes and their functions (to be used in genomics projects)</a:t>
            </a:r>
          </a:p>
          <a:p>
            <a:pPr lvl="1"/>
            <a:r>
              <a:rPr lang="en-US" sz="2400" dirty="0" smtClean="0"/>
              <a:t>…</a:t>
            </a:r>
          </a:p>
        </p:txBody>
      </p:sp>
    </p:spTree>
    <p:extLst>
      <p:ext uri="{BB962C8B-B14F-4D97-AF65-F5344CB8AC3E}">
        <p14:creationId xmlns:p14="http://schemas.microsoft.com/office/powerpoint/2010/main" val="340513215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Association Rule Mining</a:t>
            </a:r>
            <a:endParaRPr lang="en-US" dirty="0"/>
          </a:p>
        </p:txBody>
      </p:sp>
      <p:sp>
        <p:nvSpPr>
          <p:cNvPr id="3" name="Content Placeholder 2"/>
          <p:cNvSpPr>
            <a:spLocks noGrp="1"/>
          </p:cNvSpPr>
          <p:nvPr>
            <p:ph idx="1"/>
          </p:nvPr>
        </p:nvSpPr>
        <p:spPr>
          <a:xfrm>
            <a:off x="762000" y="1600200"/>
            <a:ext cx="8229600" cy="4800600"/>
          </a:xfrm>
        </p:spPr>
        <p:txBody>
          <a:bodyPr/>
          <a:lstStyle/>
          <a:p>
            <a:r>
              <a:rPr lang="en-US" sz="2800" dirty="0" smtClean="0"/>
              <a:t>Are all association rules interesting and useful?</a:t>
            </a:r>
          </a:p>
          <a:p>
            <a:pPr lvl="1">
              <a:buNone/>
            </a:pPr>
            <a:endParaRPr lang="en-US" sz="1000" dirty="0" smtClean="0">
              <a:solidFill>
                <a:srgbClr val="FF3300"/>
              </a:solidFill>
            </a:endParaRPr>
          </a:p>
          <a:p>
            <a:pPr lvl="1">
              <a:buNone/>
            </a:pPr>
            <a:r>
              <a:rPr lang="en-US" sz="2400" dirty="0" smtClean="0">
                <a:solidFill>
                  <a:srgbClr val="FF3300"/>
                </a:solidFill>
              </a:rPr>
              <a:t>A Generic Rule:  </a:t>
            </a:r>
            <a:r>
              <a:rPr lang="en-US" sz="2400" b="1" dirty="0" smtClean="0"/>
              <a:t>X </a:t>
            </a:r>
            <a:r>
              <a:rPr lang="en-US" sz="2400" b="1" dirty="0" smtClean="0">
                <a:sym typeface="Symbol"/>
              </a:rPr>
              <a:t></a:t>
            </a:r>
            <a:r>
              <a:rPr lang="en-US" sz="2400" b="1" dirty="0" smtClean="0"/>
              <a:t> Y [S%, C%]  </a:t>
            </a:r>
          </a:p>
          <a:p>
            <a:pPr lvl="1">
              <a:buNone/>
            </a:pPr>
            <a:endParaRPr lang="en-US" sz="1000" b="1" dirty="0" smtClean="0"/>
          </a:p>
          <a:p>
            <a:pPr lvl="1">
              <a:buNone/>
            </a:pPr>
            <a:r>
              <a:rPr lang="en-US" sz="2400" b="1" dirty="0" smtClean="0"/>
              <a:t>X, Y</a:t>
            </a:r>
            <a:r>
              <a:rPr lang="en-US" sz="2400" dirty="0" smtClean="0"/>
              <a:t>: products and/or services </a:t>
            </a:r>
            <a:r>
              <a:rPr lang="en-US" sz="2400" b="1" dirty="0" smtClean="0"/>
              <a:t> </a:t>
            </a:r>
          </a:p>
          <a:p>
            <a:pPr lvl="1">
              <a:buNone/>
            </a:pPr>
            <a:r>
              <a:rPr lang="en-US" sz="2400" b="1" dirty="0" smtClean="0"/>
              <a:t>X: </a:t>
            </a:r>
            <a:r>
              <a:rPr lang="en-US" sz="2400" dirty="0" smtClean="0"/>
              <a:t>Left-hand-side (LHS)</a:t>
            </a:r>
          </a:p>
          <a:p>
            <a:pPr lvl="1">
              <a:buNone/>
            </a:pPr>
            <a:r>
              <a:rPr lang="en-US" sz="2400" b="1" dirty="0" smtClean="0"/>
              <a:t>Y: </a:t>
            </a:r>
            <a:r>
              <a:rPr lang="en-US" sz="2400" dirty="0" smtClean="0"/>
              <a:t>Right-hand-side (RHS)</a:t>
            </a:r>
          </a:p>
          <a:p>
            <a:pPr lvl="1">
              <a:buNone/>
            </a:pPr>
            <a:r>
              <a:rPr lang="en-US" sz="2400" b="1" dirty="0" smtClean="0"/>
              <a:t>S:</a:t>
            </a:r>
            <a:r>
              <a:rPr lang="en-US" sz="2400" dirty="0" smtClean="0"/>
              <a:t> </a:t>
            </a:r>
            <a:r>
              <a:rPr lang="en-US" sz="2400" dirty="0" smtClean="0">
                <a:solidFill>
                  <a:srgbClr val="FF3300"/>
                </a:solidFill>
              </a:rPr>
              <a:t>Support</a:t>
            </a:r>
            <a:r>
              <a:rPr lang="en-US" sz="2400" dirty="0" smtClean="0"/>
              <a:t>: how often </a:t>
            </a:r>
            <a:r>
              <a:rPr lang="en-US" sz="2400" b="1" dirty="0" smtClean="0"/>
              <a:t>X</a:t>
            </a:r>
            <a:r>
              <a:rPr lang="en-US" sz="2400" dirty="0" smtClean="0"/>
              <a:t> and </a:t>
            </a:r>
            <a:r>
              <a:rPr lang="en-US" sz="2400" b="1" dirty="0" smtClean="0"/>
              <a:t>Y</a:t>
            </a:r>
            <a:r>
              <a:rPr lang="en-US" sz="2400" dirty="0" smtClean="0"/>
              <a:t> go together</a:t>
            </a:r>
          </a:p>
          <a:p>
            <a:pPr lvl="1">
              <a:buNone/>
            </a:pPr>
            <a:r>
              <a:rPr lang="en-US" sz="2400" b="1" dirty="0" smtClean="0"/>
              <a:t>C:</a:t>
            </a:r>
            <a:r>
              <a:rPr lang="en-US" sz="2400" dirty="0" smtClean="0"/>
              <a:t> </a:t>
            </a:r>
            <a:r>
              <a:rPr lang="en-US" sz="2400" dirty="0" smtClean="0">
                <a:solidFill>
                  <a:srgbClr val="FF3300"/>
                </a:solidFill>
              </a:rPr>
              <a:t>Confidence</a:t>
            </a:r>
            <a:r>
              <a:rPr lang="en-US" sz="2400" dirty="0" smtClean="0"/>
              <a:t>: how often </a:t>
            </a:r>
            <a:r>
              <a:rPr lang="en-US" sz="2400" b="1" dirty="0" smtClean="0"/>
              <a:t>Y</a:t>
            </a:r>
            <a:r>
              <a:rPr lang="en-US" sz="2400" dirty="0" smtClean="0"/>
              <a:t> goes together with </a:t>
            </a:r>
            <a:r>
              <a:rPr lang="en-US" sz="2400" b="1" dirty="0" smtClean="0"/>
              <a:t>X</a:t>
            </a:r>
          </a:p>
          <a:p>
            <a:pPr lvl="1">
              <a:buNone/>
            </a:pPr>
            <a:endParaRPr lang="en-US" sz="1000" dirty="0" smtClean="0"/>
          </a:p>
          <a:p>
            <a:pPr lvl="1">
              <a:buNone/>
            </a:pPr>
            <a:r>
              <a:rPr lang="en-US" sz="2400" u="sng" dirty="0" smtClean="0"/>
              <a:t>Example: </a:t>
            </a:r>
            <a:r>
              <a:rPr lang="en-US" sz="2400" dirty="0" smtClean="0"/>
              <a:t>{Laptop Computer, Antivirus Software} </a:t>
            </a:r>
            <a:r>
              <a:rPr lang="en-US" sz="2400" dirty="0" smtClean="0">
                <a:sym typeface="Symbol"/>
              </a:rPr>
              <a:t></a:t>
            </a:r>
            <a:r>
              <a:rPr lang="en-US" sz="2400" dirty="0" smtClean="0"/>
              <a:t> {Extended Service Plan} [30%, 70%]</a:t>
            </a:r>
          </a:p>
          <a:p>
            <a:pPr lvl="1"/>
            <a:endParaRPr lang="en-US" sz="2400" dirty="0"/>
          </a:p>
        </p:txBody>
      </p:sp>
    </p:spTree>
    <p:extLst>
      <p:ext uri="{BB962C8B-B14F-4D97-AF65-F5344CB8AC3E}">
        <p14:creationId xmlns:p14="http://schemas.microsoft.com/office/powerpoint/2010/main" val="247660417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Association Rule Mining</a:t>
            </a:r>
            <a:endParaRPr lang="en-US" dirty="0"/>
          </a:p>
        </p:txBody>
      </p:sp>
      <p:sp>
        <p:nvSpPr>
          <p:cNvPr id="3" name="Content Placeholder 2"/>
          <p:cNvSpPr>
            <a:spLocks noGrp="1"/>
          </p:cNvSpPr>
          <p:nvPr>
            <p:ph idx="1"/>
          </p:nvPr>
        </p:nvSpPr>
        <p:spPr/>
        <p:txBody>
          <a:bodyPr>
            <a:normAutofit lnSpcReduction="10000"/>
          </a:bodyPr>
          <a:lstStyle/>
          <a:p>
            <a:r>
              <a:rPr lang="en-US" dirty="0" smtClean="0"/>
              <a:t>Apriori Algorithm</a:t>
            </a:r>
          </a:p>
          <a:p>
            <a:pPr lvl="1"/>
            <a:r>
              <a:rPr lang="en-US" dirty="0" smtClean="0"/>
              <a:t>Finds subsets that are common to at least a minimum number of the itemsets</a:t>
            </a:r>
          </a:p>
          <a:p>
            <a:pPr lvl="1"/>
            <a:r>
              <a:rPr lang="en-US" dirty="0" smtClean="0"/>
              <a:t>Uses a bottom-up approach</a:t>
            </a:r>
          </a:p>
          <a:p>
            <a:pPr lvl="2"/>
            <a:r>
              <a:rPr lang="en-US" dirty="0" smtClean="0"/>
              <a:t>frequent subsets are extended one item at a time (the size of frequent subsets increases from one-item subsets to two-item subsets, then three-item subsets, and so on), and </a:t>
            </a:r>
          </a:p>
          <a:p>
            <a:pPr lvl="2"/>
            <a:r>
              <a:rPr lang="en-US" dirty="0" smtClean="0"/>
              <a:t>groups of candidates at each level are tested against the data for minimum support. </a:t>
            </a:r>
          </a:p>
          <a:p>
            <a:pPr lvl="2">
              <a:buNone/>
            </a:pPr>
            <a:r>
              <a:rPr lang="en-US" dirty="0" smtClean="0"/>
              <a:t>	(</a:t>
            </a:r>
            <a:r>
              <a:rPr lang="en-US" i="1" dirty="0" smtClean="0"/>
              <a:t>see the figure</a:t>
            </a:r>
            <a:r>
              <a:rPr lang="en-US" dirty="0" smtClean="0"/>
              <a:t>) </a:t>
            </a:r>
            <a:r>
              <a:rPr lang="en-US" dirty="0" smtClean="0">
                <a:sym typeface="Wingdings" pitchFamily="2" charset="2"/>
              </a:rPr>
              <a:t> --</a:t>
            </a:r>
            <a:endParaRPr lang="en-US" dirty="0"/>
          </a:p>
        </p:txBody>
      </p:sp>
    </p:spTree>
    <p:extLst>
      <p:ext uri="{BB962C8B-B14F-4D97-AF65-F5344CB8AC3E}">
        <p14:creationId xmlns:p14="http://schemas.microsoft.com/office/powerpoint/2010/main" val="2293527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Association Rule </a:t>
            </a:r>
            <a:r>
              <a:rPr lang="en-US" dirty="0"/>
              <a:t>Mining</a:t>
            </a:r>
            <a:br>
              <a:rPr lang="en-US" dirty="0"/>
            </a:br>
            <a:r>
              <a:rPr lang="en-US" dirty="0"/>
              <a:t>Apriori Algorithm</a:t>
            </a:r>
          </a:p>
        </p:txBody>
      </p:sp>
      <p:pic>
        <p:nvPicPr>
          <p:cNvPr id="4" name="Picture 3"/>
          <p:cNvPicPr/>
          <p:nvPr/>
        </p:nvPicPr>
        <p:blipFill>
          <a:blip r:embed="rId3" cstate="print"/>
          <a:srcRect/>
          <a:stretch>
            <a:fillRect/>
          </a:stretch>
        </p:blipFill>
        <p:spPr bwMode="auto">
          <a:xfrm>
            <a:off x="533400" y="2057400"/>
            <a:ext cx="8153400" cy="3276600"/>
          </a:xfrm>
          <a:prstGeom prst="rect">
            <a:avLst/>
          </a:prstGeom>
          <a:noFill/>
          <a:ln w="9525">
            <a:noFill/>
            <a:miter lim="800000"/>
            <a:headEnd/>
            <a:tailEnd/>
          </a:ln>
        </p:spPr>
      </p:pic>
    </p:spTree>
    <p:extLst>
      <p:ext uri="{BB962C8B-B14F-4D97-AF65-F5344CB8AC3E}">
        <p14:creationId xmlns:p14="http://schemas.microsoft.com/office/powerpoint/2010/main" val="110145642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 Market Basket Transactions</a:t>
            </a:r>
            <a:endParaRPr lang="en-GB" dirty="0"/>
          </a:p>
        </p:txBody>
      </p:sp>
      <p:sp>
        <p:nvSpPr>
          <p:cNvPr id="6" name="Rectangle 5"/>
          <p:cNvSpPr/>
          <p:nvPr/>
        </p:nvSpPr>
        <p:spPr>
          <a:xfrm>
            <a:off x="417512" y="-16154400"/>
            <a:ext cx="7735888" cy="1015663"/>
          </a:xfrm>
          <a:prstGeom prst="rect">
            <a:avLst/>
          </a:prstGeom>
        </p:spPr>
        <p:txBody>
          <a:bodyPr wrap="square">
            <a:spAutoFit/>
          </a:bodyPr>
          <a:lstStyle/>
          <a:p>
            <a:pPr algn="just"/>
            <a:r>
              <a:rPr lang="en-GB" sz="1000" dirty="0"/>
              <a:t>Before acting on a rule, a retailer needs to know whether there is sufficient evidence to suggest that it will result in a beneficial outcome. We therefore measure the strength of a rule by calculating the following three metrics (note other metrics are available, but these are the three most commonly used):</a:t>
            </a:r>
          </a:p>
          <a:p>
            <a:pPr algn="just"/>
            <a:r>
              <a:rPr lang="en-GB" sz="1000" dirty="0"/>
              <a:t>Support: the percentage of transactions that contain all of the items in an </a:t>
            </a:r>
            <a:r>
              <a:rPr lang="en-GB" sz="1000" dirty="0" err="1"/>
              <a:t>itemset</a:t>
            </a:r>
            <a:r>
              <a:rPr lang="en-GB" sz="1000" dirty="0"/>
              <a:t> (e.g., pencil, paper and rubber). The higher the support the more frequently the </a:t>
            </a:r>
            <a:r>
              <a:rPr lang="en-GB" sz="1000" dirty="0" err="1"/>
              <a:t>itemset</a:t>
            </a:r>
            <a:r>
              <a:rPr lang="en-GB" sz="1000" dirty="0"/>
              <a:t> occurs. Rules with a high support are preferred since they are likely to be applicable to a large number of future transactions</a:t>
            </a:r>
            <a:r>
              <a:rPr lang="en-GB" sz="1000" dirty="0" smtClean="0"/>
              <a:t>.</a:t>
            </a:r>
            <a:endParaRPr lang="en-GB" sz="1000" dirty="0">
              <a:effectLst/>
            </a:endParaRPr>
          </a:p>
        </p:txBody>
      </p:sp>
      <p:graphicFrame>
        <p:nvGraphicFramePr>
          <p:cNvPr id="3" name="Table 2"/>
          <p:cNvGraphicFramePr>
            <a:graphicFrameLocks noGrp="1"/>
          </p:cNvGraphicFramePr>
          <p:nvPr>
            <p:extLst/>
          </p:nvPr>
        </p:nvGraphicFramePr>
        <p:xfrm>
          <a:off x="1150938" y="2514600"/>
          <a:ext cx="7010400" cy="3291840"/>
        </p:xfrm>
        <a:graphic>
          <a:graphicData uri="http://schemas.openxmlformats.org/drawingml/2006/table">
            <a:tbl>
              <a:tblPr firstRow="1" bandRow="1">
                <a:tableStyleId>{5C22544A-7EE6-4342-B048-85BDC9FD1C3A}</a:tableStyleId>
              </a:tblPr>
              <a:tblGrid>
                <a:gridCol w="1058862"/>
                <a:gridCol w="5951538"/>
              </a:tblGrid>
              <a:tr h="370840">
                <a:tc>
                  <a:txBody>
                    <a:bodyPr/>
                    <a:lstStyle/>
                    <a:p>
                      <a:r>
                        <a:rPr lang="en-GB" sz="3000" dirty="0" smtClean="0"/>
                        <a:t>TID</a:t>
                      </a:r>
                      <a:endParaRPr lang="en-GB" sz="3000" dirty="0"/>
                    </a:p>
                  </a:txBody>
                  <a:tcPr/>
                </a:tc>
                <a:tc>
                  <a:txBody>
                    <a:bodyPr/>
                    <a:lstStyle/>
                    <a:p>
                      <a:r>
                        <a:rPr lang="en-GB" sz="3000" dirty="0" smtClean="0"/>
                        <a:t>Items</a:t>
                      </a:r>
                      <a:endParaRPr lang="en-GB" sz="3000" dirty="0"/>
                    </a:p>
                  </a:txBody>
                  <a:tcPr/>
                </a:tc>
              </a:tr>
              <a:tr h="370840">
                <a:tc>
                  <a:txBody>
                    <a:bodyPr/>
                    <a:lstStyle/>
                    <a:p>
                      <a:r>
                        <a:rPr lang="en-GB" sz="3000" dirty="0" smtClean="0"/>
                        <a:t>1</a:t>
                      </a:r>
                      <a:endParaRPr lang="en-GB" sz="3000" dirty="0"/>
                    </a:p>
                  </a:txBody>
                  <a:tcPr/>
                </a:tc>
                <a:tc>
                  <a:txBody>
                    <a:bodyPr/>
                    <a:lstStyle/>
                    <a:p>
                      <a:r>
                        <a:rPr lang="en-GB" sz="3000" dirty="0" smtClean="0"/>
                        <a:t>{Bread,</a:t>
                      </a:r>
                      <a:r>
                        <a:rPr lang="en-GB" sz="3000" baseline="0" dirty="0" smtClean="0"/>
                        <a:t> Milk}</a:t>
                      </a:r>
                      <a:endParaRPr lang="en-GB" sz="3000" dirty="0"/>
                    </a:p>
                  </a:txBody>
                  <a:tcPr/>
                </a:tc>
              </a:tr>
              <a:tr h="370840">
                <a:tc>
                  <a:txBody>
                    <a:bodyPr/>
                    <a:lstStyle/>
                    <a:p>
                      <a:r>
                        <a:rPr lang="en-GB" sz="3000" dirty="0" smtClean="0"/>
                        <a:t>2</a:t>
                      </a:r>
                      <a:endParaRPr lang="en-GB" sz="3000" dirty="0"/>
                    </a:p>
                  </a:txBody>
                  <a:tcPr/>
                </a:tc>
                <a:tc>
                  <a:txBody>
                    <a:bodyPr/>
                    <a:lstStyle/>
                    <a:p>
                      <a:r>
                        <a:rPr lang="en-GB" sz="3000" dirty="0" smtClean="0"/>
                        <a:t>{Bread, Nappies, Beer, Eggs}</a:t>
                      </a:r>
                      <a:endParaRPr lang="en-GB" sz="3000" dirty="0"/>
                    </a:p>
                  </a:txBody>
                  <a:tcPr/>
                </a:tc>
              </a:tr>
              <a:tr h="370840">
                <a:tc>
                  <a:txBody>
                    <a:bodyPr/>
                    <a:lstStyle/>
                    <a:p>
                      <a:r>
                        <a:rPr lang="en-GB" sz="3000" dirty="0" smtClean="0"/>
                        <a:t>3</a:t>
                      </a:r>
                      <a:endParaRPr lang="en-GB" sz="3000" dirty="0"/>
                    </a:p>
                  </a:txBody>
                  <a:tcPr/>
                </a:tc>
                <a:tc>
                  <a:txBody>
                    <a:bodyPr/>
                    <a:lstStyle/>
                    <a:p>
                      <a:r>
                        <a:rPr lang="en-GB" sz="3000" dirty="0" smtClean="0"/>
                        <a:t>{Milk, Nappies,</a:t>
                      </a:r>
                      <a:r>
                        <a:rPr lang="en-GB" sz="3000" baseline="0" dirty="0" smtClean="0"/>
                        <a:t> Beer, Cola}</a:t>
                      </a:r>
                      <a:endParaRPr lang="en-GB" sz="3000" dirty="0"/>
                    </a:p>
                  </a:txBody>
                  <a:tcPr/>
                </a:tc>
              </a:tr>
              <a:tr h="370840">
                <a:tc>
                  <a:txBody>
                    <a:bodyPr/>
                    <a:lstStyle/>
                    <a:p>
                      <a:r>
                        <a:rPr lang="en-GB" sz="3000" dirty="0" smtClean="0"/>
                        <a:t>4</a:t>
                      </a:r>
                      <a:endParaRPr lang="en-GB" sz="3000" dirty="0"/>
                    </a:p>
                  </a:txBody>
                  <a:tcPr/>
                </a:tc>
                <a:tc>
                  <a:txBody>
                    <a:bodyPr/>
                    <a:lstStyle/>
                    <a:p>
                      <a:r>
                        <a:rPr lang="en-GB" sz="3000" dirty="0" smtClean="0"/>
                        <a:t>{Bread, Milk, Nappies, Beer}</a:t>
                      </a:r>
                      <a:endParaRPr lang="en-GB" sz="3000" dirty="0"/>
                    </a:p>
                  </a:txBody>
                  <a:tcPr/>
                </a:tc>
              </a:tr>
              <a:tr h="370840">
                <a:tc>
                  <a:txBody>
                    <a:bodyPr/>
                    <a:lstStyle/>
                    <a:p>
                      <a:r>
                        <a:rPr lang="en-GB" sz="3000" dirty="0" smtClean="0"/>
                        <a:t>5</a:t>
                      </a:r>
                      <a:endParaRPr lang="en-GB" sz="30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3000" dirty="0" smtClean="0"/>
                        <a:t>{Bread, Milk, Nappies, Cola}</a:t>
                      </a:r>
                    </a:p>
                  </a:txBody>
                  <a:tcPr/>
                </a:tc>
              </a:tr>
            </a:tbl>
          </a:graphicData>
        </a:graphic>
      </p:graphicFrame>
    </p:spTree>
    <p:extLst>
      <p:ext uri="{BB962C8B-B14F-4D97-AF65-F5344CB8AC3E}">
        <p14:creationId xmlns:p14="http://schemas.microsoft.com/office/powerpoint/2010/main" val="21483450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 Market Basket Transactions</a:t>
            </a:r>
          </a:p>
        </p:txBody>
      </p:sp>
      <p:graphicFrame>
        <p:nvGraphicFramePr>
          <p:cNvPr id="4" name="Content Placeholder 3"/>
          <p:cNvGraphicFramePr>
            <a:graphicFrameLocks noGrp="1"/>
          </p:cNvGraphicFramePr>
          <p:nvPr>
            <p:ph idx="1"/>
            <p:extLst/>
          </p:nvPr>
        </p:nvGraphicFramePr>
        <p:xfrm>
          <a:off x="618066" y="2564674"/>
          <a:ext cx="7884405" cy="2800350"/>
        </p:xfrm>
        <a:graphic>
          <a:graphicData uri="http://schemas.openxmlformats.org/drawingml/2006/table">
            <a:tbl>
              <a:tblPr/>
              <a:tblGrid>
                <a:gridCol w="1298751"/>
                <a:gridCol w="1298751"/>
                <a:gridCol w="1390650"/>
                <a:gridCol w="1298751"/>
                <a:gridCol w="1298751"/>
                <a:gridCol w="1298751"/>
              </a:tblGrid>
              <a:tr h="355600">
                <a:tc>
                  <a:txBody>
                    <a:bodyPr/>
                    <a:lstStyle/>
                    <a:p>
                      <a:pPr algn="l" fontAlgn="b"/>
                      <a:r>
                        <a:rPr lang="en-GB" sz="3000" b="1" i="0" u="none" strike="noStrike" dirty="0">
                          <a:solidFill>
                            <a:srgbClr val="000000"/>
                          </a:solidFill>
                          <a:effectLst/>
                          <a:latin typeface="Calibri" panose="020F0502020204030204" pitchFamily="34" charset="0"/>
                        </a:rPr>
                        <a:t>Bread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3000" b="1" i="0" u="none" strike="noStrike" dirty="0">
                          <a:solidFill>
                            <a:srgbClr val="000000"/>
                          </a:solidFill>
                          <a:effectLst/>
                          <a:latin typeface="Calibri" panose="020F0502020204030204" pitchFamily="34" charset="0"/>
                        </a:rPr>
                        <a:t>Milk</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3000" b="1" i="0" u="none" strike="noStrike" dirty="0">
                          <a:solidFill>
                            <a:srgbClr val="000000"/>
                          </a:solidFill>
                          <a:effectLst/>
                          <a:latin typeface="Calibri" panose="020F0502020204030204" pitchFamily="34" charset="0"/>
                        </a:rPr>
                        <a:t>Nappies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3000" b="1" i="0" u="none" strike="noStrike">
                          <a:solidFill>
                            <a:srgbClr val="000000"/>
                          </a:solidFill>
                          <a:effectLst/>
                          <a:latin typeface="Calibri" panose="020F0502020204030204" pitchFamily="34" charset="0"/>
                        </a:rPr>
                        <a:t>Beer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3000" b="1" i="0" u="none" strike="noStrike" dirty="0">
                          <a:solidFill>
                            <a:srgbClr val="000000"/>
                          </a:solidFill>
                          <a:effectLst/>
                          <a:latin typeface="Calibri" panose="020F0502020204030204" pitchFamily="34" charset="0"/>
                        </a:rPr>
                        <a:t>Eggs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3000" b="1" i="0" u="none" strike="noStrike">
                          <a:solidFill>
                            <a:srgbClr val="000000"/>
                          </a:solidFill>
                          <a:effectLst/>
                          <a:latin typeface="Calibri" panose="020F0502020204030204" pitchFamily="34" charset="0"/>
                        </a:rPr>
                        <a:t>Cola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55600">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55600">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55600">
                <a:tc>
                  <a:txBody>
                    <a:bodyPr/>
                    <a:lstStyle/>
                    <a:p>
                      <a:pPr algn="ctr" fontAlgn="b"/>
                      <a:r>
                        <a:rPr lang="en-GB" sz="3000" b="1" i="0" u="none" strike="noStrike">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55600">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55600">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5" name="TextBox 4"/>
          <p:cNvSpPr txBox="1"/>
          <p:nvPr/>
        </p:nvSpPr>
        <p:spPr>
          <a:xfrm>
            <a:off x="533400" y="1510751"/>
            <a:ext cx="8153400" cy="954107"/>
          </a:xfrm>
          <a:prstGeom prst="rect">
            <a:avLst/>
          </a:prstGeom>
          <a:noFill/>
        </p:spPr>
        <p:txBody>
          <a:bodyPr wrap="square" rtlCol="0">
            <a:spAutoFit/>
          </a:bodyPr>
          <a:lstStyle/>
          <a:p>
            <a:r>
              <a:rPr lang="en-GB" dirty="0" smtClean="0">
                <a:solidFill>
                  <a:srgbClr val="0000CC"/>
                </a:solidFill>
              </a:rPr>
              <a:t>Could convert this to an item view for each of the transactions – data is nominal</a:t>
            </a:r>
            <a:endParaRPr lang="en-GB" dirty="0">
              <a:solidFill>
                <a:srgbClr val="0000CC"/>
              </a:solidFill>
            </a:endParaRPr>
          </a:p>
        </p:txBody>
      </p:sp>
      <p:sp>
        <p:nvSpPr>
          <p:cNvPr id="6" name="TextBox 5"/>
          <p:cNvSpPr txBox="1"/>
          <p:nvPr/>
        </p:nvSpPr>
        <p:spPr>
          <a:xfrm>
            <a:off x="618066" y="5562600"/>
            <a:ext cx="7884405" cy="646331"/>
          </a:xfrm>
          <a:prstGeom prst="rect">
            <a:avLst/>
          </a:prstGeom>
          <a:noFill/>
        </p:spPr>
        <p:txBody>
          <a:bodyPr wrap="square" rtlCol="0">
            <a:spAutoFit/>
          </a:bodyPr>
          <a:lstStyle/>
          <a:p>
            <a:r>
              <a:rPr lang="en-GB" sz="1800" dirty="0" smtClean="0"/>
              <a:t>This is a simplicity representation because it does not state the quantity of each item purchased or the price, total price etc</a:t>
            </a:r>
            <a:r>
              <a:rPr lang="en-GB" sz="1800" dirty="0"/>
              <a:t>.</a:t>
            </a:r>
          </a:p>
        </p:txBody>
      </p:sp>
    </p:spTree>
    <p:extLst>
      <p:ext uri="{BB962C8B-B14F-4D97-AF65-F5344CB8AC3E}">
        <p14:creationId xmlns:p14="http://schemas.microsoft.com/office/powerpoint/2010/main" val="19857774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 y="-13639800"/>
            <a:ext cx="6629400" cy="3016210"/>
          </a:xfrm>
          <a:prstGeom prst="rect">
            <a:avLst/>
          </a:prstGeom>
        </p:spPr>
        <p:txBody>
          <a:bodyPr wrap="square">
            <a:spAutoFit/>
          </a:bodyPr>
          <a:lstStyle/>
          <a:p>
            <a:pPr algn="just"/>
            <a:endParaRPr lang="en-GB" sz="1000" dirty="0"/>
          </a:p>
          <a:p>
            <a:pPr algn="just"/>
            <a:r>
              <a:rPr lang="en-GB" sz="1000" dirty="0"/>
              <a:t>Confidence: the probability that a transaction that contains the items on the left hand side of the rule (in our example, pencil and paper) also contains the item on the right hand side (a rubber). The higher the confidence, the greater the likelihood that the item on the right hand side will be purchased or, in other words, the greater the return rate you can expect for a given rule.</a:t>
            </a:r>
          </a:p>
          <a:p>
            <a:pPr algn="just"/>
            <a:r>
              <a:rPr lang="en-GB" sz="1000" dirty="0"/>
              <a:t>Lift: the probability of all of the items in a rule occurring together (otherwise known as the support) divided by the product of the probabilities of the items on the left and right hand side occurring as if there was no association between them. For example, if pencil, paper and rubber occurred together in 2.5% of all transactions, pencil and paper in 10% of transactions and rubber in 8% of transactions, then the lift would be: 0.025/(0.1*0.08) = 3.125. A lift of more than 1 suggests that the presence of pencil and paper increases the probability that a rubber will also occur in the transaction. Overall, lift summarises the strength of association between the products on the left and right hand side of the rule; the larger the lift the greater the link between the two products.</a:t>
            </a:r>
          </a:p>
          <a:p>
            <a:pPr algn="just"/>
            <a:r>
              <a:rPr lang="en-GB" sz="1000" dirty="0"/>
              <a:t>To perform a Market Basket Analysis and identify potential rules, a data mining algorithm called the ‘</a:t>
            </a:r>
            <a:r>
              <a:rPr lang="en-GB" sz="1000" dirty="0" err="1">
                <a:hlinkClick r:id="rId2" tooltip="Apriori Algorithm"/>
              </a:rPr>
              <a:t>Apriori</a:t>
            </a:r>
            <a:r>
              <a:rPr lang="en-GB" sz="1000" dirty="0">
                <a:hlinkClick r:id="rId2" tooltip="Apriori Algorithm"/>
              </a:rPr>
              <a:t> algorithm</a:t>
            </a:r>
            <a:r>
              <a:rPr lang="en-GB" sz="1000" dirty="0"/>
              <a:t>’ is commonly used, which works in two steps:</a:t>
            </a:r>
          </a:p>
          <a:p>
            <a:pPr algn="just">
              <a:buFont typeface="+mj-lt"/>
              <a:buAutoNum type="arabicPeriod"/>
            </a:pPr>
            <a:r>
              <a:rPr lang="en-GB" sz="1000" dirty="0"/>
              <a:t>Systematically identify </a:t>
            </a:r>
            <a:r>
              <a:rPr lang="en-GB" sz="1000" dirty="0" err="1"/>
              <a:t>itemsets</a:t>
            </a:r>
            <a:r>
              <a:rPr lang="en-GB" sz="1000" dirty="0"/>
              <a:t> that occur frequently in the data set with a support greater than a pre-specified threshold. </a:t>
            </a:r>
          </a:p>
          <a:p>
            <a:pPr algn="just">
              <a:buFont typeface="+mj-lt"/>
              <a:buAutoNum type="arabicPeriod"/>
            </a:pPr>
            <a:r>
              <a:rPr lang="en-GB" sz="1000" dirty="0"/>
              <a:t>Calculate the confidence of all possible rules given the frequent </a:t>
            </a:r>
            <a:r>
              <a:rPr lang="en-GB" sz="1000" dirty="0" err="1"/>
              <a:t>itemsets</a:t>
            </a:r>
            <a:r>
              <a:rPr lang="en-GB" sz="1000" dirty="0"/>
              <a:t> and keep only those with a confidence greater than a pre-specified threshold.</a:t>
            </a:r>
          </a:p>
        </p:txBody>
      </p:sp>
      <p:sp>
        <p:nvSpPr>
          <p:cNvPr id="3" name="TextBox 2"/>
          <p:cNvSpPr txBox="1"/>
          <p:nvPr/>
        </p:nvSpPr>
        <p:spPr>
          <a:xfrm>
            <a:off x="457200" y="1828800"/>
            <a:ext cx="8305800" cy="3539430"/>
          </a:xfrm>
          <a:prstGeom prst="rect">
            <a:avLst/>
          </a:prstGeom>
          <a:noFill/>
        </p:spPr>
        <p:txBody>
          <a:bodyPr wrap="square" rtlCol="0">
            <a:spAutoFit/>
          </a:bodyPr>
          <a:lstStyle/>
          <a:p>
            <a:r>
              <a:rPr lang="en-GB" b="0" dirty="0">
                <a:solidFill>
                  <a:schemeClr val="folHlink"/>
                </a:solidFill>
                <a:latin typeface="+mn-lt"/>
              </a:rPr>
              <a:t>The strength of an association rule can be measured in terms of support and confidence</a:t>
            </a:r>
          </a:p>
          <a:p>
            <a:endParaRPr lang="en-GB" b="0" dirty="0">
              <a:solidFill>
                <a:schemeClr val="folHlink"/>
              </a:solidFill>
              <a:latin typeface="+mn-lt"/>
            </a:endParaRPr>
          </a:p>
          <a:p>
            <a:r>
              <a:rPr lang="en-GB" dirty="0">
                <a:solidFill>
                  <a:schemeClr val="folHlink"/>
                </a:solidFill>
                <a:latin typeface="+mn-lt"/>
              </a:rPr>
              <a:t>Support</a:t>
            </a:r>
            <a:r>
              <a:rPr lang="en-GB" b="0" dirty="0">
                <a:solidFill>
                  <a:schemeClr val="folHlink"/>
                </a:solidFill>
                <a:latin typeface="+mn-lt"/>
              </a:rPr>
              <a:t> – determines how often the rule is applicable to a given data set.</a:t>
            </a:r>
          </a:p>
          <a:p>
            <a:endParaRPr lang="en-GB" b="0" dirty="0">
              <a:solidFill>
                <a:schemeClr val="folHlink"/>
              </a:solidFill>
              <a:latin typeface="+mn-lt"/>
            </a:endParaRPr>
          </a:p>
          <a:p>
            <a:r>
              <a:rPr lang="en-GB" dirty="0">
                <a:solidFill>
                  <a:schemeClr val="folHlink"/>
                </a:solidFill>
                <a:latin typeface="+mn-lt"/>
              </a:rPr>
              <a:t>Confidence</a:t>
            </a:r>
            <a:r>
              <a:rPr lang="en-GB" b="0" dirty="0">
                <a:solidFill>
                  <a:schemeClr val="folHlink"/>
                </a:solidFill>
                <a:latin typeface="+mn-lt"/>
              </a:rPr>
              <a:t> determines how frequently items in Y appear in transactions that contain x.</a:t>
            </a:r>
          </a:p>
        </p:txBody>
      </p:sp>
      <p:sp>
        <p:nvSpPr>
          <p:cNvPr id="4" name="TextBox 3"/>
          <p:cNvSpPr txBox="1"/>
          <p:nvPr/>
        </p:nvSpPr>
        <p:spPr>
          <a:xfrm>
            <a:off x="491067" y="0"/>
            <a:ext cx="8458200" cy="707886"/>
          </a:xfrm>
          <a:prstGeom prst="rect">
            <a:avLst/>
          </a:prstGeom>
          <a:noFill/>
        </p:spPr>
        <p:txBody>
          <a:bodyPr wrap="square" rtlCol="0">
            <a:spAutoFit/>
          </a:bodyPr>
          <a:lstStyle/>
          <a:p>
            <a:r>
              <a:rPr lang="en-GB" sz="4000" dirty="0">
                <a:solidFill>
                  <a:srgbClr val="F85E08"/>
                </a:solidFill>
                <a:effectLst>
                  <a:outerShdw blurRad="38100" dist="38100" dir="2700000" algn="tl">
                    <a:srgbClr val="C0C0C0"/>
                  </a:outerShdw>
                </a:effectLst>
                <a:latin typeface="+mj-lt"/>
                <a:ea typeface="+mj-ea"/>
                <a:cs typeface="+mj-cs"/>
              </a:rPr>
              <a:t>Strength of an Association Rule</a:t>
            </a:r>
          </a:p>
        </p:txBody>
      </p:sp>
    </p:spTree>
    <p:extLst>
      <p:ext uri="{BB962C8B-B14F-4D97-AF65-F5344CB8AC3E}">
        <p14:creationId xmlns:p14="http://schemas.microsoft.com/office/powerpoint/2010/main" val="1144194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345780"/>
            <a:ext cx="7391400" cy="707886"/>
          </a:xfrm>
          <a:prstGeom prst="rect">
            <a:avLst/>
          </a:prstGeom>
          <a:noFill/>
        </p:spPr>
        <p:txBody>
          <a:bodyPr wrap="square" rtlCol="0">
            <a:spAutoFit/>
          </a:bodyPr>
          <a:lstStyle/>
          <a:p>
            <a:r>
              <a:rPr lang="en-GB" sz="4000" dirty="0">
                <a:solidFill>
                  <a:srgbClr val="F85E08"/>
                </a:solidFill>
                <a:effectLst>
                  <a:outerShdw blurRad="38100" dist="38100" dir="2700000" algn="tl">
                    <a:srgbClr val="C0C0C0"/>
                  </a:outerShdw>
                </a:effectLst>
                <a:latin typeface="+mj-lt"/>
                <a:ea typeface="+mj-ea"/>
                <a:cs typeface="+mj-cs"/>
              </a:rPr>
              <a:t>Consider </a:t>
            </a:r>
            <a:r>
              <a:rPr lang="en-GB" sz="4000" dirty="0" smtClean="0">
                <a:solidFill>
                  <a:srgbClr val="F85E08"/>
                </a:solidFill>
                <a:effectLst>
                  <a:outerShdw blurRad="38100" dist="38100" dir="2700000" algn="tl">
                    <a:srgbClr val="C0C0C0"/>
                  </a:outerShdw>
                </a:effectLst>
                <a:latin typeface="+mj-lt"/>
                <a:ea typeface="+mj-ea"/>
                <a:cs typeface="+mj-cs"/>
              </a:rPr>
              <a:t>Association Rules</a:t>
            </a:r>
            <a:endParaRPr lang="en-GB" sz="4000" dirty="0">
              <a:solidFill>
                <a:srgbClr val="F85E08"/>
              </a:solidFill>
              <a:effectLst>
                <a:outerShdw blurRad="38100" dist="38100" dir="2700000" algn="tl">
                  <a:srgbClr val="C0C0C0"/>
                </a:outerShdw>
              </a:effectLst>
              <a:latin typeface="+mj-lt"/>
              <a:ea typeface="+mj-ea"/>
              <a:cs typeface="+mj-cs"/>
            </a:endParaRPr>
          </a:p>
        </p:txBody>
      </p:sp>
      <p:cxnSp>
        <p:nvCxnSpPr>
          <p:cNvPr id="7" name="Straight Arrow Connector 6"/>
          <p:cNvCxnSpPr/>
          <p:nvPr/>
        </p:nvCxnSpPr>
        <p:spPr bwMode="auto">
          <a:xfrm>
            <a:off x="6248400" y="1795790"/>
            <a:ext cx="914400" cy="0"/>
          </a:xfrm>
          <a:prstGeom prst="straightConnector1">
            <a:avLst/>
          </a:prstGeom>
          <a:ln>
            <a:headEnd type="none" w="med" len="med"/>
            <a:tailEnd type="triangle"/>
          </a:ln>
        </p:spPr>
        <p:style>
          <a:lnRef idx="3">
            <a:schemeClr val="accent1"/>
          </a:lnRef>
          <a:fillRef idx="0">
            <a:schemeClr val="accent1"/>
          </a:fillRef>
          <a:effectRef idx="2">
            <a:schemeClr val="accent1"/>
          </a:effectRef>
          <a:fontRef idx="minor">
            <a:schemeClr val="tx1"/>
          </a:fontRef>
        </p:style>
      </p:cxnSp>
      <p:sp>
        <p:nvSpPr>
          <p:cNvPr id="3" name="TextBox 2"/>
          <p:cNvSpPr txBox="1"/>
          <p:nvPr/>
        </p:nvSpPr>
        <p:spPr>
          <a:xfrm>
            <a:off x="76200" y="1542647"/>
            <a:ext cx="9067800" cy="4832092"/>
          </a:xfrm>
          <a:prstGeom prst="rect">
            <a:avLst/>
          </a:prstGeom>
          <a:noFill/>
        </p:spPr>
        <p:txBody>
          <a:bodyPr wrap="square" rtlCol="0">
            <a:spAutoFit/>
          </a:bodyPr>
          <a:lstStyle/>
          <a:p>
            <a:r>
              <a:rPr lang="en-GB" b="0" dirty="0">
                <a:solidFill>
                  <a:schemeClr val="folHlink"/>
                </a:solidFill>
                <a:latin typeface="+mn-lt"/>
              </a:rPr>
              <a:t>Consider this rule {Milk, Nappies</a:t>
            </a:r>
          </a:p>
          <a:p>
            <a:endParaRPr lang="en-GB" b="0" dirty="0">
              <a:solidFill>
                <a:schemeClr val="folHlink"/>
              </a:solidFill>
              <a:latin typeface="+mn-lt"/>
            </a:endParaRPr>
          </a:p>
          <a:p>
            <a:r>
              <a:rPr lang="en-GB" b="0" dirty="0">
                <a:solidFill>
                  <a:schemeClr val="folHlink"/>
                </a:solidFill>
                <a:latin typeface="+mn-lt"/>
              </a:rPr>
              <a:t>The </a:t>
            </a:r>
            <a:r>
              <a:rPr lang="en-GB" dirty="0">
                <a:solidFill>
                  <a:schemeClr val="folHlink"/>
                </a:solidFill>
                <a:latin typeface="+mn-lt"/>
              </a:rPr>
              <a:t>Support</a:t>
            </a:r>
            <a:r>
              <a:rPr lang="en-GB" b="0" dirty="0">
                <a:solidFill>
                  <a:schemeClr val="folHlink"/>
                </a:solidFill>
                <a:latin typeface="+mn-lt"/>
              </a:rPr>
              <a:t> count for Milk, Nappies, Beer is 2</a:t>
            </a:r>
          </a:p>
          <a:p>
            <a:r>
              <a:rPr lang="en-GB" b="0" dirty="0">
                <a:solidFill>
                  <a:schemeClr val="folHlink"/>
                </a:solidFill>
                <a:latin typeface="+mn-lt"/>
              </a:rPr>
              <a:t>The total number of transaction is 5, </a:t>
            </a:r>
          </a:p>
          <a:p>
            <a:r>
              <a:rPr lang="en-GB" b="0" dirty="0">
                <a:solidFill>
                  <a:schemeClr val="folHlink"/>
                </a:solidFill>
                <a:latin typeface="+mn-lt"/>
              </a:rPr>
              <a:t>So 2/5 =0.4 </a:t>
            </a:r>
          </a:p>
          <a:p>
            <a:endParaRPr lang="en-GB" b="0" dirty="0">
              <a:solidFill>
                <a:schemeClr val="folHlink"/>
              </a:solidFill>
              <a:latin typeface="+mn-lt"/>
            </a:endParaRPr>
          </a:p>
          <a:p>
            <a:r>
              <a:rPr lang="en-GB" b="0" dirty="0">
                <a:solidFill>
                  <a:schemeClr val="folHlink"/>
                </a:solidFill>
                <a:latin typeface="+mn-lt"/>
              </a:rPr>
              <a:t>The </a:t>
            </a:r>
            <a:r>
              <a:rPr lang="en-GB" dirty="0">
                <a:solidFill>
                  <a:schemeClr val="folHlink"/>
                </a:solidFill>
                <a:latin typeface="+mn-lt"/>
              </a:rPr>
              <a:t>Confidence</a:t>
            </a:r>
            <a:r>
              <a:rPr lang="en-GB" b="0" dirty="0">
                <a:solidFill>
                  <a:schemeClr val="folHlink"/>
                </a:solidFill>
                <a:latin typeface="+mn-lt"/>
              </a:rPr>
              <a:t> count is obtained by dividing the support count for {Milk, Nappies, Beer} by the support count for {Milk, Nappies}.</a:t>
            </a:r>
          </a:p>
          <a:p>
            <a:r>
              <a:rPr lang="en-GB" b="0" dirty="0">
                <a:solidFill>
                  <a:schemeClr val="folHlink"/>
                </a:solidFill>
                <a:latin typeface="+mn-lt"/>
              </a:rPr>
              <a:t>There are </a:t>
            </a:r>
            <a:r>
              <a:rPr lang="en-GB" b="0" dirty="0" smtClean="0">
                <a:solidFill>
                  <a:schemeClr val="folHlink"/>
                </a:solidFill>
                <a:latin typeface="+mn-lt"/>
              </a:rPr>
              <a:t>3 </a:t>
            </a:r>
            <a:r>
              <a:rPr lang="en-GB" b="0" dirty="0">
                <a:solidFill>
                  <a:schemeClr val="folHlink"/>
                </a:solidFill>
                <a:latin typeface="+mn-lt"/>
              </a:rPr>
              <a:t>transactions that </a:t>
            </a:r>
            <a:r>
              <a:rPr lang="en-GB" b="0" dirty="0" smtClean="0">
                <a:solidFill>
                  <a:schemeClr val="folHlink"/>
                </a:solidFill>
                <a:latin typeface="+mn-lt"/>
              </a:rPr>
              <a:t>contain </a:t>
            </a:r>
            <a:r>
              <a:rPr lang="en-GB" b="0" dirty="0">
                <a:solidFill>
                  <a:schemeClr val="folHlink"/>
                </a:solidFill>
                <a:latin typeface="+mn-lt"/>
              </a:rPr>
              <a:t>milk and nappies, the confidence for </a:t>
            </a:r>
            <a:r>
              <a:rPr lang="en-GB" b="0" dirty="0" smtClean="0">
                <a:solidFill>
                  <a:schemeClr val="folHlink"/>
                </a:solidFill>
                <a:latin typeface="+mn-lt"/>
              </a:rPr>
              <a:t>the </a:t>
            </a:r>
            <a:r>
              <a:rPr lang="en-GB" b="0" dirty="0">
                <a:solidFill>
                  <a:schemeClr val="folHlink"/>
                </a:solidFill>
                <a:latin typeface="+mn-lt"/>
              </a:rPr>
              <a:t>rule is </a:t>
            </a:r>
            <a:r>
              <a:rPr lang="en-GB" b="0" dirty="0" smtClean="0">
                <a:solidFill>
                  <a:schemeClr val="folHlink"/>
                </a:solidFill>
                <a:latin typeface="+mn-lt"/>
              </a:rPr>
              <a:t>2/3 </a:t>
            </a:r>
            <a:r>
              <a:rPr lang="en-GB" b="0" dirty="0">
                <a:solidFill>
                  <a:schemeClr val="folHlink"/>
                </a:solidFill>
                <a:latin typeface="+mn-lt"/>
              </a:rPr>
              <a:t>= 0.67</a:t>
            </a:r>
          </a:p>
        </p:txBody>
      </p:sp>
      <p:sp>
        <p:nvSpPr>
          <p:cNvPr id="8" name="TextBox 7"/>
          <p:cNvSpPr txBox="1"/>
          <p:nvPr/>
        </p:nvSpPr>
        <p:spPr>
          <a:xfrm>
            <a:off x="7467600" y="1534180"/>
            <a:ext cx="1447800" cy="523220"/>
          </a:xfrm>
          <a:prstGeom prst="rect">
            <a:avLst/>
          </a:prstGeom>
          <a:noFill/>
        </p:spPr>
        <p:txBody>
          <a:bodyPr wrap="square" rtlCol="0">
            <a:spAutoFit/>
          </a:bodyPr>
          <a:lstStyle/>
          <a:p>
            <a:r>
              <a:rPr lang="en-GB" b="0" dirty="0">
                <a:solidFill>
                  <a:schemeClr val="folHlink"/>
                </a:solidFill>
                <a:latin typeface="+mn-lt"/>
              </a:rPr>
              <a:t>Beer}</a:t>
            </a:r>
          </a:p>
        </p:txBody>
      </p:sp>
    </p:spTree>
    <p:extLst>
      <p:ext uri="{BB962C8B-B14F-4D97-AF65-F5344CB8AC3E}">
        <p14:creationId xmlns:p14="http://schemas.microsoft.com/office/powerpoint/2010/main" val="1633386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1752600"/>
            <a:ext cx="8382000" cy="3970318"/>
          </a:xfrm>
          <a:prstGeom prst="rect">
            <a:avLst/>
          </a:prstGeom>
          <a:noFill/>
        </p:spPr>
        <p:txBody>
          <a:bodyPr wrap="square" rtlCol="0">
            <a:spAutoFit/>
          </a:bodyPr>
          <a:lstStyle/>
          <a:p>
            <a:r>
              <a:rPr lang="en-GB" dirty="0">
                <a:solidFill>
                  <a:schemeClr val="folHlink"/>
                </a:solidFill>
                <a:latin typeface="+mn-lt"/>
              </a:rPr>
              <a:t>Support</a:t>
            </a:r>
            <a:r>
              <a:rPr lang="en-GB" b="0" dirty="0">
                <a:solidFill>
                  <a:schemeClr val="folHlink"/>
                </a:solidFill>
                <a:latin typeface="+mn-lt"/>
              </a:rPr>
              <a:t> is an </a:t>
            </a:r>
            <a:r>
              <a:rPr lang="en-GB" b="0" dirty="0" smtClean="0">
                <a:solidFill>
                  <a:schemeClr val="folHlink"/>
                </a:solidFill>
                <a:latin typeface="+mn-lt"/>
              </a:rPr>
              <a:t>important measure</a:t>
            </a:r>
          </a:p>
          <a:p>
            <a:r>
              <a:rPr lang="en-GB" b="0" dirty="0" smtClean="0">
                <a:solidFill>
                  <a:schemeClr val="folHlink"/>
                </a:solidFill>
                <a:latin typeface="+mn-lt"/>
              </a:rPr>
              <a:t>It suggests that low support from a business perspective means these are items often not bought together.  </a:t>
            </a:r>
          </a:p>
          <a:p>
            <a:r>
              <a:rPr lang="en-GB" b="0" dirty="0" smtClean="0">
                <a:solidFill>
                  <a:schemeClr val="folHlink"/>
                </a:solidFill>
                <a:latin typeface="+mn-lt"/>
              </a:rPr>
              <a:t>So </a:t>
            </a:r>
            <a:r>
              <a:rPr lang="en-GB" b="0" dirty="0">
                <a:solidFill>
                  <a:schemeClr val="folHlink"/>
                </a:solidFill>
                <a:latin typeface="+mn-lt"/>
              </a:rPr>
              <a:t>a low measure would suggest it would not be profitable to </a:t>
            </a:r>
            <a:r>
              <a:rPr lang="en-GB" b="0" dirty="0" smtClean="0">
                <a:solidFill>
                  <a:schemeClr val="folHlink"/>
                </a:solidFill>
                <a:latin typeface="+mn-lt"/>
              </a:rPr>
              <a:t>promote </a:t>
            </a:r>
            <a:r>
              <a:rPr lang="en-GB" b="0" dirty="0">
                <a:solidFill>
                  <a:schemeClr val="folHlink"/>
                </a:solidFill>
                <a:latin typeface="+mn-lt"/>
              </a:rPr>
              <a:t>items that </a:t>
            </a:r>
            <a:r>
              <a:rPr lang="en-GB" b="0" dirty="0" smtClean="0">
                <a:solidFill>
                  <a:schemeClr val="folHlink"/>
                </a:solidFill>
                <a:latin typeface="+mn-lt"/>
              </a:rPr>
              <a:t>customers seldom buy together.</a:t>
            </a:r>
          </a:p>
          <a:p>
            <a:r>
              <a:rPr lang="en-GB" b="0" dirty="0" smtClean="0">
                <a:solidFill>
                  <a:schemeClr val="folHlink"/>
                </a:solidFill>
                <a:latin typeface="+mn-lt"/>
              </a:rPr>
              <a:t>Low support helps determine which rules to eliminate.</a:t>
            </a:r>
            <a:endParaRPr lang="en-GB" b="0" dirty="0">
              <a:solidFill>
                <a:schemeClr val="folHlink"/>
              </a:solidFill>
              <a:latin typeface="+mn-lt"/>
            </a:endParaRPr>
          </a:p>
        </p:txBody>
      </p:sp>
      <p:sp>
        <p:nvSpPr>
          <p:cNvPr id="3" name="TextBox 2"/>
          <p:cNvSpPr txBox="1"/>
          <p:nvPr/>
        </p:nvSpPr>
        <p:spPr>
          <a:xfrm>
            <a:off x="1828800" y="381000"/>
            <a:ext cx="4572000" cy="707886"/>
          </a:xfrm>
          <a:prstGeom prst="rect">
            <a:avLst/>
          </a:prstGeom>
          <a:noFill/>
        </p:spPr>
        <p:txBody>
          <a:bodyPr wrap="square" rtlCol="0">
            <a:spAutoFit/>
          </a:bodyPr>
          <a:lstStyle/>
          <a:p>
            <a:r>
              <a:rPr lang="en-GB" sz="4000" dirty="0">
                <a:solidFill>
                  <a:srgbClr val="F85E08"/>
                </a:solidFill>
                <a:effectLst>
                  <a:outerShdw blurRad="38100" dist="38100" dir="2700000" algn="tl">
                    <a:srgbClr val="C0C0C0"/>
                  </a:outerShdw>
                </a:effectLst>
                <a:latin typeface="+mj-lt"/>
                <a:ea typeface="+mj-ea"/>
                <a:cs typeface="+mj-cs"/>
              </a:rPr>
              <a:t>Strong Rules</a:t>
            </a:r>
          </a:p>
        </p:txBody>
      </p:sp>
    </p:spTree>
    <p:extLst>
      <p:ext uri="{BB962C8B-B14F-4D97-AF65-F5344CB8AC3E}">
        <p14:creationId xmlns:p14="http://schemas.microsoft.com/office/powerpoint/2010/main" val="10545837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1905000"/>
            <a:ext cx="7391400" cy="3108543"/>
          </a:xfrm>
          <a:prstGeom prst="rect">
            <a:avLst/>
          </a:prstGeom>
          <a:noFill/>
        </p:spPr>
        <p:txBody>
          <a:bodyPr wrap="square" rtlCol="0">
            <a:spAutoFit/>
          </a:bodyPr>
          <a:lstStyle/>
          <a:p>
            <a:r>
              <a:rPr lang="en-GB" dirty="0">
                <a:solidFill>
                  <a:schemeClr val="folHlink"/>
                </a:solidFill>
                <a:latin typeface="+mn-lt"/>
              </a:rPr>
              <a:t>Confidence</a:t>
            </a:r>
            <a:r>
              <a:rPr lang="en-GB" b="0" dirty="0">
                <a:solidFill>
                  <a:schemeClr val="folHlink"/>
                </a:solidFill>
                <a:latin typeface="+mn-lt"/>
              </a:rPr>
              <a:t> identifies the reliability of the inference made by a rule. </a:t>
            </a:r>
          </a:p>
          <a:p>
            <a:endParaRPr lang="en-GB" b="0" dirty="0">
              <a:solidFill>
                <a:schemeClr val="folHlink"/>
              </a:solidFill>
              <a:latin typeface="+mn-lt"/>
            </a:endParaRPr>
          </a:p>
          <a:p>
            <a:r>
              <a:rPr lang="en-GB" b="0" dirty="0">
                <a:solidFill>
                  <a:schemeClr val="folHlink"/>
                </a:solidFill>
                <a:latin typeface="+mn-lt"/>
              </a:rPr>
              <a:t>For a given rule X --- </a:t>
            </a:r>
            <a:r>
              <a:rPr lang="en-GB" b="0" dirty="0" smtClean="0">
                <a:solidFill>
                  <a:schemeClr val="folHlink"/>
                </a:solidFill>
                <a:latin typeface="+mn-lt"/>
              </a:rPr>
              <a:t>Y, </a:t>
            </a:r>
            <a:r>
              <a:rPr lang="en-GB" b="0" dirty="0">
                <a:solidFill>
                  <a:schemeClr val="folHlink"/>
                </a:solidFill>
                <a:latin typeface="+mn-lt"/>
              </a:rPr>
              <a:t>the </a:t>
            </a:r>
            <a:r>
              <a:rPr lang="en-GB" b="0" dirty="0" smtClean="0">
                <a:solidFill>
                  <a:schemeClr val="folHlink"/>
                </a:solidFill>
                <a:latin typeface="+mn-lt"/>
              </a:rPr>
              <a:t>best rule results in the higher </a:t>
            </a:r>
            <a:r>
              <a:rPr lang="en-GB" b="0" dirty="0">
                <a:solidFill>
                  <a:schemeClr val="folHlink"/>
                </a:solidFill>
                <a:latin typeface="+mn-lt"/>
              </a:rPr>
              <a:t>the confidence.  </a:t>
            </a:r>
            <a:r>
              <a:rPr lang="en-GB" b="0" dirty="0" smtClean="0">
                <a:solidFill>
                  <a:schemeClr val="folHlink"/>
                </a:solidFill>
                <a:latin typeface="+mn-lt"/>
              </a:rPr>
              <a:t>That is the </a:t>
            </a:r>
            <a:r>
              <a:rPr lang="en-GB" b="0" dirty="0">
                <a:solidFill>
                  <a:schemeClr val="folHlink"/>
                </a:solidFill>
                <a:latin typeface="+mn-lt"/>
              </a:rPr>
              <a:t>more likely it is for Y to be present in transactions that contain X.</a:t>
            </a:r>
          </a:p>
        </p:txBody>
      </p:sp>
      <p:sp>
        <p:nvSpPr>
          <p:cNvPr id="3" name="TextBox 2"/>
          <p:cNvSpPr txBox="1"/>
          <p:nvPr/>
        </p:nvSpPr>
        <p:spPr>
          <a:xfrm>
            <a:off x="1828800" y="381000"/>
            <a:ext cx="4572000" cy="707886"/>
          </a:xfrm>
          <a:prstGeom prst="rect">
            <a:avLst/>
          </a:prstGeom>
          <a:noFill/>
        </p:spPr>
        <p:txBody>
          <a:bodyPr wrap="square" rtlCol="0">
            <a:spAutoFit/>
          </a:bodyPr>
          <a:lstStyle/>
          <a:p>
            <a:r>
              <a:rPr lang="en-GB" sz="4000" dirty="0">
                <a:solidFill>
                  <a:srgbClr val="F85E08"/>
                </a:solidFill>
                <a:effectLst>
                  <a:outerShdw blurRad="38100" dist="38100" dir="2700000" algn="tl">
                    <a:srgbClr val="C0C0C0"/>
                  </a:outerShdw>
                </a:effectLst>
                <a:latin typeface="+mj-lt"/>
                <a:ea typeface="+mj-ea"/>
                <a:cs typeface="+mj-cs"/>
              </a:rPr>
              <a:t>Strong Rules</a:t>
            </a:r>
          </a:p>
        </p:txBody>
      </p:sp>
    </p:spTree>
    <p:extLst>
      <p:ext uri="{BB962C8B-B14F-4D97-AF65-F5344CB8AC3E}">
        <p14:creationId xmlns:p14="http://schemas.microsoft.com/office/powerpoint/2010/main" val="33082834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8200" y="1371600"/>
            <a:ext cx="7726557" cy="5047536"/>
          </a:xfrm>
          <a:prstGeom prst="rect">
            <a:avLst/>
          </a:prstGeom>
        </p:spPr>
        <p:txBody>
          <a:bodyPr wrap="square">
            <a:spAutoFit/>
          </a:bodyPr>
          <a:lstStyle/>
          <a:p>
            <a:endParaRPr lang="en-GB" sz="1400" dirty="0"/>
          </a:p>
          <a:p>
            <a:r>
              <a:rPr lang="en-GB" sz="1400" dirty="0" smtClean="0">
                <a:solidFill>
                  <a:srgbClr val="0000CC"/>
                </a:solidFill>
              </a:rPr>
              <a:t>Minimum </a:t>
            </a:r>
            <a:r>
              <a:rPr lang="en-GB" sz="1400" dirty="0">
                <a:solidFill>
                  <a:srgbClr val="0000CC"/>
                </a:solidFill>
              </a:rPr>
              <a:t>support: 0.5 (2 instances)</a:t>
            </a:r>
          </a:p>
          <a:p>
            <a:r>
              <a:rPr lang="en-GB" sz="1400" dirty="0">
                <a:solidFill>
                  <a:srgbClr val="0000CC"/>
                </a:solidFill>
              </a:rPr>
              <a:t>Minimum metric &lt;confidence&gt;: 0.9</a:t>
            </a:r>
          </a:p>
          <a:p>
            <a:r>
              <a:rPr lang="en-GB" sz="1400" dirty="0">
                <a:solidFill>
                  <a:srgbClr val="0000CC"/>
                </a:solidFill>
              </a:rPr>
              <a:t>Number of cycles performed: 10</a:t>
            </a:r>
          </a:p>
          <a:p>
            <a:endParaRPr lang="en-GB" sz="1400" dirty="0">
              <a:solidFill>
                <a:srgbClr val="0000CC"/>
              </a:solidFill>
            </a:endParaRPr>
          </a:p>
          <a:p>
            <a:r>
              <a:rPr lang="en-GB" sz="1400" dirty="0">
                <a:solidFill>
                  <a:srgbClr val="0000CC"/>
                </a:solidFill>
              </a:rPr>
              <a:t>Generated sets of large </a:t>
            </a:r>
            <a:r>
              <a:rPr lang="en-GB" sz="1400" dirty="0" err="1">
                <a:solidFill>
                  <a:srgbClr val="0000CC"/>
                </a:solidFill>
              </a:rPr>
              <a:t>itemsets</a:t>
            </a:r>
            <a:r>
              <a:rPr lang="en-GB" sz="1400" dirty="0">
                <a:solidFill>
                  <a:srgbClr val="0000CC"/>
                </a:solidFill>
              </a:rPr>
              <a:t>:</a:t>
            </a:r>
          </a:p>
          <a:p>
            <a:r>
              <a:rPr lang="en-GB" sz="1400" dirty="0" smtClean="0">
                <a:solidFill>
                  <a:srgbClr val="0000CC"/>
                </a:solidFill>
              </a:rPr>
              <a:t>Size </a:t>
            </a:r>
            <a:r>
              <a:rPr lang="en-GB" sz="1400" dirty="0">
                <a:solidFill>
                  <a:srgbClr val="0000CC"/>
                </a:solidFill>
              </a:rPr>
              <a:t>of set of large </a:t>
            </a:r>
            <a:r>
              <a:rPr lang="en-GB" sz="1400" dirty="0" err="1">
                <a:solidFill>
                  <a:srgbClr val="0000CC"/>
                </a:solidFill>
              </a:rPr>
              <a:t>itemsets</a:t>
            </a:r>
            <a:r>
              <a:rPr lang="en-GB" sz="1400" dirty="0">
                <a:solidFill>
                  <a:srgbClr val="0000CC"/>
                </a:solidFill>
              </a:rPr>
              <a:t> L(1): 8</a:t>
            </a:r>
          </a:p>
          <a:p>
            <a:r>
              <a:rPr lang="en-GB" sz="1400" dirty="0" smtClean="0">
                <a:solidFill>
                  <a:srgbClr val="0000CC"/>
                </a:solidFill>
              </a:rPr>
              <a:t>Size </a:t>
            </a:r>
            <a:r>
              <a:rPr lang="en-GB" sz="1400" dirty="0">
                <a:solidFill>
                  <a:srgbClr val="0000CC"/>
                </a:solidFill>
              </a:rPr>
              <a:t>of set of large </a:t>
            </a:r>
            <a:r>
              <a:rPr lang="en-GB" sz="1400" dirty="0" err="1">
                <a:solidFill>
                  <a:srgbClr val="0000CC"/>
                </a:solidFill>
              </a:rPr>
              <a:t>itemsets</a:t>
            </a:r>
            <a:r>
              <a:rPr lang="en-GB" sz="1400" dirty="0">
                <a:solidFill>
                  <a:srgbClr val="0000CC"/>
                </a:solidFill>
              </a:rPr>
              <a:t> L(2): 21</a:t>
            </a:r>
          </a:p>
          <a:p>
            <a:r>
              <a:rPr lang="en-GB" sz="1400" dirty="0" smtClean="0">
                <a:solidFill>
                  <a:srgbClr val="0000CC"/>
                </a:solidFill>
              </a:rPr>
              <a:t>Size </a:t>
            </a:r>
            <a:r>
              <a:rPr lang="en-GB" sz="1400" dirty="0">
                <a:solidFill>
                  <a:srgbClr val="0000CC"/>
                </a:solidFill>
              </a:rPr>
              <a:t>of set of large </a:t>
            </a:r>
            <a:r>
              <a:rPr lang="en-GB" sz="1400" dirty="0" err="1">
                <a:solidFill>
                  <a:srgbClr val="0000CC"/>
                </a:solidFill>
              </a:rPr>
              <a:t>itemsets</a:t>
            </a:r>
            <a:r>
              <a:rPr lang="en-GB" sz="1400" dirty="0">
                <a:solidFill>
                  <a:srgbClr val="0000CC"/>
                </a:solidFill>
              </a:rPr>
              <a:t> L(3): 20</a:t>
            </a:r>
          </a:p>
          <a:p>
            <a:r>
              <a:rPr lang="en-GB" sz="1400" dirty="0" smtClean="0">
                <a:solidFill>
                  <a:srgbClr val="0000CC"/>
                </a:solidFill>
              </a:rPr>
              <a:t>Size </a:t>
            </a:r>
            <a:r>
              <a:rPr lang="en-GB" sz="1400" dirty="0">
                <a:solidFill>
                  <a:srgbClr val="0000CC"/>
                </a:solidFill>
              </a:rPr>
              <a:t>of set of large </a:t>
            </a:r>
            <a:r>
              <a:rPr lang="en-GB" sz="1400" dirty="0" err="1">
                <a:solidFill>
                  <a:srgbClr val="0000CC"/>
                </a:solidFill>
              </a:rPr>
              <a:t>itemsets</a:t>
            </a:r>
            <a:r>
              <a:rPr lang="en-GB" sz="1400" dirty="0">
                <a:solidFill>
                  <a:srgbClr val="0000CC"/>
                </a:solidFill>
              </a:rPr>
              <a:t> L(4): 6</a:t>
            </a:r>
          </a:p>
          <a:p>
            <a:endParaRPr lang="en-GB" sz="1400" dirty="0" smtClean="0">
              <a:solidFill>
                <a:srgbClr val="0000CC"/>
              </a:solidFill>
            </a:endParaRPr>
          </a:p>
          <a:p>
            <a:r>
              <a:rPr lang="en-GB" sz="1400" dirty="0" smtClean="0">
                <a:solidFill>
                  <a:srgbClr val="0000CC"/>
                </a:solidFill>
              </a:rPr>
              <a:t>Best </a:t>
            </a:r>
            <a:r>
              <a:rPr lang="en-GB" sz="1400" dirty="0">
                <a:solidFill>
                  <a:srgbClr val="0000CC"/>
                </a:solidFill>
              </a:rPr>
              <a:t>rules found:</a:t>
            </a:r>
          </a:p>
          <a:p>
            <a:endParaRPr lang="en-GB" sz="1400" dirty="0">
              <a:solidFill>
                <a:srgbClr val="0000CC"/>
              </a:solidFill>
            </a:endParaRPr>
          </a:p>
          <a:p>
            <a:r>
              <a:rPr lang="en-GB" sz="1400" dirty="0">
                <a:solidFill>
                  <a:srgbClr val="0000CC"/>
                </a:solidFill>
              </a:rPr>
              <a:t> 1. Eggs=FALSE 4 ==&gt; Milk=TRUE 4    </a:t>
            </a:r>
            <a:r>
              <a:rPr lang="en-GB" sz="1400" dirty="0" err="1">
                <a:solidFill>
                  <a:srgbClr val="0000CC"/>
                </a:solidFill>
              </a:rPr>
              <a:t>conf</a:t>
            </a:r>
            <a:r>
              <a:rPr lang="en-GB" sz="1400" dirty="0">
                <a:solidFill>
                  <a:srgbClr val="0000CC"/>
                </a:solidFill>
              </a:rPr>
              <a:t>:(1)</a:t>
            </a:r>
          </a:p>
          <a:p>
            <a:r>
              <a:rPr lang="en-GB" sz="1400" dirty="0">
                <a:solidFill>
                  <a:srgbClr val="0000CC"/>
                </a:solidFill>
              </a:rPr>
              <a:t> 2. Milk=TRUE 4 ==&gt; Eggs=FALSE 4    </a:t>
            </a:r>
            <a:r>
              <a:rPr lang="en-GB" sz="1400" dirty="0" err="1">
                <a:solidFill>
                  <a:srgbClr val="0000CC"/>
                </a:solidFill>
              </a:rPr>
              <a:t>conf</a:t>
            </a:r>
            <a:r>
              <a:rPr lang="en-GB" sz="1400" dirty="0">
                <a:solidFill>
                  <a:srgbClr val="0000CC"/>
                </a:solidFill>
              </a:rPr>
              <a:t>:(1)</a:t>
            </a:r>
          </a:p>
          <a:p>
            <a:r>
              <a:rPr lang="en-GB" sz="1400" dirty="0">
                <a:solidFill>
                  <a:srgbClr val="0000CC"/>
                </a:solidFill>
              </a:rPr>
              <a:t> 3. Cola=FALSE 3 ==&gt; Bread=TRUE 3    </a:t>
            </a:r>
            <a:r>
              <a:rPr lang="en-GB" sz="1400" dirty="0" err="1">
                <a:solidFill>
                  <a:srgbClr val="0000CC"/>
                </a:solidFill>
              </a:rPr>
              <a:t>conf</a:t>
            </a:r>
            <a:r>
              <a:rPr lang="en-GB" sz="1400" dirty="0">
                <a:solidFill>
                  <a:srgbClr val="0000CC"/>
                </a:solidFill>
              </a:rPr>
              <a:t>:(1)</a:t>
            </a:r>
          </a:p>
          <a:p>
            <a:r>
              <a:rPr lang="en-GB" sz="1400" dirty="0">
                <a:solidFill>
                  <a:srgbClr val="0000CC"/>
                </a:solidFill>
              </a:rPr>
              <a:t> 4. Beer=TRUE 3 ==&gt; Nappies=TRUE 3    </a:t>
            </a:r>
            <a:r>
              <a:rPr lang="en-GB" sz="1400" dirty="0" err="1">
                <a:solidFill>
                  <a:srgbClr val="0000CC"/>
                </a:solidFill>
              </a:rPr>
              <a:t>conf</a:t>
            </a:r>
            <a:r>
              <a:rPr lang="en-GB" sz="1400" dirty="0">
                <a:solidFill>
                  <a:srgbClr val="0000CC"/>
                </a:solidFill>
              </a:rPr>
              <a:t>:(1)</a:t>
            </a:r>
          </a:p>
          <a:p>
            <a:r>
              <a:rPr lang="en-GB" sz="1400" dirty="0">
                <a:solidFill>
                  <a:srgbClr val="0000CC"/>
                </a:solidFill>
              </a:rPr>
              <a:t> 5. Bread=TRUE Eggs=FALSE 3 ==&gt; Milk=TRUE 3    </a:t>
            </a:r>
            <a:r>
              <a:rPr lang="en-GB" sz="1400" dirty="0" err="1">
                <a:solidFill>
                  <a:srgbClr val="0000CC"/>
                </a:solidFill>
              </a:rPr>
              <a:t>conf</a:t>
            </a:r>
            <a:r>
              <a:rPr lang="en-GB" sz="1400" dirty="0">
                <a:solidFill>
                  <a:srgbClr val="0000CC"/>
                </a:solidFill>
              </a:rPr>
              <a:t>:(1)</a:t>
            </a:r>
          </a:p>
          <a:p>
            <a:r>
              <a:rPr lang="en-GB" sz="1400" dirty="0">
                <a:solidFill>
                  <a:srgbClr val="0000CC"/>
                </a:solidFill>
              </a:rPr>
              <a:t> 6. Bread=TRUE Milk=TRUE 3 ==&gt; Eggs=FALSE 3    </a:t>
            </a:r>
            <a:r>
              <a:rPr lang="en-GB" sz="1400" dirty="0" err="1">
                <a:solidFill>
                  <a:srgbClr val="0000CC"/>
                </a:solidFill>
              </a:rPr>
              <a:t>conf</a:t>
            </a:r>
            <a:r>
              <a:rPr lang="en-GB" sz="1400" dirty="0">
                <a:solidFill>
                  <a:srgbClr val="0000CC"/>
                </a:solidFill>
              </a:rPr>
              <a:t>:(1)</a:t>
            </a:r>
          </a:p>
          <a:p>
            <a:r>
              <a:rPr lang="en-GB" sz="1400" dirty="0">
                <a:solidFill>
                  <a:srgbClr val="0000CC"/>
                </a:solidFill>
              </a:rPr>
              <a:t> 7. Nappies=TRUE Eggs=FALSE 3 ==&gt; Milk=TRUE 3    </a:t>
            </a:r>
            <a:r>
              <a:rPr lang="en-GB" sz="1400" dirty="0" err="1">
                <a:solidFill>
                  <a:srgbClr val="0000CC"/>
                </a:solidFill>
              </a:rPr>
              <a:t>conf</a:t>
            </a:r>
            <a:r>
              <a:rPr lang="en-GB" sz="1400" dirty="0">
                <a:solidFill>
                  <a:srgbClr val="0000CC"/>
                </a:solidFill>
              </a:rPr>
              <a:t>:(1)</a:t>
            </a:r>
          </a:p>
          <a:p>
            <a:r>
              <a:rPr lang="en-GB" sz="1400" dirty="0">
                <a:solidFill>
                  <a:srgbClr val="0000CC"/>
                </a:solidFill>
              </a:rPr>
              <a:t> 8. Milk=TRUE Nappies=TRUE 3 ==&gt; Eggs=FALSE 3    </a:t>
            </a:r>
            <a:r>
              <a:rPr lang="en-GB" sz="1400" dirty="0" err="1">
                <a:solidFill>
                  <a:srgbClr val="0000CC"/>
                </a:solidFill>
              </a:rPr>
              <a:t>conf</a:t>
            </a:r>
            <a:r>
              <a:rPr lang="en-GB" sz="1400" dirty="0">
                <a:solidFill>
                  <a:srgbClr val="0000CC"/>
                </a:solidFill>
              </a:rPr>
              <a:t>:(1)</a:t>
            </a:r>
          </a:p>
          <a:p>
            <a:r>
              <a:rPr lang="en-GB" sz="1400" dirty="0">
                <a:solidFill>
                  <a:srgbClr val="0000CC"/>
                </a:solidFill>
              </a:rPr>
              <a:t> 9. Beer=FALSE 2 ==&gt; Bread=TRUE 2    </a:t>
            </a:r>
            <a:r>
              <a:rPr lang="en-GB" sz="1400" dirty="0" err="1">
                <a:solidFill>
                  <a:srgbClr val="0000CC"/>
                </a:solidFill>
              </a:rPr>
              <a:t>conf</a:t>
            </a:r>
            <a:r>
              <a:rPr lang="en-GB" sz="1400" dirty="0">
                <a:solidFill>
                  <a:srgbClr val="0000CC"/>
                </a:solidFill>
              </a:rPr>
              <a:t>:(1)</a:t>
            </a:r>
          </a:p>
          <a:p>
            <a:r>
              <a:rPr lang="en-GB" sz="1400" dirty="0">
                <a:solidFill>
                  <a:srgbClr val="0000CC"/>
                </a:solidFill>
              </a:rPr>
              <a:t>10. Beer=FALSE 2 ==&gt; Milk=TRUE 2    </a:t>
            </a:r>
            <a:r>
              <a:rPr lang="en-GB" sz="1400" dirty="0" err="1">
                <a:solidFill>
                  <a:srgbClr val="0000CC"/>
                </a:solidFill>
              </a:rPr>
              <a:t>conf</a:t>
            </a:r>
            <a:r>
              <a:rPr lang="en-GB" sz="1400" dirty="0">
                <a:solidFill>
                  <a:srgbClr val="0000CC"/>
                </a:solidFill>
              </a:rPr>
              <a:t>:(1)</a:t>
            </a:r>
          </a:p>
        </p:txBody>
      </p:sp>
      <p:sp>
        <p:nvSpPr>
          <p:cNvPr id="3" name="Rectangle 2"/>
          <p:cNvSpPr/>
          <p:nvPr/>
        </p:nvSpPr>
        <p:spPr>
          <a:xfrm>
            <a:off x="2209800" y="457200"/>
            <a:ext cx="1406154" cy="523220"/>
          </a:xfrm>
          <a:prstGeom prst="rect">
            <a:avLst/>
          </a:prstGeom>
        </p:spPr>
        <p:txBody>
          <a:bodyPr wrap="none">
            <a:spAutoFit/>
          </a:bodyPr>
          <a:lstStyle/>
          <a:p>
            <a:r>
              <a:rPr lang="en-GB" dirty="0" err="1"/>
              <a:t>Apriori</a:t>
            </a:r>
            <a:endParaRPr lang="en-GB" dirty="0"/>
          </a:p>
        </p:txBody>
      </p:sp>
    </p:spTree>
    <p:extLst>
      <p:ext uri="{BB962C8B-B14F-4D97-AF65-F5344CB8AC3E}">
        <p14:creationId xmlns:p14="http://schemas.microsoft.com/office/powerpoint/2010/main" val="5580929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Seminar Application Case</a:t>
            </a:r>
            <a:br>
              <a:rPr lang="en-US" dirty="0" smtClean="0"/>
            </a:br>
            <a:endParaRPr lang="en-US" dirty="0">
              <a:solidFill>
                <a:srgbClr val="0000CC"/>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762000" y="1600200"/>
            <a:ext cx="8153400" cy="4876800"/>
          </a:xfrm>
        </p:spPr>
        <p:txBody>
          <a:bodyPr>
            <a:normAutofit fontScale="70000" lnSpcReduction="20000"/>
          </a:bodyPr>
          <a:lstStyle/>
          <a:p>
            <a:pPr>
              <a:buNone/>
            </a:pPr>
            <a:r>
              <a:rPr lang="en-US" sz="4000" dirty="0">
                <a:solidFill>
                  <a:srgbClr val="0000CC"/>
                </a:solidFill>
                <a:effectLst>
                  <a:outerShdw blurRad="38100" dist="38100" dir="2700000" algn="tl">
                    <a:srgbClr val="000000">
                      <a:alpha val="43137"/>
                    </a:srgbClr>
                  </a:outerShdw>
                </a:effectLst>
              </a:rPr>
              <a:t>Data Mining &amp; Privacy Issues </a:t>
            </a:r>
            <a:endParaRPr lang="en-US" sz="4000" dirty="0" smtClean="0">
              <a:solidFill>
                <a:srgbClr val="0000CC"/>
              </a:solidFill>
              <a:effectLst>
                <a:outerShdw blurRad="38100" dist="38100" dir="2700000" algn="tl">
                  <a:srgbClr val="000000">
                    <a:alpha val="43137"/>
                  </a:srgbClr>
                </a:outerShdw>
              </a:effectLst>
            </a:endParaRPr>
          </a:p>
          <a:p>
            <a:pPr>
              <a:buNone/>
            </a:pPr>
            <a:endParaRPr lang="en-US" sz="4000" dirty="0">
              <a:solidFill>
                <a:srgbClr val="0000CC"/>
              </a:solidFill>
              <a:effectLst>
                <a:outerShdw blurRad="38100" dist="38100" dir="2700000" algn="tl">
                  <a:srgbClr val="000000">
                    <a:alpha val="43137"/>
                  </a:srgbClr>
                </a:outerShdw>
              </a:effectLst>
            </a:endParaRPr>
          </a:p>
          <a:p>
            <a:pPr>
              <a:buNone/>
            </a:pPr>
            <a:r>
              <a:rPr lang="en-US" sz="4200" dirty="0" smtClean="0">
                <a:solidFill>
                  <a:srgbClr val="F85E08"/>
                </a:solidFill>
                <a:effectLst>
                  <a:outerShdw blurRad="38100" dist="38100" dir="2700000" algn="tl">
                    <a:srgbClr val="000000">
                      <a:alpha val="43137"/>
                    </a:srgbClr>
                  </a:outerShdw>
                </a:effectLst>
              </a:rPr>
              <a:t>Predicting </a:t>
            </a:r>
            <a:r>
              <a:rPr lang="en-US" sz="4200" dirty="0">
                <a:solidFill>
                  <a:srgbClr val="F85E08"/>
                </a:solidFill>
                <a:effectLst>
                  <a:outerShdw blurRad="38100" dist="38100" dir="2700000" algn="tl">
                    <a:srgbClr val="000000">
                      <a:alpha val="43137"/>
                    </a:srgbClr>
                  </a:outerShdw>
                </a:effectLst>
              </a:rPr>
              <a:t>Customer Buying Patterns</a:t>
            </a:r>
            <a:r>
              <a:rPr lang="en-US" sz="4200" dirty="0" smtClean="0">
                <a:solidFill>
                  <a:srgbClr val="F85E08"/>
                </a:solidFill>
                <a:effectLst>
                  <a:outerShdw blurRad="38100" dist="38100" dir="2700000" algn="tl">
                    <a:srgbClr val="000000">
                      <a:alpha val="43137"/>
                    </a:srgbClr>
                  </a:outerShdw>
                </a:effectLst>
              </a:rPr>
              <a:t>—</a:t>
            </a:r>
          </a:p>
          <a:p>
            <a:pPr>
              <a:buNone/>
            </a:pPr>
            <a:r>
              <a:rPr lang="en-US" sz="4200" dirty="0" smtClean="0">
                <a:solidFill>
                  <a:srgbClr val="F85E08"/>
                </a:solidFill>
                <a:effectLst>
                  <a:outerShdw blurRad="38100" dist="38100" dir="2700000" algn="tl">
                    <a:srgbClr val="000000">
                      <a:alpha val="43137"/>
                    </a:srgbClr>
                  </a:outerShdw>
                </a:effectLst>
              </a:rPr>
              <a:t>The </a:t>
            </a:r>
            <a:r>
              <a:rPr lang="en-US" sz="4200" dirty="0">
                <a:solidFill>
                  <a:srgbClr val="F85E08"/>
                </a:solidFill>
                <a:effectLst>
                  <a:outerShdw blurRad="38100" dist="38100" dir="2700000" algn="tl">
                    <a:srgbClr val="000000">
                      <a:alpha val="43137"/>
                    </a:srgbClr>
                  </a:outerShdw>
                </a:effectLst>
              </a:rPr>
              <a:t>Target </a:t>
            </a:r>
            <a:r>
              <a:rPr lang="en-US" sz="4200" dirty="0" smtClean="0">
                <a:solidFill>
                  <a:srgbClr val="F85E08"/>
                </a:solidFill>
                <a:effectLst>
                  <a:outerShdw blurRad="38100" dist="38100" dir="2700000" algn="tl">
                    <a:srgbClr val="000000">
                      <a:alpha val="43137"/>
                    </a:srgbClr>
                  </a:outerShdw>
                </a:effectLst>
              </a:rPr>
              <a:t>Story</a:t>
            </a:r>
          </a:p>
          <a:p>
            <a:pPr>
              <a:buNone/>
            </a:pPr>
            <a:endParaRPr lang="en-US" sz="3100" dirty="0" smtClean="0">
              <a:solidFill>
                <a:srgbClr val="0000CC"/>
              </a:solidFill>
              <a:effectLst>
                <a:outerShdw blurRad="38100" dist="38100" dir="2700000" algn="tl">
                  <a:srgbClr val="000000">
                    <a:alpha val="43137"/>
                  </a:srgbClr>
                </a:outerShdw>
              </a:effectLst>
            </a:endParaRPr>
          </a:p>
          <a:p>
            <a:pPr>
              <a:buNone/>
            </a:pPr>
            <a:r>
              <a:rPr lang="en-US" sz="3800" u="sng" dirty="0" smtClean="0">
                <a:solidFill>
                  <a:srgbClr val="F85E08"/>
                </a:solidFill>
                <a:effectLst>
                  <a:outerShdw blurRad="38100" dist="38100" dir="2700000" algn="tl">
                    <a:srgbClr val="000000">
                      <a:alpha val="43137"/>
                    </a:srgbClr>
                  </a:outerShdw>
                </a:effectLst>
              </a:rPr>
              <a:t>Questions for Discussion</a:t>
            </a:r>
          </a:p>
          <a:p>
            <a:pPr marL="514350" indent="-514350">
              <a:buFont typeface="+mj-lt"/>
              <a:buAutoNum type="arabicPeriod"/>
            </a:pPr>
            <a:r>
              <a:rPr lang="en-US" sz="3300" dirty="0" smtClean="0"/>
              <a:t>What </a:t>
            </a:r>
            <a:r>
              <a:rPr lang="en-US" sz="3300" dirty="0"/>
              <a:t>do you think about data mining and </a:t>
            </a:r>
            <a:r>
              <a:rPr lang="en-US" sz="3300" dirty="0" smtClean="0"/>
              <a:t>its implication </a:t>
            </a:r>
            <a:r>
              <a:rPr lang="en-US" sz="3300" dirty="0"/>
              <a:t>for privacy? What is the </a:t>
            </a:r>
            <a:r>
              <a:rPr lang="en-US" sz="3300" dirty="0" smtClean="0"/>
              <a:t>threshold between </a:t>
            </a:r>
            <a:r>
              <a:rPr lang="en-US" sz="3300" dirty="0"/>
              <a:t>discovery of knowledge and </a:t>
            </a:r>
            <a:r>
              <a:rPr lang="en-US" sz="3300" dirty="0" smtClean="0"/>
              <a:t>infringement of </a:t>
            </a:r>
            <a:r>
              <a:rPr lang="en-US" sz="3300" dirty="0"/>
              <a:t>privacy?</a:t>
            </a:r>
          </a:p>
          <a:p>
            <a:pPr marL="514350" indent="-514350">
              <a:buFont typeface="+mj-lt"/>
              <a:buAutoNum type="arabicPeriod"/>
            </a:pPr>
            <a:r>
              <a:rPr lang="en-US" sz="3300" dirty="0" smtClean="0"/>
              <a:t>Did </a:t>
            </a:r>
            <a:r>
              <a:rPr lang="en-US" sz="3300" dirty="0"/>
              <a:t>Target go too far? Did it do anything </a:t>
            </a:r>
            <a:r>
              <a:rPr lang="en-US" sz="3300" dirty="0" smtClean="0"/>
              <a:t>illegal? What </a:t>
            </a:r>
            <a:r>
              <a:rPr lang="en-US" sz="3300" dirty="0"/>
              <a:t>do you think Target should have </a:t>
            </a:r>
            <a:r>
              <a:rPr lang="en-US" sz="3300" dirty="0" smtClean="0"/>
              <a:t>done? What </a:t>
            </a:r>
            <a:r>
              <a:rPr lang="en-US" sz="3300" dirty="0"/>
              <a:t>do you think Target should do next (</a:t>
            </a:r>
            <a:r>
              <a:rPr lang="en-US" sz="3300" dirty="0" smtClean="0"/>
              <a:t>quit these </a:t>
            </a:r>
            <a:r>
              <a:rPr lang="en-US" sz="3300" dirty="0"/>
              <a:t>types of practices)?</a:t>
            </a:r>
          </a:p>
        </p:txBody>
      </p:sp>
    </p:spTree>
    <p:extLst>
      <p:ext uri="{BB962C8B-B14F-4D97-AF65-F5344CB8AC3E}">
        <p14:creationId xmlns:p14="http://schemas.microsoft.com/office/powerpoint/2010/main" val="330203367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Association Rule Mining</a:t>
            </a:r>
            <a:endParaRPr lang="en-US" dirty="0"/>
          </a:p>
        </p:txBody>
      </p:sp>
      <p:sp>
        <p:nvSpPr>
          <p:cNvPr id="3" name="Content Placeholder 2"/>
          <p:cNvSpPr>
            <a:spLocks noGrp="1"/>
          </p:cNvSpPr>
          <p:nvPr>
            <p:ph idx="1"/>
          </p:nvPr>
        </p:nvSpPr>
        <p:spPr/>
        <p:txBody>
          <a:bodyPr>
            <a:normAutofit/>
          </a:bodyPr>
          <a:lstStyle/>
          <a:p>
            <a:r>
              <a:rPr lang="en-US" dirty="0" smtClean="0"/>
              <a:t>Algorithms are available for generating association rules</a:t>
            </a:r>
          </a:p>
          <a:p>
            <a:pPr lvl="1"/>
            <a:r>
              <a:rPr lang="en-US" dirty="0" smtClean="0"/>
              <a:t>Apriori</a:t>
            </a:r>
          </a:p>
          <a:p>
            <a:pPr lvl="1"/>
            <a:r>
              <a:rPr lang="en-US" dirty="0" smtClean="0"/>
              <a:t>Eclat</a:t>
            </a:r>
          </a:p>
          <a:p>
            <a:pPr lvl="1"/>
            <a:r>
              <a:rPr lang="en-US" dirty="0" smtClean="0"/>
              <a:t>FP-Growth</a:t>
            </a:r>
          </a:p>
          <a:p>
            <a:pPr lvl="1"/>
            <a:r>
              <a:rPr lang="en-US" dirty="0" smtClean="0"/>
              <a:t>+ Derivatives and hybrids of the three</a:t>
            </a:r>
          </a:p>
          <a:p>
            <a:r>
              <a:rPr lang="en-US" dirty="0" smtClean="0"/>
              <a:t>The algorithms help identify the </a:t>
            </a:r>
            <a:r>
              <a:rPr lang="en-US" dirty="0" smtClean="0">
                <a:solidFill>
                  <a:srgbClr val="FF3300"/>
                </a:solidFill>
              </a:rPr>
              <a:t>frequent item sets</a:t>
            </a:r>
            <a:r>
              <a:rPr lang="en-US" dirty="0" smtClean="0"/>
              <a:t>, which are then converted to association rules</a:t>
            </a:r>
            <a:endParaRPr lang="en-US" dirty="0"/>
          </a:p>
        </p:txBody>
      </p:sp>
    </p:spTree>
    <p:extLst>
      <p:ext uri="{BB962C8B-B14F-4D97-AF65-F5344CB8AC3E}">
        <p14:creationId xmlns:p14="http://schemas.microsoft.com/office/powerpoint/2010/main" val="46630576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28600"/>
            <a:ext cx="3058236" cy="1044575"/>
          </a:xfrm>
        </p:spPr>
        <p:txBody>
          <a:bodyPr>
            <a:noAutofit/>
          </a:bodyPr>
          <a:lstStyle/>
          <a:p>
            <a:r>
              <a:rPr lang="en-US" dirty="0" smtClean="0"/>
              <a:t>Data Mining </a:t>
            </a:r>
            <a:br>
              <a:rPr lang="en-US" dirty="0" smtClean="0"/>
            </a:br>
            <a:r>
              <a:rPr lang="en-US" dirty="0" smtClean="0"/>
              <a:t>Software</a:t>
            </a:r>
            <a:endParaRPr lang="en-US" dirty="0"/>
          </a:p>
        </p:txBody>
      </p:sp>
      <p:sp>
        <p:nvSpPr>
          <p:cNvPr id="3" name="Content Placeholder 2"/>
          <p:cNvSpPr>
            <a:spLocks noGrp="1"/>
          </p:cNvSpPr>
          <p:nvPr>
            <p:ph idx="1"/>
          </p:nvPr>
        </p:nvSpPr>
        <p:spPr>
          <a:xfrm>
            <a:off x="152400" y="1676400"/>
            <a:ext cx="3962400" cy="4572000"/>
          </a:xfrm>
        </p:spPr>
        <p:txBody>
          <a:bodyPr>
            <a:normAutofit/>
          </a:bodyPr>
          <a:lstStyle/>
          <a:p>
            <a:r>
              <a:rPr lang="en-US" sz="2400" dirty="0" smtClean="0">
                <a:solidFill>
                  <a:srgbClr val="FF3300"/>
                </a:solidFill>
              </a:rPr>
              <a:t>Commercial </a:t>
            </a:r>
          </a:p>
          <a:p>
            <a:pPr lvl="1"/>
            <a:r>
              <a:rPr lang="en-US" sz="2000" dirty="0" smtClean="0"/>
              <a:t>IBM SPSS Modeler (formerly Clementine)</a:t>
            </a:r>
          </a:p>
          <a:p>
            <a:pPr lvl="1"/>
            <a:r>
              <a:rPr lang="en-US" sz="2000" dirty="0" smtClean="0"/>
              <a:t>SAS - Enterprise Miner</a:t>
            </a:r>
          </a:p>
          <a:p>
            <a:pPr lvl="1"/>
            <a:r>
              <a:rPr lang="en-US" sz="2000" dirty="0" smtClean="0"/>
              <a:t>IBM - Intelligent Miner</a:t>
            </a:r>
          </a:p>
          <a:p>
            <a:pPr lvl="1"/>
            <a:r>
              <a:rPr lang="en-US" sz="2000" dirty="0" smtClean="0"/>
              <a:t>StatSoft – Statistica Data Miner</a:t>
            </a:r>
          </a:p>
          <a:p>
            <a:pPr lvl="1"/>
            <a:r>
              <a:rPr lang="en-US" sz="2000" dirty="0" smtClean="0"/>
              <a:t>… many more</a:t>
            </a:r>
          </a:p>
          <a:p>
            <a:r>
              <a:rPr lang="en-US" sz="2400" dirty="0" smtClean="0">
                <a:solidFill>
                  <a:srgbClr val="FF3300"/>
                </a:solidFill>
              </a:rPr>
              <a:t>Free and/or Open Source</a:t>
            </a:r>
          </a:p>
          <a:p>
            <a:pPr lvl="1"/>
            <a:r>
              <a:rPr lang="en-US" sz="2000" dirty="0" smtClean="0"/>
              <a:t>R</a:t>
            </a:r>
          </a:p>
          <a:p>
            <a:pPr lvl="1"/>
            <a:r>
              <a:rPr lang="en-US" sz="2000" dirty="0" smtClean="0"/>
              <a:t>RapidMiner</a:t>
            </a:r>
          </a:p>
          <a:p>
            <a:pPr lvl="1"/>
            <a:r>
              <a:rPr lang="en-US" sz="2000" dirty="0" smtClean="0"/>
              <a:t>Weka…</a:t>
            </a:r>
            <a:endParaRPr lang="en-US" sz="2000" dirty="0"/>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91000" y="1"/>
            <a:ext cx="4837475" cy="5943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4191000" y="6096000"/>
            <a:ext cx="1835310" cy="276999"/>
          </a:xfrm>
          <a:prstGeom prst="rect">
            <a:avLst/>
          </a:prstGeom>
          <a:solidFill>
            <a:schemeClr val="bg1"/>
          </a:solidFill>
        </p:spPr>
        <p:txBody>
          <a:bodyPr wrap="none" rtlCol="0">
            <a:spAutoFit/>
          </a:bodyPr>
          <a:lstStyle/>
          <a:p>
            <a:r>
              <a:rPr lang="en-US" sz="1200" b="0" i="1" dirty="0" smtClean="0">
                <a:effectLst/>
              </a:rPr>
              <a:t>Source: KDNuggets.com</a:t>
            </a:r>
            <a:endParaRPr lang="en-US" sz="1200" b="0" i="1" dirty="0">
              <a:effectLst/>
            </a:endParaRPr>
          </a:p>
        </p:txBody>
      </p:sp>
    </p:spTree>
    <p:extLst>
      <p:ext uri="{BB962C8B-B14F-4D97-AF65-F5344CB8AC3E}">
        <p14:creationId xmlns:p14="http://schemas.microsoft.com/office/powerpoint/2010/main" val="337603529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228600"/>
            <a:ext cx="7924800" cy="1158240"/>
          </a:xfrm>
        </p:spPr>
        <p:txBody>
          <a:bodyPr/>
          <a:lstStyle/>
          <a:p>
            <a:r>
              <a:rPr lang="en-US" dirty="0" smtClean="0"/>
              <a:t>Big Data Software Tools </a:t>
            </a:r>
            <a:br>
              <a:rPr lang="en-US" dirty="0" smtClean="0"/>
            </a:br>
            <a:r>
              <a:rPr lang="en-US" dirty="0" smtClean="0"/>
              <a:t>and Platforms</a:t>
            </a:r>
            <a:endParaRPr lang="en-US"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529" y="1752600"/>
            <a:ext cx="5943671" cy="2347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54002" y="3276600"/>
            <a:ext cx="5137598"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0460599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Mining Myths</a:t>
            </a:r>
            <a:endParaRPr lang="en-US" dirty="0"/>
          </a:p>
        </p:txBody>
      </p:sp>
      <p:sp>
        <p:nvSpPr>
          <p:cNvPr id="3" name="Content Placeholder 2"/>
          <p:cNvSpPr>
            <a:spLocks noGrp="1"/>
          </p:cNvSpPr>
          <p:nvPr>
            <p:ph idx="1"/>
          </p:nvPr>
        </p:nvSpPr>
        <p:spPr>
          <a:xfrm>
            <a:off x="762000" y="1524000"/>
            <a:ext cx="8305800" cy="4800600"/>
          </a:xfrm>
        </p:spPr>
        <p:txBody>
          <a:bodyPr>
            <a:normAutofit/>
          </a:bodyPr>
          <a:lstStyle/>
          <a:p>
            <a:r>
              <a:rPr lang="en-US" dirty="0" smtClean="0"/>
              <a:t>Data mining …</a:t>
            </a:r>
          </a:p>
          <a:p>
            <a:pPr lvl="1"/>
            <a:r>
              <a:rPr lang="en-US" dirty="0" smtClean="0"/>
              <a:t>provides instant solutions/predictions</a:t>
            </a:r>
          </a:p>
          <a:p>
            <a:pPr lvl="1"/>
            <a:r>
              <a:rPr lang="en-US" dirty="0" smtClean="0"/>
              <a:t>is not yet viable for business applications</a:t>
            </a:r>
          </a:p>
          <a:p>
            <a:pPr lvl="1"/>
            <a:r>
              <a:rPr lang="en-US" dirty="0" smtClean="0"/>
              <a:t>requires a separate, dedicated database</a:t>
            </a:r>
          </a:p>
          <a:p>
            <a:pPr lvl="1"/>
            <a:r>
              <a:rPr lang="en-US" dirty="0" smtClean="0"/>
              <a:t>can only be done by those with advanced degrees</a:t>
            </a:r>
          </a:p>
          <a:p>
            <a:pPr lvl="1"/>
            <a:r>
              <a:rPr lang="en-US" dirty="0" smtClean="0"/>
              <a:t>is only for large firms that have lots of customer data</a:t>
            </a:r>
          </a:p>
          <a:p>
            <a:pPr lvl="1"/>
            <a:r>
              <a:rPr lang="en-US" dirty="0" smtClean="0"/>
              <a:t>is another name for the good-old statistics</a:t>
            </a:r>
          </a:p>
        </p:txBody>
      </p:sp>
    </p:spTree>
    <p:extLst>
      <p:ext uri="{BB962C8B-B14F-4D97-AF65-F5344CB8AC3E}">
        <p14:creationId xmlns:p14="http://schemas.microsoft.com/office/powerpoint/2010/main" val="288018365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Common Data Mining Blunders</a:t>
            </a:r>
            <a:endParaRPr lang="en-US" dirty="0"/>
          </a:p>
        </p:txBody>
      </p:sp>
      <p:sp>
        <p:nvSpPr>
          <p:cNvPr id="3" name="Content Placeholder 2"/>
          <p:cNvSpPr>
            <a:spLocks noGrp="1"/>
          </p:cNvSpPr>
          <p:nvPr>
            <p:ph idx="1"/>
          </p:nvPr>
        </p:nvSpPr>
        <p:spPr>
          <a:xfrm>
            <a:off x="762000" y="1600200"/>
            <a:ext cx="8229600" cy="4800600"/>
          </a:xfrm>
        </p:spPr>
        <p:txBody>
          <a:bodyPr/>
          <a:lstStyle/>
          <a:p>
            <a:pPr marL="514350" indent="-514350">
              <a:buSzPct val="80000"/>
              <a:buFont typeface="+mj-lt"/>
              <a:buAutoNum type="arabicPeriod"/>
            </a:pPr>
            <a:r>
              <a:rPr lang="en-US" sz="2800" dirty="0" smtClean="0"/>
              <a:t>Selecting the wrong problem for data mining</a:t>
            </a:r>
          </a:p>
          <a:p>
            <a:pPr marL="514350" indent="-514350">
              <a:buSzPct val="80000"/>
              <a:buFont typeface="+mj-lt"/>
              <a:buAutoNum type="arabicPeriod"/>
            </a:pPr>
            <a:r>
              <a:rPr lang="en-US" sz="2800" dirty="0" smtClean="0"/>
              <a:t>Ignoring what your sponsor thinks data mining is and what it really can/cannot do</a:t>
            </a:r>
          </a:p>
          <a:p>
            <a:pPr marL="514350" indent="-514350">
              <a:buSzPct val="80000"/>
              <a:buFont typeface="+mj-lt"/>
              <a:buAutoNum type="arabicPeriod"/>
            </a:pPr>
            <a:r>
              <a:rPr lang="en-US" sz="2800" dirty="0" smtClean="0"/>
              <a:t>Not leaving sufficient time for data acquisition, selection, and preparation</a:t>
            </a:r>
          </a:p>
          <a:p>
            <a:pPr marL="514350" indent="-514350">
              <a:buSzPct val="80000"/>
              <a:buFont typeface="+mj-lt"/>
              <a:buAutoNum type="arabicPeriod"/>
            </a:pPr>
            <a:r>
              <a:rPr lang="en-US" sz="2800" dirty="0" smtClean="0"/>
              <a:t>Looking only at aggregated results and not at individual records/predictions</a:t>
            </a:r>
          </a:p>
          <a:p>
            <a:pPr marL="514350" indent="-514350">
              <a:buSzPct val="80000"/>
              <a:buFont typeface="+mj-lt"/>
              <a:buAutoNum type="arabicPeriod"/>
            </a:pPr>
            <a:r>
              <a:rPr lang="en-US" sz="2800" dirty="0" smtClean="0"/>
              <a:t>Being sloppy about keeping track of the data mining procedure and results</a:t>
            </a:r>
          </a:p>
        </p:txBody>
      </p:sp>
    </p:spTree>
    <p:extLst>
      <p:ext uri="{BB962C8B-B14F-4D97-AF65-F5344CB8AC3E}">
        <p14:creationId xmlns:p14="http://schemas.microsoft.com/office/powerpoint/2010/main" val="382446519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End of the Module	</a:t>
            </a:r>
            <a:endParaRPr lang="en-US" dirty="0"/>
          </a:p>
        </p:txBody>
      </p:sp>
      <p:sp>
        <p:nvSpPr>
          <p:cNvPr id="3" name="Content Placeholder 2"/>
          <p:cNvSpPr>
            <a:spLocks noGrp="1"/>
          </p:cNvSpPr>
          <p:nvPr>
            <p:ph idx="1"/>
          </p:nvPr>
        </p:nvSpPr>
        <p:spPr/>
        <p:txBody>
          <a:bodyPr/>
          <a:lstStyle/>
          <a:p>
            <a:endParaRPr lang="en-US" dirty="0" smtClean="0"/>
          </a:p>
          <a:p>
            <a:endParaRPr lang="en-US" dirty="0"/>
          </a:p>
          <a:p>
            <a:endParaRPr lang="en-US" dirty="0" smtClean="0"/>
          </a:p>
          <a:p>
            <a:r>
              <a:rPr lang="en-US" dirty="0" smtClean="0"/>
              <a:t>Questions, comments</a:t>
            </a:r>
            <a:endParaRPr lang="en-US" dirty="0"/>
          </a:p>
        </p:txBody>
      </p:sp>
    </p:spTree>
    <p:extLst>
      <p:ext uri="{BB962C8B-B14F-4D97-AF65-F5344CB8AC3E}">
        <p14:creationId xmlns:p14="http://schemas.microsoft.com/office/powerpoint/2010/main" val="2140757430"/>
      </p:ext>
    </p:extLst>
  </p:cSld>
  <p:clrMapOvr>
    <a:masterClrMapping/>
  </p:clrMapOvr>
  <p:timing>
    <p:tnLst>
      <p:par>
        <p:cTn id="1" dur="indefinite" restart="never" nodeType="tmRoot"/>
      </p:par>
    </p:tnLst>
  </p:timing>
</p:sld>
</file>

<file path=ppt/theme/theme1.xml><?xml version="1.0" encoding="utf-8"?>
<a:theme xmlns:a="http://schemas.openxmlformats.org/drawingml/2006/main" name="OSU_PPTemplate">
  <a:themeElements>
    <a:clrScheme name="OSU_PP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OSU_PPTemplat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2075" tIns="46038" rIns="92075" bIns="46038"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CC3300"/>
            </a:solidFill>
            <a:effectLst>
              <a:outerShdw blurRad="38100" dist="38100" dir="2700000" algn="tl">
                <a:srgbClr val="000000">
                  <a:alpha val="43137"/>
                </a:srgbClr>
              </a:outerShdw>
            </a:effectLst>
            <a:latin typeface="Tahoma" pitchFamily="34"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2075" tIns="46038" rIns="92075" bIns="46038"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CC3300"/>
            </a:solidFill>
            <a:effectLst>
              <a:outerShdw blurRad="38100" dist="38100" dir="2700000" algn="tl">
                <a:srgbClr val="000000">
                  <a:alpha val="43137"/>
                </a:srgbClr>
              </a:outerShdw>
            </a:effectLst>
            <a:latin typeface="Tahoma" pitchFamily="34" charset="0"/>
          </a:defRPr>
        </a:defPPr>
      </a:lstStyle>
    </a:lnDef>
  </a:objectDefaults>
  <a:extraClrSchemeLst>
    <a:extraClrScheme>
      <a:clrScheme name="OSU_PPTemplat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OSU_PP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OSU_PPTemplate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OSU_PPTemplate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OSU_PPTemplat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OSU_PPTemplat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OSU_PPTemplate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C:\User\Teaching\MSIS5633 - Fall2002\Class Presentations\OSU_PPTemplate.pot</Template>
  <TotalTime>4615</TotalTime>
  <Words>2687</Words>
  <Application>Microsoft Office PowerPoint</Application>
  <PresentationFormat>On-screen Show (4:3)</PresentationFormat>
  <Paragraphs>366</Paragraphs>
  <Slides>43</Slides>
  <Notes>29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SimSun</vt:lpstr>
      <vt:lpstr>Arial</vt:lpstr>
      <vt:lpstr>Calibri</vt:lpstr>
      <vt:lpstr>Symbol</vt:lpstr>
      <vt:lpstr>Tahoma</vt:lpstr>
      <vt:lpstr>Times New Roman</vt:lpstr>
      <vt:lpstr>Wingdings</vt:lpstr>
      <vt:lpstr>OSU_PPTemplate</vt:lpstr>
      <vt:lpstr>SBUS5105   Data Handling and Business  Intelligence</vt:lpstr>
      <vt:lpstr>Lesson Plan</vt:lpstr>
      <vt:lpstr>Learning Objectives</vt:lpstr>
      <vt:lpstr>Why Pre-process?</vt:lpstr>
      <vt:lpstr>Data Cleaning</vt:lpstr>
      <vt:lpstr>Handling Missing Values</vt:lpstr>
      <vt:lpstr>Different Formats</vt:lpstr>
      <vt:lpstr>Data Reduction</vt:lpstr>
      <vt:lpstr>Programming Languages</vt:lpstr>
      <vt:lpstr>Google OpenRefine</vt:lpstr>
      <vt:lpstr>A Taxonomy for  Data Mining Tasks</vt:lpstr>
      <vt:lpstr>Cluster Analysis for Data Mining</vt:lpstr>
      <vt:lpstr>Cluster Analysis for Data Mining</vt:lpstr>
      <vt:lpstr>Cluster Analysis for Data Mining</vt:lpstr>
      <vt:lpstr>Cluster Analysis for Data Mining</vt:lpstr>
      <vt:lpstr>Problem of Cluster Detection</vt:lpstr>
      <vt:lpstr>K-means, a Basic Clustering Method</vt:lpstr>
      <vt:lpstr>K-means, a Basic Clustering Method</vt:lpstr>
      <vt:lpstr>K-means, a Basic Clustering Method</vt:lpstr>
      <vt:lpstr>K-means, a Basic Clustering Method</vt:lpstr>
      <vt:lpstr>Cluster Analysis for Data Mining</vt:lpstr>
      <vt:lpstr>Cluster Analysis for Data Mining -  k-Means Clustering Algorithm</vt:lpstr>
      <vt:lpstr>A Taxonomy for  Data Mining Tasks</vt:lpstr>
      <vt:lpstr>Association Rule Mining</vt:lpstr>
      <vt:lpstr>Association Rule Mining</vt:lpstr>
      <vt:lpstr>Association Rule Mining</vt:lpstr>
      <vt:lpstr>Association Rule Mining</vt:lpstr>
      <vt:lpstr>Association Rule Mining</vt:lpstr>
      <vt:lpstr>Association Rule Mining Apriori Algorithm</vt:lpstr>
      <vt:lpstr>Example – Market Basket Transactions</vt:lpstr>
      <vt:lpstr>Example – Market Basket Transactions</vt:lpstr>
      <vt:lpstr>PowerPoint Presentation</vt:lpstr>
      <vt:lpstr>PowerPoint Presentation</vt:lpstr>
      <vt:lpstr>PowerPoint Presentation</vt:lpstr>
      <vt:lpstr>PowerPoint Presentation</vt:lpstr>
      <vt:lpstr>PowerPoint Presentation</vt:lpstr>
      <vt:lpstr>Seminar Application Case </vt:lpstr>
      <vt:lpstr>Association Rule Mining</vt:lpstr>
      <vt:lpstr>Data Mining  Software</vt:lpstr>
      <vt:lpstr>Big Data Software Tools  and Platforms</vt:lpstr>
      <vt:lpstr>Data Mining Myths</vt:lpstr>
      <vt:lpstr>Common Data Mining Blunders</vt:lpstr>
      <vt:lpstr>End of the Module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DSS Chapter 1</dc:title>
  <dc:creator>Dursun Delen</dc:creator>
  <cp:lastModifiedBy>L0237_User</cp:lastModifiedBy>
  <cp:revision>237</cp:revision>
  <cp:lastPrinted>2000-12-01T14:01:59Z</cp:lastPrinted>
  <dcterms:created xsi:type="dcterms:W3CDTF">1998-03-18T21:58:50Z</dcterms:created>
  <dcterms:modified xsi:type="dcterms:W3CDTF">2017-11-26T13:22:14Z</dcterms:modified>
</cp:coreProperties>
</file>