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0" r:id="rId4"/>
  </p:sldMasterIdLst>
  <p:notesMasterIdLst>
    <p:notesMasterId r:id="rId11"/>
  </p:notesMasterIdLst>
  <p:handoutMasterIdLst>
    <p:handoutMasterId r:id="rId12"/>
  </p:handoutMasterIdLst>
  <p:sldIdLst>
    <p:sldId id="1497" r:id="rId5"/>
    <p:sldId id="1514" r:id="rId6"/>
    <p:sldId id="1499" r:id="rId7"/>
    <p:sldId id="1515" r:id="rId8"/>
    <p:sldId id="1500" r:id="rId9"/>
    <p:sldId id="151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107" autoAdjust="0"/>
    <p:restoredTop sz="90079" autoAdjust="0"/>
  </p:normalViewPr>
  <p:slideViewPr>
    <p:cSldViewPr snapToGrid="0">
      <p:cViewPr varScale="1">
        <p:scale>
          <a:sx n="77" d="100"/>
          <a:sy n="77" d="100"/>
        </p:scale>
        <p:origin x="950" y="58"/>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3/12/2026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5DFBE8-81F4-46A1-BB38-C49D79C4F68D}" type="datetime1">
              <a:rPr lang="en-US" smtClean="0"/>
              <a:t>3/12/2026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421226137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5DFBE8-81F4-46A1-BB38-C49D79C4F68D}" type="datetime1">
              <a:rPr lang="en-US" smtClean="0"/>
              <a:t>3/12/2026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9816612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665DFBE8-81F4-46A1-BB38-C49D79C4F68D}" type="datetime1">
              <a:rPr lang="en-US" smtClean="0"/>
              <a:t>3/12/2026</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r>
              <a:rPr lang="en-US"/>
              <a:t>Sample Footer Text</a:t>
            </a:r>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294623576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65DFBE8-81F4-46A1-BB38-C49D79C4F68D}" type="datetime1">
              <a:rPr lang="en-US" smtClean="0"/>
              <a:t>3/12/2026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5575496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65DFBE8-81F4-46A1-BB38-C49D79C4F68D}" type="datetime1">
              <a:rPr lang="en-US" smtClean="0"/>
              <a:t>3/12/2026</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03005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57FA73-4BE2-4237-90E8-28123CE1B9FA}" type="datetime1">
              <a:rPr lang="en-US" smtClean="0"/>
              <a:t>3/12/2026</a:t>
            </a:fld>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28069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BA1E88-22B3-4091-902C-19D6AD2267FE}" type="datetime1">
              <a:rPr lang="en-US" smtClean="0"/>
              <a:t>3/12/2026</a:t>
            </a:fld>
            <a:endParaRPr lang="en-US" dirty="0"/>
          </a:p>
        </p:txBody>
      </p:sp>
      <p:sp>
        <p:nvSpPr>
          <p:cNvPr id="3" name="Footer Placeholder 2"/>
          <p:cNvSpPr>
            <a:spLocks noGrp="1"/>
          </p:cNvSpPr>
          <p:nvPr>
            <p:ph type="ftr" sz="quarter" idx="11"/>
          </p:nvPr>
        </p:nvSpPr>
        <p:spPr/>
        <p:txBody>
          <a:bodyPr/>
          <a:lstStyle/>
          <a:p>
            <a:r>
              <a:rPr lang="en-US"/>
              <a:t>Sample Footer Text</a:t>
            </a:r>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79996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EFC53A-E163-43E4-9309-C62B24E59229}" type="datetime1">
              <a:rPr lang="en-US" smtClean="0"/>
              <a:t>3/12/2026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31463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5DFBE8-81F4-46A1-BB38-C49D79C4F68D}" type="datetime1">
              <a:rPr lang="en-US" smtClean="0"/>
              <a:t>3/12/2026</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7192009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5DFBE8-81F4-46A1-BB38-C49D79C4F68D}" type="datetime1">
              <a:rPr lang="en-US" smtClean="0"/>
              <a:t>3/12/2026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8239875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5DFBE8-81F4-46A1-BB38-C49D79C4F68D}" type="datetime1">
              <a:rPr lang="en-US" smtClean="0"/>
              <a:t>3/12/2026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6075308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3/12/2026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700186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3/12/2026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495489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1_Section Header">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3/12/2026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0197695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3/12/2026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98618226"/>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3/12/2026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80253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microsoft.com/office/2007/relationships/hdphoto" Target="../media/hdphoto1.wdp"/><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65DFBE8-81F4-46A1-BB38-C49D79C4F68D}" type="datetime1">
              <a:rPr lang="en-US" smtClean="0"/>
              <a:t>3/12/2026</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r>
              <a:rPr lang="en-US"/>
              <a:t>Sample Footer Text</a:t>
            </a:r>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8">
                <a:duotone>
                  <a:schemeClr val="accent1">
                    <a:shade val="45000"/>
                    <a:satMod val="135000"/>
                  </a:schemeClr>
                  <a:prstClr val="white"/>
                </a:duotone>
                <a:extLst>
                  <a:ext uri="{BEBA8EAE-BF5A-486C-A8C5-ECC9F3942E4B}">
                    <a14:imgProps xmlns:a14="http://schemas.microsoft.com/office/drawing/2010/main">
                      <a14:imgLayer r:embed="rId19">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3267866094"/>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 id="2147483892" r:id="rId12"/>
    <p:sldLayoutId id="2147483893" r:id="rId13"/>
    <p:sldLayoutId id="2147483894" r:id="rId14"/>
    <p:sldLayoutId id="2147483895" r:id="rId15"/>
    <p:sldLayoutId id="2147483896" r:id="rId16"/>
  </p:sldLayoutIdLst>
  <p:hf sldNum="0" hdr="0" ftr="0" dt="0"/>
  <p:txStyles>
    <p:titleStyle>
      <a:lvl1pPr algn="l" defTabSz="914400" rtl="0" eaLnBrk="1" latinLnBrk="0" hangingPunct="1">
        <a:lnSpc>
          <a:spcPct val="90000"/>
        </a:lnSpc>
        <a:spcBef>
          <a:spcPct val="0"/>
        </a:spcBef>
        <a:buNone/>
        <a:defRPr sz="5400" kern="1200" cap="all" baseline="0">
          <a:blipFill>
            <a:blip r:embed="rId20">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8" Type="http://schemas.openxmlformats.org/officeDocument/2006/relationships/hyperlink" Target="https://www.gov.wales/" TargetMode="External"/><Relationship Id="rId3" Type="http://schemas.openxmlformats.org/officeDocument/2006/relationships/hyperlink" Target="https://www.bbc.co.uk/wales/history" TargetMode="External"/><Relationship Id="rId7" Type="http://schemas.openxmlformats.org/officeDocument/2006/relationships/hyperlink" Target="https://www.swansea.ac.uk/" TargetMode="External"/><Relationship Id="rId2" Type="http://schemas.openxmlformats.org/officeDocument/2006/relationships/hyperlink" Target="https://museum.wales/" TargetMode="External"/><Relationship Id="rId1" Type="http://schemas.openxmlformats.org/officeDocument/2006/relationships/slideLayout" Target="../slideLayouts/slideLayout16.xml"/><Relationship Id="rId6" Type="http://schemas.openxmlformats.org/officeDocument/2006/relationships/hyperlink" Target="https://rcahmw.gov.uk/" TargetMode="External"/><Relationship Id="rId5" Type="http://schemas.openxmlformats.org/officeDocument/2006/relationships/hyperlink" Target="https://museum.wales/swansea" TargetMode="External"/><Relationship Id="rId4" Type="http://schemas.openxmlformats.org/officeDocument/2006/relationships/hyperlink" Target="https://historicengland.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752599" y="2474843"/>
            <a:ext cx="8686801" cy="2565902"/>
          </a:xfrm>
        </p:spPr>
        <p:txBody>
          <a:bodyPr>
            <a:normAutofit/>
          </a:bodyPr>
          <a:lstStyle/>
          <a:p>
            <a:r>
              <a:rPr lang="en-GB" noProof="1"/>
              <a:t>Swansea and the Industrial Revolution </a:t>
            </a:r>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quarter" idx="13"/>
          </p:nvPr>
        </p:nvSpPr>
        <p:spPr>
          <a:xfrm>
            <a:off x="1346089" y="1411356"/>
            <a:ext cx="4090615" cy="815009"/>
          </a:xfrm>
        </p:spPr>
        <p:txBody>
          <a:bodyPr>
            <a:normAutofit fontScale="25000" lnSpcReduction="20000"/>
          </a:bodyPr>
          <a:lstStyle/>
          <a:p>
            <a:r>
              <a:rPr lang="en-GB" sz="6400" noProof="1">
                <a:latin typeface="Arial" panose="020B0604020202020204" pitchFamily="34" charset="0"/>
                <a:cs typeface="Arial" panose="020B0604020202020204" pitchFamily="34" charset="0"/>
              </a:rPr>
              <a:t>Presented by Riley James Burke </a:t>
            </a:r>
          </a:p>
          <a:p>
            <a:r>
              <a:rPr lang="en-GB" sz="6400" noProof="1">
                <a:latin typeface="Arial" panose="020B0604020202020204" pitchFamily="34" charset="0"/>
                <a:cs typeface="Arial" panose="020B0604020202020204" pitchFamily="34" charset="0"/>
              </a:rPr>
              <a:t>2510819  BMSP4016</a:t>
            </a:r>
          </a:p>
          <a:p>
            <a:r>
              <a:rPr lang="en-GB" sz="6400" noProof="1">
                <a:latin typeface="Arial" panose="020B0604020202020204" pitchFamily="34" charset="0"/>
                <a:cs typeface="Arial" panose="020B0604020202020204" pitchFamily="34" charset="0"/>
              </a:rPr>
              <a:t>12/03/2026</a:t>
            </a:r>
          </a:p>
          <a:p>
            <a:endParaRPr lang="en-GB" noProof="1"/>
          </a:p>
        </p:txBody>
      </p:sp>
      <p:pic>
        <p:nvPicPr>
          <p:cNvPr id="4" name="anthonys presentation">
            <a:hlinkClick r:id="" action="ppaction://media"/>
            <a:extLst>
              <a:ext uri="{FF2B5EF4-FFF2-40B4-BE49-F238E27FC236}">
                <a16:creationId xmlns:a16="http://schemas.microsoft.com/office/drawing/2014/main" id="{90048475-B513-C2A3-78D1-14D074D91E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29203" y="292238"/>
            <a:ext cx="487363" cy="487363"/>
          </a:xfrm>
          <a:prstGeom prst="rect">
            <a:avLst/>
          </a:prstGeom>
        </p:spPr>
      </p:pic>
    </p:spTree>
    <p:extLst>
      <p:ext uri="{BB962C8B-B14F-4D97-AF65-F5344CB8AC3E}">
        <p14:creationId xmlns:p14="http://schemas.microsoft.com/office/powerpoint/2010/main" val="1773831372"/>
      </p:ext>
    </p:extLst>
  </p:cSld>
  <p:clrMapOvr>
    <a:masterClrMapping/>
  </p:clrMapOvr>
  <mc:AlternateContent xmlns:mc="http://schemas.openxmlformats.org/markup-compatibility/2006" xmlns:p14="http://schemas.microsoft.com/office/powerpoint/2010/main">
    <mc:Choice Requires="p14">
      <p:transition spd="slow" p14:dur="2000" advTm="146208"/>
    </mc:Choice>
    <mc:Fallback xmlns="">
      <p:transition spd="slow" advTm="146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62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B56E-1A01-8D29-F217-638F3BEF697B}"/>
              </a:ext>
            </a:extLst>
          </p:cNvPr>
          <p:cNvSpPr>
            <a:spLocks noGrp="1"/>
          </p:cNvSpPr>
          <p:nvPr>
            <p:ph type="title"/>
          </p:nvPr>
        </p:nvSpPr>
        <p:spPr>
          <a:xfrm>
            <a:off x="859536" y="505894"/>
            <a:ext cx="10853493" cy="1094890"/>
          </a:xfrm>
        </p:spPr>
        <p:txBody>
          <a:bodyPr/>
          <a:lstStyle/>
          <a:p>
            <a:r>
              <a:rPr lang="en-GB" sz="4000" noProof="1"/>
              <a:t>Swansea and the Industrial Revolution </a:t>
            </a:r>
          </a:p>
        </p:txBody>
      </p:sp>
      <p:sp>
        <p:nvSpPr>
          <p:cNvPr id="4" name="Rectangle 1">
            <a:extLst>
              <a:ext uri="{FF2B5EF4-FFF2-40B4-BE49-F238E27FC236}">
                <a16:creationId xmlns:a16="http://schemas.microsoft.com/office/drawing/2014/main" id="{D7D088BC-B574-D3D2-D016-192FD601D6EA}"/>
              </a:ext>
            </a:extLst>
          </p:cNvPr>
          <p:cNvSpPr>
            <a:spLocks noGrp="1" noChangeArrowheads="1"/>
          </p:cNvSpPr>
          <p:nvPr>
            <p:ph sz="quarter" idx="14"/>
          </p:nvPr>
        </p:nvSpPr>
        <p:spPr bwMode="auto">
          <a:xfrm>
            <a:off x="773760" y="1600784"/>
            <a:ext cx="10558704"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GB" sz="2800" i="0" u="none" strike="noStrike" cap="none" normalizeH="0" baseline="0" noProof="1">
                <a:ln>
                  <a:noFill/>
                </a:ln>
                <a:solidFill>
                  <a:schemeClr val="tx1"/>
                </a:solidFill>
                <a:effectLst/>
                <a:latin typeface="Arial" panose="020B0604020202020204" pitchFamily="34" charset="0"/>
              </a:rPr>
              <a:t>During the 18</a:t>
            </a:r>
            <a:r>
              <a:rPr kumimoji="0" lang="en-GB" sz="2800" i="0" u="none" strike="noStrike" cap="none" normalizeH="0" baseline="30000" noProof="1">
                <a:ln>
                  <a:noFill/>
                </a:ln>
                <a:solidFill>
                  <a:schemeClr val="tx1"/>
                </a:solidFill>
                <a:effectLst/>
                <a:latin typeface="Arial" panose="020B0604020202020204" pitchFamily="34" charset="0"/>
              </a:rPr>
              <a:t>th</a:t>
            </a:r>
            <a:r>
              <a:rPr lang="en-GB" sz="2800" noProof="1">
                <a:latin typeface="Arial" panose="020B0604020202020204" pitchFamily="34" charset="0"/>
              </a:rPr>
              <a:t> and 19</a:t>
            </a:r>
            <a:r>
              <a:rPr lang="en-GB" sz="2800" baseline="30000" noProof="1">
                <a:latin typeface="Arial" panose="020B0604020202020204" pitchFamily="34" charset="0"/>
              </a:rPr>
              <a:t>th</a:t>
            </a:r>
            <a:r>
              <a:rPr lang="en-GB" sz="2800" noProof="1">
                <a:latin typeface="Arial" panose="020B0604020202020204" pitchFamily="34" charset="0"/>
              </a:rPr>
              <a:t> century, Swansea started being referred to people as ‘’Copperopolis’’. </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lang="en-GB" sz="2800" noProof="1">
                <a:latin typeface="Arial" panose="020B0604020202020204" pitchFamily="34" charset="0"/>
              </a:rPr>
              <a:t>Copper was being imported from Chile and Australia. Copper was arriving by ship from the mines in Cornwall. After that, Swansea turned the copper into metal by using the fuel collected from nearby pits.</a:t>
            </a:r>
          </a:p>
        </p:txBody>
      </p:sp>
      <p:sp>
        <p:nvSpPr>
          <p:cNvPr id="7" name="TextBox 6">
            <a:extLst>
              <a:ext uri="{FF2B5EF4-FFF2-40B4-BE49-F238E27FC236}">
                <a16:creationId xmlns:a16="http://schemas.microsoft.com/office/drawing/2014/main" id="{BF70DE95-05B1-F3C7-D481-893CFAA26994}"/>
              </a:ext>
            </a:extLst>
          </p:cNvPr>
          <p:cNvSpPr txBox="1"/>
          <p:nvPr/>
        </p:nvSpPr>
        <p:spPr>
          <a:xfrm>
            <a:off x="859536" y="5373330"/>
            <a:ext cx="7837714" cy="369332"/>
          </a:xfrm>
          <a:prstGeom prst="rect">
            <a:avLst/>
          </a:prstGeom>
          <a:noFill/>
        </p:spPr>
        <p:txBody>
          <a:bodyPr wrap="square" rtlCol="0">
            <a:spAutoFit/>
          </a:bodyPr>
          <a:lstStyle/>
          <a:p>
            <a:r>
              <a:rPr lang="en-GB" noProof="1"/>
              <a:t>(Swansea Museum, 2026; Swansea University, 2020 ) </a:t>
            </a:r>
          </a:p>
        </p:txBody>
      </p:sp>
    </p:spTree>
    <p:extLst>
      <p:ext uri="{BB962C8B-B14F-4D97-AF65-F5344CB8AC3E}">
        <p14:creationId xmlns:p14="http://schemas.microsoft.com/office/powerpoint/2010/main" val="2002021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161105" y="250722"/>
            <a:ext cx="11357384" cy="811161"/>
          </a:xfrm>
        </p:spPr>
        <p:txBody>
          <a:bodyPr anchor="b"/>
          <a:lstStyle/>
          <a:p>
            <a:r>
              <a:rPr lang="en-GB" sz="4400" noProof="1"/>
              <a:t>Location</a:t>
            </a:r>
            <a:r>
              <a:rPr lang="en-GB" noProof="1"/>
              <a:t> </a:t>
            </a:r>
            <a:r>
              <a:rPr lang="en-GB" sz="4400" noProof="1"/>
              <a:t>and natural resources </a:t>
            </a:r>
          </a:p>
        </p:txBody>
      </p:sp>
      <p:sp>
        <p:nvSpPr>
          <p:cNvPr id="6" name="TextBox 5">
            <a:extLst>
              <a:ext uri="{FF2B5EF4-FFF2-40B4-BE49-F238E27FC236}">
                <a16:creationId xmlns:a16="http://schemas.microsoft.com/office/drawing/2014/main" id="{540777F8-8C0A-B220-CF2C-5EDC32104E93}"/>
              </a:ext>
            </a:extLst>
          </p:cNvPr>
          <p:cNvSpPr txBox="1"/>
          <p:nvPr/>
        </p:nvSpPr>
        <p:spPr>
          <a:xfrm>
            <a:off x="417308" y="1335314"/>
            <a:ext cx="11357383" cy="4832092"/>
          </a:xfrm>
          <a:prstGeom prst="rect">
            <a:avLst/>
          </a:prstGeom>
          <a:noFill/>
        </p:spPr>
        <p:txBody>
          <a:bodyPr wrap="square" rtlCol="0">
            <a:spAutoFit/>
          </a:bodyPr>
          <a:lstStyle/>
          <a:p>
            <a:pPr marL="342900" indent="-342900">
              <a:buFont typeface="Wingdings" panose="05000000000000000000" pitchFamily="2" charset="2"/>
              <a:buChar char="Ø"/>
            </a:pPr>
            <a:r>
              <a:rPr lang="en-GB" sz="2800" noProof="1">
                <a:solidFill>
                  <a:schemeClr val="bg1"/>
                </a:solidFill>
                <a:latin typeface="Arial" panose="020B0604020202020204" pitchFamily="34" charset="0"/>
                <a:cs typeface="Arial" panose="020B0604020202020204" pitchFamily="34" charset="0"/>
              </a:rPr>
              <a:t> During this time, coal was a key component for copper smelting.</a:t>
            </a:r>
          </a:p>
          <a:p>
            <a:pPr marL="342900" indent="-342900">
              <a:buFont typeface="Wingdings" panose="05000000000000000000" pitchFamily="2" charset="2"/>
              <a:buChar char="Ø"/>
            </a:pPr>
            <a:r>
              <a:rPr lang="en-GB" sz="2800" noProof="1">
                <a:solidFill>
                  <a:schemeClr val="bg1"/>
                </a:solidFill>
                <a:latin typeface="Arial" panose="020B0604020202020204" pitchFamily="34" charset="0"/>
                <a:cs typeface="Arial" panose="020B0604020202020204" pitchFamily="34" charset="0"/>
              </a:rPr>
              <a:t>The location made Swansea ideal for the industrial development </a:t>
            </a:r>
          </a:p>
          <a:p>
            <a:pPr marL="342900" indent="-342900">
              <a:buFont typeface="Wingdings" panose="05000000000000000000" pitchFamily="2" charset="2"/>
              <a:buChar char="Ø"/>
            </a:pPr>
            <a:r>
              <a:rPr lang="en-GB" sz="2800" noProof="1">
                <a:solidFill>
                  <a:schemeClr val="bg1"/>
                </a:solidFill>
                <a:latin typeface="Arial" panose="020B0604020202020204" pitchFamily="34" charset="0"/>
                <a:cs typeface="Arial" panose="020B0604020202020204" pitchFamily="34" charset="0"/>
              </a:rPr>
              <a:t> Because copper smelting demands so much coal, moving to Swansea made more sense than shipping the fuel all over the place.</a:t>
            </a:r>
          </a:p>
          <a:p>
            <a:pPr marL="342900" indent="-342900">
              <a:buFont typeface="Wingdings" panose="05000000000000000000" pitchFamily="2" charset="2"/>
              <a:buChar char="Ø"/>
            </a:pPr>
            <a:endParaRPr lang="en-GB" sz="2800" noProof="1">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endParaRPr lang="en-GB" sz="2800" noProof="1">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endParaRPr lang="en-GB" sz="2800" noProof="1">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endParaRPr lang="en-GB" sz="2800" noProof="1">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endParaRPr lang="en-GB" sz="2800" noProof="1">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endParaRPr lang="en-GB" sz="2800" noProof="1">
              <a:solidFill>
                <a:schemeClr val="bg1"/>
              </a:solidFill>
              <a:latin typeface="Arial" panose="020B0604020202020204" pitchFamily="34" charset="0"/>
              <a:cs typeface="Arial" panose="020B0604020202020204" pitchFamily="34" charset="0"/>
            </a:endParaRPr>
          </a:p>
          <a:p>
            <a:r>
              <a:rPr lang="en-GB" sz="2800" noProof="1">
                <a:solidFill>
                  <a:schemeClr val="bg1"/>
                </a:solidFill>
                <a:latin typeface="Arial" panose="020B0604020202020204" pitchFamily="34" charset="0"/>
                <a:cs typeface="Arial" panose="020B0604020202020204" pitchFamily="34" charset="0"/>
              </a:rPr>
              <a:t>(National Waterfront Museum, 2023; Swansea University, 2020) </a:t>
            </a:r>
          </a:p>
        </p:txBody>
      </p:sp>
    </p:spTree>
    <p:extLst>
      <p:ext uri="{BB962C8B-B14F-4D97-AF65-F5344CB8AC3E}">
        <p14:creationId xmlns:p14="http://schemas.microsoft.com/office/powerpoint/2010/main" val="1751885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354ECF-9029-B900-458F-87CD03F856E9}"/>
              </a:ext>
            </a:extLst>
          </p:cNvPr>
          <p:cNvSpPr txBox="1"/>
          <p:nvPr/>
        </p:nvSpPr>
        <p:spPr>
          <a:xfrm>
            <a:off x="522514" y="609600"/>
            <a:ext cx="10885715" cy="523220"/>
          </a:xfrm>
          <a:prstGeom prst="rect">
            <a:avLst/>
          </a:prstGeom>
          <a:noFill/>
        </p:spPr>
        <p:txBody>
          <a:bodyPr wrap="square" rtlCol="0">
            <a:spAutoFit/>
          </a:bodyPr>
          <a:lstStyle/>
          <a:p>
            <a:r>
              <a:rPr lang="en-GB" sz="2800" noProof="1"/>
              <a:t>The Copper Industry and the people </a:t>
            </a:r>
          </a:p>
        </p:txBody>
      </p:sp>
      <p:sp>
        <p:nvSpPr>
          <p:cNvPr id="4" name="TextBox 3">
            <a:extLst>
              <a:ext uri="{FF2B5EF4-FFF2-40B4-BE49-F238E27FC236}">
                <a16:creationId xmlns:a16="http://schemas.microsoft.com/office/drawing/2014/main" id="{E710F1AE-F166-C627-B46A-985448C8AD59}"/>
              </a:ext>
            </a:extLst>
          </p:cNvPr>
          <p:cNvSpPr txBox="1"/>
          <p:nvPr/>
        </p:nvSpPr>
        <p:spPr>
          <a:xfrm>
            <a:off x="522514" y="1335314"/>
            <a:ext cx="11088915" cy="5262979"/>
          </a:xfrm>
          <a:prstGeom prst="rect">
            <a:avLst/>
          </a:prstGeom>
          <a:noFill/>
        </p:spPr>
        <p:txBody>
          <a:bodyPr wrap="square" rtlCol="0">
            <a:spAutoFit/>
          </a:bodyPr>
          <a:lstStyle/>
          <a:p>
            <a:pPr marL="285750" indent="-285750">
              <a:buFont typeface="Wingdings" panose="05000000000000000000" pitchFamily="2" charset="2"/>
              <a:buChar char="Ø"/>
            </a:pPr>
            <a:r>
              <a:rPr lang="en-GB" sz="3200" noProof="1"/>
              <a:t>Thousands of labourers moved to Swasnea for jobs.</a:t>
            </a:r>
          </a:p>
          <a:p>
            <a:pPr marL="285750" indent="-285750">
              <a:buFont typeface="Wingdings" panose="05000000000000000000" pitchFamily="2" charset="2"/>
              <a:buChar char="Ø"/>
            </a:pPr>
            <a:r>
              <a:rPr lang="en-GB" sz="3200" noProof="1"/>
              <a:t>By around the year 1823 an estimation of 10,000 out of the 15,000 people of swasnea depended on the copper industry for jobs. </a:t>
            </a:r>
          </a:p>
          <a:p>
            <a:pPr marL="285750" indent="-285750">
              <a:buFont typeface="Wingdings" panose="05000000000000000000" pitchFamily="2" charset="2"/>
              <a:buChar char="Ø"/>
            </a:pPr>
            <a:r>
              <a:rPr lang="en-GB" sz="3200" noProof="1"/>
              <a:t>John Vivian, who was a entrepenure, helped develop the hafod works </a:t>
            </a:r>
          </a:p>
          <a:p>
            <a:pPr marL="285750" indent="-285750">
              <a:buFont typeface="Wingdings" panose="05000000000000000000" pitchFamily="2" charset="2"/>
              <a:buChar char="Ø"/>
            </a:pPr>
            <a:endParaRPr lang="en-GB" noProof="1"/>
          </a:p>
          <a:p>
            <a:pPr marL="285750" indent="-285750">
              <a:buFont typeface="Wingdings" panose="05000000000000000000" pitchFamily="2" charset="2"/>
              <a:buChar char="Ø"/>
            </a:pPr>
            <a:endParaRPr lang="en-GB" noProof="1"/>
          </a:p>
          <a:p>
            <a:pPr marL="285750" indent="-285750">
              <a:buFont typeface="Wingdings" panose="05000000000000000000" pitchFamily="2" charset="2"/>
              <a:buChar char="Ø"/>
            </a:pPr>
            <a:endParaRPr lang="en-GB" noProof="1"/>
          </a:p>
          <a:p>
            <a:pPr marL="285750" indent="-285750">
              <a:buFont typeface="Wingdings" panose="05000000000000000000" pitchFamily="2" charset="2"/>
              <a:buChar char="Ø"/>
            </a:pPr>
            <a:endParaRPr lang="en-GB" noProof="1"/>
          </a:p>
          <a:p>
            <a:pPr marL="285750" indent="-285750">
              <a:buFont typeface="Wingdings" panose="05000000000000000000" pitchFamily="2" charset="2"/>
              <a:buChar char="Ø"/>
            </a:pPr>
            <a:endParaRPr lang="en-GB" noProof="1"/>
          </a:p>
          <a:p>
            <a:pPr marL="285750" indent="-285750">
              <a:buFont typeface="Wingdings" panose="05000000000000000000" pitchFamily="2" charset="2"/>
              <a:buChar char="Ø"/>
            </a:pPr>
            <a:endParaRPr lang="en-GB" noProof="1"/>
          </a:p>
          <a:p>
            <a:pPr marL="285750" indent="-285750">
              <a:buFont typeface="Wingdings" panose="05000000000000000000" pitchFamily="2" charset="2"/>
              <a:buChar char="Ø"/>
            </a:pPr>
            <a:endParaRPr lang="en-GB" noProof="1"/>
          </a:p>
          <a:p>
            <a:r>
              <a:rPr lang="en-GB" noProof="1"/>
              <a:t>(BBC Wales History, 2021; Swansea Museum, 2026)</a:t>
            </a:r>
          </a:p>
        </p:txBody>
      </p:sp>
    </p:spTree>
    <p:extLst>
      <p:ext uri="{BB962C8B-B14F-4D97-AF65-F5344CB8AC3E}">
        <p14:creationId xmlns:p14="http://schemas.microsoft.com/office/powerpoint/2010/main" val="3408536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072A-5F3E-FB56-A498-3CACC2BCD40B}"/>
              </a:ext>
            </a:extLst>
          </p:cNvPr>
          <p:cNvSpPr>
            <a:spLocks noGrp="1"/>
          </p:cNvSpPr>
          <p:nvPr>
            <p:ph type="title"/>
          </p:nvPr>
        </p:nvSpPr>
        <p:spPr>
          <a:xfrm>
            <a:off x="612648" y="420914"/>
            <a:ext cx="5062438" cy="2136082"/>
          </a:xfrm>
        </p:spPr>
        <p:txBody>
          <a:bodyPr>
            <a:normAutofit/>
          </a:bodyPr>
          <a:lstStyle/>
          <a:p>
            <a:r>
              <a:rPr lang="en-GB" noProof="1"/>
              <a:t>conclusion</a:t>
            </a:r>
          </a:p>
        </p:txBody>
      </p:sp>
      <p:sp>
        <p:nvSpPr>
          <p:cNvPr id="3" name="Text Placeholder 2">
            <a:extLst>
              <a:ext uri="{FF2B5EF4-FFF2-40B4-BE49-F238E27FC236}">
                <a16:creationId xmlns:a16="http://schemas.microsoft.com/office/drawing/2014/main" id="{017EDA3D-7A3B-89EE-20EE-3C585535263A}"/>
              </a:ext>
            </a:extLst>
          </p:cNvPr>
          <p:cNvSpPr>
            <a:spLocks noGrp="1"/>
          </p:cNvSpPr>
          <p:nvPr>
            <p:ph type="body" sz="half" idx="2"/>
          </p:nvPr>
        </p:nvSpPr>
        <p:spPr>
          <a:xfrm>
            <a:off x="612647" y="1190171"/>
            <a:ext cx="10084381" cy="5070604"/>
          </a:xfrm>
        </p:spPr>
        <p:txBody>
          <a:bodyPr anchor="t">
            <a:normAutofit lnSpcReduction="10000"/>
          </a:bodyPr>
          <a:lstStyle/>
          <a:p>
            <a:pPr marL="285750" indent="-285750">
              <a:buFont typeface="Wingdings" panose="05000000000000000000" pitchFamily="2" charset="2"/>
              <a:buChar char="Ø"/>
            </a:pPr>
            <a:r>
              <a:rPr lang="en-GB" sz="2400" noProof="1"/>
              <a:t>Swansea became wealthier during the industrial era </a:t>
            </a:r>
          </a:p>
          <a:p>
            <a:pPr marL="285750" indent="-285750">
              <a:buFont typeface="Wingdings" panose="05000000000000000000" pitchFamily="2" charset="2"/>
              <a:buChar char="Ø"/>
            </a:pPr>
            <a:r>
              <a:rPr lang="en-GB" sz="2400" noProof="1"/>
              <a:t>Due to cheap coal being easily available, and also as Swansea's location is near the river and sea helpded the factories grow and further develop </a:t>
            </a:r>
          </a:p>
          <a:p>
            <a:pPr marL="285750" indent="-285750">
              <a:buFont typeface="Wingdings" panose="05000000000000000000" pitchFamily="2" charset="2"/>
              <a:buChar char="Ø"/>
            </a:pPr>
            <a:r>
              <a:rPr lang="en-GB" sz="2400" noProof="1"/>
              <a:t>The copper-smelting industry is growing rapidly, known as ‘’Copperopolis significantly changing the area  </a:t>
            </a:r>
          </a:p>
          <a:p>
            <a:pPr marL="285750" indent="-285750">
              <a:buFont typeface="Wingdings" panose="05000000000000000000" pitchFamily="2" charset="2"/>
              <a:buChar char="Ø"/>
            </a:pPr>
            <a:r>
              <a:rPr lang="en-GB" sz="2400" noProof="1"/>
              <a:t>Because of the industry it had created jobs, trade, and economic growth for the town of Swansea </a:t>
            </a:r>
          </a:p>
          <a:p>
            <a:pPr marL="285750" indent="-285750">
              <a:buFont typeface="Wingdings" panose="05000000000000000000" pitchFamily="2" charset="2"/>
              <a:buChar char="Ø"/>
            </a:pPr>
            <a:r>
              <a:rPr lang="en-GB" sz="2400" noProof="1"/>
              <a:t>However,  to conclude the negatives, the factories produce severe amounts of environmental harm, such as pollution, while labourers suffered long, hard-working hours </a:t>
            </a:r>
          </a:p>
          <a:p>
            <a:pPr marL="285750" indent="-285750">
              <a:buFont typeface="Wingdings" panose="05000000000000000000" pitchFamily="2" charset="2"/>
              <a:buChar char="Ø"/>
            </a:pPr>
            <a:endParaRPr lang="en-GB" sz="2400" noProof="1"/>
          </a:p>
          <a:p>
            <a:r>
              <a:rPr lang="en-GB" sz="2400" noProof="1"/>
              <a:t>(BBC Wales History, 2021)</a:t>
            </a:r>
          </a:p>
        </p:txBody>
      </p:sp>
    </p:spTree>
    <p:extLst>
      <p:ext uri="{BB962C8B-B14F-4D97-AF65-F5344CB8AC3E}">
        <p14:creationId xmlns:p14="http://schemas.microsoft.com/office/powerpoint/2010/main" val="948600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5330B-D5FE-E8E4-C160-755ED1B90A35}"/>
              </a:ext>
            </a:extLst>
          </p:cNvPr>
          <p:cNvSpPr>
            <a:spLocks noGrp="1"/>
          </p:cNvSpPr>
          <p:nvPr>
            <p:ph type="title"/>
          </p:nvPr>
        </p:nvSpPr>
        <p:spPr>
          <a:xfrm>
            <a:off x="612648" y="196102"/>
            <a:ext cx="4361688" cy="1649694"/>
          </a:xfrm>
        </p:spPr>
        <p:txBody>
          <a:bodyPr/>
          <a:lstStyle/>
          <a:p>
            <a:r>
              <a:rPr lang="en-GB" noProof="1"/>
              <a:t>Reference list </a:t>
            </a:r>
          </a:p>
        </p:txBody>
      </p:sp>
      <p:sp>
        <p:nvSpPr>
          <p:cNvPr id="3" name="Text Placeholder 2">
            <a:extLst>
              <a:ext uri="{FF2B5EF4-FFF2-40B4-BE49-F238E27FC236}">
                <a16:creationId xmlns:a16="http://schemas.microsoft.com/office/drawing/2014/main" id="{292B3C22-99CB-31A2-5E6E-31CEBED50E66}"/>
              </a:ext>
            </a:extLst>
          </p:cNvPr>
          <p:cNvSpPr>
            <a:spLocks noGrp="1"/>
          </p:cNvSpPr>
          <p:nvPr>
            <p:ph type="body" sz="half" idx="2"/>
          </p:nvPr>
        </p:nvSpPr>
        <p:spPr>
          <a:xfrm>
            <a:off x="378373" y="882869"/>
            <a:ext cx="11200980" cy="5523049"/>
          </a:xfrm>
        </p:spPr>
        <p:txBody>
          <a:bodyPr/>
          <a:lstStyle/>
          <a:p>
            <a:r>
              <a:rPr lang="en-US" sz="1800" dirty="0" err="1"/>
              <a:t>Amgueddfa</a:t>
            </a:r>
            <a:r>
              <a:rPr lang="en-US" sz="1800" dirty="0"/>
              <a:t> Cymru – Museum Wales. (2023). </a:t>
            </a:r>
            <a:r>
              <a:rPr lang="en-US" sz="1800" i="1" dirty="0"/>
              <a:t>Copperopolis and the copper industry in Swansea.</a:t>
            </a:r>
            <a:br>
              <a:rPr lang="en-US" sz="1800" dirty="0"/>
            </a:br>
            <a:r>
              <a:rPr lang="en-US" sz="1800" dirty="0">
                <a:hlinkClick r:id="rId2">
                  <a:extLst>
                    <a:ext uri="{A12FA001-AC4F-418D-AE19-62706E023703}">
                      <ahyp:hlinkClr xmlns:ahyp="http://schemas.microsoft.com/office/drawing/2018/hyperlinkcolor" val="tx"/>
                    </a:ext>
                  </a:extLst>
                </a:hlinkClick>
              </a:rPr>
              <a:t>https://museum.wales</a:t>
            </a:r>
            <a:endParaRPr lang="en-US" sz="1800" dirty="0"/>
          </a:p>
          <a:p>
            <a:r>
              <a:rPr lang="en-US" sz="1800" dirty="0"/>
              <a:t>BBC Wales. (2019). </a:t>
            </a:r>
            <a:r>
              <a:rPr lang="en-US" sz="1800" i="1" dirty="0"/>
              <a:t>Swansea and the copper industry during the Industrial Revolution.</a:t>
            </a:r>
            <a:br>
              <a:rPr lang="en-US" sz="1800" dirty="0"/>
            </a:br>
            <a:r>
              <a:rPr lang="en-US" sz="1800" dirty="0">
                <a:hlinkClick r:id="rId3">
                  <a:extLst>
                    <a:ext uri="{A12FA001-AC4F-418D-AE19-62706E023703}">
                      <ahyp:hlinkClr xmlns:ahyp="http://schemas.microsoft.com/office/drawing/2018/hyperlinkcolor" val="tx"/>
                    </a:ext>
                  </a:extLst>
                </a:hlinkClick>
              </a:rPr>
              <a:t>https://www.bbc.co.uk/wales/history</a:t>
            </a:r>
            <a:endParaRPr lang="en-US" sz="1800" dirty="0"/>
          </a:p>
          <a:p>
            <a:r>
              <a:rPr lang="en-US" sz="1800" dirty="0"/>
              <a:t>Historic England. (2018). </a:t>
            </a:r>
            <a:r>
              <a:rPr lang="en-US" sz="1800" i="1" dirty="0" err="1"/>
              <a:t>Industrialisation</a:t>
            </a:r>
            <a:r>
              <a:rPr lang="en-US" sz="1800" i="1" dirty="0"/>
              <a:t> and the copper industry in Britain.</a:t>
            </a:r>
            <a:br>
              <a:rPr lang="en-US" sz="1800" dirty="0"/>
            </a:br>
            <a:r>
              <a:rPr lang="en-US" sz="1800" dirty="0">
                <a:hlinkClick r:id="rId4">
                  <a:extLst>
                    <a:ext uri="{A12FA001-AC4F-418D-AE19-62706E023703}">
                      <ahyp:hlinkClr xmlns:ahyp="http://schemas.microsoft.com/office/drawing/2018/hyperlinkcolor" val="tx"/>
                    </a:ext>
                  </a:extLst>
                </a:hlinkClick>
              </a:rPr>
              <a:t>https://historicengland.org.uk</a:t>
            </a:r>
            <a:endParaRPr lang="en-US" sz="1800" dirty="0"/>
          </a:p>
          <a:p>
            <a:r>
              <a:rPr lang="en-US" sz="1800" dirty="0"/>
              <a:t>National Waterfront Museum. (2023). </a:t>
            </a:r>
            <a:r>
              <a:rPr lang="en-US" sz="1800" i="1" dirty="0"/>
              <a:t>Copper and industry in Swansea.</a:t>
            </a:r>
            <a:br>
              <a:rPr lang="en-US" sz="1800" dirty="0"/>
            </a:br>
            <a:r>
              <a:rPr lang="en-US" sz="1800" dirty="0">
                <a:hlinkClick r:id="rId5">
                  <a:extLst>
                    <a:ext uri="{A12FA001-AC4F-418D-AE19-62706E023703}">
                      <ahyp:hlinkClr xmlns:ahyp="http://schemas.microsoft.com/office/drawing/2018/hyperlinkcolor" val="tx"/>
                    </a:ext>
                  </a:extLst>
                </a:hlinkClick>
              </a:rPr>
              <a:t>https://museum.wales/swansea</a:t>
            </a:r>
            <a:endParaRPr lang="en-US" sz="1800" dirty="0"/>
          </a:p>
          <a:p>
            <a:r>
              <a:rPr lang="en-US" sz="1800" dirty="0"/>
              <a:t>Royal Commission on the Ancient and Historical Monuments of Wales. (2018). </a:t>
            </a:r>
            <a:r>
              <a:rPr lang="en-US" sz="1800" i="1" dirty="0"/>
              <a:t>The Swansea Copperopolis project.</a:t>
            </a:r>
            <a:br>
              <a:rPr lang="en-US" sz="1800" dirty="0"/>
            </a:br>
            <a:r>
              <a:rPr lang="en-US" sz="1800" dirty="0">
                <a:hlinkClick r:id="rId6">
                  <a:extLst>
                    <a:ext uri="{A12FA001-AC4F-418D-AE19-62706E023703}">
                      <ahyp:hlinkClr xmlns:ahyp="http://schemas.microsoft.com/office/drawing/2018/hyperlinkcolor" val="tx"/>
                    </a:ext>
                  </a:extLst>
                </a:hlinkClick>
              </a:rPr>
              <a:t>https://rcahmw.gov.uk</a:t>
            </a:r>
            <a:endParaRPr lang="en-US" sz="1800" dirty="0"/>
          </a:p>
          <a:p>
            <a:r>
              <a:rPr lang="en-US" sz="1800" dirty="0"/>
              <a:t>Swansea Museum. (2022). </a:t>
            </a:r>
            <a:r>
              <a:rPr lang="en-US" sz="1800" i="1" dirty="0"/>
              <a:t>Copperopolis: Swansea’s industrial heritage.</a:t>
            </a:r>
            <a:r>
              <a:rPr lang="en-US" sz="1800" dirty="0"/>
              <a:t> Swansea Museum Archives.</a:t>
            </a:r>
          </a:p>
          <a:p>
            <a:r>
              <a:rPr lang="en-US" sz="1800" dirty="0"/>
              <a:t>Swansea University. (2020). </a:t>
            </a:r>
            <a:r>
              <a:rPr lang="en-US" sz="1800" i="1" dirty="0"/>
              <a:t>Industrial history of Swansea and South Wales.</a:t>
            </a:r>
            <a:br>
              <a:rPr lang="en-US" sz="1800" dirty="0"/>
            </a:br>
            <a:r>
              <a:rPr lang="en-US" sz="1800" dirty="0">
                <a:hlinkClick r:id="rId7">
                  <a:extLst>
                    <a:ext uri="{A12FA001-AC4F-418D-AE19-62706E023703}">
                      <ahyp:hlinkClr xmlns:ahyp="http://schemas.microsoft.com/office/drawing/2018/hyperlinkcolor" val="tx"/>
                    </a:ext>
                  </a:extLst>
                </a:hlinkClick>
              </a:rPr>
              <a:t>https://www.swansea.ac.uk</a:t>
            </a:r>
            <a:endParaRPr lang="en-US" sz="1800" dirty="0"/>
          </a:p>
          <a:p>
            <a:r>
              <a:rPr lang="en-US" sz="1800" dirty="0"/>
              <a:t>Welsh Government. (2021). </a:t>
            </a:r>
            <a:r>
              <a:rPr lang="en-US" sz="1800" i="1" dirty="0"/>
              <a:t>Industrial heritage in Wales.</a:t>
            </a:r>
            <a:br>
              <a:rPr lang="en-US" sz="1800" dirty="0"/>
            </a:br>
            <a:r>
              <a:rPr lang="en-US" sz="1800" dirty="0">
                <a:hlinkClick r:id="rId8">
                  <a:extLst>
                    <a:ext uri="{A12FA001-AC4F-418D-AE19-62706E023703}">
                      <ahyp:hlinkClr xmlns:ahyp="http://schemas.microsoft.com/office/drawing/2018/hyperlinkcolor" val="tx"/>
                    </a:ext>
                  </a:extLst>
                </a:hlinkClick>
              </a:rPr>
              <a:t>https://www.gov.wales</a:t>
            </a:r>
            <a:endParaRPr lang="en-US" sz="1800" dirty="0"/>
          </a:p>
          <a:p>
            <a:endParaRPr lang="en-GB" noProof="1"/>
          </a:p>
        </p:txBody>
      </p:sp>
    </p:spTree>
    <p:extLst>
      <p:ext uri="{BB962C8B-B14F-4D97-AF65-F5344CB8AC3E}">
        <p14:creationId xmlns:p14="http://schemas.microsoft.com/office/powerpoint/2010/main" val="39567301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F782DA7-86C0-4A84-A860-11A1E6E3FB6B}">
  <ds:schemaRefs>
    <ds:schemaRef ds:uri="http://www.w3.org/XML/1998/namespace"/>
    <ds:schemaRef ds:uri="http://schemas.microsoft.com/office/2006/documentManagement/types"/>
    <ds:schemaRef ds:uri="http://purl.org/dc/elements/1.1/"/>
    <ds:schemaRef ds:uri="http://purl.org/dc/terms/"/>
    <ds:schemaRef ds:uri="http://purl.org/dc/dcmitype/"/>
    <ds:schemaRef ds:uri="http://schemas.microsoft.com/office/infopath/2007/PartnerControls"/>
    <ds:schemaRef ds:uri="71af3243-3dd4-4a8d-8c0d-dd76da1f02a5"/>
    <ds:schemaRef ds:uri="http://schemas.microsoft.com/sharepoint/v3"/>
    <ds:schemaRef ds:uri="http://schemas.microsoft.com/office/2006/metadata/properties"/>
    <ds:schemaRef ds:uri="http://schemas.openxmlformats.org/package/2006/metadata/core-properties"/>
    <ds:schemaRef ds:uri="230e9df3-be65-4c73-a93b-d1236ebd677e"/>
    <ds:schemaRef ds:uri="16c05727-aa75-4e4a-9b5f-8a80a1165891"/>
  </ds:schemaRefs>
</ds:datastoreItem>
</file>

<file path=customXml/itemProps2.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76F8FCD-0A1F-4F6A-8F55-15E9E87E2E4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TM03090434[[fn=Wood Type]]</Template>
  <TotalTime>489</TotalTime>
  <Words>497</Words>
  <Application>Microsoft Office PowerPoint</Application>
  <PresentationFormat>Widescreen</PresentationFormat>
  <Paragraphs>48</Paragraphs>
  <Slides>6</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vt:lpstr>
      <vt:lpstr>Arial</vt:lpstr>
      <vt:lpstr>Rockwell</vt:lpstr>
      <vt:lpstr>Rockwell Condensed</vt:lpstr>
      <vt:lpstr>Wingdings</vt:lpstr>
      <vt:lpstr>Wood Type</vt:lpstr>
      <vt:lpstr>Swansea and the Industrial Revolution </vt:lpstr>
      <vt:lpstr>Swansea and the Industrial Revolution </vt:lpstr>
      <vt:lpstr>Location and natural resources </vt:lpstr>
      <vt:lpstr>PowerPoint Presentation</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riley james burke</dc:creator>
  <cp:lastModifiedBy>riley james burke</cp:lastModifiedBy>
  <cp:revision>9</cp:revision>
  <dcterms:created xsi:type="dcterms:W3CDTF">2026-03-08T17:00:38Z</dcterms:created>
  <dcterms:modified xsi:type="dcterms:W3CDTF">2026-03-12T14:34:10Z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