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0" r:id="rId3"/>
    <p:sldId id="262" r:id="rId4"/>
    <p:sldId id="274" r:id="rId5"/>
    <p:sldId id="267" r:id="rId6"/>
    <p:sldId id="266" r:id="rId7"/>
    <p:sldId id="268" r:id="rId8"/>
    <p:sldId id="269" r:id="rId9"/>
    <p:sldId id="270" r:id="rId10"/>
    <p:sldId id="271" r:id="rId11"/>
    <p:sldId id="273" r:id="rId12"/>
    <p:sldId id="272" r:id="rId13"/>
    <p:sldId id="277" r:id="rId14"/>
    <p:sldId id="275" r:id="rId15"/>
    <p:sldId id="27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42E75A-420D-98C8-3707-9DBCDC0212BC}" v="141" dt="2022-11-11T12:40:57.845"/>
    <p1510:client id="{869EA497-E763-44EC-6481-1F6359DA6933}" v="150" dt="2022-11-08T12:42:16.270"/>
    <p1510:client id="{8D23DD3D-D4FD-1BE2-578C-926866D2ED73}" v="568" dt="2022-11-08T12:43:08.579"/>
    <p1510:client id="{91FDA238-63BF-E742-FEEC-2C20F21F70BA}" v="27" dt="2022-11-10T19:07:27.861"/>
    <p1510:client id="{9C350B30-3E1C-47F6-881E-91245E591FFF}" v="614" dt="2022-11-07T18:12:51.761"/>
    <p1510:client id="{9DF3FEAE-AC9D-372F-3DF0-2C8BFF77307C}" v="61" dt="2022-11-08T15:44:52.895"/>
    <p1510:client id="{A5A2785D-9FF4-1B6B-D72B-1B834A5E38DE}" v="152" dt="2022-11-09T19:30:10.757"/>
    <p1510:client id="{B72B1104-7EEE-5FD5-2C14-FEBFFB322C88}" v="405" dt="2022-11-11T14:20:26.004"/>
    <p1510:client id="{DFC54E0D-199A-A282-72F2-CA4F5754E0D3}" v="154" dt="2022-11-09T12:22:26.577"/>
    <p1510:client id="{EFCB8FAC-9227-2BF2-CFB5-5CFBF55E66E3}" v="30" dt="2022-11-11T13:26:15.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127" autoAdjust="0"/>
  </p:normalViewPr>
  <p:slideViewPr>
    <p:cSldViewPr snapToGrid="0">
      <p:cViewPr>
        <p:scale>
          <a:sx n="66" d="100"/>
          <a:sy n="66" d="100"/>
        </p:scale>
        <p:origin x="1301"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483A8C-71C8-4DAE-89D9-7E839C7A5BB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FE3FC53-BC5A-403A-A4AA-0AE5FF73C427}">
      <dgm:prSet/>
      <dgm:spPr/>
      <dgm:t>
        <a:bodyPr/>
        <a:lstStyle/>
        <a:p>
          <a:r>
            <a:rPr lang="en-US" b="1"/>
            <a:t>SWOT &amp; PESTLE</a:t>
          </a:r>
          <a:endParaRPr lang="en-US"/>
        </a:p>
      </dgm:t>
    </dgm:pt>
    <dgm:pt modelId="{D0782D18-6273-4436-924C-A92827A3AAD1}" type="parTrans" cxnId="{E7E78C81-0CAE-4B93-82FE-3F8ECE7ADF3C}">
      <dgm:prSet/>
      <dgm:spPr/>
      <dgm:t>
        <a:bodyPr/>
        <a:lstStyle/>
        <a:p>
          <a:endParaRPr lang="en-US"/>
        </a:p>
      </dgm:t>
    </dgm:pt>
    <dgm:pt modelId="{0F565F2A-3885-482E-BA22-CD845969ACBF}" type="sibTrans" cxnId="{E7E78C81-0CAE-4B93-82FE-3F8ECE7ADF3C}">
      <dgm:prSet/>
      <dgm:spPr/>
      <dgm:t>
        <a:bodyPr/>
        <a:lstStyle/>
        <a:p>
          <a:endParaRPr lang="en-US"/>
        </a:p>
      </dgm:t>
    </dgm:pt>
    <dgm:pt modelId="{66296E71-DEE8-4C83-94B3-04D411BA9D1B}">
      <dgm:prSet/>
      <dgm:spPr/>
      <dgm:t>
        <a:bodyPr/>
        <a:lstStyle/>
        <a:p>
          <a:r>
            <a:rPr lang="en-US" b="1" i="1"/>
            <a:t>Amazon®</a:t>
          </a:r>
          <a:endParaRPr lang="en-US"/>
        </a:p>
      </dgm:t>
    </dgm:pt>
    <dgm:pt modelId="{09F6772C-6520-46FF-92C2-B2422158FEB5}" type="parTrans" cxnId="{7F5A932B-BF70-49C7-AD11-7A17E697C4BF}">
      <dgm:prSet/>
      <dgm:spPr/>
      <dgm:t>
        <a:bodyPr/>
        <a:lstStyle/>
        <a:p>
          <a:endParaRPr lang="en-US"/>
        </a:p>
      </dgm:t>
    </dgm:pt>
    <dgm:pt modelId="{787F2259-4250-4A7B-8A81-FCA7E40FC69C}" type="sibTrans" cxnId="{7F5A932B-BF70-49C7-AD11-7A17E697C4BF}">
      <dgm:prSet/>
      <dgm:spPr/>
      <dgm:t>
        <a:bodyPr/>
        <a:lstStyle/>
        <a:p>
          <a:endParaRPr lang="en-US"/>
        </a:p>
      </dgm:t>
    </dgm:pt>
    <dgm:pt modelId="{E73EF829-3AE5-491E-89D4-A476626704C0}">
      <dgm:prSet/>
      <dgm:spPr/>
      <dgm:t>
        <a:bodyPr/>
        <a:lstStyle/>
        <a:p>
          <a:r>
            <a:rPr lang="en-US" b="1"/>
            <a:t>Advantages </a:t>
          </a:r>
          <a:endParaRPr lang="en-US"/>
        </a:p>
      </dgm:t>
    </dgm:pt>
    <dgm:pt modelId="{800CE091-B2AE-4B33-8E76-C00962203A20}" type="parTrans" cxnId="{13BECCBB-B5BF-40E6-9C9D-18121065C591}">
      <dgm:prSet/>
      <dgm:spPr/>
      <dgm:t>
        <a:bodyPr/>
        <a:lstStyle/>
        <a:p>
          <a:endParaRPr lang="en-US"/>
        </a:p>
      </dgm:t>
    </dgm:pt>
    <dgm:pt modelId="{A97A8964-4D73-4788-96A4-C5C0AD40AE92}" type="sibTrans" cxnId="{13BECCBB-B5BF-40E6-9C9D-18121065C591}">
      <dgm:prSet/>
      <dgm:spPr/>
      <dgm:t>
        <a:bodyPr/>
        <a:lstStyle/>
        <a:p>
          <a:endParaRPr lang="en-US"/>
        </a:p>
      </dgm:t>
    </dgm:pt>
    <dgm:pt modelId="{F283B9AC-E034-48A5-BA7B-7D5E4AD49B34}">
      <dgm:prSet/>
      <dgm:spPr/>
      <dgm:t>
        <a:bodyPr/>
        <a:lstStyle/>
        <a:p>
          <a:r>
            <a:rPr lang="en-US" b="1"/>
            <a:t>Limitations</a:t>
          </a:r>
          <a:r>
            <a:rPr lang="en-US"/>
            <a:t> </a:t>
          </a:r>
        </a:p>
      </dgm:t>
    </dgm:pt>
    <dgm:pt modelId="{3F6FF430-F2EC-4546-AC29-2DCD6FC4B5C2}" type="parTrans" cxnId="{557CBE78-9F80-42F0-843C-1F3A3BDEDB3A}">
      <dgm:prSet/>
      <dgm:spPr/>
      <dgm:t>
        <a:bodyPr/>
        <a:lstStyle/>
        <a:p>
          <a:endParaRPr lang="en-US"/>
        </a:p>
      </dgm:t>
    </dgm:pt>
    <dgm:pt modelId="{CBD54C6E-3857-4C32-B166-FCABFED97942}" type="sibTrans" cxnId="{557CBE78-9F80-42F0-843C-1F3A3BDEDB3A}">
      <dgm:prSet/>
      <dgm:spPr/>
      <dgm:t>
        <a:bodyPr/>
        <a:lstStyle/>
        <a:p>
          <a:endParaRPr lang="en-US"/>
        </a:p>
      </dgm:t>
    </dgm:pt>
    <dgm:pt modelId="{C7254865-8332-47D3-83FA-1C172E4FD594}" type="pres">
      <dgm:prSet presAssocID="{85483A8C-71C8-4DAE-89D9-7E839C7A5BB8}" presName="hierChild1" presStyleCnt="0">
        <dgm:presLayoutVars>
          <dgm:chPref val="1"/>
          <dgm:dir/>
          <dgm:animOne val="branch"/>
          <dgm:animLvl val="lvl"/>
          <dgm:resizeHandles/>
        </dgm:presLayoutVars>
      </dgm:prSet>
      <dgm:spPr/>
    </dgm:pt>
    <dgm:pt modelId="{0D239F51-3788-4040-B779-709CFD0662D4}" type="pres">
      <dgm:prSet presAssocID="{3FE3FC53-BC5A-403A-A4AA-0AE5FF73C427}" presName="hierRoot1" presStyleCnt="0"/>
      <dgm:spPr/>
    </dgm:pt>
    <dgm:pt modelId="{8DF098AE-3D6C-4BBC-92A1-6F493B6D98C0}" type="pres">
      <dgm:prSet presAssocID="{3FE3FC53-BC5A-403A-A4AA-0AE5FF73C427}" presName="composite" presStyleCnt="0"/>
      <dgm:spPr/>
    </dgm:pt>
    <dgm:pt modelId="{A7BE0F41-BCC5-4F35-A79C-FA7F94BC1B23}" type="pres">
      <dgm:prSet presAssocID="{3FE3FC53-BC5A-403A-A4AA-0AE5FF73C427}" presName="background" presStyleLbl="node0" presStyleIdx="0" presStyleCnt="4"/>
      <dgm:spPr/>
    </dgm:pt>
    <dgm:pt modelId="{964C4DB0-CC1C-4628-ADEF-9D13E79D346C}" type="pres">
      <dgm:prSet presAssocID="{3FE3FC53-BC5A-403A-A4AA-0AE5FF73C427}" presName="text" presStyleLbl="fgAcc0" presStyleIdx="0" presStyleCnt="4">
        <dgm:presLayoutVars>
          <dgm:chPref val="3"/>
        </dgm:presLayoutVars>
      </dgm:prSet>
      <dgm:spPr/>
    </dgm:pt>
    <dgm:pt modelId="{B0292454-8F27-4F8D-A989-42E040F8AD43}" type="pres">
      <dgm:prSet presAssocID="{3FE3FC53-BC5A-403A-A4AA-0AE5FF73C427}" presName="hierChild2" presStyleCnt="0"/>
      <dgm:spPr/>
    </dgm:pt>
    <dgm:pt modelId="{50EA48B6-E4CA-45FB-8648-ADCE59D9C051}" type="pres">
      <dgm:prSet presAssocID="{66296E71-DEE8-4C83-94B3-04D411BA9D1B}" presName="hierRoot1" presStyleCnt="0"/>
      <dgm:spPr/>
    </dgm:pt>
    <dgm:pt modelId="{603D3DEB-EEF7-42E4-B9B7-82153FDE477B}" type="pres">
      <dgm:prSet presAssocID="{66296E71-DEE8-4C83-94B3-04D411BA9D1B}" presName="composite" presStyleCnt="0"/>
      <dgm:spPr/>
    </dgm:pt>
    <dgm:pt modelId="{9224930E-13A4-4706-AEB9-20AD47FB6503}" type="pres">
      <dgm:prSet presAssocID="{66296E71-DEE8-4C83-94B3-04D411BA9D1B}" presName="background" presStyleLbl="node0" presStyleIdx="1" presStyleCnt="4"/>
      <dgm:spPr/>
    </dgm:pt>
    <dgm:pt modelId="{A105559F-C266-4AC6-83A8-62D60CA007C1}" type="pres">
      <dgm:prSet presAssocID="{66296E71-DEE8-4C83-94B3-04D411BA9D1B}" presName="text" presStyleLbl="fgAcc0" presStyleIdx="1" presStyleCnt="4">
        <dgm:presLayoutVars>
          <dgm:chPref val="3"/>
        </dgm:presLayoutVars>
      </dgm:prSet>
      <dgm:spPr/>
    </dgm:pt>
    <dgm:pt modelId="{F8912225-61BC-4D2F-A129-3A18FE6197B7}" type="pres">
      <dgm:prSet presAssocID="{66296E71-DEE8-4C83-94B3-04D411BA9D1B}" presName="hierChild2" presStyleCnt="0"/>
      <dgm:spPr/>
    </dgm:pt>
    <dgm:pt modelId="{B60829C2-E0B0-43E1-A668-32581B6C8AE4}" type="pres">
      <dgm:prSet presAssocID="{E73EF829-3AE5-491E-89D4-A476626704C0}" presName="hierRoot1" presStyleCnt="0"/>
      <dgm:spPr/>
    </dgm:pt>
    <dgm:pt modelId="{263B6182-5704-4E56-B89A-F3B7BB1DDC67}" type="pres">
      <dgm:prSet presAssocID="{E73EF829-3AE5-491E-89D4-A476626704C0}" presName="composite" presStyleCnt="0"/>
      <dgm:spPr/>
    </dgm:pt>
    <dgm:pt modelId="{A8AEE165-6085-48E9-89EE-6285F41ED65B}" type="pres">
      <dgm:prSet presAssocID="{E73EF829-3AE5-491E-89D4-A476626704C0}" presName="background" presStyleLbl="node0" presStyleIdx="2" presStyleCnt="4"/>
      <dgm:spPr/>
    </dgm:pt>
    <dgm:pt modelId="{F5B5ECB0-83AA-4D27-A562-D9DE7FE912B6}" type="pres">
      <dgm:prSet presAssocID="{E73EF829-3AE5-491E-89D4-A476626704C0}" presName="text" presStyleLbl="fgAcc0" presStyleIdx="2" presStyleCnt="4">
        <dgm:presLayoutVars>
          <dgm:chPref val="3"/>
        </dgm:presLayoutVars>
      </dgm:prSet>
      <dgm:spPr/>
    </dgm:pt>
    <dgm:pt modelId="{0543BF81-FED5-40BC-8545-3D2DAFFA9F13}" type="pres">
      <dgm:prSet presAssocID="{E73EF829-3AE5-491E-89D4-A476626704C0}" presName="hierChild2" presStyleCnt="0"/>
      <dgm:spPr/>
    </dgm:pt>
    <dgm:pt modelId="{259174E0-EE05-4BC3-B0E3-BAE7F5E8ACB2}" type="pres">
      <dgm:prSet presAssocID="{F283B9AC-E034-48A5-BA7B-7D5E4AD49B34}" presName="hierRoot1" presStyleCnt="0"/>
      <dgm:spPr/>
    </dgm:pt>
    <dgm:pt modelId="{60263D85-5689-4D82-AD68-98F4904B00EA}" type="pres">
      <dgm:prSet presAssocID="{F283B9AC-E034-48A5-BA7B-7D5E4AD49B34}" presName="composite" presStyleCnt="0"/>
      <dgm:spPr/>
    </dgm:pt>
    <dgm:pt modelId="{B8F0873A-4071-4C74-973D-CFBF0DE84DF4}" type="pres">
      <dgm:prSet presAssocID="{F283B9AC-E034-48A5-BA7B-7D5E4AD49B34}" presName="background" presStyleLbl="node0" presStyleIdx="3" presStyleCnt="4"/>
      <dgm:spPr/>
    </dgm:pt>
    <dgm:pt modelId="{09F54D00-A040-48D8-B699-85B3614543D5}" type="pres">
      <dgm:prSet presAssocID="{F283B9AC-E034-48A5-BA7B-7D5E4AD49B34}" presName="text" presStyleLbl="fgAcc0" presStyleIdx="3" presStyleCnt="4">
        <dgm:presLayoutVars>
          <dgm:chPref val="3"/>
        </dgm:presLayoutVars>
      </dgm:prSet>
      <dgm:spPr/>
    </dgm:pt>
    <dgm:pt modelId="{F0CC62E4-FDB6-4C43-98AB-1E5EDF9FCC44}" type="pres">
      <dgm:prSet presAssocID="{F283B9AC-E034-48A5-BA7B-7D5E4AD49B34}" presName="hierChild2" presStyleCnt="0"/>
      <dgm:spPr/>
    </dgm:pt>
  </dgm:ptLst>
  <dgm:cxnLst>
    <dgm:cxn modelId="{037BE611-8521-4B16-BC37-9D2E95BC533E}" type="presOf" srcId="{F283B9AC-E034-48A5-BA7B-7D5E4AD49B34}" destId="{09F54D00-A040-48D8-B699-85B3614543D5}" srcOrd="0" destOrd="0" presId="urn:microsoft.com/office/officeart/2005/8/layout/hierarchy1"/>
    <dgm:cxn modelId="{7F5A932B-BF70-49C7-AD11-7A17E697C4BF}" srcId="{85483A8C-71C8-4DAE-89D9-7E839C7A5BB8}" destId="{66296E71-DEE8-4C83-94B3-04D411BA9D1B}" srcOrd="1" destOrd="0" parTransId="{09F6772C-6520-46FF-92C2-B2422158FEB5}" sibTransId="{787F2259-4250-4A7B-8A81-FCA7E40FC69C}"/>
    <dgm:cxn modelId="{2B9AA637-249F-44CD-928A-B51F73CCE05D}" type="presOf" srcId="{3FE3FC53-BC5A-403A-A4AA-0AE5FF73C427}" destId="{964C4DB0-CC1C-4628-ADEF-9D13E79D346C}" srcOrd="0" destOrd="0" presId="urn:microsoft.com/office/officeart/2005/8/layout/hierarchy1"/>
    <dgm:cxn modelId="{2F1B1965-E4B6-4C63-96B7-CF9CAC737F8B}" type="presOf" srcId="{85483A8C-71C8-4DAE-89D9-7E839C7A5BB8}" destId="{C7254865-8332-47D3-83FA-1C172E4FD594}" srcOrd="0" destOrd="0" presId="urn:microsoft.com/office/officeart/2005/8/layout/hierarchy1"/>
    <dgm:cxn modelId="{557CBE78-9F80-42F0-843C-1F3A3BDEDB3A}" srcId="{85483A8C-71C8-4DAE-89D9-7E839C7A5BB8}" destId="{F283B9AC-E034-48A5-BA7B-7D5E4AD49B34}" srcOrd="3" destOrd="0" parTransId="{3F6FF430-F2EC-4546-AC29-2DCD6FC4B5C2}" sibTransId="{CBD54C6E-3857-4C32-B166-FCABFED97942}"/>
    <dgm:cxn modelId="{E7E78C81-0CAE-4B93-82FE-3F8ECE7ADF3C}" srcId="{85483A8C-71C8-4DAE-89D9-7E839C7A5BB8}" destId="{3FE3FC53-BC5A-403A-A4AA-0AE5FF73C427}" srcOrd="0" destOrd="0" parTransId="{D0782D18-6273-4436-924C-A92827A3AAD1}" sibTransId="{0F565F2A-3885-482E-BA22-CD845969ACBF}"/>
    <dgm:cxn modelId="{1C980AB6-92A0-4FCA-B31C-89EFC232EE80}" type="presOf" srcId="{E73EF829-3AE5-491E-89D4-A476626704C0}" destId="{F5B5ECB0-83AA-4D27-A562-D9DE7FE912B6}" srcOrd="0" destOrd="0" presId="urn:microsoft.com/office/officeart/2005/8/layout/hierarchy1"/>
    <dgm:cxn modelId="{13BECCBB-B5BF-40E6-9C9D-18121065C591}" srcId="{85483A8C-71C8-4DAE-89D9-7E839C7A5BB8}" destId="{E73EF829-3AE5-491E-89D4-A476626704C0}" srcOrd="2" destOrd="0" parTransId="{800CE091-B2AE-4B33-8E76-C00962203A20}" sibTransId="{A97A8964-4D73-4788-96A4-C5C0AD40AE92}"/>
    <dgm:cxn modelId="{867D32D1-425C-4073-BAC2-BA5088FBECBD}" type="presOf" srcId="{66296E71-DEE8-4C83-94B3-04D411BA9D1B}" destId="{A105559F-C266-4AC6-83A8-62D60CA007C1}" srcOrd="0" destOrd="0" presId="urn:microsoft.com/office/officeart/2005/8/layout/hierarchy1"/>
    <dgm:cxn modelId="{DB0D0790-BB43-4BEB-A135-6FA4CDB66A93}" type="presParOf" srcId="{C7254865-8332-47D3-83FA-1C172E4FD594}" destId="{0D239F51-3788-4040-B779-709CFD0662D4}" srcOrd="0" destOrd="0" presId="urn:microsoft.com/office/officeart/2005/8/layout/hierarchy1"/>
    <dgm:cxn modelId="{D4DAA016-D5D9-41D3-B3AB-65B3FE6F33C7}" type="presParOf" srcId="{0D239F51-3788-4040-B779-709CFD0662D4}" destId="{8DF098AE-3D6C-4BBC-92A1-6F493B6D98C0}" srcOrd="0" destOrd="0" presId="urn:microsoft.com/office/officeart/2005/8/layout/hierarchy1"/>
    <dgm:cxn modelId="{A7DE64B7-AB48-4F37-85EE-55C3ABFA98F3}" type="presParOf" srcId="{8DF098AE-3D6C-4BBC-92A1-6F493B6D98C0}" destId="{A7BE0F41-BCC5-4F35-A79C-FA7F94BC1B23}" srcOrd="0" destOrd="0" presId="urn:microsoft.com/office/officeart/2005/8/layout/hierarchy1"/>
    <dgm:cxn modelId="{C77C0B68-AAB2-4C4C-BD24-D307D47670F6}" type="presParOf" srcId="{8DF098AE-3D6C-4BBC-92A1-6F493B6D98C0}" destId="{964C4DB0-CC1C-4628-ADEF-9D13E79D346C}" srcOrd="1" destOrd="0" presId="urn:microsoft.com/office/officeart/2005/8/layout/hierarchy1"/>
    <dgm:cxn modelId="{126B4E19-2B2B-4B03-8611-DA69D554CAAE}" type="presParOf" srcId="{0D239F51-3788-4040-B779-709CFD0662D4}" destId="{B0292454-8F27-4F8D-A989-42E040F8AD43}" srcOrd="1" destOrd="0" presId="urn:microsoft.com/office/officeart/2005/8/layout/hierarchy1"/>
    <dgm:cxn modelId="{8C637FBC-ED61-4718-AD8D-4D35017F0534}" type="presParOf" srcId="{C7254865-8332-47D3-83FA-1C172E4FD594}" destId="{50EA48B6-E4CA-45FB-8648-ADCE59D9C051}" srcOrd="1" destOrd="0" presId="urn:microsoft.com/office/officeart/2005/8/layout/hierarchy1"/>
    <dgm:cxn modelId="{5FD298FA-00A3-4450-BDC6-68FA1792DA15}" type="presParOf" srcId="{50EA48B6-E4CA-45FB-8648-ADCE59D9C051}" destId="{603D3DEB-EEF7-42E4-B9B7-82153FDE477B}" srcOrd="0" destOrd="0" presId="urn:microsoft.com/office/officeart/2005/8/layout/hierarchy1"/>
    <dgm:cxn modelId="{8715FADF-B00A-4287-92A2-74E6C07560E7}" type="presParOf" srcId="{603D3DEB-EEF7-42E4-B9B7-82153FDE477B}" destId="{9224930E-13A4-4706-AEB9-20AD47FB6503}" srcOrd="0" destOrd="0" presId="urn:microsoft.com/office/officeart/2005/8/layout/hierarchy1"/>
    <dgm:cxn modelId="{ED98BC39-D5A9-4947-8204-46FC886A6B48}" type="presParOf" srcId="{603D3DEB-EEF7-42E4-B9B7-82153FDE477B}" destId="{A105559F-C266-4AC6-83A8-62D60CA007C1}" srcOrd="1" destOrd="0" presId="urn:microsoft.com/office/officeart/2005/8/layout/hierarchy1"/>
    <dgm:cxn modelId="{59213E3E-8D70-438F-810C-A7EFD9A58877}" type="presParOf" srcId="{50EA48B6-E4CA-45FB-8648-ADCE59D9C051}" destId="{F8912225-61BC-4D2F-A129-3A18FE6197B7}" srcOrd="1" destOrd="0" presId="urn:microsoft.com/office/officeart/2005/8/layout/hierarchy1"/>
    <dgm:cxn modelId="{1455EBF8-3500-4115-A25D-F31BC1178691}" type="presParOf" srcId="{C7254865-8332-47D3-83FA-1C172E4FD594}" destId="{B60829C2-E0B0-43E1-A668-32581B6C8AE4}" srcOrd="2" destOrd="0" presId="urn:microsoft.com/office/officeart/2005/8/layout/hierarchy1"/>
    <dgm:cxn modelId="{5E21735E-A9E4-47EB-A3ED-613015CE7024}" type="presParOf" srcId="{B60829C2-E0B0-43E1-A668-32581B6C8AE4}" destId="{263B6182-5704-4E56-B89A-F3B7BB1DDC67}" srcOrd="0" destOrd="0" presId="urn:microsoft.com/office/officeart/2005/8/layout/hierarchy1"/>
    <dgm:cxn modelId="{FB9A6C3D-13B3-41C5-A472-67BC08687EA6}" type="presParOf" srcId="{263B6182-5704-4E56-B89A-F3B7BB1DDC67}" destId="{A8AEE165-6085-48E9-89EE-6285F41ED65B}" srcOrd="0" destOrd="0" presId="urn:microsoft.com/office/officeart/2005/8/layout/hierarchy1"/>
    <dgm:cxn modelId="{A63A0A0C-80FC-489D-BA3B-487FFF3E49BD}" type="presParOf" srcId="{263B6182-5704-4E56-B89A-F3B7BB1DDC67}" destId="{F5B5ECB0-83AA-4D27-A562-D9DE7FE912B6}" srcOrd="1" destOrd="0" presId="urn:microsoft.com/office/officeart/2005/8/layout/hierarchy1"/>
    <dgm:cxn modelId="{2D662986-A3AD-424A-B00A-EC73C874852C}" type="presParOf" srcId="{B60829C2-E0B0-43E1-A668-32581B6C8AE4}" destId="{0543BF81-FED5-40BC-8545-3D2DAFFA9F13}" srcOrd="1" destOrd="0" presId="urn:microsoft.com/office/officeart/2005/8/layout/hierarchy1"/>
    <dgm:cxn modelId="{B6234D85-3B8F-471D-81E1-021BC4DA2F2A}" type="presParOf" srcId="{C7254865-8332-47D3-83FA-1C172E4FD594}" destId="{259174E0-EE05-4BC3-B0E3-BAE7F5E8ACB2}" srcOrd="3" destOrd="0" presId="urn:microsoft.com/office/officeart/2005/8/layout/hierarchy1"/>
    <dgm:cxn modelId="{28688F94-612A-427B-9AE6-B8F894D699DA}" type="presParOf" srcId="{259174E0-EE05-4BC3-B0E3-BAE7F5E8ACB2}" destId="{60263D85-5689-4D82-AD68-98F4904B00EA}" srcOrd="0" destOrd="0" presId="urn:microsoft.com/office/officeart/2005/8/layout/hierarchy1"/>
    <dgm:cxn modelId="{79CEE798-8F2D-4DE4-A4BE-3DF1D5915358}" type="presParOf" srcId="{60263D85-5689-4D82-AD68-98F4904B00EA}" destId="{B8F0873A-4071-4C74-973D-CFBF0DE84DF4}" srcOrd="0" destOrd="0" presId="urn:microsoft.com/office/officeart/2005/8/layout/hierarchy1"/>
    <dgm:cxn modelId="{E6A457F6-24F3-4E27-BD5E-C04CBEC39ADB}" type="presParOf" srcId="{60263D85-5689-4D82-AD68-98F4904B00EA}" destId="{09F54D00-A040-48D8-B699-85B3614543D5}" srcOrd="1" destOrd="0" presId="urn:microsoft.com/office/officeart/2005/8/layout/hierarchy1"/>
    <dgm:cxn modelId="{749B387C-061E-415F-9EE9-48F132EEC58F}" type="presParOf" srcId="{259174E0-EE05-4BC3-B0E3-BAE7F5E8ACB2}" destId="{F0CC62E4-FDB6-4C43-98AB-1E5EDF9FCC44}"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E0F41-BCC5-4F35-A79C-FA7F94BC1B23}">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4C4DB0-CC1C-4628-ADEF-9D13E79D346C}">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a:t>SWOT &amp; PESTLE</a:t>
          </a:r>
          <a:endParaRPr lang="en-US" sz="3000" kern="1200"/>
        </a:p>
      </dsp:txBody>
      <dsp:txXfrm>
        <a:off x="299702" y="1282093"/>
        <a:ext cx="2200851" cy="1366505"/>
      </dsp:txXfrm>
    </dsp:sp>
    <dsp:sp modelId="{9224930E-13A4-4706-AEB9-20AD47FB6503}">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05559F-C266-4AC6-83A8-62D60CA007C1}">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i="1" kern="1200"/>
            <a:t>Amazon®</a:t>
          </a:r>
          <a:endParaRPr lang="en-US" sz="3000" kern="1200"/>
        </a:p>
      </dsp:txBody>
      <dsp:txXfrm>
        <a:off x="3093555" y="1282093"/>
        <a:ext cx="2200851" cy="1366505"/>
      </dsp:txXfrm>
    </dsp:sp>
    <dsp:sp modelId="{A8AEE165-6085-48E9-89EE-6285F41ED65B}">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B5ECB0-83AA-4D27-A562-D9DE7FE912B6}">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a:t>Advantages </a:t>
          </a:r>
          <a:endParaRPr lang="en-US" sz="3000" kern="1200"/>
        </a:p>
      </dsp:txBody>
      <dsp:txXfrm>
        <a:off x="5887408" y="1282093"/>
        <a:ext cx="2200851" cy="1366505"/>
      </dsp:txXfrm>
    </dsp:sp>
    <dsp:sp modelId="{B8F0873A-4071-4C74-973D-CFBF0DE84DF4}">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F54D00-A040-48D8-B699-85B3614543D5}">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a:t>Limitations</a:t>
          </a:r>
          <a:r>
            <a:rPr lang="en-US" sz="3000" kern="1200"/>
            <a:t> </a:t>
          </a:r>
        </a:p>
      </dsp:txBody>
      <dsp:txXfrm>
        <a:off x="8681261" y="1282093"/>
        <a:ext cx="2200851" cy="136650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86237F-0831-4F4D-8AB9-6EDC20A04C9A}" type="datetimeFigureOut">
              <a:t>11/11/2022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696E4-278B-494A-A5B3-553DF33F22FA}" type="slidenum">
              <a:t>‹#›</a:t>
            </a:fld>
            <a:endParaRPr lang="en-US"/>
          </a:p>
        </p:txBody>
      </p:sp>
    </p:spTree>
    <p:extLst>
      <p:ext uri="{BB962C8B-B14F-4D97-AF65-F5344CB8AC3E}">
        <p14:creationId xmlns:p14="http://schemas.microsoft.com/office/powerpoint/2010/main" val="3360077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Strategies for resilience and prosperity – An insight of Amazon business strategy – By Christine Joy</a:t>
            </a:r>
          </a:p>
        </p:txBody>
      </p:sp>
      <p:sp>
        <p:nvSpPr>
          <p:cNvPr id="4" name="Slide Number Placeholder 3"/>
          <p:cNvSpPr>
            <a:spLocks noGrp="1"/>
          </p:cNvSpPr>
          <p:nvPr>
            <p:ph type="sldNum" sz="quarter" idx="5"/>
          </p:nvPr>
        </p:nvSpPr>
        <p:spPr/>
        <p:txBody>
          <a:bodyPr/>
          <a:lstStyle/>
          <a:p>
            <a:fld id="{3D7696E4-278B-494A-A5B3-553DF33F22FA}" type="slidenum">
              <a:rPr lang="en-US"/>
              <a:t>1</a:t>
            </a:fld>
            <a:endParaRPr lang="en-US"/>
          </a:p>
        </p:txBody>
      </p:sp>
    </p:spTree>
    <p:extLst>
      <p:ext uri="{BB962C8B-B14F-4D97-AF65-F5344CB8AC3E}">
        <p14:creationId xmlns:p14="http://schemas.microsoft.com/office/powerpoint/2010/main" val="2910734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presentation will cover some definitions of strategic management from key theorists, a look at some strategic management tools and the advantages and limitations they may bring. An overview of Amazon's business, their approach to strategy. Identification of areas of improvement with proposed solutions and finally reference slides</a:t>
            </a:r>
          </a:p>
        </p:txBody>
      </p:sp>
      <p:sp>
        <p:nvSpPr>
          <p:cNvPr id="4" name="Slide Number Placeholder 3"/>
          <p:cNvSpPr>
            <a:spLocks noGrp="1"/>
          </p:cNvSpPr>
          <p:nvPr>
            <p:ph type="sldNum" sz="quarter" idx="5"/>
          </p:nvPr>
        </p:nvSpPr>
        <p:spPr/>
        <p:txBody>
          <a:bodyPr/>
          <a:lstStyle/>
          <a:p>
            <a:fld id="{3D7696E4-278B-494A-A5B3-553DF33F22FA}" type="slidenum">
              <a:rPr lang="en-US"/>
              <a:t>2</a:t>
            </a:fld>
            <a:endParaRPr lang="en-US"/>
          </a:p>
        </p:txBody>
      </p:sp>
    </p:spTree>
    <p:extLst>
      <p:ext uri="{BB962C8B-B14F-4D97-AF65-F5344CB8AC3E}">
        <p14:creationId xmlns:p14="http://schemas.microsoft.com/office/powerpoint/2010/main" val="1023007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the viewpoints of what strategic management means from three key theorists. </a:t>
            </a:r>
            <a:endParaRPr lang="en-US" dirty="0"/>
          </a:p>
          <a:p>
            <a:endParaRPr lang="en-US">
              <a:cs typeface="Calibri"/>
            </a:endParaRPr>
          </a:p>
        </p:txBody>
      </p:sp>
      <p:sp>
        <p:nvSpPr>
          <p:cNvPr id="4" name="Slide Number Placeholder 3"/>
          <p:cNvSpPr>
            <a:spLocks noGrp="1"/>
          </p:cNvSpPr>
          <p:nvPr>
            <p:ph type="sldNum" sz="quarter" idx="5"/>
          </p:nvPr>
        </p:nvSpPr>
        <p:spPr/>
        <p:txBody>
          <a:bodyPr/>
          <a:lstStyle/>
          <a:p>
            <a:fld id="{3D7696E4-278B-494A-A5B3-553DF33F22FA}" type="slidenum">
              <a:t>3</a:t>
            </a:fld>
            <a:endParaRPr lang="en-US"/>
          </a:p>
        </p:txBody>
      </p:sp>
    </p:spTree>
    <p:extLst>
      <p:ext uri="{BB962C8B-B14F-4D97-AF65-F5344CB8AC3E}">
        <p14:creationId xmlns:p14="http://schemas.microsoft.com/office/powerpoint/2010/main" val="2341957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Mintzberg</a:t>
            </a:r>
            <a:endParaRPr lang="en-US" dirty="0"/>
          </a:p>
          <a:p>
            <a:endParaRPr lang="en-US" dirty="0"/>
          </a:p>
          <a:p>
            <a:pPr algn="just"/>
            <a:r>
              <a:rPr lang="en-GB" dirty="0"/>
              <a:t>Mintzberg devised the 5 Ps approach to strategy by dividing the process into five key steps which are, </a:t>
            </a:r>
            <a:r>
              <a:rPr lang="en-GB" b="1" dirty="0"/>
              <a:t>plan, ploy, pattern, position,</a:t>
            </a:r>
            <a:r>
              <a:rPr lang="en-GB" dirty="0"/>
              <a:t> and </a:t>
            </a:r>
            <a:r>
              <a:rPr lang="en-GB" b="1" dirty="0"/>
              <a:t>perspective</a:t>
            </a:r>
            <a:r>
              <a:rPr lang="en-GB" dirty="0"/>
              <a:t>. Similar approaches can be seen within Johnson and Scholes Cultural web, which identifies six interrelated elements. While these frameworks provide a guided approach to helping organizations define, formulate, evaluate, and implement strategies they require additional support through the means of strategic management tools.</a:t>
            </a:r>
            <a:endParaRPr lang="en-US" dirty="0"/>
          </a:p>
          <a:p>
            <a:pPr algn="just"/>
            <a:endParaRPr lang="en-US" dirty="0"/>
          </a:p>
          <a:p>
            <a:pPr algn="just"/>
            <a:r>
              <a:rPr lang="en-GB" b="1" dirty="0"/>
              <a:t>Porter</a:t>
            </a:r>
            <a:endParaRPr lang="en-US" dirty="0"/>
          </a:p>
          <a:p>
            <a:endParaRPr lang="en-US" dirty="0"/>
          </a:p>
          <a:p>
            <a:pPr algn="just"/>
            <a:r>
              <a:rPr lang="en-GB" dirty="0"/>
              <a:t>Similarly, Porters 5 forces framework assist organisations to analyse their environment to increase their competitive advantage which if they can establish a difference a company can outperform competitors by either delivering greater value to customers or creating comparable value at a lower cost or do both. However, as seen within the works of Drucker no matter how great your business strategy is, without a company culture and people focus the plan will risk failure.</a:t>
            </a:r>
            <a:endParaRPr lang="en-US" dirty="0"/>
          </a:p>
          <a:p>
            <a:pPr algn="just"/>
            <a:endParaRPr lang="en-US" dirty="0"/>
          </a:p>
          <a:p>
            <a:pPr algn="just"/>
            <a:r>
              <a:rPr lang="en-GB" b="1" dirty="0"/>
              <a:t>Me</a:t>
            </a:r>
            <a:endParaRPr lang="en-US" dirty="0"/>
          </a:p>
          <a:p>
            <a:pPr algn="just"/>
            <a:r>
              <a:rPr lang="en-GB" dirty="0"/>
              <a:t>My viewpoint regarding strategic management is that plans, and ploys are both deliberate exercises, however, strategies can change, or new strategies can emerge depending on the internal and external environment.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D7696E4-278B-494A-A5B3-553DF33F22FA}" type="slidenum">
              <a:rPr lang="en-US"/>
              <a:t>4</a:t>
            </a:fld>
            <a:endParaRPr lang="en-US"/>
          </a:p>
        </p:txBody>
      </p:sp>
    </p:spTree>
    <p:extLst>
      <p:ext uri="{BB962C8B-B14F-4D97-AF65-F5344CB8AC3E}">
        <p14:creationId xmlns:p14="http://schemas.microsoft.com/office/powerpoint/2010/main" val="4195580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There is an array of strategic management tools used within strategy planning, formation, and maintenance. The advantages to be gained by using these tools such as an increased awareness of both internal and external environments, risk management and competitive positioning to name a few.</a:t>
            </a:r>
            <a:endParaRPr lang="en-US" dirty="0"/>
          </a:p>
          <a:p>
            <a:pPr algn="just"/>
            <a:endParaRPr lang="en-US" dirty="0"/>
          </a:p>
          <a:p>
            <a:pPr algn="just"/>
            <a:r>
              <a:rPr lang="en-GB" dirty="0"/>
              <a:t>One tool which is extremely useful within competitive positioning is Bowman's clock. Amazon's brand is built on consumerism, offering customers convenient, choice, and low-priced products, in addition the Amazon business operates within a diversified platform. Which is why I have positioned them within the hybrid section.</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D7696E4-278B-494A-A5B3-553DF33F22FA}" type="slidenum">
              <a:rPr lang="en-US"/>
              <a:t>5</a:t>
            </a:fld>
            <a:endParaRPr lang="en-US"/>
          </a:p>
        </p:txBody>
      </p:sp>
    </p:spTree>
    <p:extLst>
      <p:ext uri="{BB962C8B-B14F-4D97-AF65-F5344CB8AC3E}">
        <p14:creationId xmlns:p14="http://schemas.microsoft.com/office/powerpoint/2010/main" val="2379599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 SWOT analysis is a great tool for analysing both internal and external environments, (David, Creek &amp; David, 2019) </a:t>
            </a:r>
            <a:endParaRPr lang="en-US" dirty="0"/>
          </a:p>
          <a:p>
            <a:pPr algn="just"/>
            <a:r>
              <a:rPr lang="en-GB" dirty="0"/>
              <a:t>Similar to SWOT is PESTLE, which measures the external business environment, however, both models are limiting in view that it can be time consuming, does not prioritise or provide solutions and the information quickly becomes outdated (Perera, 2017)</a:t>
            </a:r>
            <a:endParaRPr lang="en-US" dirty="0"/>
          </a:p>
          <a:p>
            <a:pPr algn="just"/>
            <a:endParaRPr lang="en-US" dirty="0"/>
          </a:p>
          <a:p>
            <a:pPr algn="just"/>
            <a:r>
              <a:rPr lang="en-GB" dirty="0"/>
              <a:t>Some of Amazon’s key strengths are in its Brand and customer centricity, where an areas of weakness lays within its reputation, Moreso surrounding sustainability and ethical practices.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D7696E4-278B-494A-A5B3-553DF33F22FA}" type="slidenum">
              <a:rPr lang="en-US"/>
              <a:t>6</a:t>
            </a:fld>
            <a:endParaRPr lang="en-US"/>
          </a:p>
        </p:txBody>
      </p:sp>
    </p:spTree>
    <p:extLst>
      <p:ext uri="{BB962C8B-B14F-4D97-AF65-F5344CB8AC3E}">
        <p14:creationId xmlns:p14="http://schemas.microsoft.com/office/powerpoint/2010/main" val="1933213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stakeholder analysis is a valuable tool within strategic management offering several benefits such as identifying people of interest, categorising them in view of their power and interest levels, however the limitations are the time it takes to develop a stakeholder matrix, stakeholder mapping, relationship management and continuous reviews. I have plotted some key stakeholders which I feel should be considered within the proposed strategy of Amazon. </a:t>
            </a:r>
            <a:endParaRPr lang="en-US"/>
          </a:p>
        </p:txBody>
      </p:sp>
      <p:sp>
        <p:nvSpPr>
          <p:cNvPr id="4" name="Slide Number Placeholder 3"/>
          <p:cNvSpPr>
            <a:spLocks noGrp="1"/>
          </p:cNvSpPr>
          <p:nvPr>
            <p:ph type="sldNum" sz="quarter" idx="5"/>
          </p:nvPr>
        </p:nvSpPr>
        <p:spPr/>
        <p:txBody>
          <a:bodyPr/>
          <a:lstStyle/>
          <a:p>
            <a:fld id="{3D7696E4-278B-494A-A5B3-553DF33F22FA}" type="slidenum">
              <a:rPr lang="en-US"/>
              <a:t>7</a:t>
            </a:fld>
            <a:endParaRPr lang="en-US"/>
          </a:p>
        </p:txBody>
      </p:sp>
    </p:spTree>
    <p:extLst>
      <p:ext uri="{BB962C8B-B14F-4D97-AF65-F5344CB8AC3E}">
        <p14:creationId xmlns:p14="http://schemas.microsoft.com/office/powerpoint/2010/main" val="290621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competitive advantage has been made possible by Amazon's ambidextrous diversification strategy, which combines its technological prowess, cost leadership, and provision of a synergies between its internal and external resources. This strategy seeks to provide customers with the most value at the best price. More recently, Amazon have ventured further into the food industry, purchasing </a:t>
            </a:r>
            <a:r>
              <a:rPr lang="en-GB" i="1" dirty="0"/>
              <a:t>Whole Foods</a:t>
            </a:r>
            <a:r>
              <a:rPr lang="en-GB" dirty="0"/>
              <a:t>, and creating bricks and mortar stores. </a:t>
            </a:r>
            <a:endParaRPr lang="en-US"/>
          </a:p>
        </p:txBody>
      </p:sp>
      <p:sp>
        <p:nvSpPr>
          <p:cNvPr id="4" name="Slide Number Placeholder 3"/>
          <p:cNvSpPr>
            <a:spLocks noGrp="1"/>
          </p:cNvSpPr>
          <p:nvPr>
            <p:ph type="sldNum" sz="quarter" idx="5"/>
          </p:nvPr>
        </p:nvSpPr>
        <p:spPr/>
        <p:txBody>
          <a:bodyPr/>
          <a:lstStyle/>
          <a:p>
            <a:fld id="{3D7696E4-278B-494A-A5B3-553DF33F22FA}" type="slidenum">
              <a:rPr lang="en-US"/>
              <a:t>8</a:t>
            </a:fld>
            <a:endParaRPr lang="en-US"/>
          </a:p>
        </p:txBody>
      </p:sp>
    </p:spTree>
    <p:extLst>
      <p:ext uri="{BB962C8B-B14F-4D97-AF65-F5344CB8AC3E}">
        <p14:creationId xmlns:p14="http://schemas.microsoft.com/office/powerpoint/2010/main" val="3930548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Amazon truly delivering upon their Vision, embracing their corporate social responsibility, doing enough in terms of Sustainable development goals and their supply chain commitments?</a:t>
            </a:r>
            <a:endParaRPr lang="en-US" dirty="0"/>
          </a:p>
          <a:p>
            <a:endParaRPr lang="en-US" dirty="0"/>
          </a:p>
          <a:p>
            <a:r>
              <a:rPr lang="en-GB" dirty="0"/>
              <a:t>Climate change action is creating a more ethical consumer if Amazon do not do enough in terms of their CSR and climate pledges, they risk reputational damage and loss of customer base, a gap identified is within their food waste management.</a:t>
            </a:r>
            <a:endParaRPr lang="en-US" dirty="0"/>
          </a:p>
          <a:p>
            <a:endParaRPr lang="en-GB" dirty="0">
              <a:cs typeface="Calibri"/>
            </a:endParaRPr>
          </a:p>
        </p:txBody>
      </p:sp>
      <p:sp>
        <p:nvSpPr>
          <p:cNvPr id="4" name="Slide Number Placeholder 3"/>
          <p:cNvSpPr>
            <a:spLocks noGrp="1"/>
          </p:cNvSpPr>
          <p:nvPr>
            <p:ph type="sldNum" sz="quarter" idx="5"/>
          </p:nvPr>
        </p:nvSpPr>
        <p:spPr/>
        <p:txBody>
          <a:bodyPr/>
          <a:lstStyle/>
          <a:p>
            <a:fld id="{3D7696E4-278B-494A-A5B3-553DF33F22FA}" type="slidenum">
              <a:rPr lang="en-US"/>
              <a:t>9</a:t>
            </a:fld>
            <a:endParaRPr lang="en-US"/>
          </a:p>
        </p:txBody>
      </p:sp>
    </p:spTree>
    <p:extLst>
      <p:ext uri="{BB962C8B-B14F-4D97-AF65-F5344CB8AC3E}">
        <p14:creationId xmlns:p14="http://schemas.microsoft.com/office/powerpoint/2010/main" val="1078318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strategic proposal, is to create short supply chains which increases global community.</a:t>
            </a:r>
          </a:p>
          <a:p>
            <a:endParaRPr lang="en-GB" dirty="0"/>
          </a:p>
          <a:p>
            <a:r>
              <a:rPr lang="en-GB" dirty="0"/>
              <a:t>By using amazons' delivery networks to link up with local communities, food producers, farmers, growers, shops, restaurants, and food redistribution centres will build a network of short food supply chain which linking food producers directly with eaters and buyers, thus limiting food waste, improving social equality and global community. In addition, working towards SDG's, Climate pledge goals and delivering upon CSR.</a:t>
            </a:r>
            <a:endParaRPr lang="en-US" dirty="0"/>
          </a:p>
        </p:txBody>
      </p:sp>
      <p:sp>
        <p:nvSpPr>
          <p:cNvPr id="4" name="Slide Number Placeholder 3"/>
          <p:cNvSpPr>
            <a:spLocks noGrp="1"/>
          </p:cNvSpPr>
          <p:nvPr>
            <p:ph type="sldNum" sz="quarter" idx="5"/>
          </p:nvPr>
        </p:nvSpPr>
        <p:spPr/>
        <p:txBody>
          <a:bodyPr/>
          <a:lstStyle/>
          <a:p>
            <a:fld id="{3D7696E4-278B-494A-A5B3-553DF33F22FA}" type="slidenum">
              <a:rPr lang="en-US"/>
              <a:t>10</a:t>
            </a:fld>
            <a:endParaRPr lang="en-US"/>
          </a:p>
        </p:txBody>
      </p:sp>
    </p:spTree>
    <p:extLst>
      <p:ext uri="{BB962C8B-B14F-4D97-AF65-F5344CB8AC3E}">
        <p14:creationId xmlns:p14="http://schemas.microsoft.com/office/powerpoint/2010/main" val="2642583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benefits from this proposal could be seen within the Sustainable Development Goals and social justice  - delivering equal access to food, reducing food waste and helping local communities. Most importantly forging short food supply chains, which will future proof food security.</a:t>
            </a:r>
          </a:p>
          <a:p>
            <a:endParaRPr lang="en-GB" dirty="0"/>
          </a:p>
          <a:p>
            <a:r>
              <a:rPr lang="en-GB" dirty="0"/>
              <a:t>By supporting local small businesses, farmers &amp; growers to generate profit, reduce their food waste and  increase their sustainability, whilst also delivering upon their Corporate Social Responsibility, and benefits gained from positive PR. </a:t>
            </a:r>
          </a:p>
          <a:p>
            <a:endParaRPr lang="en-GB" dirty="0"/>
          </a:p>
          <a:p>
            <a:r>
              <a:rPr lang="en-GB" dirty="0"/>
              <a:t>Underpinned by their vision to be earths most customer-centric company; truly building a place where people can come to find and discover anything they might want to buy online.</a:t>
            </a:r>
          </a:p>
          <a:p>
            <a:endParaRPr lang="en-GB" dirty="0">
              <a:cs typeface="Calibri"/>
            </a:endParaRPr>
          </a:p>
          <a:p>
            <a:r>
              <a:rPr lang="en-GB" dirty="0"/>
              <a:t>However, there are some limitations within this proposal such as, initial cost within procurement &amp; partnership and online access  within rural communities, however the benefits should far out way any initial costs.</a:t>
            </a:r>
            <a:endParaRPr lang="en-GB" dirty="0">
              <a:cs typeface="Calibri"/>
            </a:endParaRPr>
          </a:p>
        </p:txBody>
      </p:sp>
      <p:sp>
        <p:nvSpPr>
          <p:cNvPr id="4" name="Slide Number Placeholder 3"/>
          <p:cNvSpPr>
            <a:spLocks noGrp="1"/>
          </p:cNvSpPr>
          <p:nvPr>
            <p:ph type="sldNum" sz="quarter" idx="5"/>
          </p:nvPr>
        </p:nvSpPr>
        <p:spPr/>
        <p:txBody>
          <a:bodyPr/>
          <a:lstStyle/>
          <a:p>
            <a:fld id="{3D7696E4-278B-494A-A5B3-553DF33F22FA}" type="slidenum">
              <a:rPr lang="en-US"/>
              <a:t>11</a:t>
            </a:fld>
            <a:endParaRPr lang="en-US"/>
          </a:p>
        </p:txBody>
      </p:sp>
    </p:spTree>
    <p:extLst>
      <p:ext uri="{BB962C8B-B14F-4D97-AF65-F5344CB8AC3E}">
        <p14:creationId xmlns:p14="http://schemas.microsoft.com/office/powerpoint/2010/main" val="1871825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hyperlink" Target="https://creativecommons.org/licenses/by-nc-sa/3.0/"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www.navigaweb.net/2017/12/alternative-ad-amazon-per-comprare.html" TargetMode="External"/><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audio" Target="../media/media6.m4a"/><Relationship Id="rId3" Type="http://schemas.microsoft.com/office/2007/relationships/media" Target="../media/media4.m4a"/><Relationship Id="rId7" Type="http://schemas.microsoft.com/office/2007/relationships/media" Target="../media/media6.m4a"/><Relationship Id="rId12"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audio" Target="../media/media5.m4a"/><Relationship Id="rId11" Type="http://schemas.openxmlformats.org/officeDocument/2006/relationships/image" Target="../media/image3.jpeg"/><Relationship Id="rId5" Type="http://schemas.microsoft.com/office/2007/relationships/media" Target="../media/media5.m4a"/><Relationship Id="rId10" Type="http://schemas.openxmlformats.org/officeDocument/2006/relationships/notesSlide" Target="../notesSlides/notesSlide3.xml"/><Relationship Id="rId4" Type="http://schemas.openxmlformats.org/officeDocument/2006/relationships/audio" Target="../media/media4.m4a"/><Relationship Id="rId9"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3" Type="http://schemas.microsoft.com/office/2007/relationships/media" Target="../media/media8.m4a"/><Relationship Id="rId7"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audio" Target="../media/media9.m4a"/><Relationship Id="rId5" Type="http://schemas.microsoft.com/office/2007/relationships/media" Target="../media/media9.m4a"/><Relationship Id="rId10" Type="http://schemas.openxmlformats.org/officeDocument/2006/relationships/image" Target="../media/image2.png"/><Relationship Id="rId4" Type="http://schemas.openxmlformats.org/officeDocument/2006/relationships/audio" Target="../media/media8.m4a"/><Relationship Id="rId9"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1.m4a"/><Relationship Id="rId7" Type="http://schemas.openxmlformats.org/officeDocument/2006/relationships/image" Target="../media/image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5.xml"/><Relationship Id="rId5" Type="http://schemas.openxmlformats.org/officeDocument/2006/relationships/slideLayout" Target="../slideLayouts/slideLayout6.xml"/><Relationship Id="rId4" Type="http://schemas.openxmlformats.org/officeDocument/2006/relationships/audio" Target="../media/media11.m4a"/></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1.xml"/><Relationship Id="rId3" Type="http://schemas.microsoft.com/office/2007/relationships/media" Target="../media/media13.m4a"/><Relationship Id="rId7" Type="http://schemas.openxmlformats.org/officeDocument/2006/relationships/diagramData" Target="../diagrams/data1.xml"/><Relationship Id="rId12"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notesSlide" Target="../notesSlides/notesSlide6.xml"/><Relationship Id="rId11" Type="http://schemas.microsoft.com/office/2007/relationships/diagramDrawing" Target="../diagrams/drawing1.xml"/><Relationship Id="rId5" Type="http://schemas.openxmlformats.org/officeDocument/2006/relationships/slideLayout" Target="../slideLayouts/slideLayout6.xml"/><Relationship Id="rId10" Type="http://schemas.openxmlformats.org/officeDocument/2006/relationships/diagramColors" Target="../diagrams/colors1.xml"/><Relationship Id="rId4" Type="http://schemas.openxmlformats.org/officeDocument/2006/relationships/audio" Target="../media/media13.m4a"/><Relationship Id="rId9"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6.m4a"/><Relationship Id="rId7" Type="http://schemas.openxmlformats.org/officeDocument/2006/relationships/image" Target="../media/image7.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notesSlide" Target="../notesSlides/notesSlide8.xml"/><Relationship Id="rId5" Type="http://schemas.openxmlformats.org/officeDocument/2006/relationships/slideLayout" Target="../slideLayouts/slideLayout6.xml"/><Relationship Id="rId4" Type="http://schemas.openxmlformats.org/officeDocument/2006/relationships/audio" Target="../media/media16.m4a"/></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9.xml"/><Relationship Id="rId3" Type="http://schemas.microsoft.com/office/2007/relationships/media" Target="../media/media18.m4a"/><Relationship Id="rId7"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audio" Target="../media/media19.m4a"/><Relationship Id="rId5" Type="http://schemas.microsoft.com/office/2007/relationships/media" Target="../media/media19.m4a"/><Relationship Id="rId10" Type="http://schemas.openxmlformats.org/officeDocument/2006/relationships/image" Target="../media/image2.png"/><Relationship Id="rId4" Type="http://schemas.openxmlformats.org/officeDocument/2006/relationships/audio" Target="../media/media18.m4a"/><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notesSlide" Target="../notesSlides/notesSlide10.xml"/><Relationship Id="rId3" Type="http://schemas.microsoft.com/office/2007/relationships/media" Target="../media/media21.m4a"/><Relationship Id="rId7"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audio" Target="../media/media22.m4a"/><Relationship Id="rId5" Type="http://schemas.microsoft.com/office/2007/relationships/media" Target="../media/media22.m4a"/><Relationship Id="rId10" Type="http://schemas.openxmlformats.org/officeDocument/2006/relationships/image" Target="../media/image2.png"/><Relationship Id="rId4" Type="http://schemas.openxmlformats.org/officeDocument/2006/relationships/audio" Target="../media/media21.m4a"/><Relationship Id="rId9"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11.xml"/><Relationship Id="rId3" Type="http://schemas.microsoft.com/office/2007/relationships/media" Target="../media/media24.m4a"/><Relationship Id="rId7"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audio" Target="../media/media25.m4a"/><Relationship Id="rId5" Type="http://schemas.microsoft.com/office/2007/relationships/media" Target="../media/media25.m4a"/><Relationship Id="rId10" Type="http://schemas.openxmlformats.org/officeDocument/2006/relationships/image" Target="../media/image2.png"/><Relationship Id="rId4" Type="http://schemas.openxmlformats.org/officeDocument/2006/relationships/audio" Target="../media/media24.m4a"/><Relationship Id="rId9"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hyperlink" Target="https://www.amazon.co.uk/?&amp;tag=hydraamazonav-21&amp;ref=pd_sl_781ozcfkw8_e&amp;adgrpid=52740778523&amp;hvpone=&amp;hvptwo=&amp;hvadid=441815611363&amp;hvpos=&amp;hvnetw=g&amp;hvrand=15790833659442826319&amp;hvqmt=e&amp;hvdev=c&amp;hvdvcmdl=&amp;hvlocint=&amp;hvlocphy=9045541&amp;hvtargid=kwd-10573980&amp;hydadcr=13724_2033556&amp;gclid=CjwKCAiAvK2bBhB8EiwAZUbP1HcPj5hEi6VJMUvfT44QRFEAZJhswnxoZHY-6FCrkMaIkz4NUpLvSBoCQHcQAvD_BwE" TargetMode="External"/><Relationship Id="rId5" Type="http://schemas.openxmlformats.org/officeDocument/2006/relationships/hyperlink" Target="https://sustainability.aboutamazon.com/our-approach/goals-and-progress" TargetMode="External"/><Relationship Id="rId4" Type="http://schemas.openxmlformats.org/officeDocument/2006/relationships/hyperlink" Target="https://www.aboutamazon.com/news/retail/ultrafast-grocery-delivery-is-now-free-with-prime"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foodprint.org/issues/food-justice/"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smbcompass.com/everything-owned-by-amazon/" TargetMode="External"/><Relationship Id="rId2" Type="http://schemas.openxmlformats.org/officeDocument/2006/relationships/hyperlink" Target="https://www.foodethicscouncil.org/resource/food_justice_report/"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02/smj.4250060306." TargetMode="External"/><Relationship Id="rId2" Type="http://schemas.openxmlformats.org/officeDocument/2006/relationships/hyperlink" Target="https://getlucidity.com/strategy-resources/introduction-to-bowmans-strategy-clock/" TargetMode="External"/><Relationship Id="rId1" Type="http://schemas.openxmlformats.org/officeDocument/2006/relationships/slideLayout" Target="../slideLayouts/slideLayout6.xml"/><Relationship Id="rId5" Type="http://schemas.openxmlformats.org/officeDocument/2006/relationships/hyperlink" Target="https://www.un.org/sustainabledevelopment/blog/2015/12/sustainable-development-goals-kick-off-with-start-of-new-year/" TargetMode="External"/><Relationship Id="rId4" Type="http://schemas.openxmlformats.org/officeDocument/2006/relationships/hyperlink" Target="https://doi.org/10.1108/eb0254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377390E-2068-3E1A-D190-FF28EEFC1BB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9274"/>
          <a:stretch/>
        </p:blipFill>
        <p:spPr>
          <a:xfrm>
            <a:off x="20" y="10"/>
            <a:ext cx="12191980" cy="6857990"/>
          </a:xfrm>
          <a:prstGeom prst="rect">
            <a:avLst/>
          </a:prstGeom>
        </p:spPr>
      </p:pic>
      <p:sp>
        <p:nvSpPr>
          <p:cNvPr id="34"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US" sz="4000">
                <a:latin typeface="Arial Nova"/>
                <a:ea typeface="+mj-lt"/>
                <a:cs typeface="+mj-lt"/>
              </a:rPr>
              <a:t>Strategies for Resilience </a:t>
            </a:r>
            <a:br>
              <a:rPr lang="en-US" sz="4000">
                <a:latin typeface="Arial Nova"/>
                <a:ea typeface="+mj-lt"/>
                <a:cs typeface="+mj-lt"/>
              </a:rPr>
            </a:br>
            <a:r>
              <a:rPr lang="en-US" sz="4000">
                <a:latin typeface="Arial Nova"/>
                <a:ea typeface="+mj-lt"/>
                <a:cs typeface="+mj-lt"/>
              </a:rPr>
              <a:t>and Prosperity</a:t>
            </a:r>
            <a:endParaRPr lang="en-US">
              <a:latin typeface="Arial Nova"/>
            </a:endParaRPr>
          </a:p>
        </p:txBody>
      </p:sp>
      <p:sp>
        <p:nvSpPr>
          <p:cNvPr id="3" name="Subtitle 2"/>
          <p:cNvSpPr>
            <a:spLocks noGrp="1"/>
          </p:cNvSpPr>
          <p:nvPr>
            <p:ph type="subTitle" idx="1"/>
          </p:nvPr>
        </p:nvSpPr>
        <p:spPr>
          <a:xfrm>
            <a:off x="7782910" y="5242675"/>
            <a:ext cx="4330262" cy="683284"/>
          </a:xfrm>
        </p:spPr>
        <p:txBody>
          <a:bodyPr vert="horz" lIns="91440" tIns="45720" rIns="91440" bIns="45720" rtlCol="0" anchor="t">
            <a:noAutofit/>
          </a:bodyPr>
          <a:lstStyle/>
          <a:p>
            <a:r>
              <a:rPr lang="en-US">
                <a:latin typeface="Arial Nova"/>
                <a:ea typeface="Calibri"/>
                <a:cs typeface="Calibri"/>
              </a:rPr>
              <a:t>Christine Joy – 2009194</a:t>
            </a:r>
          </a:p>
          <a:p>
            <a:r>
              <a:rPr lang="en-US">
                <a:latin typeface="Arial Nova"/>
                <a:ea typeface="Calibri"/>
                <a:cs typeface="Calibri"/>
              </a:rPr>
              <a:t>BMSP6006</a:t>
            </a:r>
          </a:p>
        </p:txBody>
      </p:sp>
      <p:cxnSp>
        <p:nvCxnSpPr>
          <p:cNvPr id="35" name="Straight Connector 29">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8D79E8-CDF4-5FAD-A2F6-641426693093}"/>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BY-SA-NC</a:t>
            </a:r>
            <a:r>
              <a:rPr lang="en-US" sz="700">
                <a:solidFill>
                  <a:srgbClr val="FFFFFF"/>
                </a:solidFill>
              </a:rPr>
              <a:t>.</a:t>
            </a:r>
          </a:p>
        </p:txBody>
      </p:sp>
      <p:pic>
        <p:nvPicPr>
          <p:cNvPr id="6" name="Recorded Sound">
            <a:hlinkClick r:id="" action="ppaction://media"/>
            <a:extLst>
              <a:ext uri="{FF2B5EF4-FFF2-40B4-BE49-F238E27FC236}">
                <a16:creationId xmlns:a16="http://schemas.microsoft.com/office/drawing/2014/main" id="{2A243EFC-0729-08C2-A622-3F4C24A5A69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814644" y="6270609"/>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1759"/>
    </mc:Choice>
    <mc:Fallback>
      <p:transition spd="slow" advTm="11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5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Arial Nova"/>
              </a:rPr>
              <a:t>Contents</a:t>
            </a:r>
          </a:p>
        </p:txBody>
      </p:sp>
      <p:sp>
        <p:nvSpPr>
          <p:cNvPr id="3" name="TextBox 2">
            <a:extLst>
              <a:ext uri="{FF2B5EF4-FFF2-40B4-BE49-F238E27FC236}">
                <a16:creationId xmlns:a16="http://schemas.microsoft.com/office/drawing/2014/main" id="{60B0B9BE-8D97-4A7E-31E9-435DEACE5ECD}"/>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28600" indent="-457200">
              <a:lnSpc>
                <a:spcPct val="90000"/>
              </a:lnSpc>
              <a:spcAft>
                <a:spcPts val="600"/>
              </a:spcAft>
              <a:buFont typeface="Arial"/>
              <a:buChar char="•"/>
            </a:pPr>
            <a:r>
              <a:rPr lang="en-GB" sz="2400" b="1" dirty="0">
                <a:latin typeface="Arial Nova"/>
                <a:ea typeface="Calibri"/>
                <a:cs typeface="Calibri"/>
              </a:rPr>
              <a:t>Definitions of Strategic Management</a:t>
            </a:r>
            <a:endParaRPr lang="en-US" sz="2400" b="1" dirty="0">
              <a:latin typeface="Arial Nova"/>
              <a:cs typeface="Calibri"/>
            </a:endParaRPr>
          </a:p>
          <a:p>
            <a:pPr marL="228600" indent="-457200">
              <a:lnSpc>
                <a:spcPct val="90000"/>
              </a:lnSpc>
              <a:spcAft>
                <a:spcPts val="600"/>
              </a:spcAft>
              <a:buFont typeface="Arial"/>
              <a:buChar char="•"/>
            </a:pPr>
            <a:r>
              <a:rPr lang="en-GB" sz="2400" b="1" dirty="0">
                <a:latin typeface="Arial Nova"/>
                <a:ea typeface="Calibri"/>
                <a:cs typeface="Calibri"/>
              </a:rPr>
              <a:t>Comparison of Theorists</a:t>
            </a:r>
          </a:p>
          <a:p>
            <a:pPr marL="228600" indent="-457200">
              <a:lnSpc>
                <a:spcPct val="90000"/>
              </a:lnSpc>
              <a:spcAft>
                <a:spcPts val="600"/>
              </a:spcAft>
              <a:buFont typeface="Arial"/>
              <a:buChar char="•"/>
            </a:pPr>
            <a:r>
              <a:rPr lang="en-GB" sz="2400" b="1" dirty="0">
                <a:latin typeface="Arial Nova"/>
                <a:ea typeface="Calibri"/>
                <a:cs typeface="Calibri"/>
              </a:rPr>
              <a:t>Strategic Management Tools</a:t>
            </a:r>
          </a:p>
          <a:p>
            <a:pPr marL="228600" indent="-457200">
              <a:lnSpc>
                <a:spcPct val="90000"/>
              </a:lnSpc>
              <a:spcAft>
                <a:spcPts val="600"/>
              </a:spcAft>
              <a:buFont typeface="Arial"/>
              <a:buChar char="•"/>
            </a:pPr>
            <a:r>
              <a:rPr lang="en-GB" sz="2400" b="1" dirty="0">
                <a:latin typeface="Arial Nova"/>
                <a:ea typeface="Calibri"/>
                <a:cs typeface="Calibri"/>
              </a:rPr>
              <a:t>Bowman's Clock</a:t>
            </a:r>
          </a:p>
          <a:p>
            <a:pPr marL="228600" indent="-457200">
              <a:lnSpc>
                <a:spcPct val="90000"/>
              </a:lnSpc>
              <a:spcAft>
                <a:spcPts val="600"/>
              </a:spcAft>
              <a:buFont typeface="Arial"/>
              <a:buChar char="•"/>
            </a:pPr>
            <a:r>
              <a:rPr lang="en-US" sz="2400" b="1" dirty="0">
                <a:latin typeface="Arial Nova"/>
                <a:ea typeface="Calibri" panose="020F0502020204030204"/>
                <a:cs typeface="Calibri" panose="020F0502020204030204"/>
              </a:rPr>
              <a:t>SWOT</a:t>
            </a:r>
          </a:p>
          <a:p>
            <a:pPr marL="228600" indent="-457200">
              <a:lnSpc>
                <a:spcPct val="90000"/>
              </a:lnSpc>
              <a:spcAft>
                <a:spcPts val="600"/>
              </a:spcAft>
              <a:buFont typeface="Arial"/>
              <a:buChar char="•"/>
            </a:pPr>
            <a:r>
              <a:rPr lang="en-US" sz="2400" b="1" dirty="0">
                <a:latin typeface="Arial Nova"/>
                <a:ea typeface="Calibri" panose="020F0502020204030204"/>
                <a:cs typeface="Calibri" panose="020F0502020204030204"/>
              </a:rPr>
              <a:t>PESTLE</a:t>
            </a:r>
          </a:p>
          <a:p>
            <a:pPr marL="228600" indent="-457200">
              <a:lnSpc>
                <a:spcPct val="90000"/>
              </a:lnSpc>
              <a:spcAft>
                <a:spcPts val="600"/>
              </a:spcAft>
              <a:buFont typeface="Arial"/>
              <a:buChar char="•"/>
            </a:pPr>
            <a:r>
              <a:rPr lang="en-US" sz="2400" b="1" dirty="0">
                <a:latin typeface="Arial Nova"/>
                <a:ea typeface="Calibri" panose="020F0502020204030204"/>
                <a:cs typeface="Calibri" panose="020F0502020204030204"/>
              </a:rPr>
              <a:t>Stakeholder Analysis</a:t>
            </a:r>
            <a:endParaRPr lang="en-US" sz="2400" b="1" dirty="0">
              <a:latin typeface="Arial Nova"/>
            </a:endParaRPr>
          </a:p>
          <a:p>
            <a:pPr marL="228600" indent="-457200">
              <a:lnSpc>
                <a:spcPct val="90000"/>
              </a:lnSpc>
              <a:spcAft>
                <a:spcPts val="600"/>
              </a:spcAft>
              <a:buFont typeface="Arial"/>
              <a:buChar char="•"/>
            </a:pPr>
            <a:r>
              <a:rPr lang="en-US" sz="2400" b="1" i="1" dirty="0">
                <a:latin typeface="Arial Nova"/>
                <a:ea typeface="Calibri" panose="020F0502020204030204"/>
                <a:cs typeface="Calibri" panose="020F0502020204030204"/>
              </a:rPr>
              <a:t>Amazon®</a:t>
            </a:r>
            <a:r>
              <a:rPr lang="en-US" sz="2400" b="1" dirty="0">
                <a:latin typeface="Arial Nova"/>
                <a:ea typeface="Calibri" panose="020F0502020204030204"/>
                <a:cs typeface="Calibri" panose="020F0502020204030204"/>
              </a:rPr>
              <a:t> a Company Overview</a:t>
            </a:r>
          </a:p>
          <a:p>
            <a:pPr marL="228600" indent="-457200">
              <a:lnSpc>
                <a:spcPct val="90000"/>
              </a:lnSpc>
              <a:spcAft>
                <a:spcPts val="600"/>
              </a:spcAft>
              <a:buFont typeface="Arial"/>
              <a:buChar char="•"/>
            </a:pPr>
            <a:r>
              <a:rPr lang="en-US" sz="2400" b="1" dirty="0">
                <a:latin typeface="Arial Nova"/>
                <a:ea typeface="Calibri" panose="020F0502020204030204"/>
                <a:cs typeface="Calibri" panose="020F0502020204030204"/>
              </a:rPr>
              <a:t>Gap Identified</a:t>
            </a:r>
          </a:p>
          <a:p>
            <a:pPr marL="228600" indent="-457200">
              <a:lnSpc>
                <a:spcPct val="90000"/>
              </a:lnSpc>
              <a:spcAft>
                <a:spcPts val="600"/>
              </a:spcAft>
              <a:buFont typeface="Arial"/>
              <a:buChar char="•"/>
            </a:pPr>
            <a:r>
              <a:rPr lang="en-US" sz="2400" b="1" dirty="0">
                <a:latin typeface="Arial Nova"/>
                <a:ea typeface="+mn-lt"/>
                <a:cs typeface="+mn-lt"/>
              </a:rPr>
              <a:t>Strategic Proposal</a:t>
            </a:r>
            <a:endParaRPr lang="en-US" sz="2400" b="1" dirty="0">
              <a:latin typeface="Arial Nova"/>
              <a:ea typeface="Calibri" panose="020F0502020204030204"/>
              <a:cs typeface="Calibri" panose="020F0502020204030204"/>
            </a:endParaRPr>
          </a:p>
          <a:p>
            <a:pPr marL="228600" indent="-457200">
              <a:lnSpc>
                <a:spcPct val="90000"/>
              </a:lnSpc>
              <a:spcAft>
                <a:spcPts val="600"/>
              </a:spcAft>
              <a:buFont typeface="Arial"/>
              <a:buChar char="•"/>
            </a:pPr>
            <a:r>
              <a:rPr lang="en-US" sz="2400" b="1" dirty="0">
                <a:latin typeface="Arial Nova"/>
                <a:ea typeface="Calibri" panose="020F0502020204030204"/>
                <a:cs typeface="Calibri" panose="020F0502020204030204"/>
              </a:rPr>
              <a:t>Strategic Benefits</a:t>
            </a:r>
          </a:p>
          <a:p>
            <a:pPr marL="228600" indent="-457200">
              <a:lnSpc>
                <a:spcPct val="90000"/>
              </a:lnSpc>
              <a:spcAft>
                <a:spcPts val="600"/>
              </a:spcAft>
              <a:buFont typeface="Arial"/>
              <a:buChar char="•"/>
            </a:pPr>
            <a:r>
              <a:rPr lang="en-US" sz="2400" b="1" dirty="0">
                <a:latin typeface="Arial Nova"/>
                <a:ea typeface="Calibri" panose="020F0502020204030204"/>
                <a:cs typeface="Calibri" panose="020F0502020204030204"/>
              </a:rPr>
              <a:t>References and Bibliography</a:t>
            </a:r>
            <a:endParaRPr lang="en-GB" sz="2400" dirty="0">
              <a:ea typeface="+mn-lt"/>
              <a:cs typeface="+mn-lt"/>
            </a:endParaRPr>
          </a:p>
          <a:p>
            <a:pPr>
              <a:lnSpc>
                <a:spcPct val="90000"/>
              </a:lnSpc>
              <a:spcAft>
                <a:spcPts val="600"/>
              </a:spcAft>
            </a:pPr>
            <a:endParaRPr lang="en-US" sz="2000">
              <a:ea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endParaRPr lang="en-US" sz="2000">
              <a:ea typeface="Calibri" panose="020F0502020204030204"/>
              <a:cs typeface="Calibri" panose="020F0502020204030204"/>
            </a:endParaRPr>
          </a:p>
        </p:txBody>
      </p:sp>
      <p:pic>
        <p:nvPicPr>
          <p:cNvPr id="4" name="Recorded Sound">
            <a:hlinkClick r:id="" action="ppaction://media"/>
            <a:extLst>
              <a:ext uri="{FF2B5EF4-FFF2-40B4-BE49-F238E27FC236}">
                <a16:creationId xmlns:a16="http://schemas.microsoft.com/office/drawing/2014/main" id="{8172C923-50AE-1C72-6D23-4C43F0421A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07113" y="6348963"/>
            <a:ext cx="487363" cy="487363"/>
          </a:xfrm>
          <a:prstGeom prst="rect">
            <a:avLst/>
          </a:prstGeom>
        </p:spPr>
      </p:pic>
    </p:spTree>
    <p:extLst>
      <p:ext uri="{BB962C8B-B14F-4D97-AF65-F5344CB8AC3E}">
        <p14:creationId xmlns:p14="http://schemas.microsoft.com/office/powerpoint/2010/main" val="3933534242"/>
      </p:ext>
    </p:extLst>
  </p:cSld>
  <p:clrMapOvr>
    <a:masterClrMapping/>
  </p:clrMapOvr>
  <mc:AlternateContent xmlns:mc="http://schemas.openxmlformats.org/markup-compatibility/2006">
    <mc:Choice xmlns:p14="http://schemas.microsoft.com/office/powerpoint/2010/main" Requires="p14">
      <p:transition spd="slow" p14:dur="2000" advTm="30521"/>
    </mc:Choice>
    <mc:Fallback>
      <p:transition spd="slow" advTm="30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5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 name="Picture 21" descr="Colourful carved figures of humans">
            <a:extLst>
              <a:ext uri="{FF2B5EF4-FFF2-40B4-BE49-F238E27FC236}">
                <a16:creationId xmlns:a16="http://schemas.microsoft.com/office/drawing/2014/main" id="{EF494E21-FCC7-C5E1-5D1D-97F1CD827739}"/>
              </a:ext>
            </a:extLst>
          </p:cNvPr>
          <p:cNvPicPr>
            <a:picLocks noChangeAspect="1"/>
          </p:cNvPicPr>
          <p:nvPr/>
        </p:nvPicPr>
        <p:blipFill rotWithShape="1">
          <a:blip r:embed="rId11"/>
          <a:srcRect l="14620" r="14131" b="1"/>
          <a:stretch/>
        </p:blipFill>
        <p:spPr>
          <a:xfrm>
            <a:off x="6749235" y="1373460"/>
            <a:ext cx="4627607" cy="4614239"/>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183147" y="124493"/>
            <a:ext cx="9270202" cy="1312195"/>
          </a:xfrm>
        </p:spPr>
        <p:txBody>
          <a:bodyPr vert="horz" lIns="91440" tIns="45720" rIns="91440" bIns="45720" rtlCol="0" anchor="ctr">
            <a:normAutofit/>
          </a:bodyPr>
          <a:lstStyle/>
          <a:p>
            <a:r>
              <a:rPr lang="en-US" sz="4000" b="1">
                <a:latin typeface="Arial Nova"/>
              </a:rPr>
              <a:t>Definitions of Strategic Management</a:t>
            </a:r>
          </a:p>
        </p:txBody>
      </p:sp>
      <p:sp>
        <p:nvSpPr>
          <p:cNvPr id="5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0B0B9BE-8D97-4A7E-31E9-435DEACE5ECD}"/>
              </a:ext>
            </a:extLst>
          </p:cNvPr>
          <p:cNvSpPr txBox="1"/>
          <p:nvPr/>
        </p:nvSpPr>
        <p:spPr>
          <a:xfrm>
            <a:off x="183147" y="1435561"/>
            <a:ext cx="6946477" cy="516607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GB" sz="2400" b="1">
                <a:latin typeface="Arial Nova"/>
                <a:ea typeface="+mn-lt"/>
                <a:cs typeface="+mn-lt"/>
              </a:rPr>
              <a:t>Mintzberg &amp; Waters (1985)</a:t>
            </a:r>
          </a:p>
          <a:p>
            <a:pPr>
              <a:lnSpc>
                <a:spcPct val="90000"/>
              </a:lnSpc>
              <a:spcAft>
                <a:spcPts val="600"/>
              </a:spcAft>
            </a:pPr>
            <a:r>
              <a:rPr lang="en-GB" sz="2400">
                <a:latin typeface="Arial Nova"/>
                <a:ea typeface="+mn-lt"/>
                <a:cs typeface="+mn-lt"/>
              </a:rPr>
              <a:t>“Strategy is a pattern, specifically, a pattern in a stream of actions”</a:t>
            </a:r>
            <a:endParaRPr lang="en-US" sz="2400">
              <a:latin typeface="Arial Nova"/>
              <a:ea typeface="+mn-lt"/>
              <a:cs typeface="+mn-lt"/>
            </a:endParaRPr>
          </a:p>
          <a:p>
            <a:pPr>
              <a:lnSpc>
                <a:spcPct val="90000"/>
              </a:lnSpc>
              <a:spcAft>
                <a:spcPts val="600"/>
              </a:spcAft>
            </a:pPr>
            <a:endParaRPr lang="en-GB" sz="2400">
              <a:latin typeface="Arial Nova"/>
              <a:cs typeface="Calibri"/>
            </a:endParaRPr>
          </a:p>
          <a:p>
            <a:pPr>
              <a:lnSpc>
                <a:spcPct val="90000"/>
              </a:lnSpc>
              <a:spcAft>
                <a:spcPts val="600"/>
              </a:spcAft>
            </a:pPr>
            <a:r>
              <a:rPr lang="en-US" sz="2400" b="1">
                <a:latin typeface="Arial Nova"/>
              </a:rPr>
              <a:t>Porter (1997)</a:t>
            </a:r>
            <a:endParaRPr lang="en-US" sz="2400" b="1">
              <a:latin typeface="Arial Nova"/>
              <a:cs typeface="Calibri"/>
            </a:endParaRPr>
          </a:p>
          <a:p>
            <a:pPr>
              <a:lnSpc>
                <a:spcPct val="90000"/>
              </a:lnSpc>
              <a:spcAft>
                <a:spcPts val="600"/>
              </a:spcAft>
            </a:pPr>
            <a:r>
              <a:rPr lang="en-US" sz="2400">
                <a:latin typeface="Arial Nova"/>
                <a:cs typeface="Calibri"/>
              </a:rPr>
              <a:t>"Performing different activities from rivals' or performing similar activities in different ways"</a:t>
            </a:r>
            <a:endParaRPr lang="en-US">
              <a:latin typeface="Arial Nova"/>
            </a:endParaRPr>
          </a:p>
          <a:p>
            <a:pPr>
              <a:lnSpc>
                <a:spcPct val="90000"/>
              </a:lnSpc>
              <a:spcAft>
                <a:spcPts val="600"/>
              </a:spcAft>
            </a:pPr>
            <a:endParaRPr lang="en-US" sz="2400">
              <a:latin typeface="Arial Nova"/>
              <a:cs typeface="Calibri"/>
            </a:endParaRPr>
          </a:p>
          <a:p>
            <a:pPr>
              <a:lnSpc>
                <a:spcPct val="90000"/>
              </a:lnSpc>
              <a:spcAft>
                <a:spcPts val="600"/>
              </a:spcAft>
            </a:pPr>
            <a:r>
              <a:rPr lang="en-US" sz="2400" b="1">
                <a:latin typeface="Arial Nova"/>
              </a:rPr>
              <a:t>Peter Drucker (2012; 2013) </a:t>
            </a:r>
            <a:endParaRPr lang="en-US" sz="2400">
              <a:latin typeface="Arial Nova"/>
              <a:cs typeface="Calibri"/>
            </a:endParaRPr>
          </a:p>
          <a:p>
            <a:pPr>
              <a:lnSpc>
                <a:spcPct val="90000"/>
              </a:lnSpc>
              <a:spcAft>
                <a:spcPts val="600"/>
              </a:spcAft>
            </a:pPr>
            <a:r>
              <a:rPr lang="en-US" sz="2400">
                <a:latin typeface="Arial Nova"/>
                <a:ea typeface="+mn-lt"/>
                <a:cs typeface="+mn-lt"/>
              </a:rPr>
              <a:t>"A pattern of activities that seek to achieve the objectives of the </a:t>
            </a:r>
            <a:r>
              <a:rPr lang="en-GB" sz="2400">
                <a:latin typeface="Arial Nova"/>
                <a:ea typeface="+mn-lt"/>
                <a:cs typeface="+mn-lt"/>
              </a:rPr>
              <a:t>organisation</a:t>
            </a:r>
            <a:r>
              <a:rPr lang="en-US" sz="2400">
                <a:latin typeface="Arial Nova"/>
                <a:ea typeface="+mn-lt"/>
                <a:cs typeface="+mn-lt"/>
              </a:rPr>
              <a:t> and adapt its scope, resources and operations to environmental changes in the long-term"</a:t>
            </a:r>
            <a:endParaRPr lang="en-US">
              <a:latin typeface="Arial Nova"/>
            </a:endParaRPr>
          </a:p>
        </p:txBody>
      </p:sp>
      <p:pic>
        <p:nvPicPr>
          <p:cNvPr id="4" name="Recorded Sound">
            <a:hlinkClick r:id="" action="ppaction://media"/>
            <a:extLst>
              <a:ext uri="{FF2B5EF4-FFF2-40B4-BE49-F238E27FC236}">
                <a16:creationId xmlns:a16="http://schemas.microsoft.com/office/drawing/2014/main" id="{3724F09A-9C0E-B0AF-A72E-032DAAEF57A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955272" y="6323166"/>
            <a:ext cx="487363" cy="487363"/>
          </a:xfrm>
          <a:prstGeom prst="rect">
            <a:avLst/>
          </a:prstGeom>
        </p:spPr>
      </p:pic>
      <p:pic>
        <p:nvPicPr>
          <p:cNvPr id="5" name="Recorded Sound">
            <a:hlinkClick r:id="" action="ppaction://media"/>
            <a:extLst>
              <a:ext uri="{FF2B5EF4-FFF2-40B4-BE49-F238E27FC236}">
                <a16:creationId xmlns:a16="http://schemas.microsoft.com/office/drawing/2014/main" id="{048918C1-3D2D-6E48-1413-D90B41495C98}"/>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6660758" y="6308880"/>
            <a:ext cx="487363" cy="487363"/>
          </a:xfrm>
          <a:prstGeom prst="rect">
            <a:avLst/>
          </a:prstGeom>
        </p:spPr>
      </p:pic>
      <p:pic>
        <p:nvPicPr>
          <p:cNvPr id="6" name="Recorded Sound">
            <a:hlinkClick r:id="" action="ppaction://media"/>
            <a:extLst>
              <a:ext uri="{FF2B5EF4-FFF2-40B4-BE49-F238E27FC236}">
                <a16:creationId xmlns:a16="http://schemas.microsoft.com/office/drawing/2014/main" id="{0AB737A0-4D4C-6095-7D18-81D4AFC571C1}"/>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7312771" y="6321941"/>
            <a:ext cx="487363" cy="487363"/>
          </a:xfrm>
          <a:prstGeom prst="rect">
            <a:avLst/>
          </a:prstGeom>
        </p:spPr>
      </p:pic>
      <p:pic>
        <p:nvPicPr>
          <p:cNvPr id="7" name="Recorded Sound">
            <a:hlinkClick r:id="" action="ppaction://media"/>
            <a:extLst>
              <a:ext uri="{FF2B5EF4-FFF2-40B4-BE49-F238E27FC236}">
                <a16:creationId xmlns:a16="http://schemas.microsoft.com/office/drawing/2014/main" id="{C3423968-BEB9-0D34-8274-A4DD9B424F79}"/>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7907523" y="6308880"/>
            <a:ext cx="487363" cy="487363"/>
          </a:xfrm>
          <a:prstGeom prst="rect">
            <a:avLst/>
          </a:prstGeom>
        </p:spPr>
      </p:pic>
    </p:spTree>
    <p:extLst>
      <p:ext uri="{BB962C8B-B14F-4D97-AF65-F5344CB8AC3E}">
        <p14:creationId xmlns:p14="http://schemas.microsoft.com/office/powerpoint/2010/main" val="2908916511"/>
      </p:ext>
    </p:extLst>
  </p:cSld>
  <p:clrMapOvr>
    <a:masterClrMapping/>
  </p:clrMapOvr>
  <mc:AlternateContent xmlns:mc="http://schemas.openxmlformats.org/markup-compatibility/2006">
    <mc:Choice xmlns:p14="http://schemas.microsoft.com/office/powerpoint/2010/main" Requires="p14">
      <p:transition spd="slow" p14:dur="2000" advTm="9507"/>
    </mc:Choice>
    <mc:Fallback>
      <p:transition spd="slow" advTm="9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07" fill="hold"/>
                                        <p:tgtEl>
                                          <p:spTgt spid="4"/>
                                        </p:tgtEl>
                                      </p:cBhvr>
                                    </p:cmd>
                                  </p:childTnLst>
                                </p:cTn>
                              </p:par>
                            </p:childTnLst>
                          </p:cTn>
                        </p:par>
                        <p:par>
                          <p:cTn id="7" fill="hold">
                            <p:stCondLst>
                              <p:cond delay="9507"/>
                            </p:stCondLst>
                            <p:childTnLst>
                              <p:par>
                                <p:cTn id="8" presetID="1" presetClass="mediacall" presetSubtype="0" fill="hold" nodeType="afterEffect">
                                  <p:stCondLst>
                                    <p:cond delay="0"/>
                                  </p:stCondLst>
                                  <p:childTnLst>
                                    <p:cmd type="call" cmd="playFrom(0.0)">
                                      <p:cBhvr>
                                        <p:cTn id="9" dur="10575" fill="hold"/>
                                        <p:tgtEl>
                                          <p:spTgt spid="5"/>
                                        </p:tgtEl>
                                      </p:cBhvr>
                                    </p:cmd>
                                  </p:childTnLst>
                                </p:cTn>
                              </p:par>
                            </p:childTnLst>
                          </p:cTn>
                        </p:par>
                        <p:par>
                          <p:cTn id="10" fill="hold">
                            <p:stCondLst>
                              <p:cond delay="20082"/>
                            </p:stCondLst>
                            <p:childTnLst>
                              <p:par>
                                <p:cTn id="11" presetID="1" presetClass="mediacall" presetSubtype="0" fill="hold" nodeType="afterEffect">
                                  <p:stCondLst>
                                    <p:cond delay="0"/>
                                  </p:stCondLst>
                                  <p:childTnLst>
                                    <p:cmd type="call" cmd="playFrom(0.0)">
                                      <p:cBhvr>
                                        <p:cTn id="12" dur="10575" fill="hold"/>
                                        <p:tgtEl>
                                          <p:spTgt spid="6"/>
                                        </p:tgtEl>
                                      </p:cBhvr>
                                    </p:cmd>
                                  </p:childTnLst>
                                </p:cTn>
                              </p:par>
                            </p:childTnLst>
                          </p:cTn>
                        </p:par>
                        <p:par>
                          <p:cTn id="13" fill="hold">
                            <p:stCondLst>
                              <p:cond delay="30657"/>
                            </p:stCondLst>
                            <p:childTnLst>
                              <p:par>
                                <p:cTn id="14" presetID="1" presetClass="mediacall" presetSubtype="0" fill="hold" nodeType="afterEffect">
                                  <p:stCondLst>
                                    <p:cond delay="0"/>
                                  </p:stCondLst>
                                  <p:childTnLst>
                                    <p:cmd type="call" cmd="playFrom(0.0)">
                                      <p:cBhvr>
                                        <p:cTn id="15" dur="1837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3" descr="Rocks stacked on driftwood with the sea on background">
            <a:extLst>
              <a:ext uri="{FF2B5EF4-FFF2-40B4-BE49-F238E27FC236}">
                <a16:creationId xmlns:a16="http://schemas.microsoft.com/office/drawing/2014/main" id="{3C20F310-EA39-1C99-C505-B69CA62B8534}"/>
              </a:ext>
            </a:extLst>
          </p:cNvPr>
          <p:cNvPicPr>
            <a:picLocks noChangeAspect="1"/>
          </p:cNvPicPr>
          <p:nvPr/>
        </p:nvPicPr>
        <p:blipFill rotWithShape="1">
          <a:blip r:embed="rId9"/>
          <a:srcRect t="802" r="-2" b="14801"/>
          <a:stretch/>
        </p:blipFill>
        <p:spPr>
          <a:xfrm>
            <a:off x="20" y="10"/>
            <a:ext cx="12191980" cy="6857990"/>
          </a:xfrm>
          <a:prstGeom prst="rect">
            <a:avLst/>
          </a:prstGeom>
          <a:ln>
            <a:solidFill>
              <a:schemeClr val="accent2"/>
            </a:solidFill>
          </a:ln>
        </p:spPr>
      </p:pic>
      <p:sp>
        <p:nvSpPr>
          <p:cNvPr id="29"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4838700"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7F5FC-8BAC-D2A7-85FE-D13074B65F88}"/>
              </a:ext>
            </a:extLst>
          </p:cNvPr>
          <p:cNvSpPr>
            <a:spLocks noGrp="1"/>
          </p:cNvSpPr>
          <p:nvPr>
            <p:ph type="title"/>
          </p:nvPr>
        </p:nvSpPr>
        <p:spPr>
          <a:xfrm>
            <a:off x="180140" y="4874629"/>
            <a:ext cx="4432132" cy="1114424"/>
          </a:xfrm>
          <a:prstGeom prst="rect">
            <a:avLst/>
          </a:prstGeom>
          <a:solidFill>
            <a:schemeClr val="accent2"/>
          </a:solidFill>
          <a:ln w="174625" cap="sq" cmpd="thinThick">
            <a:noFill/>
            <a:miter lim="800000"/>
          </a:ln>
        </p:spPr>
        <p:txBody>
          <a:bodyPr>
            <a:noAutofit/>
          </a:bodyPr>
          <a:lstStyle/>
          <a:p>
            <a:pPr algn="ctr"/>
            <a:r>
              <a:rPr lang="en-US" sz="4000" b="1" dirty="0">
                <a:solidFill>
                  <a:srgbClr val="FFFFFF"/>
                </a:solidFill>
                <a:latin typeface="Arial Nova"/>
                <a:ea typeface="+mj-lt"/>
                <a:cs typeface="+mj-lt"/>
              </a:rPr>
              <a:t>Comparison of Theorists</a:t>
            </a:r>
            <a:endParaRPr lang="en-US" sz="4000" dirty="0">
              <a:solidFill>
                <a:srgbClr val="FFFFFF"/>
              </a:solidFill>
              <a:latin typeface="Arial Nova"/>
            </a:endParaRPr>
          </a:p>
        </p:txBody>
      </p:sp>
      <p:cxnSp>
        <p:nvCxnSpPr>
          <p:cNvPr id="30" name="Straight Connector 9">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48768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1" name="Straight Connector 11">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59690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pic>
        <p:nvPicPr>
          <p:cNvPr id="3" name="Recorded Sound">
            <a:hlinkClick r:id="" action="ppaction://media"/>
            <a:extLst>
              <a:ext uri="{FF2B5EF4-FFF2-40B4-BE49-F238E27FC236}">
                <a16:creationId xmlns:a16="http://schemas.microsoft.com/office/drawing/2014/main" id="{6D565B7B-9D96-E86F-EDB4-E084B0EBE50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916808" y="6107058"/>
            <a:ext cx="487363" cy="487363"/>
          </a:xfrm>
          <a:prstGeom prst="rect">
            <a:avLst/>
          </a:prstGeom>
        </p:spPr>
      </p:pic>
      <p:pic>
        <p:nvPicPr>
          <p:cNvPr id="4" name="Recorded Sound">
            <a:hlinkClick r:id="" action="ppaction://media"/>
            <a:extLst>
              <a:ext uri="{FF2B5EF4-FFF2-40B4-BE49-F238E27FC236}">
                <a16:creationId xmlns:a16="http://schemas.microsoft.com/office/drawing/2014/main" id="{295052EA-9030-9614-53D8-701C9FA07A0A}"/>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8777605" y="6107058"/>
            <a:ext cx="487363" cy="487363"/>
          </a:xfrm>
          <a:prstGeom prst="rect">
            <a:avLst/>
          </a:prstGeom>
        </p:spPr>
      </p:pic>
      <p:pic>
        <p:nvPicPr>
          <p:cNvPr id="5" name="Recorded Sound">
            <a:hlinkClick r:id="" action="ppaction://media"/>
            <a:extLst>
              <a:ext uri="{FF2B5EF4-FFF2-40B4-BE49-F238E27FC236}">
                <a16:creationId xmlns:a16="http://schemas.microsoft.com/office/drawing/2014/main" id="{B1618025-102E-E766-0317-85231A2413CF}"/>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9744288" y="6107058"/>
            <a:ext cx="487363" cy="487363"/>
          </a:xfrm>
          <a:prstGeom prst="rect">
            <a:avLst/>
          </a:prstGeom>
        </p:spPr>
      </p:pic>
    </p:spTree>
    <p:extLst>
      <p:ext uri="{BB962C8B-B14F-4D97-AF65-F5344CB8AC3E}">
        <p14:creationId xmlns:p14="http://schemas.microsoft.com/office/powerpoint/2010/main" val="3940850591"/>
      </p:ext>
    </p:extLst>
  </p:cSld>
  <p:clrMapOvr>
    <a:masterClrMapping/>
  </p:clrMapOvr>
  <mc:AlternateContent xmlns:mc="http://schemas.openxmlformats.org/markup-compatibility/2006">
    <mc:Choice xmlns:p14="http://schemas.microsoft.com/office/powerpoint/2010/main" Requires="p14">
      <p:transition spd="slow" p14:dur="2000" advTm="37208"/>
    </mc:Choice>
    <mc:Fallback>
      <p:transition spd="slow" advTm="37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37208" fill="hold"/>
                                        <p:tgtEl>
                                          <p:spTgt spid="3"/>
                                        </p:tgtEl>
                                      </p:cBhvr>
                                    </p:cmd>
                                  </p:childTnLst>
                                </p:cTn>
                              </p:par>
                            </p:childTnLst>
                          </p:cTn>
                        </p:par>
                        <p:par>
                          <p:cTn id="11" fill="hold">
                            <p:stCondLst>
                              <p:cond delay="38908"/>
                            </p:stCondLst>
                            <p:childTnLst>
                              <p:par>
                                <p:cTn id="12" presetID="1" presetClass="mediacall" presetSubtype="0" fill="hold" nodeType="afterEffect">
                                  <p:stCondLst>
                                    <p:cond delay="0"/>
                                  </p:stCondLst>
                                  <p:childTnLst>
                                    <p:cmd type="call" cmd="playFrom(0.0)">
                                      <p:cBhvr>
                                        <p:cTn id="13" dur="33516" fill="hold"/>
                                        <p:tgtEl>
                                          <p:spTgt spid="4"/>
                                        </p:tgtEl>
                                      </p:cBhvr>
                                    </p:cmd>
                                  </p:childTnLst>
                                </p:cTn>
                              </p:par>
                            </p:childTnLst>
                          </p:cTn>
                        </p:par>
                        <p:par>
                          <p:cTn id="14" fill="hold">
                            <p:stCondLst>
                              <p:cond delay="72424"/>
                            </p:stCondLst>
                            <p:childTnLst>
                              <p:par>
                                <p:cTn id="15" presetID="1" presetClass="mediacall" presetSubtype="0" fill="hold" nodeType="afterEffect">
                                  <p:stCondLst>
                                    <p:cond delay="0"/>
                                  </p:stCondLst>
                                  <p:childTnLst>
                                    <p:cmd type="call" cmd="playFrom(0.0)">
                                      <p:cBhvr>
                                        <p:cTn id="16" dur="1538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3"/>
                </p:tgtEl>
              </p:cMediaNode>
            </p:audio>
            <p:audio>
              <p:cMediaNode vol="80000">
                <p:cTn id="18" fill="hold" display="0">
                  <p:stCondLst>
                    <p:cond delay="indefinite"/>
                  </p:stCondLst>
                  <p:endCondLst>
                    <p:cond evt="onStopAudio" delay="0">
                      <p:tgtEl>
                        <p:sldTgt/>
                      </p:tgtEl>
                    </p:cond>
                  </p:endCondLst>
                </p:cTn>
                <p:tgtEl>
                  <p:spTgt spid="4"/>
                </p:tgtEl>
              </p:cMediaNode>
            </p:audio>
            <p:audio>
              <p:cMediaNode vol="80000">
                <p:cTn id="19" fill="hold" display="0">
                  <p:stCondLst>
                    <p:cond delay="indefinite"/>
                  </p:stCondLst>
                  <p:endCondLst>
                    <p:cond evt="onStopAudio" delay="0">
                      <p:tgtEl>
                        <p:sldTgt/>
                      </p:tgtEl>
                    </p:cond>
                  </p:endCondLst>
                </p:cTn>
                <p:tgtEl>
                  <p:spTgt spid="5"/>
                </p:tgtEl>
              </p:cMediaNode>
            </p:audio>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285725" y="2486368"/>
            <a:ext cx="3228406" cy="3045170"/>
          </a:xfrm>
        </p:spPr>
        <p:txBody>
          <a:bodyPr vert="horz" lIns="91440" tIns="45720" rIns="91440" bIns="45720" rtlCol="0" anchor="t">
            <a:normAutofit/>
          </a:bodyPr>
          <a:lstStyle/>
          <a:p>
            <a:r>
              <a:rPr lang="en-US" sz="4000" kern="1200" dirty="0">
                <a:solidFill>
                  <a:srgbClr val="FFFFFF"/>
                </a:solidFill>
                <a:latin typeface="Arial Nova"/>
              </a:rPr>
              <a:t>Strategic Management Tools</a:t>
            </a:r>
          </a:p>
        </p:txBody>
      </p:sp>
      <p:sp>
        <p:nvSpPr>
          <p:cNvPr id="3" name="TextBox 2">
            <a:extLst>
              <a:ext uri="{FF2B5EF4-FFF2-40B4-BE49-F238E27FC236}">
                <a16:creationId xmlns:a16="http://schemas.microsoft.com/office/drawing/2014/main" id="{60B0B9BE-8D97-4A7E-31E9-435DEACE5ECD}"/>
              </a:ext>
            </a:extLst>
          </p:cNvPr>
          <p:cNvSpPr txBox="1"/>
          <p:nvPr/>
        </p:nvSpPr>
        <p:spPr>
          <a:xfrm>
            <a:off x="838200" y="1825625"/>
            <a:ext cx="5387502"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90000"/>
              </a:lnSpc>
              <a:spcAft>
                <a:spcPts val="600"/>
              </a:spcAft>
              <a:buFont typeface="Arial" panose="020B0604020202020204" pitchFamily="34" charset="0"/>
              <a:buChar char="•"/>
            </a:pPr>
            <a:endParaRPr lang="en-US" b="1" dirty="0">
              <a:cs typeface="Calibri"/>
            </a:endParaRPr>
          </a:p>
          <a:p>
            <a:pPr indent="-228600">
              <a:lnSpc>
                <a:spcPct val="90000"/>
              </a:lnSpc>
              <a:spcAft>
                <a:spcPts val="600"/>
              </a:spcAft>
              <a:buFont typeface="Arial" panose="020B0604020202020204" pitchFamily="34" charset="0"/>
              <a:buChar char="•"/>
            </a:pPr>
            <a:endParaRPr lang="en-US">
              <a:cs typeface="Calibri"/>
            </a:endParaRPr>
          </a:p>
          <a:p>
            <a:pPr indent="-228600">
              <a:lnSpc>
                <a:spcPct val="90000"/>
              </a:lnSpc>
              <a:spcAft>
                <a:spcPts val="600"/>
              </a:spcAft>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8AA261CF-C811-B52F-41FD-0F9092879773}"/>
              </a:ext>
            </a:extLst>
          </p:cNvPr>
          <p:cNvSpPr txBox="1"/>
          <p:nvPr/>
        </p:nvSpPr>
        <p:spPr>
          <a:xfrm>
            <a:off x="286084" y="5459663"/>
            <a:ext cx="390625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Arial Nova"/>
                <a:ea typeface="+mn-lt"/>
                <a:cs typeface="+mn-lt"/>
              </a:rPr>
              <a:t>Bowman &amp; Asch (1987)</a:t>
            </a:r>
            <a:endParaRPr lang="en-US" b="1">
              <a:solidFill>
                <a:schemeClr val="bg1"/>
              </a:solidFill>
              <a:latin typeface="Arial Nova"/>
              <a:cs typeface="Calibri" panose="020F0502020204030204"/>
            </a:endParaRPr>
          </a:p>
          <a:p>
            <a:r>
              <a:rPr lang="en-GB" sz="2400" b="1" dirty="0">
                <a:solidFill>
                  <a:schemeClr val="bg1"/>
                </a:solidFill>
                <a:latin typeface="Arial Nova"/>
                <a:cs typeface="Segoe UI"/>
              </a:rPr>
              <a:t>Amazon® (2022)</a:t>
            </a:r>
            <a:r>
              <a:rPr lang="en-US" sz="2400" b="1" dirty="0">
                <a:solidFill>
                  <a:schemeClr val="bg1"/>
                </a:solidFill>
                <a:latin typeface="Arial Nova"/>
                <a:cs typeface="Segoe UI"/>
              </a:rPr>
              <a:t> </a:t>
            </a:r>
            <a:endParaRPr lang="en-US" b="1">
              <a:solidFill>
                <a:schemeClr val="bg1"/>
              </a:solidFill>
              <a:cs typeface="Calibri"/>
            </a:endParaRPr>
          </a:p>
          <a:p>
            <a:r>
              <a:rPr lang="en-GB" sz="2400" b="1" dirty="0">
                <a:solidFill>
                  <a:schemeClr val="bg1"/>
                </a:solidFill>
                <a:latin typeface="Arial Nova"/>
                <a:cs typeface="Segoe UI"/>
              </a:rPr>
              <a:t>Lucidy (2022)</a:t>
            </a:r>
            <a:r>
              <a:rPr lang="en-US" sz="2400" b="1" dirty="0">
                <a:solidFill>
                  <a:schemeClr val="bg1"/>
                </a:solidFill>
                <a:latin typeface="Arial Nova"/>
                <a:cs typeface="Segoe UI"/>
              </a:rPr>
              <a:t> </a:t>
            </a:r>
          </a:p>
        </p:txBody>
      </p:sp>
      <p:pic>
        <p:nvPicPr>
          <p:cNvPr id="6" name="Picture 6" descr="Chart, radar chart&#10;&#10;Description automatically generated">
            <a:extLst>
              <a:ext uri="{FF2B5EF4-FFF2-40B4-BE49-F238E27FC236}">
                <a16:creationId xmlns:a16="http://schemas.microsoft.com/office/drawing/2014/main" id="{53C1A96A-9646-6012-5D4E-A4AD8C4F1B40}"/>
              </a:ext>
            </a:extLst>
          </p:cNvPr>
          <p:cNvPicPr>
            <a:picLocks noChangeAspect="1"/>
          </p:cNvPicPr>
          <p:nvPr/>
        </p:nvPicPr>
        <p:blipFill>
          <a:blip r:embed="rId7"/>
          <a:stretch>
            <a:fillRect/>
          </a:stretch>
        </p:blipFill>
        <p:spPr>
          <a:xfrm>
            <a:off x="4953001" y="289093"/>
            <a:ext cx="6406147" cy="6079289"/>
          </a:xfrm>
          <a:prstGeom prst="rect">
            <a:avLst/>
          </a:prstGeom>
        </p:spPr>
      </p:pic>
      <p:pic>
        <p:nvPicPr>
          <p:cNvPr id="4" name="Recorded Sound">
            <a:hlinkClick r:id="" action="ppaction://media"/>
            <a:extLst>
              <a:ext uri="{FF2B5EF4-FFF2-40B4-BE49-F238E27FC236}">
                <a16:creationId xmlns:a16="http://schemas.microsoft.com/office/drawing/2014/main" id="{A29FB446-535C-7FA5-570A-24698F66F9F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001497" y="6388456"/>
            <a:ext cx="487363" cy="487363"/>
          </a:xfrm>
          <a:prstGeom prst="rect">
            <a:avLst/>
          </a:prstGeom>
        </p:spPr>
      </p:pic>
      <p:pic>
        <p:nvPicPr>
          <p:cNvPr id="7" name="Recorded Sound">
            <a:hlinkClick r:id="" action="ppaction://media"/>
            <a:extLst>
              <a:ext uri="{FF2B5EF4-FFF2-40B4-BE49-F238E27FC236}">
                <a16:creationId xmlns:a16="http://schemas.microsoft.com/office/drawing/2014/main" id="{FCC20214-0CF7-E4BE-D6FF-7B0C1092D18D}"/>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795352" y="6368470"/>
            <a:ext cx="487363" cy="487363"/>
          </a:xfrm>
          <a:prstGeom prst="rect">
            <a:avLst/>
          </a:prstGeom>
        </p:spPr>
      </p:pic>
    </p:spTree>
    <p:extLst>
      <p:ext uri="{BB962C8B-B14F-4D97-AF65-F5344CB8AC3E}">
        <p14:creationId xmlns:p14="http://schemas.microsoft.com/office/powerpoint/2010/main" val="612730068"/>
      </p:ext>
    </p:extLst>
  </p:cSld>
  <p:clrMapOvr>
    <a:masterClrMapping/>
  </p:clrMapOvr>
  <mc:AlternateContent xmlns:mc="http://schemas.openxmlformats.org/markup-compatibility/2006">
    <mc:Choice xmlns:p14="http://schemas.microsoft.com/office/powerpoint/2010/main" Requires="p14">
      <p:transition spd="slow" p14:dur="2000" advTm="22974"/>
    </mc:Choice>
    <mc:Fallback>
      <p:transition spd="slow" advTm="22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974" fill="hold"/>
                                        <p:tgtEl>
                                          <p:spTgt spid="4"/>
                                        </p:tgtEl>
                                      </p:cBhvr>
                                    </p:cmd>
                                  </p:childTnLst>
                                </p:cTn>
                              </p:par>
                            </p:childTnLst>
                          </p:cTn>
                        </p:par>
                        <p:par>
                          <p:cTn id="7" fill="hold">
                            <p:stCondLst>
                              <p:cond delay="22974"/>
                            </p:stCondLst>
                            <p:childTnLst>
                              <p:par>
                                <p:cTn id="8" presetID="1" presetClass="mediacall" presetSubtype="0" fill="hold" nodeType="afterEffect">
                                  <p:stCondLst>
                                    <p:cond delay="0"/>
                                  </p:stCondLst>
                                  <p:childTnLst>
                                    <p:cmd type="call" cmd="playFrom(0.0)">
                                      <p:cBhvr>
                                        <p:cTn id="9" dur="297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3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3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a:solidFill>
                  <a:srgbClr val="FFFFFF"/>
                </a:solidFill>
                <a:latin typeface="Arial Nova"/>
              </a:rPr>
              <a:t>SWOT</a:t>
            </a:r>
            <a:r>
              <a:rPr lang="en-US" sz="4000" dirty="0">
                <a:solidFill>
                  <a:srgbClr val="FFFFFF"/>
                </a:solidFill>
                <a:latin typeface="Arial Nova"/>
              </a:rPr>
              <a:t> &amp; </a:t>
            </a:r>
            <a:r>
              <a:rPr lang="en-US" sz="4000">
                <a:solidFill>
                  <a:srgbClr val="FFFFFF"/>
                </a:solidFill>
                <a:latin typeface="Arial Nova"/>
              </a:rPr>
              <a:t>PESTLE Analyses</a:t>
            </a:r>
            <a:endParaRPr lang="en-US" sz="4000" kern="1200" dirty="0">
              <a:solidFill>
                <a:srgbClr val="FFFFFF"/>
              </a:solidFill>
              <a:latin typeface="Arial Nova"/>
              <a:cs typeface="Calibri Light"/>
            </a:endParaRPr>
          </a:p>
        </p:txBody>
      </p:sp>
      <p:graphicFrame>
        <p:nvGraphicFramePr>
          <p:cNvPr id="46" name="TextBox 2">
            <a:extLst>
              <a:ext uri="{FF2B5EF4-FFF2-40B4-BE49-F238E27FC236}">
                <a16:creationId xmlns:a16="http://schemas.microsoft.com/office/drawing/2014/main" id="{1E9C5CAD-B00D-D564-C071-4F180A31BE77}"/>
              </a:ext>
            </a:extLst>
          </p:cNvPr>
          <p:cNvGraphicFramePr/>
          <p:nvPr>
            <p:extLst>
              <p:ext uri="{D42A27DB-BD31-4B8C-83A1-F6EECF244321}">
                <p14:modId xmlns:p14="http://schemas.microsoft.com/office/powerpoint/2010/main" val="162905666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9" name="TextBox 18">
            <a:extLst>
              <a:ext uri="{FF2B5EF4-FFF2-40B4-BE49-F238E27FC236}">
                <a16:creationId xmlns:a16="http://schemas.microsoft.com/office/drawing/2014/main" id="{F834E1CA-32E7-70DC-5C2C-61BAEF49A8F9}"/>
              </a:ext>
            </a:extLst>
          </p:cNvPr>
          <p:cNvSpPr txBox="1"/>
          <p:nvPr/>
        </p:nvSpPr>
        <p:spPr>
          <a:xfrm>
            <a:off x="647031" y="6114716"/>
            <a:ext cx="454793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Nova"/>
              </a:rPr>
              <a:t>(David, Creek &amp; David, 2019)</a:t>
            </a:r>
            <a:endParaRPr lang="en-US" sz="2400" b="1" dirty="0">
              <a:latin typeface="Arial Nova"/>
            </a:endParaRPr>
          </a:p>
        </p:txBody>
      </p:sp>
      <p:sp>
        <p:nvSpPr>
          <p:cNvPr id="20" name="TextBox 19">
            <a:extLst>
              <a:ext uri="{FF2B5EF4-FFF2-40B4-BE49-F238E27FC236}">
                <a16:creationId xmlns:a16="http://schemas.microsoft.com/office/drawing/2014/main" id="{60A2A244-3F32-B1D8-03CF-F9602CDEF12B}"/>
              </a:ext>
            </a:extLst>
          </p:cNvPr>
          <p:cNvSpPr txBox="1"/>
          <p:nvPr/>
        </p:nvSpPr>
        <p:spPr>
          <a:xfrm>
            <a:off x="647031" y="5646821"/>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Nova"/>
              </a:rPr>
              <a:t>(Perera, 2017)</a:t>
            </a:r>
            <a:endParaRPr lang="en-US" sz="2400" b="1" dirty="0">
              <a:latin typeface="Arial Nova"/>
            </a:endParaRPr>
          </a:p>
        </p:txBody>
      </p:sp>
      <p:pic>
        <p:nvPicPr>
          <p:cNvPr id="3" name="Recorded Sound">
            <a:hlinkClick r:id="" action="ppaction://media"/>
            <a:extLst>
              <a:ext uri="{FF2B5EF4-FFF2-40B4-BE49-F238E27FC236}">
                <a16:creationId xmlns:a16="http://schemas.microsoft.com/office/drawing/2014/main" id="{196E7D94-5135-757F-95BC-F11CB22D97D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7237376" y="5921592"/>
            <a:ext cx="487363" cy="487363"/>
          </a:xfrm>
          <a:prstGeom prst="rect">
            <a:avLst/>
          </a:prstGeom>
        </p:spPr>
      </p:pic>
      <p:pic>
        <p:nvPicPr>
          <p:cNvPr id="4" name="Recorded Sound">
            <a:hlinkClick r:id="" action="ppaction://media"/>
            <a:extLst>
              <a:ext uri="{FF2B5EF4-FFF2-40B4-BE49-F238E27FC236}">
                <a16:creationId xmlns:a16="http://schemas.microsoft.com/office/drawing/2014/main" id="{14AF4A5D-11C7-19F8-D3C8-B9E1A658AD1A}"/>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7977679" y="5921592"/>
            <a:ext cx="487363" cy="487363"/>
          </a:xfrm>
          <a:prstGeom prst="rect">
            <a:avLst/>
          </a:prstGeom>
        </p:spPr>
      </p:pic>
    </p:spTree>
    <p:extLst>
      <p:ext uri="{BB962C8B-B14F-4D97-AF65-F5344CB8AC3E}">
        <p14:creationId xmlns:p14="http://schemas.microsoft.com/office/powerpoint/2010/main" val="3629563691"/>
      </p:ext>
    </p:extLst>
  </p:cSld>
  <p:clrMapOvr>
    <a:masterClrMapping/>
  </p:clrMapOvr>
  <mc:AlternateContent xmlns:mc="http://schemas.openxmlformats.org/markup-compatibility/2006">
    <mc:Choice xmlns:p14="http://schemas.microsoft.com/office/powerpoint/2010/main" Requires="p14">
      <p:transition spd="slow" p14:dur="2000" advTm="34422"/>
    </mc:Choice>
    <mc:Fallback>
      <p:transition spd="slow" advTm="34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422" fill="hold"/>
                                        <p:tgtEl>
                                          <p:spTgt spid="3"/>
                                        </p:tgtEl>
                                      </p:cBhvr>
                                    </p:cmd>
                                  </p:childTnLst>
                                </p:cTn>
                              </p:par>
                            </p:childTnLst>
                          </p:cTn>
                        </p:par>
                        <p:par>
                          <p:cTn id="7" fill="hold">
                            <p:stCondLst>
                              <p:cond delay="34422"/>
                            </p:stCondLst>
                            <p:childTnLst>
                              <p:par>
                                <p:cTn id="8" presetID="1" presetClass="mediacall" presetSubtype="0" fill="hold" nodeType="afterEffect">
                                  <p:stCondLst>
                                    <p:cond delay="0"/>
                                  </p:stCondLst>
                                  <p:childTnLst>
                                    <p:cmd type="call" cmd="playFrom(0.0)">
                                      <p:cBhvr>
                                        <p:cTn id="9" dur="161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Arial Nova"/>
              </a:rPr>
              <a:t>Stakeholder Analysis</a:t>
            </a:r>
          </a:p>
        </p:txBody>
      </p:sp>
      <p:pic>
        <p:nvPicPr>
          <p:cNvPr id="4" name="Picture 4" descr="Chart, treemap chart&#10;&#10;Description automatically generated">
            <a:extLst>
              <a:ext uri="{FF2B5EF4-FFF2-40B4-BE49-F238E27FC236}">
                <a16:creationId xmlns:a16="http://schemas.microsoft.com/office/drawing/2014/main" id="{8D8FBD4D-6732-3DAF-D422-3ADFE32C3E6F}"/>
              </a:ext>
            </a:extLst>
          </p:cNvPr>
          <p:cNvPicPr>
            <a:picLocks noChangeAspect="1"/>
          </p:cNvPicPr>
          <p:nvPr/>
        </p:nvPicPr>
        <p:blipFill>
          <a:blip r:embed="rId5"/>
          <a:stretch>
            <a:fillRect/>
          </a:stretch>
        </p:blipFill>
        <p:spPr>
          <a:xfrm>
            <a:off x="4502428" y="710313"/>
            <a:ext cx="7225748" cy="5437374"/>
          </a:xfrm>
          <a:prstGeom prst="rect">
            <a:avLst/>
          </a:prstGeom>
        </p:spPr>
      </p:pic>
      <p:sp>
        <p:nvSpPr>
          <p:cNvPr id="3" name="TextBox 2">
            <a:extLst>
              <a:ext uri="{FF2B5EF4-FFF2-40B4-BE49-F238E27FC236}">
                <a16:creationId xmlns:a16="http://schemas.microsoft.com/office/drawing/2014/main" id="{60B0B9BE-8D97-4A7E-31E9-435DEACE5ECD}"/>
              </a:ext>
            </a:extLst>
          </p:cNvPr>
          <p:cNvSpPr txBox="1"/>
          <p:nvPr/>
        </p:nvSpPr>
        <p:spPr>
          <a:xfrm>
            <a:off x="4554622" y="6381069"/>
            <a:ext cx="1692443" cy="4820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a:lnSpc>
                <a:spcPct val="90000"/>
              </a:lnSpc>
              <a:spcAft>
                <a:spcPts val="600"/>
              </a:spcAft>
            </a:pPr>
            <a:r>
              <a:rPr lang="en-GB" sz="2400" b="1" dirty="0">
                <a:latin typeface="Arial Nova"/>
              </a:rPr>
              <a:t>Joy (2022)</a:t>
            </a:r>
            <a:r>
              <a:rPr lang="en-GB" sz="2400" dirty="0">
                <a:latin typeface="Arial Nova"/>
                <a:ea typeface="Calibri"/>
                <a:cs typeface="Calibri"/>
              </a:rPr>
              <a:t> </a:t>
            </a:r>
            <a:endParaRPr lang="en-US" sz="2400" dirty="0">
              <a:latin typeface="Arial Nova"/>
              <a:cs typeface="Calibri" panose="020F0502020204030204"/>
            </a:endParaRPr>
          </a:p>
        </p:txBody>
      </p:sp>
      <p:pic>
        <p:nvPicPr>
          <p:cNvPr id="5" name="Recorded Sound">
            <a:hlinkClick r:id="" action="ppaction://media"/>
            <a:extLst>
              <a:ext uri="{FF2B5EF4-FFF2-40B4-BE49-F238E27FC236}">
                <a16:creationId xmlns:a16="http://schemas.microsoft.com/office/drawing/2014/main" id="{2AEA972F-C158-42A8-7C45-FA6CDDCB1A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34372" y="6362326"/>
            <a:ext cx="487363" cy="487363"/>
          </a:xfrm>
          <a:prstGeom prst="rect">
            <a:avLst/>
          </a:prstGeom>
        </p:spPr>
      </p:pic>
    </p:spTree>
    <p:extLst>
      <p:ext uri="{BB962C8B-B14F-4D97-AF65-F5344CB8AC3E}">
        <p14:creationId xmlns:p14="http://schemas.microsoft.com/office/powerpoint/2010/main" val="739024765"/>
      </p:ext>
    </p:extLst>
  </p:cSld>
  <p:clrMapOvr>
    <a:masterClrMapping/>
  </p:clrMapOvr>
  <mc:AlternateContent xmlns:mc="http://schemas.openxmlformats.org/markup-compatibility/2006">
    <mc:Choice xmlns:p14="http://schemas.microsoft.com/office/powerpoint/2010/main" Requires="p14">
      <p:transition spd="slow" p14:dur="2000" advTm="38741"/>
    </mc:Choice>
    <mc:Fallback>
      <p:transition spd="slow" advTm="38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74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Rectangle 121">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Rectangle 125">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Oval 127">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660042" y="891652"/>
            <a:ext cx="4412021" cy="3030724"/>
          </a:xfrm>
        </p:spPr>
        <p:txBody>
          <a:bodyPr vert="horz" lIns="91440" tIns="45720" rIns="91440" bIns="45720" rtlCol="0" anchor="b">
            <a:normAutofit/>
          </a:bodyPr>
          <a:lstStyle/>
          <a:p>
            <a:r>
              <a:rPr lang="en-US" sz="4000" i="1" kern="1200" dirty="0">
                <a:solidFill>
                  <a:srgbClr val="FFFFFF"/>
                </a:solidFill>
                <a:latin typeface="Arial Nova"/>
              </a:rPr>
              <a:t>Amazon®</a:t>
            </a:r>
            <a:r>
              <a:rPr lang="en-US" sz="4000" kern="1200" dirty="0">
                <a:solidFill>
                  <a:srgbClr val="FFFFFF"/>
                </a:solidFill>
                <a:latin typeface="Arial Nova"/>
              </a:rPr>
              <a:t> </a:t>
            </a:r>
            <a:br>
              <a:rPr lang="en-US" sz="4000" kern="1200" dirty="0">
                <a:latin typeface="Arial Nova"/>
              </a:rPr>
            </a:br>
            <a:r>
              <a:rPr lang="en-US" sz="4000">
                <a:solidFill>
                  <a:srgbClr val="FFFFFF"/>
                </a:solidFill>
                <a:latin typeface="Arial Nova"/>
              </a:rPr>
              <a:t>Company</a:t>
            </a:r>
            <a:r>
              <a:rPr lang="en-US" sz="4000" kern="1200" dirty="0">
                <a:solidFill>
                  <a:srgbClr val="FFFFFF"/>
                </a:solidFill>
                <a:latin typeface="Arial Nova"/>
              </a:rPr>
              <a:t> </a:t>
            </a:r>
            <a:r>
              <a:rPr lang="en-US" sz="4000">
                <a:solidFill>
                  <a:srgbClr val="FFFFFF"/>
                </a:solidFill>
                <a:latin typeface="Arial Nova"/>
              </a:rPr>
              <a:t>Overview</a:t>
            </a:r>
            <a:endParaRPr lang="en-US"/>
          </a:p>
        </p:txBody>
      </p:sp>
      <p:pic>
        <p:nvPicPr>
          <p:cNvPr id="4" name="Picture 4" descr="Logo, company name&#10;&#10;Description automatically generated">
            <a:extLst>
              <a:ext uri="{FF2B5EF4-FFF2-40B4-BE49-F238E27FC236}">
                <a16:creationId xmlns:a16="http://schemas.microsoft.com/office/drawing/2014/main" id="{40ECF6E3-E06F-2891-692D-EE62AB3E29CA}"/>
              </a:ext>
            </a:extLst>
          </p:cNvPr>
          <p:cNvPicPr>
            <a:picLocks noChangeAspect="1"/>
          </p:cNvPicPr>
          <p:nvPr/>
        </p:nvPicPr>
        <p:blipFill>
          <a:blip r:embed="rId7"/>
          <a:stretch>
            <a:fillRect/>
          </a:stretch>
        </p:blipFill>
        <p:spPr>
          <a:xfrm>
            <a:off x="6096000" y="581425"/>
            <a:ext cx="5608320" cy="5650700"/>
          </a:xfrm>
          <a:prstGeom prst="rect">
            <a:avLst/>
          </a:prstGeom>
        </p:spPr>
      </p:pic>
      <p:sp>
        <p:nvSpPr>
          <p:cNvPr id="3" name="TextBox 2">
            <a:extLst>
              <a:ext uri="{FF2B5EF4-FFF2-40B4-BE49-F238E27FC236}">
                <a16:creationId xmlns:a16="http://schemas.microsoft.com/office/drawing/2014/main" id="{60B0B9BE-8D97-4A7E-31E9-435DEACE5ECD}"/>
              </a:ext>
            </a:extLst>
          </p:cNvPr>
          <p:cNvSpPr txBox="1"/>
          <p:nvPr/>
        </p:nvSpPr>
        <p:spPr>
          <a:xfrm>
            <a:off x="1371599" y="2318197"/>
            <a:ext cx="9724031" cy="368335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28600" indent="-228600">
              <a:lnSpc>
                <a:spcPct val="90000"/>
              </a:lnSpc>
              <a:spcAft>
                <a:spcPts val="600"/>
              </a:spcAft>
              <a:buFont typeface="Arial" panose="020B0604020202020204" pitchFamily="34" charset="0"/>
              <a:buChar char="•"/>
            </a:pPr>
            <a:endParaRPr lang="en-US" sz="2400" b="1" dirty="0">
              <a:latin typeface="Arial Nova"/>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
        <p:nvSpPr>
          <p:cNvPr id="5" name="TextBox 4">
            <a:extLst>
              <a:ext uri="{FF2B5EF4-FFF2-40B4-BE49-F238E27FC236}">
                <a16:creationId xmlns:a16="http://schemas.microsoft.com/office/drawing/2014/main" id="{D40D8BAD-39DA-F3C4-D548-598AA229B424}"/>
              </a:ext>
            </a:extLst>
          </p:cNvPr>
          <p:cNvSpPr txBox="1"/>
          <p:nvPr/>
        </p:nvSpPr>
        <p:spPr>
          <a:xfrm>
            <a:off x="6047874" y="6408821"/>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Nova"/>
              </a:rPr>
              <a:t>(Gillman, 2022)</a:t>
            </a:r>
            <a:r>
              <a:rPr lang="en-US" sz="2400" b="1" dirty="0">
                <a:latin typeface="Arial Nova"/>
                <a:cs typeface="Calibri"/>
              </a:rPr>
              <a:t> </a:t>
            </a:r>
            <a:endParaRPr lang="en-US" sz="2400" b="1" dirty="0">
              <a:latin typeface="Arial Nova"/>
            </a:endParaRPr>
          </a:p>
        </p:txBody>
      </p:sp>
      <p:sp>
        <p:nvSpPr>
          <p:cNvPr id="6" name="TextBox 5">
            <a:extLst>
              <a:ext uri="{FF2B5EF4-FFF2-40B4-BE49-F238E27FC236}">
                <a16:creationId xmlns:a16="http://schemas.microsoft.com/office/drawing/2014/main" id="{8A0AB21E-3D9D-622F-C3A0-BAD19A5F12FB}"/>
              </a:ext>
            </a:extLst>
          </p:cNvPr>
          <p:cNvSpPr txBox="1"/>
          <p:nvPr/>
        </p:nvSpPr>
        <p:spPr>
          <a:xfrm>
            <a:off x="753979" y="5606716"/>
            <a:ext cx="34116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Arial Nova"/>
                <a:cs typeface="Segoe UI"/>
              </a:rPr>
              <a:t>(Aversa et al., 2021)</a:t>
            </a:r>
            <a:r>
              <a:rPr lang="en-US" sz="2400" b="1" dirty="0">
                <a:solidFill>
                  <a:schemeClr val="bg1"/>
                </a:solidFill>
                <a:latin typeface="Arial Nova"/>
                <a:cs typeface="Segoe UI"/>
              </a:rPr>
              <a:t> </a:t>
            </a:r>
          </a:p>
          <a:p>
            <a:r>
              <a:rPr lang="en-GB" sz="2400" b="1" dirty="0">
                <a:solidFill>
                  <a:schemeClr val="bg1"/>
                </a:solidFill>
                <a:latin typeface="Arial Nova"/>
                <a:cs typeface="Segoe UI"/>
              </a:rPr>
              <a:t>(Lin et al., 2020)</a:t>
            </a:r>
            <a:r>
              <a:rPr lang="en-US" sz="2400" b="1" dirty="0">
                <a:solidFill>
                  <a:schemeClr val="bg1"/>
                </a:solidFill>
                <a:latin typeface="Arial Nova"/>
                <a:cs typeface="Segoe UI"/>
              </a:rPr>
              <a:t> </a:t>
            </a:r>
          </a:p>
        </p:txBody>
      </p:sp>
      <p:pic>
        <p:nvPicPr>
          <p:cNvPr id="7" name="Recorded Sound">
            <a:hlinkClick r:id="" action="ppaction://media"/>
            <a:extLst>
              <a:ext uri="{FF2B5EF4-FFF2-40B4-BE49-F238E27FC236}">
                <a16:creationId xmlns:a16="http://schemas.microsoft.com/office/drawing/2014/main" id="{C2F4A758-61B2-DA99-C654-32AB42A9848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900160" y="6304354"/>
            <a:ext cx="487363" cy="487363"/>
          </a:xfrm>
          <a:prstGeom prst="rect">
            <a:avLst/>
          </a:prstGeom>
        </p:spPr>
      </p:pic>
      <p:pic>
        <p:nvPicPr>
          <p:cNvPr id="8" name="Recorded Sound">
            <a:hlinkClick r:id="" action="ppaction://media"/>
            <a:extLst>
              <a:ext uri="{FF2B5EF4-FFF2-40B4-BE49-F238E27FC236}">
                <a16:creationId xmlns:a16="http://schemas.microsoft.com/office/drawing/2014/main" id="{5782CBBF-763F-D817-BF83-ED2F0E71834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9705949" y="6300378"/>
            <a:ext cx="487363" cy="487363"/>
          </a:xfrm>
          <a:prstGeom prst="rect">
            <a:avLst/>
          </a:prstGeom>
        </p:spPr>
      </p:pic>
    </p:spTree>
    <p:extLst>
      <p:ext uri="{BB962C8B-B14F-4D97-AF65-F5344CB8AC3E}">
        <p14:creationId xmlns:p14="http://schemas.microsoft.com/office/powerpoint/2010/main" val="2079549261"/>
      </p:ext>
    </p:extLst>
  </p:cSld>
  <p:clrMapOvr>
    <a:masterClrMapping/>
  </p:clrMapOvr>
  <mc:AlternateContent xmlns:mc="http://schemas.openxmlformats.org/markup-compatibility/2006">
    <mc:Choice xmlns:p14="http://schemas.microsoft.com/office/powerpoint/2010/main" Requires="p14">
      <p:transition spd="slow" p14:dur="2000" advTm="23346"/>
    </mc:Choice>
    <mc:Fallback>
      <p:transition spd="slow" advTm="23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46" fill="hold"/>
                                        <p:tgtEl>
                                          <p:spTgt spid="7"/>
                                        </p:tgtEl>
                                      </p:cBhvr>
                                    </p:cmd>
                                  </p:childTnLst>
                                </p:cTn>
                              </p:par>
                            </p:childTnLst>
                          </p:cTn>
                        </p:par>
                        <p:par>
                          <p:cTn id="7" fill="hold">
                            <p:stCondLst>
                              <p:cond delay="23346"/>
                            </p:stCondLst>
                            <p:childTnLst>
                              <p:par>
                                <p:cTn id="8" presetID="1" presetClass="mediacall" presetSubtype="0" fill="hold" nodeType="afterEffect">
                                  <p:stCondLst>
                                    <p:cond delay="0"/>
                                  </p:stCondLst>
                                  <p:childTnLst>
                                    <p:cmd type="call" cmd="playFrom(0.0)">
                                      <p:cBhvr>
                                        <p:cTn id="9" dur="1556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7"/>
                </p:tgtEl>
              </p:cMediaNode>
            </p:audio>
            <p:audio>
              <p:cMediaNode vol="80000">
                <p:cTn id="11"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1" name="Rectangle 12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b="1" kern="1200">
                <a:solidFill>
                  <a:schemeClr val="tx1"/>
                </a:solidFill>
                <a:latin typeface="+mj-lt"/>
                <a:ea typeface="+mj-ea"/>
                <a:cs typeface="+mj-cs"/>
              </a:rPr>
              <a:t>Gap Identified</a:t>
            </a:r>
            <a:endParaRPr lang="en-US" sz="5400" kern="1200">
              <a:solidFill>
                <a:schemeClr val="tx1"/>
              </a:solidFill>
              <a:latin typeface="+mj-lt"/>
              <a:ea typeface="+mj-ea"/>
              <a:cs typeface="+mj-cs"/>
            </a:endParaRPr>
          </a:p>
        </p:txBody>
      </p:sp>
      <p:sp>
        <p:nvSpPr>
          <p:cNvPr id="12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0B0B9BE-8D97-4A7E-31E9-435DEACE5ECD}"/>
              </a:ext>
            </a:extLst>
          </p:cNvPr>
          <p:cNvSpPr txBox="1"/>
          <p:nvPr/>
        </p:nvSpPr>
        <p:spPr>
          <a:xfrm>
            <a:off x="630936" y="2807208"/>
            <a:ext cx="3429000" cy="341071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a:lnSpc>
                <a:spcPct val="90000"/>
              </a:lnSpc>
            </a:pPr>
            <a:r>
              <a:rPr lang="en-US" sz="2400" b="1" dirty="0">
                <a:latin typeface="Arial Nova"/>
              </a:rPr>
              <a:t>Vision:</a:t>
            </a:r>
          </a:p>
          <a:p>
            <a:pPr>
              <a:lnSpc>
                <a:spcPct val="90000"/>
              </a:lnSpc>
            </a:pPr>
            <a:endParaRPr lang="en-US" sz="2400" dirty="0">
              <a:latin typeface="Arial Nova"/>
              <a:cs typeface="Calibri"/>
            </a:endParaRPr>
          </a:p>
          <a:p>
            <a:pPr>
              <a:lnSpc>
                <a:spcPct val="90000"/>
              </a:lnSpc>
            </a:pPr>
            <a:r>
              <a:rPr lang="en-US" sz="2400" i="1" dirty="0">
                <a:latin typeface="Arial Nova"/>
              </a:rPr>
              <a:t>“Our vision is to be earth’s most customer-centric company; to build a place where people can come to find and discover anything they might want to buy online” </a:t>
            </a:r>
            <a:endParaRPr lang="en-US" sz="2400" i="1" dirty="0">
              <a:latin typeface="Arial Nova"/>
              <a:cs typeface="Calibri"/>
            </a:endParaRPr>
          </a:p>
          <a:p>
            <a:pPr indent="-228600">
              <a:lnSpc>
                <a:spcPct val="90000"/>
              </a:lnSpc>
              <a:buFont typeface="Arial" panose="020B0604020202020204" pitchFamily="34" charset="0"/>
              <a:buChar char="•"/>
            </a:pPr>
            <a:endParaRPr lang="en-US" sz="2400" i="1" dirty="0">
              <a:latin typeface="Arial Nova"/>
              <a:cs typeface="Calibri"/>
            </a:endParaRPr>
          </a:p>
          <a:p>
            <a:pPr>
              <a:lnSpc>
                <a:spcPct val="90000"/>
              </a:lnSpc>
            </a:pPr>
            <a:r>
              <a:rPr lang="en-US" sz="2400" b="1" dirty="0">
                <a:latin typeface="Arial Nova"/>
              </a:rPr>
              <a:t>(Schmitz, 2021)</a:t>
            </a:r>
            <a:endParaRPr lang="en-US" sz="2400" b="1" dirty="0">
              <a:latin typeface="Arial Nova"/>
              <a:cs typeface="Calibri"/>
            </a:endParaRPr>
          </a:p>
          <a:p>
            <a:pPr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endParaRPr lang="en-US" sz="2200" dirty="0"/>
          </a:p>
          <a:p>
            <a:pPr marL="342900" indent="-228600">
              <a:lnSpc>
                <a:spcPct val="90000"/>
              </a:lnSpc>
              <a:buFont typeface="Arial" panose="020B0604020202020204" pitchFamily="34" charset="0"/>
              <a:buChar char="•"/>
            </a:pPr>
            <a:endParaRPr lang="en-US" sz="2200" dirty="0"/>
          </a:p>
          <a:p>
            <a:pPr marL="228600" indent="-228600">
              <a:lnSpc>
                <a:spcPct val="90000"/>
              </a:lnSpc>
              <a:spcAft>
                <a:spcPts val="600"/>
              </a:spcAft>
              <a:buFont typeface="Arial" panose="020B0604020202020204" pitchFamily="34" charset="0"/>
              <a:buChar char="•"/>
            </a:pPr>
            <a:endParaRPr lang="en-US" sz="2200" b="1"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4" name="Picture 4" descr="Graphical user interface, application&#10;&#10;Description automatically generated">
            <a:extLst>
              <a:ext uri="{FF2B5EF4-FFF2-40B4-BE49-F238E27FC236}">
                <a16:creationId xmlns:a16="http://schemas.microsoft.com/office/drawing/2014/main" id="{32628352-7068-DF23-BFB0-C70F5F074EA9}"/>
              </a:ext>
            </a:extLst>
          </p:cNvPr>
          <p:cNvPicPr>
            <a:picLocks noChangeAspect="1"/>
          </p:cNvPicPr>
          <p:nvPr/>
        </p:nvPicPr>
        <p:blipFill>
          <a:blip r:embed="rId9"/>
          <a:stretch>
            <a:fillRect/>
          </a:stretch>
        </p:blipFill>
        <p:spPr>
          <a:xfrm>
            <a:off x="4654296" y="1193921"/>
            <a:ext cx="6903720" cy="4470158"/>
          </a:xfrm>
          <a:prstGeom prst="rect">
            <a:avLst/>
          </a:prstGeom>
        </p:spPr>
      </p:pic>
      <p:sp>
        <p:nvSpPr>
          <p:cNvPr id="5" name="TextBox 4">
            <a:extLst>
              <a:ext uri="{FF2B5EF4-FFF2-40B4-BE49-F238E27FC236}">
                <a16:creationId xmlns:a16="http://schemas.microsoft.com/office/drawing/2014/main" id="{DB18D630-A590-52E0-1AF0-A08F0FCCCD1B}"/>
              </a:ext>
            </a:extLst>
          </p:cNvPr>
          <p:cNvSpPr txBox="1"/>
          <p:nvPr/>
        </p:nvSpPr>
        <p:spPr>
          <a:xfrm>
            <a:off x="4657558" y="6021137"/>
            <a:ext cx="535004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Nova"/>
                <a:cs typeface="Segoe UI"/>
              </a:rPr>
              <a:t>(Amazon, 2022)</a:t>
            </a:r>
            <a:r>
              <a:rPr lang="en-US" sz="2400" b="1" dirty="0">
                <a:latin typeface="Arial Nova"/>
                <a:cs typeface="Segoe UI"/>
              </a:rPr>
              <a:t> </a:t>
            </a:r>
          </a:p>
          <a:p>
            <a:r>
              <a:rPr lang="en-GB" sz="2400" b="1" dirty="0">
                <a:latin typeface="Arial Nova"/>
                <a:cs typeface="Segoe UI"/>
              </a:rPr>
              <a:t>(United Nations, 2022)</a:t>
            </a:r>
            <a:r>
              <a:rPr lang="en-US" sz="2400" b="1" dirty="0">
                <a:latin typeface="Arial Nova"/>
                <a:cs typeface="Segoe UI"/>
              </a:rPr>
              <a:t> </a:t>
            </a:r>
          </a:p>
        </p:txBody>
      </p:sp>
      <p:pic>
        <p:nvPicPr>
          <p:cNvPr id="6" name="Recorded Sound">
            <a:hlinkClick r:id="" action="ppaction://media"/>
            <a:extLst>
              <a:ext uri="{FF2B5EF4-FFF2-40B4-BE49-F238E27FC236}">
                <a16:creationId xmlns:a16="http://schemas.microsoft.com/office/drawing/2014/main" id="{F7CC1EB0-9E28-D256-D078-846D1BA8833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5915" y="6210890"/>
            <a:ext cx="487363" cy="487363"/>
          </a:xfrm>
          <a:prstGeom prst="rect">
            <a:avLst/>
          </a:prstGeom>
        </p:spPr>
      </p:pic>
      <p:pic>
        <p:nvPicPr>
          <p:cNvPr id="7" name="Recorded Sound">
            <a:hlinkClick r:id="" action="ppaction://media"/>
            <a:extLst>
              <a:ext uri="{FF2B5EF4-FFF2-40B4-BE49-F238E27FC236}">
                <a16:creationId xmlns:a16="http://schemas.microsoft.com/office/drawing/2014/main" id="{5DABC307-792D-023E-9D95-F572305AAB12}"/>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874617" y="6234538"/>
            <a:ext cx="487363" cy="487363"/>
          </a:xfrm>
          <a:prstGeom prst="rect">
            <a:avLst/>
          </a:prstGeom>
        </p:spPr>
      </p:pic>
      <p:pic>
        <p:nvPicPr>
          <p:cNvPr id="8" name="Recorded Sound">
            <a:hlinkClick r:id="" action="ppaction://media"/>
            <a:extLst>
              <a:ext uri="{FF2B5EF4-FFF2-40B4-BE49-F238E27FC236}">
                <a16:creationId xmlns:a16="http://schemas.microsoft.com/office/drawing/2014/main" id="{744E3EBC-9888-56FD-4DA6-11965E69B27E}"/>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1519787" y="6234537"/>
            <a:ext cx="487363" cy="487363"/>
          </a:xfrm>
          <a:prstGeom prst="rect">
            <a:avLst/>
          </a:prstGeom>
        </p:spPr>
      </p:pic>
    </p:spTree>
    <p:extLst>
      <p:ext uri="{BB962C8B-B14F-4D97-AF65-F5344CB8AC3E}">
        <p14:creationId xmlns:p14="http://schemas.microsoft.com/office/powerpoint/2010/main" val="1998955355"/>
      </p:ext>
    </p:extLst>
  </p:cSld>
  <p:clrMapOvr>
    <a:masterClrMapping/>
  </p:clrMapOvr>
  <mc:AlternateContent xmlns:mc="http://schemas.openxmlformats.org/markup-compatibility/2006">
    <mc:Choice xmlns:p14="http://schemas.microsoft.com/office/powerpoint/2010/main" Requires="p14">
      <p:transition spd="slow" p14:dur="2000" advTm="18702"/>
    </mc:Choice>
    <mc:Fallback>
      <p:transition spd="slow" advTm="18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702" fill="hold"/>
                                        <p:tgtEl>
                                          <p:spTgt spid="6"/>
                                        </p:tgtEl>
                                      </p:cBhvr>
                                    </p:cmd>
                                  </p:childTnLst>
                                </p:cTn>
                              </p:par>
                            </p:childTnLst>
                          </p:cTn>
                        </p:par>
                        <p:par>
                          <p:cTn id="7" fill="hold">
                            <p:stCondLst>
                              <p:cond delay="18702"/>
                            </p:stCondLst>
                            <p:childTnLst>
                              <p:par>
                                <p:cTn id="8" presetID="1" presetClass="mediacall" presetSubtype="0" fill="hold" nodeType="afterEffect">
                                  <p:stCondLst>
                                    <p:cond delay="0"/>
                                  </p:stCondLst>
                                  <p:childTnLst>
                                    <p:cmd type="call" cmd="playFrom(0.0)">
                                      <p:cBhvr>
                                        <p:cTn id="9" dur="14452" fill="hold"/>
                                        <p:tgtEl>
                                          <p:spTgt spid="7"/>
                                        </p:tgtEl>
                                      </p:cBhvr>
                                    </p:cmd>
                                  </p:childTnLst>
                                </p:cTn>
                              </p:par>
                            </p:childTnLst>
                          </p:cTn>
                        </p:par>
                        <p:par>
                          <p:cTn id="10" fill="hold">
                            <p:stCondLst>
                              <p:cond delay="33154"/>
                            </p:stCondLst>
                            <p:childTnLst>
                              <p:par>
                                <p:cTn id="11" presetID="1" presetClass="mediacall" presetSubtype="0" fill="hold" nodeType="afterEffect">
                                  <p:stCondLst>
                                    <p:cond delay="0"/>
                                  </p:stCondLst>
                                  <p:childTnLst>
                                    <p:cmd type="call" cmd="playFrom(0.0)">
                                      <p:cBhvr>
                                        <p:cTn id="12" dur="2355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6"/>
                </p:tgtEl>
              </p:cMediaNode>
            </p:audio>
            <p:audio>
              <p:cMediaNode vol="80000">
                <p:cTn id="14" fill="hold" display="0">
                  <p:stCondLst>
                    <p:cond delay="indefinite"/>
                  </p:stCondLst>
                  <p:endCondLst>
                    <p:cond evt="onStopAudio" delay="0">
                      <p:tgtEl>
                        <p:sldTgt/>
                      </p:tgtEl>
                    </p:cond>
                  </p:endCondLst>
                </p:cTn>
                <p:tgtEl>
                  <p:spTgt spid="7"/>
                </p:tgtEl>
              </p:cMediaNode>
            </p:audio>
            <p:audio>
              <p:cMediaNode vol="80000">
                <p:cTn id="15"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6" name="Rectangle 1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000" dirty="0">
                <a:latin typeface="Arial Nova"/>
              </a:rPr>
              <a:t>Stategic Proposal</a:t>
            </a:r>
            <a:br>
              <a:rPr lang="en-US" sz="4200" dirty="0"/>
            </a:br>
            <a:br>
              <a:rPr lang="en-US" sz="4200" dirty="0"/>
            </a:br>
            <a:endParaRPr lang="en-US" sz="4200"/>
          </a:p>
        </p:txBody>
      </p:sp>
      <p:sp>
        <p:nvSpPr>
          <p:cNvPr id="12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0B0B9BE-8D97-4A7E-31E9-435DEACE5ECD}"/>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200" b="1"/>
          </a:p>
          <a:p>
            <a:pPr marL="342900" indent="-228600">
              <a:lnSpc>
                <a:spcPct val="90000"/>
              </a:lnSpc>
              <a:spcAft>
                <a:spcPts val="600"/>
              </a:spcAft>
              <a:buFont typeface="Arial" panose="020B0604020202020204" pitchFamily="34" charset="0"/>
              <a:buChar char="•"/>
            </a:pPr>
            <a:r>
              <a:rPr lang="en-US" sz="2400" b="1" dirty="0">
                <a:latin typeface="Arial Nova"/>
              </a:rPr>
              <a:t>Short Supply Chain</a:t>
            </a:r>
            <a:endParaRPr lang="en-US" sz="2400" b="1">
              <a:latin typeface="Arial Nova"/>
              <a:cs typeface="Calibri"/>
            </a:endParaRPr>
          </a:p>
          <a:p>
            <a:pPr marL="342900" indent="-228600">
              <a:lnSpc>
                <a:spcPct val="90000"/>
              </a:lnSpc>
              <a:spcAft>
                <a:spcPts val="600"/>
              </a:spcAft>
              <a:buFont typeface="Arial" panose="020B0604020202020204" pitchFamily="34" charset="0"/>
              <a:buChar char="•"/>
            </a:pPr>
            <a:r>
              <a:rPr lang="en-US" sz="2400" b="1" dirty="0">
                <a:latin typeface="Arial Nova"/>
              </a:rPr>
              <a:t>Global Community</a:t>
            </a:r>
            <a:endParaRPr lang="en-US" sz="2400" b="1" dirty="0">
              <a:latin typeface="Arial Nova"/>
              <a:cs typeface="Calibri"/>
            </a:endParaRPr>
          </a:p>
          <a:p>
            <a:pPr marL="342900" indent="-228600">
              <a:lnSpc>
                <a:spcPct val="90000"/>
              </a:lnSpc>
              <a:spcAft>
                <a:spcPts val="600"/>
              </a:spcAft>
              <a:buFont typeface="Arial" panose="020B0604020202020204" pitchFamily="34" charset="0"/>
              <a:buChar char="•"/>
            </a:pPr>
            <a:endParaRPr lang="en-US" sz="2200" b="1"/>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4" name="Picture 4">
            <a:extLst>
              <a:ext uri="{FF2B5EF4-FFF2-40B4-BE49-F238E27FC236}">
                <a16:creationId xmlns:a16="http://schemas.microsoft.com/office/drawing/2014/main" id="{503ABD39-B888-37E1-1EB3-F976209CB9CA}"/>
              </a:ext>
            </a:extLst>
          </p:cNvPr>
          <p:cNvPicPr>
            <a:picLocks noChangeAspect="1"/>
          </p:cNvPicPr>
          <p:nvPr/>
        </p:nvPicPr>
        <p:blipFill rotWithShape="1">
          <a:blip r:embed="rId9"/>
          <a:srcRect l="20661" r="2066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Recorded Sound">
            <a:hlinkClick r:id="" action="ppaction://media"/>
            <a:extLst>
              <a:ext uri="{FF2B5EF4-FFF2-40B4-BE49-F238E27FC236}">
                <a16:creationId xmlns:a16="http://schemas.microsoft.com/office/drawing/2014/main" id="{F678BA02-A973-D55F-3A1E-ABAEF644BDB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55471" y="5706204"/>
            <a:ext cx="487363" cy="487363"/>
          </a:xfrm>
          <a:prstGeom prst="rect">
            <a:avLst/>
          </a:prstGeom>
        </p:spPr>
      </p:pic>
      <p:pic>
        <p:nvPicPr>
          <p:cNvPr id="6" name="Recorded Sound">
            <a:hlinkClick r:id="" action="ppaction://media"/>
            <a:extLst>
              <a:ext uri="{FF2B5EF4-FFF2-40B4-BE49-F238E27FC236}">
                <a16:creationId xmlns:a16="http://schemas.microsoft.com/office/drawing/2014/main" id="{52B5616B-4AD6-BBD0-EE5A-8A46B1745D8B}"/>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445854" y="5706203"/>
            <a:ext cx="487363" cy="487363"/>
          </a:xfrm>
          <a:prstGeom prst="rect">
            <a:avLst/>
          </a:prstGeom>
        </p:spPr>
      </p:pic>
      <p:pic>
        <p:nvPicPr>
          <p:cNvPr id="7" name="Recorded Sound">
            <a:hlinkClick r:id="" action="ppaction://media"/>
            <a:extLst>
              <a:ext uri="{FF2B5EF4-FFF2-40B4-BE49-F238E27FC236}">
                <a16:creationId xmlns:a16="http://schemas.microsoft.com/office/drawing/2014/main" id="{345057EA-093B-ECE0-C679-FBD4FD3E8C07}"/>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2130696" y="5706203"/>
            <a:ext cx="487363" cy="487363"/>
          </a:xfrm>
          <a:prstGeom prst="rect">
            <a:avLst/>
          </a:prstGeom>
        </p:spPr>
      </p:pic>
    </p:spTree>
    <p:extLst>
      <p:ext uri="{BB962C8B-B14F-4D97-AF65-F5344CB8AC3E}">
        <p14:creationId xmlns:p14="http://schemas.microsoft.com/office/powerpoint/2010/main" val="118199680"/>
      </p:ext>
    </p:extLst>
  </p:cSld>
  <p:clrMapOvr>
    <a:masterClrMapping/>
  </p:clrMapOvr>
  <mc:AlternateContent xmlns:mc="http://schemas.openxmlformats.org/markup-compatibility/2006">
    <mc:Choice xmlns:p14="http://schemas.microsoft.com/office/powerpoint/2010/main" Requires="p14">
      <p:transition spd="slow" p14:dur="2000" advTm="9112"/>
    </mc:Choice>
    <mc:Fallback>
      <p:transition spd="slow" advTm="9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2000"/>
                            </p:stCondLst>
                            <p:childTnLst>
                              <p:par>
                                <p:cTn id="9" presetID="1" presetClass="mediacall" presetSubtype="0" fill="hold" nodeType="afterEffect">
                                  <p:stCondLst>
                                    <p:cond delay="0"/>
                                  </p:stCondLst>
                                  <p:childTnLst>
                                    <p:cmd type="call" cmd="playFrom(0.0)">
                                      <p:cBhvr>
                                        <p:cTn id="10" dur="9112" fill="hold"/>
                                        <p:tgtEl>
                                          <p:spTgt spid="5"/>
                                        </p:tgtEl>
                                      </p:cBhvr>
                                    </p:cmd>
                                  </p:childTnLst>
                                </p:cTn>
                              </p:par>
                            </p:childTnLst>
                          </p:cTn>
                        </p:par>
                        <p:par>
                          <p:cTn id="11" fill="hold">
                            <p:stCondLst>
                              <p:cond delay="11112"/>
                            </p:stCondLst>
                            <p:childTnLst>
                              <p:par>
                                <p:cTn id="12" presetID="1" presetClass="mediacall" presetSubtype="0" fill="hold" nodeType="afterEffect">
                                  <p:stCondLst>
                                    <p:cond delay="0"/>
                                  </p:stCondLst>
                                  <p:childTnLst>
                                    <p:cmd type="call" cmd="playFrom(0.0)">
                                      <p:cBhvr>
                                        <p:cTn id="13" dur="19096" fill="hold"/>
                                        <p:tgtEl>
                                          <p:spTgt spid="6"/>
                                        </p:tgtEl>
                                      </p:cBhvr>
                                    </p:cmd>
                                  </p:childTnLst>
                                </p:cTn>
                              </p:par>
                            </p:childTnLst>
                          </p:cTn>
                        </p:par>
                        <p:par>
                          <p:cTn id="14" fill="hold">
                            <p:stCondLst>
                              <p:cond delay="30208"/>
                            </p:stCondLst>
                            <p:childTnLst>
                              <p:par>
                                <p:cTn id="15" presetID="1" presetClass="mediacall" presetSubtype="0" fill="hold" nodeType="afterEffect">
                                  <p:stCondLst>
                                    <p:cond delay="0"/>
                                  </p:stCondLst>
                                  <p:childTnLst>
                                    <p:cmd type="call" cmd="playFrom(0.0)">
                                      <p:cBhvr>
                                        <p:cTn id="16" dur="129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4000" dirty="0">
                <a:latin typeface="Arial Nova"/>
              </a:rPr>
              <a:t>Stategic Benefits &amp; Limitations</a:t>
            </a:r>
          </a:p>
        </p:txBody>
      </p:sp>
      <p:pic>
        <p:nvPicPr>
          <p:cNvPr id="109" name="Picture 108" descr="A cropped image of a person touching a plant">
            <a:extLst>
              <a:ext uri="{FF2B5EF4-FFF2-40B4-BE49-F238E27FC236}">
                <a16:creationId xmlns:a16="http://schemas.microsoft.com/office/drawing/2014/main" id="{3D144EF1-92F2-B6D0-3A07-0DBEC97890B1}"/>
              </a:ext>
            </a:extLst>
          </p:cNvPr>
          <p:cNvPicPr>
            <a:picLocks noChangeAspect="1"/>
          </p:cNvPicPr>
          <p:nvPr/>
        </p:nvPicPr>
        <p:blipFill rotWithShape="1">
          <a:blip r:embed="rId9"/>
          <a:srcRect l="27162" r="2750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0B0B9BE-8D97-4A7E-31E9-435DEACE5ECD}"/>
              </a:ext>
            </a:extLst>
          </p:cNvPr>
          <p:cNvSpPr txBox="1"/>
          <p:nvPr/>
        </p:nvSpPr>
        <p:spPr>
          <a:xfrm>
            <a:off x="5230920" y="3054203"/>
            <a:ext cx="2695110" cy="22406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b="1" dirty="0">
                <a:latin typeface="Arial Nova"/>
              </a:rPr>
              <a:t>Benefits</a:t>
            </a:r>
            <a:endParaRPr lang="en-US" sz="2400" b="1" dirty="0">
              <a:latin typeface="Arial Nova"/>
              <a:cs typeface="Calibri"/>
            </a:endParaRPr>
          </a:p>
          <a:p>
            <a:pPr indent="-228600">
              <a:lnSpc>
                <a:spcPct val="90000"/>
              </a:lnSpc>
              <a:buFont typeface="Arial" panose="020B0604020202020204" pitchFamily="34" charset="0"/>
              <a:buChar char="•"/>
            </a:pPr>
            <a:r>
              <a:rPr lang="en-US" sz="2400" dirty="0">
                <a:latin typeface="Arial Nova"/>
              </a:rPr>
              <a:t>Climate pledge</a:t>
            </a:r>
            <a:endParaRPr lang="en-US" sz="2400" dirty="0">
              <a:latin typeface="Arial Nova"/>
              <a:cs typeface="Calibri"/>
            </a:endParaRPr>
          </a:p>
          <a:p>
            <a:pPr indent="-228600">
              <a:lnSpc>
                <a:spcPct val="90000"/>
              </a:lnSpc>
              <a:buFont typeface="Arial" panose="020B0604020202020204" pitchFamily="34" charset="0"/>
              <a:buChar char="•"/>
            </a:pPr>
            <a:r>
              <a:rPr lang="en-US" sz="2400" dirty="0">
                <a:latin typeface="Arial Nova"/>
              </a:rPr>
              <a:t>Ethical Business</a:t>
            </a:r>
            <a:endParaRPr lang="en-US" sz="2400" dirty="0">
              <a:latin typeface="Arial Nova"/>
              <a:cs typeface="Calibri"/>
            </a:endParaRPr>
          </a:p>
          <a:p>
            <a:pPr indent="-228600">
              <a:lnSpc>
                <a:spcPct val="90000"/>
              </a:lnSpc>
              <a:buFont typeface="Arial" panose="020B0604020202020204" pitchFamily="34" charset="0"/>
              <a:buChar char="•"/>
            </a:pPr>
            <a:r>
              <a:rPr lang="en-US" sz="2400" dirty="0">
                <a:latin typeface="Arial Nova"/>
              </a:rPr>
              <a:t>Sustainability</a:t>
            </a:r>
            <a:endParaRPr lang="en-US" sz="2400" dirty="0">
              <a:latin typeface="Arial Nova"/>
              <a:cs typeface="Calibri"/>
            </a:endParaRPr>
          </a:p>
          <a:p>
            <a:pPr indent="-228600">
              <a:lnSpc>
                <a:spcPct val="90000"/>
              </a:lnSpc>
              <a:buFont typeface="Arial" panose="020B0604020202020204" pitchFamily="34" charset="0"/>
              <a:buChar char="•"/>
            </a:pPr>
            <a:r>
              <a:rPr lang="en-US" sz="2400" dirty="0">
                <a:latin typeface="Arial Nova"/>
              </a:rPr>
              <a:t>Food Security</a:t>
            </a:r>
            <a:endParaRPr lang="en-US" sz="2400" dirty="0">
              <a:latin typeface="Arial Nova"/>
              <a:cs typeface="Calibri"/>
            </a:endParaRPr>
          </a:p>
          <a:p>
            <a:pPr indent="-228600">
              <a:lnSpc>
                <a:spcPct val="90000"/>
              </a:lnSpc>
              <a:buFont typeface="Arial" panose="020B0604020202020204" pitchFamily="34" charset="0"/>
              <a:buChar char="•"/>
            </a:pPr>
            <a:r>
              <a:rPr lang="en-US" sz="2400" dirty="0">
                <a:latin typeface="Arial Nova"/>
              </a:rPr>
              <a:t>PR &amp; Profits</a:t>
            </a:r>
            <a:endParaRPr lang="en-US" sz="2400" dirty="0">
              <a:latin typeface="Arial Nova"/>
              <a:cs typeface="Calibri"/>
            </a:endParaRPr>
          </a:p>
          <a:p>
            <a:pPr indent="-228600">
              <a:lnSpc>
                <a:spcPct val="90000"/>
              </a:lnSpc>
              <a:buFont typeface="Arial" panose="020B0604020202020204" pitchFamily="34" charset="0"/>
              <a:buChar char="•"/>
            </a:pPr>
            <a:endParaRPr lang="en-US" sz="2400" dirty="0">
              <a:latin typeface="Arial Nova"/>
              <a:cs typeface="Calibri"/>
            </a:endParaRPr>
          </a:p>
          <a:p>
            <a:pPr indent="-228600">
              <a:lnSpc>
                <a:spcPct val="90000"/>
              </a:lnSpc>
              <a:buFont typeface="Arial" panose="020B0604020202020204" pitchFamily="34" charset="0"/>
              <a:buChar char="•"/>
            </a:pPr>
            <a:endParaRPr lang="en-US" sz="2400" b="1" dirty="0">
              <a:latin typeface="Arial Nova"/>
              <a:cs typeface="Calibri"/>
            </a:endParaRPr>
          </a:p>
          <a:p>
            <a:pPr marL="228600"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4" name="TextBox 3">
            <a:extLst>
              <a:ext uri="{FF2B5EF4-FFF2-40B4-BE49-F238E27FC236}">
                <a16:creationId xmlns:a16="http://schemas.microsoft.com/office/drawing/2014/main" id="{598AA0B3-A3A2-A1CF-9C94-68E07C72BB7A}"/>
              </a:ext>
            </a:extLst>
          </p:cNvPr>
          <p:cNvSpPr txBox="1"/>
          <p:nvPr/>
        </p:nvSpPr>
        <p:spPr>
          <a:xfrm>
            <a:off x="8480927" y="3053347"/>
            <a:ext cx="317098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400" b="1" dirty="0">
                <a:latin typeface="Arial Nova"/>
                <a:cs typeface="Arial"/>
              </a:rPr>
              <a:t>Limitations</a:t>
            </a:r>
            <a:r>
              <a:rPr lang="en-US" sz="2400" dirty="0">
                <a:latin typeface="Arial Nova"/>
                <a:cs typeface="Arial"/>
              </a:rPr>
              <a:t>​</a:t>
            </a:r>
          </a:p>
          <a:p>
            <a:pPr>
              <a:buChar char="•"/>
            </a:pPr>
            <a:r>
              <a:rPr lang="en-US" sz="2400" dirty="0">
                <a:latin typeface="Arial Nova"/>
                <a:cs typeface="Arial"/>
              </a:rPr>
              <a:t>WI-FI dependable​</a:t>
            </a:r>
          </a:p>
          <a:p>
            <a:pPr>
              <a:buChar char="•"/>
            </a:pPr>
            <a:r>
              <a:rPr lang="en-US" sz="2400" dirty="0">
                <a:latin typeface="Arial Nova"/>
                <a:cs typeface="Arial"/>
              </a:rPr>
              <a:t>Start-up costs​</a:t>
            </a:r>
          </a:p>
          <a:p>
            <a:pPr>
              <a:buChar char="•"/>
            </a:pPr>
            <a:r>
              <a:rPr lang="en-US" sz="2400" dirty="0">
                <a:latin typeface="Arial Nova"/>
                <a:cs typeface="Arial"/>
              </a:rPr>
              <a:t>Network​</a:t>
            </a:r>
          </a:p>
          <a:p>
            <a:pPr>
              <a:buChar char="•"/>
            </a:pPr>
            <a:r>
              <a:rPr lang="en-US" sz="2400" dirty="0">
                <a:latin typeface="Arial Nova"/>
                <a:cs typeface="Arial"/>
              </a:rPr>
              <a:t>Partnerships</a:t>
            </a:r>
          </a:p>
        </p:txBody>
      </p:sp>
      <p:pic>
        <p:nvPicPr>
          <p:cNvPr id="5" name="Recorded Sound">
            <a:hlinkClick r:id="" action="ppaction://media"/>
            <a:extLst>
              <a:ext uri="{FF2B5EF4-FFF2-40B4-BE49-F238E27FC236}">
                <a16:creationId xmlns:a16="http://schemas.microsoft.com/office/drawing/2014/main" id="{F4A52B70-9D2B-12E0-185C-7510DBF4800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230920" y="6002039"/>
            <a:ext cx="487363" cy="487363"/>
          </a:xfrm>
          <a:prstGeom prst="rect">
            <a:avLst/>
          </a:prstGeom>
        </p:spPr>
      </p:pic>
      <p:pic>
        <p:nvPicPr>
          <p:cNvPr id="6" name="Recorded Sound">
            <a:hlinkClick r:id="" action="ppaction://media"/>
            <a:extLst>
              <a:ext uri="{FF2B5EF4-FFF2-40B4-BE49-F238E27FC236}">
                <a16:creationId xmlns:a16="http://schemas.microsoft.com/office/drawing/2014/main" id="{B35C3BDB-51AC-5F08-D8A5-B0F0BB5247CF}"/>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6042639" y="6010689"/>
            <a:ext cx="487363" cy="487363"/>
          </a:xfrm>
          <a:prstGeom prst="rect">
            <a:avLst/>
          </a:prstGeom>
        </p:spPr>
      </p:pic>
      <p:pic>
        <p:nvPicPr>
          <p:cNvPr id="7" name="Recorded Sound">
            <a:hlinkClick r:id="" action="ppaction://media"/>
            <a:extLst>
              <a:ext uri="{FF2B5EF4-FFF2-40B4-BE49-F238E27FC236}">
                <a16:creationId xmlns:a16="http://schemas.microsoft.com/office/drawing/2014/main" id="{B60EDFE2-0168-5D17-4578-ED7F5AE35A27}"/>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854358" y="6012843"/>
            <a:ext cx="487363" cy="487363"/>
          </a:xfrm>
          <a:prstGeom prst="rect">
            <a:avLst/>
          </a:prstGeom>
        </p:spPr>
      </p:pic>
    </p:spTree>
    <p:extLst>
      <p:ext uri="{BB962C8B-B14F-4D97-AF65-F5344CB8AC3E}">
        <p14:creationId xmlns:p14="http://schemas.microsoft.com/office/powerpoint/2010/main" val="3368647249"/>
      </p:ext>
    </p:extLst>
  </p:cSld>
  <p:clrMapOvr>
    <a:masterClrMapping/>
  </p:clrMapOvr>
  <mc:AlternateContent xmlns:mc="http://schemas.openxmlformats.org/markup-compatibility/2006">
    <mc:Choice xmlns:p14="http://schemas.microsoft.com/office/powerpoint/2010/main" Requires="p14">
      <p:transition spd="slow" p14:dur="2000" advTm="20420"/>
    </mc:Choice>
    <mc:Fallback>
      <p:transition spd="slow" advTm="20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420" fill="hold"/>
                                        <p:tgtEl>
                                          <p:spTgt spid="5"/>
                                        </p:tgtEl>
                                      </p:cBhvr>
                                    </p:cmd>
                                  </p:childTnLst>
                                </p:cTn>
                              </p:par>
                            </p:childTnLst>
                          </p:cTn>
                        </p:par>
                        <p:par>
                          <p:cTn id="7" fill="hold">
                            <p:stCondLst>
                              <p:cond delay="20420"/>
                            </p:stCondLst>
                            <p:childTnLst>
                              <p:par>
                                <p:cTn id="8" presetID="1" presetClass="mediacall" presetSubtype="0" fill="hold" nodeType="afterEffect">
                                  <p:stCondLst>
                                    <p:cond delay="0"/>
                                  </p:stCondLst>
                                  <p:childTnLst>
                                    <p:cmd type="call" cmd="playFrom(0.0)">
                                      <p:cBhvr>
                                        <p:cTn id="9" dur="16240" fill="hold"/>
                                        <p:tgtEl>
                                          <p:spTgt spid="6"/>
                                        </p:tgtEl>
                                      </p:cBhvr>
                                    </p:cmd>
                                  </p:childTnLst>
                                </p:cTn>
                              </p:par>
                            </p:childTnLst>
                          </p:cTn>
                        </p:par>
                        <p:par>
                          <p:cTn id="10" fill="hold">
                            <p:stCondLst>
                              <p:cond delay="36660"/>
                            </p:stCondLst>
                            <p:childTnLst>
                              <p:par>
                                <p:cTn id="11" presetID="1" presetClass="mediacall" presetSubtype="0" fill="hold" nodeType="afterEffect">
                                  <p:stCondLst>
                                    <p:cond delay="0"/>
                                  </p:stCondLst>
                                  <p:childTnLst>
                                    <p:cmd type="call" cmd="playFrom(0.0)">
                                      <p:cBhvr>
                                        <p:cTn id="12" dur="2671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4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4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5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dirty="0">
                <a:solidFill>
                  <a:schemeClr val="bg1"/>
                </a:solidFill>
                <a:latin typeface="Arial Nova"/>
              </a:rPr>
              <a:t>References </a:t>
            </a:r>
            <a:r>
              <a:rPr lang="en-US" sz="4000" b="1" dirty="0">
                <a:solidFill>
                  <a:schemeClr val="bg1"/>
                </a:solidFill>
                <a:latin typeface="Arial Nova"/>
                <a:ea typeface="+mj-lt"/>
                <a:cs typeface="+mj-lt"/>
              </a:rPr>
              <a:t>and Bibliography</a:t>
            </a:r>
            <a:endParaRPr lang="en-US" sz="4000" kern="1200" dirty="0">
              <a:solidFill>
                <a:schemeClr val="bg1"/>
              </a:solidFill>
              <a:latin typeface="Arial Nova"/>
            </a:endParaRPr>
          </a:p>
        </p:txBody>
      </p:sp>
      <p:sp>
        <p:nvSpPr>
          <p:cNvPr id="3" name="TextBox 2">
            <a:extLst>
              <a:ext uri="{FF2B5EF4-FFF2-40B4-BE49-F238E27FC236}">
                <a16:creationId xmlns:a16="http://schemas.microsoft.com/office/drawing/2014/main" id="{60B0B9BE-8D97-4A7E-31E9-435DEACE5ECD}"/>
              </a:ext>
            </a:extLst>
          </p:cNvPr>
          <p:cNvSpPr txBox="1"/>
          <p:nvPr/>
        </p:nvSpPr>
        <p:spPr>
          <a:xfrm>
            <a:off x="1371599" y="3534723"/>
            <a:ext cx="9724031" cy="38838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r>
              <a:rPr lang="en-GB" sz="2000" dirty="0">
                <a:latin typeface="Arial Nova"/>
                <a:ea typeface="+mn-lt"/>
                <a:cs typeface="+mn-lt"/>
              </a:rPr>
              <a:t>Amazon. (2019). </a:t>
            </a:r>
            <a:r>
              <a:rPr lang="en-GB" sz="2000" i="1" dirty="0">
                <a:latin typeface="Arial Nova"/>
                <a:ea typeface="+mn-lt"/>
                <a:cs typeface="+mn-lt"/>
              </a:rPr>
              <a:t>Ultrafast grocery delivery is now FREE with Prime</a:t>
            </a:r>
            <a:r>
              <a:rPr lang="en-GB" sz="2000" dirty="0">
                <a:latin typeface="Arial Nova"/>
                <a:ea typeface="+mn-lt"/>
                <a:cs typeface="+mn-lt"/>
              </a:rPr>
              <a:t>. About Amazon. Retrieved November 10, 2022, from </a:t>
            </a:r>
            <a:r>
              <a:rPr lang="en-GB" sz="2000" u="sng" dirty="0">
                <a:latin typeface="Arial Nova"/>
                <a:ea typeface="+mn-lt"/>
                <a:cs typeface="+mn-lt"/>
                <a:hlinkClick r:id="rId4"/>
              </a:rPr>
              <a:t>https://www.aboutamazon.com/news/retail/ultrafast-grocery-delivery-is-now-free-with-prime</a:t>
            </a:r>
            <a:endParaRPr lang="en-US" sz="2000" dirty="0">
              <a:latin typeface="Arial Nova"/>
              <a:ea typeface="+mn-lt"/>
              <a:cs typeface="+mn-lt"/>
            </a:endParaRPr>
          </a:p>
          <a:p>
            <a:pPr>
              <a:buFont typeface="Arial" panose="020B0604020202020204" pitchFamily="34" charset="0"/>
              <a:buChar char="•"/>
            </a:pPr>
            <a:endParaRPr lang="en-US" sz="2000" dirty="0">
              <a:latin typeface="Arial Nova"/>
              <a:ea typeface="+mn-lt"/>
              <a:cs typeface="+mn-lt"/>
            </a:endParaRPr>
          </a:p>
          <a:p>
            <a:r>
              <a:rPr lang="en-GB" sz="2000" dirty="0">
                <a:latin typeface="Arial Nova"/>
                <a:ea typeface="+mn-lt"/>
                <a:cs typeface="+mn-lt"/>
              </a:rPr>
              <a:t>Amazon. (2022). </a:t>
            </a:r>
            <a:r>
              <a:rPr lang="en-GB" sz="2000" i="1" dirty="0">
                <a:latin typeface="Arial Nova"/>
                <a:ea typeface="+mn-lt"/>
                <a:cs typeface="+mn-lt"/>
              </a:rPr>
              <a:t>Sustainability, Goals and Progress</a:t>
            </a:r>
            <a:r>
              <a:rPr lang="en-GB" sz="2000" dirty="0">
                <a:latin typeface="Arial Nova"/>
                <a:ea typeface="+mn-lt"/>
                <a:cs typeface="+mn-lt"/>
              </a:rPr>
              <a:t>. Sustainability About Amazon. Retrieved November 10, 2022, from </a:t>
            </a:r>
            <a:r>
              <a:rPr lang="en-GB" sz="2000" u="sng" dirty="0">
                <a:latin typeface="Arial Nova"/>
                <a:ea typeface="+mn-lt"/>
                <a:cs typeface="+mn-lt"/>
                <a:hlinkClick r:id="rId5"/>
              </a:rPr>
              <a:t>https://sustainability.aboutamazon.com/our-approach/goals-and-progress</a:t>
            </a:r>
            <a:endParaRPr lang="en-US" sz="2000" dirty="0">
              <a:latin typeface="Arial Nova"/>
              <a:ea typeface="+mn-lt"/>
              <a:cs typeface="+mn-lt"/>
            </a:endParaRPr>
          </a:p>
          <a:p>
            <a:pPr>
              <a:buFont typeface="Arial" panose="020B0604020202020204" pitchFamily="34" charset="0"/>
              <a:buChar char="•"/>
            </a:pPr>
            <a:endParaRPr lang="en-US" sz="2000" dirty="0">
              <a:latin typeface="Arial Nova"/>
              <a:ea typeface="+mn-lt"/>
              <a:cs typeface="+mn-lt"/>
            </a:endParaRPr>
          </a:p>
          <a:p>
            <a:r>
              <a:rPr lang="en-GB" sz="2000" dirty="0">
                <a:latin typeface="Arial Nova"/>
                <a:ea typeface="+mn-lt"/>
                <a:cs typeface="+mn-lt"/>
              </a:rPr>
              <a:t>Amazon. (2023). </a:t>
            </a:r>
            <a:r>
              <a:rPr lang="en-GB" sz="2000" i="1" dirty="0">
                <a:latin typeface="Arial Nova"/>
                <a:ea typeface="+mn-lt"/>
                <a:cs typeface="+mn-lt"/>
              </a:rPr>
              <a:t>Amazon logo</a:t>
            </a:r>
            <a:r>
              <a:rPr lang="en-GB" sz="2000" dirty="0">
                <a:latin typeface="Arial Nova"/>
                <a:ea typeface="+mn-lt"/>
                <a:cs typeface="+mn-lt"/>
              </a:rPr>
              <a:t>. Retrieved November 9, 2022, from </a:t>
            </a:r>
            <a:r>
              <a:rPr lang="en-GB" sz="2000" u="sng" dirty="0">
                <a:latin typeface="Arial Nova"/>
                <a:ea typeface="+mn-lt"/>
                <a:cs typeface="+mn-lt"/>
                <a:hlinkClick r:id="rId6"/>
              </a:rPr>
              <a:t>https://www.amazon.co.uk/?&amp;tag=hydraamazonav-21&amp;ref=pd_sl_781ozcfkw8_e&amp;adgrpid=52740778523&amp;hvpone=&amp;hvptwo=&amp;hvadid=441815611363&amp;hvpos=&amp;hvnetw=g&amp;hvrand=15790833659442826319&amp;hvqmt=e&amp;hvdev=c&amp;hvdvcmdl=&amp;hvlocint=&amp;hvlocphy=9045541&amp;hvtargid=kwd-10573980&amp;hydadcr=13724_2033556&amp;gclid=CjwKCAiAvK2bBhB8EiwAZUbP1HcPj5hEi6VJMUvfT44QRFEAZJhswnxoZHY-6FCrkMaIkz4NUpLvSBoCQHcQAvD_BwE</a:t>
            </a:r>
            <a:endParaRPr lang="en-US" sz="2000" dirty="0">
              <a:latin typeface="Arial Nova"/>
              <a:ea typeface="+mn-lt"/>
              <a:cs typeface="+mn-lt"/>
            </a:endParaRPr>
          </a:p>
          <a:p>
            <a:pPr>
              <a:buFont typeface="Arial" panose="020B0604020202020204" pitchFamily="34" charset="0"/>
              <a:buChar char="•"/>
            </a:pPr>
            <a:endParaRPr lang="en-GB" sz="2000" u="sng" dirty="0">
              <a:latin typeface="Arial Nova"/>
              <a:cs typeface="Calibri"/>
            </a:endParaRPr>
          </a:p>
          <a:p>
            <a:endParaRPr lang="en-GB" sz="2000" dirty="0">
              <a:latin typeface="Arial Nova"/>
              <a:ea typeface="+mn-lt"/>
              <a:cs typeface="+mn-lt"/>
            </a:endParaRPr>
          </a:p>
          <a:p>
            <a:pPr>
              <a:buFont typeface="Arial" panose="020B0604020202020204" pitchFamily="34" charset="0"/>
              <a:buChar char="•"/>
            </a:pPr>
            <a:endParaRPr lang="en-GB" sz="1400" dirty="0">
              <a:latin typeface="Arial Nova"/>
              <a:ea typeface="+mn-lt"/>
              <a:cs typeface="+mn-lt"/>
            </a:endParaRPr>
          </a:p>
          <a:p>
            <a:pPr marL="171450" indent="-171450">
              <a:buFont typeface="Arial" panose="020B0604020202020204" pitchFamily="34" charset="0"/>
              <a:buChar char="•"/>
            </a:pPr>
            <a:endParaRPr lang="en-GB" sz="1400" dirty="0">
              <a:latin typeface="Arial Nova"/>
              <a:ea typeface="+mn-lt"/>
              <a:cs typeface="+mn-lt"/>
            </a:endParaRPr>
          </a:p>
          <a:p>
            <a:pPr>
              <a:buFont typeface="Arial" panose="020B0604020202020204" pitchFamily="34" charset="0"/>
              <a:buChar char="•"/>
            </a:pPr>
            <a:endParaRPr lang="en-US" sz="1400" dirty="0">
              <a:latin typeface="Arial Nova"/>
              <a:ea typeface="+mn-lt"/>
              <a:cs typeface="+mn-lt"/>
            </a:endParaRPr>
          </a:p>
          <a:p>
            <a:pPr>
              <a:buFont typeface="Arial" panose="020B0604020202020204" pitchFamily="34" charset="0"/>
              <a:buChar char="•"/>
            </a:pPr>
            <a:endParaRPr lang="en-US" sz="1200" dirty="0">
              <a:ea typeface="+mn-lt"/>
              <a:cs typeface="+mn-lt"/>
            </a:endParaRPr>
          </a:p>
          <a:p>
            <a:pPr>
              <a:buFont typeface="Arial" panose="020B0604020202020204" pitchFamily="34" charset="0"/>
              <a:buChar char="•"/>
            </a:pPr>
            <a:endParaRPr lang="en-GB" sz="1200" u="sng" dirty="0">
              <a:latin typeface="Arial Nova"/>
              <a:cs typeface="Calibri"/>
            </a:endParaRPr>
          </a:p>
          <a:p>
            <a:pPr marL="228600" indent="-228600">
              <a:lnSpc>
                <a:spcPct val="90000"/>
              </a:lnSpc>
              <a:spcAft>
                <a:spcPts val="600"/>
              </a:spcAft>
              <a:buFont typeface="Arial" panose="020B0604020202020204" pitchFamily="34" charset="0"/>
              <a:buChar char="•"/>
            </a:pPr>
            <a:endParaRPr lang="en-US" sz="2400" dirty="0">
              <a:cs typeface="Calibri"/>
            </a:endParaRPr>
          </a:p>
          <a:p>
            <a:pPr indent="-228600">
              <a:lnSpc>
                <a:spcPct val="90000"/>
              </a:lnSpc>
              <a:spcAft>
                <a:spcPts val="600"/>
              </a:spcAft>
              <a:buFont typeface="Arial" panose="020B0604020202020204" pitchFamily="34" charset="0"/>
              <a:buChar char="•"/>
            </a:pPr>
            <a:endParaRPr lang="en-US" sz="2000">
              <a:cs typeface="Calibri" panose="020F0502020204030204"/>
            </a:endParaRPr>
          </a:p>
          <a:p>
            <a:pPr indent="-228600">
              <a:lnSpc>
                <a:spcPct val="90000"/>
              </a:lnSpc>
              <a:spcAft>
                <a:spcPts val="600"/>
              </a:spcAft>
              <a:buFont typeface="Arial" panose="020B0604020202020204" pitchFamily="34" charset="0"/>
              <a:buChar char="•"/>
            </a:pPr>
            <a:endParaRPr lang="en-US" sz="2000">
              <a:cs typeface="Calibri" panose="020F0502020204030204"/>
            </a:endParaRPr>
          </a:p>
        </p:txBody>
      </p:sp>
      <p:pic>
        <p:nvPicPr>
          <p:cNvPr id="4" name="Recorded Sound">
            <a:hlinkClick r:id="" action="ppaction://media"/>
            <a:extLst>
              <a:ext uri="{FF2B5EF4-FFF2-40B4-BE49-F238E27FC236}">
                <a16:creationId xmlns:a16="http://schemas.microsoft.com/office/drawing/2014/main" id="{769F6480-24E8-B7F0-38FD-73448F9999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80187" y="4156799"/>
            <a:ext cx="487363" cy="487363"/>
          </a:xfrm>
          <a:prstGeom prst="rect">
            <a:avLst/>
          </a:prstGeom>
        </p:spPr>
      </p:pic>
    </p:spTree>
    <p:extLst>
      <p:ext uri="{BB962C8B-B14F-4D97-AF65-F5344CB8AC3E}">
        <p14:creationId xmlns:p14="http://schemas.microsoft.com/office/powerpoint/2010/main" val="675941774"/>
      </p:ext>
    </p:extLst>
  </p:cSld>
  <p:clrMapOvr>
    <a:masterClrMapping/>
  </p:clrMapOvr>
  <mc:AlternateContent xmlns:mc="http://schemas.openxmlformats.org/markup-compatibility/2006">
    <mc:Choice xmlns:p14="http://schemas.microsoft.com/office/powerpoint/2010/main" Requires="p14">
      <p:transition spd="slow" p14:dur="2000" advTm="20652"/>
    </mc:Choice>
    <mc:Fallback>
      <p:transition spd="slow" advTm="20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6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4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4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5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dirty="0">
                <a:solidFill>
                  <a:schemeClr val="bg1"/>
                </a:solidFill>
                <a:latin typeface="Arial Nova"/>
              </a:rPr>
              <a:t>References </a:t>
            </a:r>
            <a:r>
              <a:rPr lang="en-US" sz="4000" b="1" dirty="0">
                <a:solidFill>
                  <a:schemeClr val="bg1"/>
                </a:solidFill>
                <a:latin typeface="Arial Nova"/>
                <a:ea typeface="+mj-lt"/>
                <a:cs typeface="+mj-lt"/>
              </a:rPr>
              <a:t>and Bibliography</a:t>
            </a:r>
            <a:endParaRPr lang="en-US" sz="4000" kern="1200" dirty="0">
              <a:solidFill>
                <a:schemeClr val="bg1"/>
              </a:solidFill>
              <a:latin typeface="Arial Nova"/>
            </a:endParaRPr>
          </a:p>
        </p:txBody>
      </p:sp>
      <p:sp>
        <p:nvSpPr>
          <p:cNvPr id="3" name="TextBox 2">
            <a:extLst>
              <a:ext uri="{FF2B5EF4-FFF2-40B4-BE49-F238E27FC236}">
                <a16:creationId xmlns:a16="http://schemas.microsoft.com/office/drawing/2014/main" id="{60B0B9BE-8D97-4A7E-31E9-435DEACE5ECD}"/>
              </a:ext>
            </a:extLst>
          </p:cNvPr>
          <p:cNvSpPr txBox="1"/>
          <p:nvPr/>
        </p:nvSpPr>
        <p:spPr>
          <a:xfrm>
            <a:off x="1371599" y="3213881"/>
            <a:ext cx="9724031" cy="38838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buFont typeface="Arial" panose="020B0604020202020204" pitchFamily="34" charset="0"/>
              <a:buChar char="•"/>
            </a:pPr>
            <a:endParaRPr lang="en-GB" sz="1400" dirty="0">
              <a:latin typeface="Arial Nova"/>
              <a:ea typeface="+mn-lt"/>
              <a:cs typeface="+mn-lt"/>
            </a:endParaRPr>
          </a:p>
          <a:p>
            <a:pPr>
              <a:buFont typeface="Arial" panose="020B0604020202020204" pitchFamily="34" charset="0"/>
              <a:buChar char="•"/>
            </a:pPr>
            <a:endParaRPr lang="en-US" sz="2000" dirty="0">
              <a:latin typeface="Arial Nova"/>
              <a:ea typeface="+mn-lt"/>
              <a:cs typeface="+mn-lt"/>
            </a:endParaRPr>
          </a:p>
          <a:p>
            <a:r>
              <a:rPr lang="en-GB" sz="2000" dirty="0">
                <a:latin typeface="Arial Nova"/>
                <a:ea typeface="+mn-lt"/>
                <a:cs typeface="+mn-lt"/>
              </a:rPr>
              <a:t>Aversa, P., </a:t>
            </a:r>
            <a:r>
              <a:rPr lang="en-GB" sz="2000" dirty="0" err="1">
                <a:latin typeface="Arial Nova"/>
                <a:ea typeface="+mn-lt"/>
                <a:cs typeface="+mn-lt"/>
              </a:rPr>
              <a:t>Haefliger</a:t>
            </a:r>
            <a:r>
              <a:rPr lang="en-GB" sz="2000" dirty="0">
                <a:latin typeface="Arial Nova"/>
                <a:ea typeface="+mn-lt"/>
                <a:cs typeface="+mn-lt"/>
              </a:rPr>
              <a:t>, S., </a:t>
            </a:r>
            <a:r>
              <a:rPr lang="en-GB" sz="2000" dirty="0" err="1">
                <a:latin typeface="Arial Nova"/>
                <a:ea typeface="+mn-lt"/>
                <a:cs typeface="+mn-lt"/>
              </a:rPr>
              <a:t>Hueller</a:t>
            </a:r>
            <a:r>
              <a:rPr lang="en-GB" sz="2000" dirty="0">
                <a:latin typeface="Arial Nova"/>
                <a:ea typeface="+mn-lt"/>
                <a:cs typeface="+mn-lt"/>
              </a:rPr>
              <a:t>, F., &amp; Reza, D. G. (2021). Customer complementarity in the digital space: Exploring Amazon’s business model diversification. </a:t>
            </a:r>
            <a:r>
              <a:rPr lang="en-GB" sz="2000" i="1" dirty="0">
                <a:latin typeface="Arial Nova"/>
                <a:ea typeface="+mn-lt"/>
                <a:cs typeface="+mn-lt"/>
              </a:rPr>
              <a:t>Long Range Planning</a:t>
            </a:r>
            <a:r>
              <a:rPr lang="en-GB" sz="2000" dirty="0">
                <a:latin typeface="Arial Nova"/>
                <a:ea typeface="+mn-lt"/>
                <a:cs typeface="+mn-lt"/>
              </a:rPr>
              <a:t>, </a:t>
            </a:r>
            <a:r>
              <a:rPr lang="en-GB" sz="2000" i="1" dirty="0">
                <a:latin typeface="Arial Nova"/>
                <a:ea typeface="+mn-lt"/>
                <a:cs typeface="+mn-lt"/>
              </a:rPr>
              <a:t>54</a:t>
            </a:r>
            <a:r>
              <a:rPr lang="en-GB" sz="2000" dirty="0">
                <a:latin typeface="Arial Nova"/>
                <a:ea typeface="+mn-lt"/>
                <a:cs typeface="+mn-lt"/>
              </a:rPr>
              <a:t>(5), 101985.</a:t>
            </a:r>
            <a:endParaRPr lang="en-US" sz="2000" dirty="0">
              <a:latin typeface="Arial Nova"/>
              <a:ea typeface="+mn-lt"/>
              <a:cs typeface="+mn-lt"/>
            </a:endParaRPr>
          </a:p>
          <a:p>
            <a:pPr marL="285750" indent="-285750">
              <a:buFont typeface="Arial,Sans-Serif"/>
              <a:buChar char="•"/>
            </a:pPr>
            <a:endParaRPr lang="en-US" sz="2000" dirty="0">
              <a:ea typeface="+mn-lt"/>
              <a:cs typeface="+mn-lt"/>
            </a:endParaRPr>
          </a:p>
          <a:p>
            <a:r>
              <a:rPr lang="en-GB" sz="2000" dirty="0">
                <a:latin typeface="Arial Nova"/>
                <a:ea typeface="+mn-lt"/>
                <a:cs typeface="+mn-lt"/>
              </a:rPr>
              <a:t>Bowman, C., &amp; Asch, D. C. (1987). Strategic management.</a:t>
            </a:r>
            <a:endParaRPr lang="en-US" sz="2000" dirty="0">
              <a:latin typeface="Arial Nova"/>
              <a:ea typeface="+mn-lt"/>
              <a:cs typeface="+mn-lt"/>
            </a:endParaRPr>
          </a:p>
          <a:p>
            <a:pPr>
              <a:buFont typeface="Arial" panose="020B0604020202020204" pitchFamily="34" charset="0"/>
              <a:buChar char="•"/>
            </a:pPr>
            <a:endParaRPr lang="en-US" sz="2000" dirty="0">
              <a:latin typeface="Arial Nova"/>
              <a:ea typeface="+mn-lt"/>
              <a:cs typeface="+mn-lt"/>
            </a:endParaRPr>
          </a:p>
          <a:p>
            <a:r>
              <a:rPr lang="en-GB" sz="2000" dirty="0">
                <a:latin typeface="Arial Nova"/>
                <a:ea typeface="+mn-lt"/>
                <a:cs typeface="+mn-lt"/>
              </a:rPr>
              <a:t>David, F. R., Creek, S. A., &amp; David, F. R. (2019). What is the key to effective SWOT analysis, including AQCD factors. </a:t>
            </a:r>
            <a:r>
              <a:rPr lang="en-GB" sz="2000" i="1" dirty="0">
                <a:latin typeface="Arial Nova"/>
                <a:ea typeface="+mn-lt"/>
                <a:cs typeface="+mn-lt"/>
              </a:rPr>
              <a:t>SAM Advanced Management Journal</a:t>
            </a:r>
            <a:r>
              <a:rPr lang="en-GB" sz="2000" dirty="0">
                <a:latin typeface="Arial Nova"/>
                <a:ea typeface="+mn-lt"/>
                <a:cs typeface="+mn-lt"/>
              </a:rPr>
              <a:t>, </a:t>
            </a:r>
            <a:r>
              <a:rPr lang="en-GB" sz="2000" i="1" dirty="0">
                <a:latin typeface="Arial Nova"/>
                <a:ea typeface="+mn-lt"/>
                <a:cs typeface="+mn-lt"/>
              </a:rPr>
              <a:t>84</a:t>
            </a:r>
            <a:r>
              <a:rPr lang="en-GB" sz="2000" dirty="0">
                <a:latin typeface="Arial Nova"/>
                <a:ea typeface="+mn-lt"/>
                <a:cs typeface="+mn-lt"/>
              </a:rPr>
              <a:t>(1), 25-35.</a:t>
            </a:r>
            <a:endParaRPr lang="en-US" sz="2000" dirty="0">
              <a:latin typeface="Arial Nova"/>
              <a:ea typeface="+mn-lt"/>
              <a:cs typeface="+mn-lt"/>
            </a:endParaRPr>
          </a:p>
          <a:p>
            <a:pPr>
              <a:buFont typeface="Arial" panose="020B0604020202020204" pitchFamily="34" charset="0"/>
              <a:buChar char="•"/>
            </a:pPr>
            <a:endParaRPr lang="en-US" sz="2000" dirty="0">
              <a:latin typeface="Arial Nova"/>
              <a:ea typeface="+mn-lt"/>
              <a:cs typeface="+mn-lt"/>
            </a:endParaRPr>
          </a:p>
          <a:p>
            <a:r>
              <a:rPr lang="en-GB" sz="2000" dirty="0">
                <a:latin typeface="Arial Nova"/>
                <a:ea typeface="+mn-lt"/>
                <a:cs typeface="+mn-lt"/>
              </a:rPr>
              <a:t>Drucker, P. (2012). </a:t>
            </a:r>
            <a:r>
              <a:rPr lang="en-GB" sz="2000" i="1" dirty="0">
                <a:latin typeface="Arial Nova"/>
                <a:ea typeface="+mn-lt"/>
                <a:cs typeface="+mn-lt"/>
              </a:rPr>
              <a:t>Managing for results</a:t>
            </a:r>
            <a:r>
              <a:rPr lang="en-GB" sz="2000" dirty="0">
                <a:latin typeface="Arial Nova"/>
                <a:ea typeface="+mn-lt"/>
                <a:cs typeface="+mn-lt"/>
              </a:rPr>
              <a:t>. Routledge.</a:t>
            </a:r>
          </a:p>
          <a:p>
            <a:pPr>
              <a:buFont typeface="Arial" panose="020B0604020202020204" pitchFamily="34" charset="0"/>
              <a:buChar char="•"/>
            </a:pPr>
            <a:endParaRPr lang="en-GB" sz="2000" dirty="0">
              <a:latin typeface="Arial Nova"/>
              <a:ea typeface="+mn-lt"/>
              <a:cs typeface="+mn-lt"/>
            </a:endParaRPr>
          </a:p>
          <a:p>
            <a:r>
              <a:rPr lang="en-GB" sz="2000" dirty="0">
                <a:latin typeface="Arial Nova"/>
                <a:ea typeface="+mn-lt"/>
                <a:cs typeface="+mn-lt"/>
              </a:rPr>
              <a:t>Drucker, P. (2013). </a:t>
            </a:r>
            <a:r>
              <a:rPr lang="en-GB" sz="2000" i="1" dirty="0">
                <a:latin typeface="Arial Nova"/>
                <a:ea typeface="+mn-lt"/>
                <a:cs typeface="+mn-lt"/>
              </a:rPr>
              <a:t>People and performance</a:t>
            </a:r>
            <a:r>
              <a:rPr lang="en-GB" sz="2000" dirty="0">
                <a:latin typeface="Arial Nova"/>
                <a:ea typeface="+mn-lt"/>
                <a:cs typeface="+mn-lt"/>
              </a:rPr>
              <a:t>. Routledge.</a:t>
            </a:r>
          </a:p>
          <a:p>
            <a:pPr>
              <a:buFont typeface="Arial" panose="020B0604020202020204" pitchFamily="34" charset="0"/>
              <a:buChar char="•"/>
            </a:pPr>
            <a:endParaRPr lang="en-GB" sz="2000" dirty="0">
              <a:latin typeface="Arial Nova"/>
              <a:ea typeface="+mn-lt"/>
              <a:cs typeface="+mn-lt"/>
            </a:endParaRPr>
          </a:p>
          <a:p>
            <a:r>
              <a:rPr lang="en-GB" sz="2000" dirty="0">
                <a:latin typeface="Arial Nova"/>
                <a:ea typeface="+mn-lt"/>
                <a:cs typeface="+mn-lt"/>
              </a:rPr>
              <a:t>Food Print. (2022). </a:t>
            </a:r>
            <a:r>
              <a:rPr lang="en-GB" sz="2000" i="1" dirty="0">
                <a:latin typeface="Arial Nova"/>
                <a:ea typeface="+mn-lt"/>
                <a:cs typeface="+mn-lt"/>
              </a:rPr>
              <a:t>Food Justice. Retrieved</a:t>
            </a:r>
            <a:r>
              <a:rPr lang="en-GB" sz="2000" dirty="0">
                <a:latin typeface="Arial Nova"/>
                <a:ea typeface="+mn-lt"/>
                <a:cs typeface="+mn-lt"/>
              </a:rPr>
              <a:t> November 10, 2022, from </a:t>
            </a:r>
            <a:r>
              <a:rPr lang="en-GB" sz="2000" dirty="0">
                <a:latin typeface="Arial Nova"/>
                <a:ea typeface="+mn-lt"/>
                <a:cs typeface="+mn-lt"/>
                <a:hlinkClick r:id="rId2"/>
              </a:rPr>
              <a:t>https://foodprint.org/issues/food-justice/</a:t>
            </a:r>
            <a:endParaRPr lang="en-GB" sz="2000" dirty="0">
              <a:latin typeface="Arial Nova"/>
              <a:ea typeface="+mn-lt"/>
              <a:cs typeface="+mn-lt"/>
            </a:endParaRPr>
          </a:p>
          <a:p>
            <a:pPr>
              <a:buFont typeface="Arial" panose="020B0604020202020204" pitchFamily="34" charset="0"/>
              <a:buChar char="•"/>
            </a:pPr>
            <a:endParaRPr lang="en-GB" sz="2000" dirty="0">
              <a:latin typeface="Arial Nova"/>
              <a:ea typeface="+mn-lt"/>
              <a:cs typeface="+mn-lt"/>
            </a:endParaRPr>
          </a:p>
          <a:p>
            <a:endParaRPr lang="en-GB" sz="2000" dirty="0">
              <a:latin typeface="Arial Nova"/>
              <a:ea typeface="+mn-lt"/>
              <a:cs typeface="+mn-lt"/>
            </a:endParaRPr>
          </a:p>
          <a:p>
            <a:pPr marL="171450" indent="-171450">
              <a:buFont typeface="Arial" panose="020B0604020202020204" pitchFamily="34" charset="0"/>
              <a:buChar char="•"/>
            </a:pPr>
            <a:endParaRPr lang="en-GB" sz="1400" dirty="0">
              <a:latin typeface="Arial Nova"/>
              <a:ea typeface="+mn-lt"/>
              <a:cs typeface="+mn-lt"/>
            </a:endParaRPr>
          </a:p>
          <a:p>
            <a:pPr>
              <a:buFont typeface="Arial" panose="020B0604020202020204" pitchFamily="34" charset="0"/>
              <a:buChar char="•"/>
            </a:pPr>
            <a:endParaRPr lang="en-US" sz="1400" dirty="0">
              <a:latin typeface="Arial Nova"/>
              <a:ea typeface="+mn-lt"/>
              <a:cs typeface="+mn-lt"/>
            </a:endParaRPr>
          </a:p>
          <a:p>
            <a:pPr>
              <a:buFont typeface="Arial" panose="020B0604020202020204" pitchFamily="34" charset="0"/>
              <a:buChar char="•"/>
            </a:pPr>
            <a:endParaRPr lang="en-US" sz="1200" dirty="0">
              <a:ea typeface="+mn-lt"/>
              <a:cs typeface="+mn-lt"/>
            </a:endParaRPr>
          </a:p>
          <a:p>
            <a:pPr>
              <a:buFont typeface="Arial" panose="020B0604020202020204" pitchFamily="34" charset="0"/>
              <a:buChar char="•"/>
            </a:pPr>
            <a:endParaRPr lang="en-GB" sz="1200" u="sng" dirty="0">
              <a:latin typeface="Arial Nova"/>
              <a:cs typeface="Calibri"/>
            </a:endParaRPr>
          </a:p>
          <a:p>
            <a:pPr marL="228600" indent="-228600">
              <a:lnSpc>
                <a:spcPct val="90000"/>
              </a:lnSpc>
              <a:spcAft>
                <a:spcPts val="600"/>
              </a:spcAft>
              <a:buFont typeface="Arial" panose="020B0604020202020204" pitchFamily="34" charset="0"/>
              <a:buChar char="•"/>
            </a:pPr>
            <a:endParaRPr lang="en-US" sz="2400" dirty="0">
              <a:cs typeface="Calibri"/>
            </a:endParaRPr>
          </a:p>
          <a:p>
            <a:pPr indent="-228600">
              <a:lnSpc>
                <a:spcPct val="90000"/>
              </a:lnSpc>
              <a:spcAft>
                <a:spcPts val="600"/>
              </a:spcAft>
              <a:buFont typeface="Arial" panose="020B0604020202020204" pitchFamily="34" charset="0"/>
              <a:buChar char="•"/>
            </a:pPr>
            <a:endParaRPr lang="en-US" sz="2000">
              <a:cs typeface="Calibri" panose="020F0502020204030204"/>
            </a:endParaRPr>
          </a:p>
          <a:p>
            <a:pPr indent="-228600">
              <a:lnSpc>
                <a:spcPct val="90000"/>
              </a:lnSpc>
              <a:spcAft>
                <a:spcPts val="600"/>
              </a:spcAft>
              <a:buFont typeface="Arial" panose="020B0604020202020204" pitchFamily="34" charset="0"/>
              <a:buChar char="•"/>
            </a:pPr>
            <a:endParaRPr lang="en-US" sz="2000">
              <a:cs typeface="Calibri" panose="020F0502020204030204"/>
            </a:endParaRPr>
          </a:p>
        </p:txBody>
      </p:sp>
    </p:spTree>
    <p:extLst>
      <p:ext uri="{BB962C8B-B14F-4D97-AF65-F5344CB8AC3E}">
        <p14:creationId xmlns:p14="http://schemas.microsoft.com/office/powerpoint/2010/main" val="180793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4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4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5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dirty="0">
                <a:solidFill>
                  <a:schemeClr val="bg1"/>
                </a:solidFill>
                <a:latin typeface="Arial Nova"/>
              </a:rPr>
              <a:t>References </a:t>
            </a:r>
            <a:r>
              <a:rPr lang="en-US" sz="4000" b="1" dirty="0">
                <a:solidFill>
                  <a:schemeClr val="bg1"/>
                </a:solidFill>
                <a:latin typeface="Arial Nova"/>
                <a:ea typeface="+mj-lt"/>
                <a:cs typeface="+mj-lt"/>
              </a:rPr>
              <a:t>and Bibliography</a:t>
            </a:r>
            <a:endParaRPr lang="en-US" sz="4000" kern="1200" dirty="0">
              <a:solidFill>
                <a:schemeClr val="bg1"/>
              </a:solidFill>
              <a:latin typeface="Arial Nova"/>
            </a:endParaRPr>
          </a:p>
        </p:txBody>
      </p:sp>
      <p:sp>
        <p:nvSpPr>
          <p:cNvPr id="3" name="TextBox 2">
            <a:extLst>
              <a:ext uri="{FF2B5EF4-FFF2-40B4-BE49-F238E27FC236}">
                <a16:creationId xmlns:a16="http://schemas.microsoft.com/office/drawing/2014/main" id="{60B0B9BE-8D97-4A7E-31E9-435DEACE5ECD}"/>
              </a:ext>
            </a:extLst>
          </p:cNvPr>
          <p:cNvSpPr txBox="1"/>
          <p:nvPr/>
        </p:nvSpPr>
        <p:spPr>
          <a:xfrm>
            <a:off x="1451810" y="3173775"/>
            <a:ext cx="9724031" cy="416462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endParaRPr lang="en-US" sz="2000" dirty="0">
              <a:latin typeface="Arial Nova"/>
              <a:ea typeface="+mn-lt"/>
              <a:cs typeface="+mn-lt"/>
            </a:endParaRPr>
          </a:p>
          <a:p>
            <a:r>
              <a:rPr lang="en-GB" sz="2000" dirty="0">
                <a:latin typeface="Arial Nova"/>
                <a:ea typeface="+mn-lt"/>
                <a:cs typeface="+mn-lt"/>
              </a:rPr>
              <a:t>Food Ethics Council. (2022). </a:t>
            </a:r>
            <a:r>
              <a:rPr lang="en-GB" sz="2000" i="1" dirty="0">
                <a:latin typeface="Arial Nova"/>
                <a:ea typeface="+mn-lt"/>
                <a:cs typeface="+mn-lt"/>
              </a:rPr>
              <a:t>FOOD JUSTICE REPORT</a:t>
            </a:r>
            <a:r>
              <a:rPr lang="en-GB" sz="2000" dirty="0">
                <a:latin typeface="Arial Nova"/>
                <a:ea typeface="+mn-lt"/>
                <a:cs typeface="+mn-lt"/>
              </a:rPr>
              <a:t>. Food Justice Council. </a:t>
            </a:r>
            <a:r>
              <a:rPr lang="en-GB" sz="2000" i="1" dirty="0">
                <a:latin typeface="Arial Nova"/>
                <a:ea typeface="+mn-lt"/>
                <a:cs typeface="+mn-lt"/>
              </a:rPr>
              <a:t> Retrieved</a:t>
            </a:r>
            <a:r>
              <a:rPr lang="en-GB" sz="2000" dirty="0">
                <a:latin typeface="Arial Nova"/>
                <a:ea typeface="+mn-lt"/>
                <a:cs typeface="+mn-lt"/>
              </a:rPr>
              <a:t> November 10, 2022, from </a:t>
            </a:r>
            <a:r>
              <a:rPr lang="en-GB" sz="2000" dirty="0">
                <a:latin typeface="Arial Nova"/>
                <a:ea typeface="+mn-lt"/>
                <a:cs typeface="+mn-lt"/>
                <a:hlinkClick r:id="rId2"/>
              </a:rPr>
              <a:t>https://www.foodethicscouncil.org/resource/food_justice_report/</a:t>
            </a:r>
            <a:endParaRPr lang="en-GB" sz="2000" dirty="0">
              <a:latin typeface="Arial Nova"/>
              <a:ea typeface="+mn-lt"/>
              <a:cs typeface="+mn-lt"/>
            </a:endParaRPr>
          </a:p>
          <a:p>
            <a:endParaRPr lang="en-US" sz="2000" dirty="0">
              <a:latin typeface="Arial Nova"/>
              <a:ea typeface="+mn-lt"/>
              <a:cs typeface="+mn-lt"/>
            </a:endParaRPr>
          </a:p>
          <a:p>
            <a:r>
              <a:rPr lang="en-US" sz="2000" dirty="0">
                <a:latin typeface="Arial Nova"/>
                <a:ea typeface="+mn-lt"/>
                <a:cs typeface="+mn-lt"/>
              </a:rPr>
              <a:t>Gillman, M. (2022). </a:t>
            </a:r>
            <a:r>
              <a:rPr lang="en-US" sz="2000" i="1" dirty="0">
                <a:latin typeface="Arial Nova"/>
                <a:ea typeface="+mn-lt"/>
                <a:cs typeface="+mn-lt"/>
              </a:rPr>
              <a:t>Everything Owned by Amazon</a:t>
            </a:r>
            <a:r>
              <a:rPr lang="en-US" sz="2000" dirty="0">
                <a:latin typeface="Arial Nova"/>
                <a:ea typeface="+mn-lt"/>
                <a:cs typeface="+mn-lt"/>
              </a:rPr>
              <a:t>. SWB Compass.</a:t>
            </a:r>
            <a:r>
              <a:rPr lang="en-GB" sz="2000" dirty="0">
                <a:latin typeface="Arial Nova"/>
                <a:ea typeface="+mn-lt"/>
                <a:cs typeface="+mn-lt"/>
              </a:rPr>
              <a:t> Retrieved November 9, 2022, from</a:t>
            </a:r>
            <a:r>
              <a:rPr lang="en-US" sz="2000" dirty="0">
                <a:latin typeface="Arial Nova"/>
                <a:ea typeface="+mn-lt"/>
                <a:cs typeface="+mn-lt"/>
              </a:rPr>
              <a:t> </a:t>
            </a:r>
            <a:r>
              <a:rPr lang="en-US" sz="2000" u="sng" dirty="0">
                <a:latin typeface="Arial Nova"/>
                <a:ea typeface="+mn-lt"/>
                <a:cs typeface="+mn-lt"/>
                <a:hlinkClick r:id="rId3"/>
              </a:rPr>
              <a:t>https://www.smbcompass.com/everything-owned-by-amazon/</a:t>
            </a:r>
            <a:endParaRPr lang="en-GB" sz="2000">
              <a:latin typeface="Arial Nova"/>
              <a:cs typeface="Calibri" panose="020F0502020204030204"/>
            </a:endParaRPr>
          </a:p>
          <a:p>
            <a:pPr marL="171450" indent="-171450">
              <a:buFont typeface="Arial"/>
              <a:buChar char="•"/>
            </a:pPr>
            <a:endParaRPr lang="en-US" sz="2000" u="sng" dirty="0">
              <a:latin typeface="Arial Nova"/>
              <a:ea typeface="+mn-lt"/>
              <a:cs typeface="+mn-lt"/>
            </a:endParaRPr>
          </a:p>
          <a:p>
            <a:r>
              <a:rPr lang="en-GB" sz="2000" dirty="0">
                <a:latin typeface="Arial Nova"/>
                <a:ea typeface="+mn-lt"/>
                <a:cs typeface="+mn-lt"/>
              </a:rPr>
              <a:t>Joy, C. (2022) Amazon’s Stakeholder Matrix, created using </a:t>
            </a:r>
            <a:r>
              <a:rPr lang="en-GB" sz="2000" i="1" dirty="0">
                <a:latin typeface="Arial Nova"/>
                <a:ea typeface="+mn-lt"/>
                <a:cs typeface="+mn-lt"/>
              </a:rPr>
              <a:t>Canva, </a:t>
            </a:r>
            <a:r>
              <a:rPr lang="en-GB" sz="2000" dirty="0">
                <a:latin typeface="Arial Nova"/>
                <a:ea typeface="+mn-lt"/>
                <a:cs typeface="+mn-lt"/>
              </a:rPr>
              <a:t>by</a:t>
            </a:r>
            <a:r>
              <a:rPr lang="en-GB" sz="2000" i="1" dirty="0">
                <a:latin typeface="Arial Nova"/>
                <a:ea typeface="+mn-lt"/>
                <a:cs typeface="+mn-lt"/>
              </a:rPr>
              <a:t> Canva Inc, amended version.</a:t>
            </a:r>
            <a:endParaRPr lang="en-US" sz="2000" dirty="0">
              <a:latin typeface="Arial Nova"/>
              <a:ea typeface="+mn-lt"/>
              <a:cs typeface="+mn-lt"/>
            </a:endParaRPr>
          </a:p>
          <a:p>
            <a:pPr>
              <a:buFont typeface="Arial" panose="020B0604020202020204" pitchFamily="34" charset="0"/>
              <a:buChar char="•"/>
            </a:pPr>
            <a:endParaRPr lang="en-US" sz="2000" dirty="0">
              <a:latin typeface="Arial Nova"/>
              <a:ea typeface="+mn-lt"/>
              <a:cs typeface="+mn-lt"/>
            </a:endParaRPr>
          </a:p>
          <a:p>
            <a:r>
              <a:rPr lang="en-GB" sz="2000" dirty="0">
                <a:latin typeface="Arial Nova"/>
                <a:ea typeface="+mn-lt"/>
                <a:cs typeface="+mn-lt"/>
              </a:rPr>
              <a:t>Lin, H. E., Hsu, I. C., Hsu, A. W., &amp; Chung, H. M. (2020). Creating competitive advantages: interactions between ambidextrous diversification strategy and contextual factors from a dynamic capability perspective. </a:t>
            </a:r>
            <a:r>
              <a:rPr lang="en-GB" sz="2000" i="1" dirty="0">
                <a:latin typeface="Arial Nova"/>
                <a:ea typeface="+mn-lt"/>
                <a:cs typeface="+mn-lt"/>
              </a:rPr>
              <a:t>Technological Forecasting and Social Change</a:t>
            </a:r>
            <a:r>
              <a:rPr lang="en-GB" sz="2000" dirty="0">
                <a:latin typeface="Arial Nova"/>
                <a:ea typeface="+mn-lt"/>
                <a:cs typeface="+mn-lt"/>
              </a:rPr>
              <a:t>, </a:t>
            </a:r>
            <a:r>
              <a:rPr lang="en-GB" sz="2000" i="1" dirty="0">
                <a:latin typeface="Arial Nova"/>
                <a:ea typeface="+mn-lt"/>
                <a:cs typeface="+mn-lt"/>
              </a:rPr>
              <a:t>154</a:t>
            </a:r>
            <a:r>
              <a:rPr lang="en-GB" sz="2000" dirty="0">
                <a:latin typeface="Arial Nova"/>
                <a:ea typeface="+mn-lt"/>
                <a:cs typeface="+mn-lt"/>
              </a:rPr>
              <a:t>, 119952.</a:t>
            </a:r>
            <a:endParaRPr lang="en-US" sz="2000" dirty="0">
              <a:latin typeface="Arial Nova"/>
              <a:ea typeface="+mn-lt"/>
              <a:cs typeface="+mn-lt"/>
            </a:endParaRPr>
          </a:p>
          <a:p>
            <a:pPr>
              <a:buFont typeface="Arial" panose="020B0604020202020204" pitchFamily="34" charset="0"/>
              <a:buChar char="•"/>
            </a:pPr>
            <a:endParaRPr lang="en-GB" sz="2000" dirty="0">
              <a:latin typeface="Arial Nova"/>
              <a:ea typeface="+mn-lt"/>
              <a:cs typeface="+mn-lt"/>
            </a:endParaRPr>
          </a:p>
          <a:p>
            <a:endParaRPr lang="en-GB" sz="2000" u="sng" dirty="0">
              <a:latin typeface="Arial Nova"/>
              <a:ea typeface="+mn-lt"/>
              <a:cs typeface="+mn-lt"/>
            </a:endParaRPr>
          </a:p>
          <a:p>
            <a:pPr>
              <a:buFont typeface="Arial" panose="020B0604020202020204" pitchFamily="34" charset="0"/>
              <a:buChar char="•"/>
            </a:pPr>
            <a:endParaRPr lang="en-US" sz="1400" dirty="0">
              <a:ea typeface="+mn-lt"/>
              <a:cs typeface="+mn-lt"/>
            </a:endParaRPr>
          </a:p>
          <a:p>
            <a:pPr>
              <a:buFont typeface="Arial" panose="020B0604020202020204" pitchFamily="34" charset="0"/>
              <a:buChar char="•"/>
            </a:pPr>
            <a:endParaRPr lang="en-GB" sz="1400" u="sng" dirty="0">
              <a:ea typeface="+mn-lt"/>
              <a:cs typeface="+mn-lt"/>
            </a:endParaRPr>
          </a:p>
          <a:p>
            <a:pPr>
              <a:buFont typeface="Arial" panose="020B0604020202020204" pitchFamily="34" charset="0"/>
              <a:buChar char="•"/>
            </a:pPr>
            <a:endParaRPr lang="en-US" sz="1200" dirty="0">
              <a:ea typeface="+mn-lt"/>
              <a:cs typeface="+mn-lt"/>
            </a:endParaRPr>
          </a:p>
          <a:p>
            <a:pPr>
              <a:buFont typeface="Arial" panose="020B0604020202020204" pitchFamily="34" charset="0"/>
              <a:buChar char="•"/>
            </a:pPr>
            <a:endParaRPr lang="en-GB" sz="1200" u="sng" dirty="0">
              <a:latin typeface="Arial Nova"/>
              <a:cs typeface="Calibri"/>
            </a:endParaRPr>
          </a:p>
          <a:p>
            <a:pPr marL="228600" indent="-228600">
              <a:lnSpc>
                <a:spcPct val="90000"/>
              </a:lnSpc>
              <a:spcAft>
                <a:spcPts val="600"/>
              </a:spcAft>
              <a:buFont typeface="Arial" panose="020B0604020202020204" pitchFamily="34" charset="0"/>
              <a:buChar char="•"/>
            </a:pPr>
            <a:endParaRPr lang="en-US" sz="2400" dirty="0">
              <a:cs typeface="Calibri"/>
            </a:endParaRPr>
          </a:p>
          <a:p>
            <a:pPr indent="-228600">
              <a:lnSpc>
                <a:spcPct val="90000"/>
              </a:lnSpc>
              <a:spcAft>
                <a:spcPts val="600"/>
              </a:spcAft>
              <a:buFont typeface="Arial" panose="020B0604020202020204" pitchFamily="34" charset="0"/>
              <a:buChar char="•"/>
            </a:pPr>
            <a:endParaRPr lang="en-US" sz="2000">
              <a:cs typeface="Calibri" panose="020F0502020204030204"/>
            </a:endParaRPr>
          </a:p>
          <a:p>
            <a:pPr indent="-228600">
              <a:lnSpc>
                <a:spcPct val="90000"/>
              </a:lnSpc>
              <a:spcAft>
                <a:spcPts val="600"/>
              </a:spcAft>
              <a:buFont typeface="Arial" panose="020B0604020202020204" pitchFamily="34" charset="0"/>
              <a:buChar char="•"/>
            </a:pPr>
            <a:endParaRPr lang="en-US" sz="2000">
              <a:cs typeface="Calibri" panose="020F0502020204030204"/>
            </a:endParaRPr>
          </a:p>
        </p:txBody>
      </p:sp>
    </p:spTree>
    <p:extLst>
      <p:ext uri="{BB962C8B-B14F-4D97-AF65-F5344CB8AC3E}">
        <p14:creationId xmlns:p14="http://schemas.microsoft.com/office/powerpoint/2010/main" val="1253204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4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4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5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D6F3C-06F3-CFA8-1BA6-FBE728152A18}"/>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dirty="0">
                <a:solidFill>
                  <a:schemeClr val="bg1"/>
                </a:solidFill>
                <a:latin typeface="Arial Nova"/>
              </a:rPr>
              <a:t>References </a:t>
            </a:r>
            <a:r>
              <a:rPr lang="en-US" sz="4000" b="1" dirty="0">
                <a:solidFill>
                  <a:schemeClr val="bg1"/>
                </a:solidFill>
                <a:latin typeface="Arial Nova"/>
                <a:ea typeface="+mj-lt"/>
                <a:cs typeface="+mj-lt"/>
              </a:rPr>
              <a:t>and Bibliography</a:t>
            </a:r>
            <a:endParaRPr lang="en-US" sz="4000" kern="1200" dirty="0">
              <a:solidFill>
                <a:schemeClr val="bg1"/>
              </a:solidFill>
              <a:latin typeface="Arial Nova"/>
            </a:endParaRPr>
          </a:p>
        </p:txBody>
      </p:sp>
      <p:sp>
        <p:nvSpPr>
          <p:cNvPr id="3" name="TextBox 2">
            <a:extLst>
              <a:ext uri="{FF2B5EF4-FFF2-40B4-BE49-F238E27FC236}">
                <a16:creationId xmlns:a16="http://schemas.microsoft.com/office/drawing/2014/main" id="{60B0B9BE-8D97-4A7E-31E9-435DEACE5ECD}"/>
              </a:ext>
            </a:extLst>
          </p:cNvPr>
          <p:cNvSpPr txBox="1"/>
          <p:nvPr/>
        </p:nvSpPr>
        <p:spPr>
          <a:xfrm>
            <a:off x="1371599" y="2304828"/>
            <a:ext cx="9724031" cy="416462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endParaRPr lang="en-US" sz="1400" dirty="0">
              <a:ea typeface="+mn-lt"/>
              <a:cs typeface="+mn-lt"/>
            </a:endParaRPr>
          </a:p>
          <a:p>
            <a:pPr>
              <a:buFont typeface="Arial" panose="020B0604020202020204" pitchFamily="34" charset="0"/>
              <a:buChar char="•"/>
            </a:pPr>
            <a:endParaRPr lang="en-GB" sz="1400" u="sng" dirty="0">
              <a:ea typeface="+mn-lt"/>
              <a:cs typeface="+mn-lt"/>
            </a:endParaRPr>
          </a:p>
          <a:p>
            <a:pPr>
              <a:buFont typeface="Arial" panose="020B0604020202020204" pitchFamily="34" charset="0"/>
              <a:buChar char="•"/>
            </a:pPr>
            <a:endParaRPr lang="en-US" sz="1200" dirty="0">
              <a:ea typeface="+mn-lt"/>
              <a:cs typeface="+mn-lt"/>
            </a:endParaRPr>
          </a:p>
          <a:p>
            <a:pPr>
              <a:buFont typeface="Arial" panose="020B0604020202020204" pitchFamily="34" charset="0"/>
              <a:buChar char="•"/>
            </a:pPr>
            <a:endParaRPr lang="en-GB" sz="1200" u="sng" dirty="0">
              <a:latin typeface="Arial Nova"/>
              <a:cs typeface="Calibri"/>
            </a:endParaRPr>
          </a:p>
          <a:p>
            <a:pPr marL="228600" indent="-228600">
              <a:lnSpc>
                <a:spcPct val="90000"/>
              </a:lnSpc>
              <a:spcAft>
                <a:spcPts val="600"/>
              </a:spcAft>
              <a:buFont typeface="Arial" panose="020B0604020202020204" pitchFamily="34" charset="0"/>
              <a:buChar char="•"/>
            </a:pPr>
            <a:endParaRPr lang="en-US" sz="2400" dirty="0">
              <a:cs typeface="Calibri"/>
            </a:endParaRPr>
          </a:p>
          <a:p>
            <a:pPr indent="-228600">
              <a:lnSpc>
                <a:spcPct val="90000"/>
              </a:lnSpc>
              <a:spcAft>
                <a:spcPts val="600"/>
              </a:spcAft>
              <a:buFont typeface="Arial" panose="020B0604020202020204" pitchFamily="34" charset="0"/>
              <a:buChar char="•"/>
            </a:pPr>
            <a:endParaRPr lang="en-US" sz="2000">
              <a:cs typeface="Calibri" panose="020F0502020204030204"/>
            </a:endParaRPr>
          </a:p>
          <a:p>
            <a:pPr indent="-228600">
              <a:lnSpc>
                <a:spcPct val="90000"/>
              </a:lnSpc>
              <a:spcAft>
                <a:spcPts val="600"/>
              </a:spcAft>
              <a:buFont typeface="Arial" panose="020B0604020202020204" pitchFamily="34" charset="0"/>
              <a:buChar char="•"/>
            </a:pPr>
            <a:endParaRPr lang="en-US" sz="2000">
              <a:cs typeface="Calibri" panose="020F0502020204030204"/>
            </a:endParaRPr>
          </a:p>
        </p:txBody>
      </p:sp>
      <p:sp>
        <p:nvSpPr>
          <p:cNvPr id="4" name="TextBox 3">
            <a:extLst>
              <a:ext uri="{FF2B5EF4-FFF2-40B4-BE49-F238E27FC236}">
                <a16:creationId xmlns:a16="http://schemas.microsoft.com/office/drawing/2014/main" id="{23C30DC6-6C56-A3D4-4963-24F66AB76E85}"/>
              </a:ext>
            </a:extLst>
          </p:cNvPr>
          <p:cNvSpPr txBox="1"/>
          <p:nvPr/>
        </p:nvSpPr>
        <p:spPr>
          <a:xfrm>
            <a:off x="700505" y="1649664"/>
            <a:ext cx="11058357"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900" dirty="0">
                <a:latin typeface="Arial Nova"/>
                <a:ea typeface="+mn-lt"/>
                <a:cs typeface="+mn-lt"/>
              </a:rPr>
              <a:t>Lucidity. (2022). </a:t>
            </a:r>
            <a:r>
              <a:rPr lang="en-GB" sz="1900" i="1" dirty="0">
                <a:latin typeface="Arial Nova"/>
                <a:ea typeface="+mn-lt"/>
                <a:cs typeface="+mn-lt"/>
              </a:rPr>
              <a:t>Bowman’s strategy clock</a:t>
            </a:r>
            <a:r>
              <a:rPr lang="en-GB" sz="1900" dirty="0">
                <a:latin typeface="Arial Nova"/>
                <a:ea typeface="+mn-lt"/>
                <a:cs typeface="+mn-lt"/>
              </a:rPr>
              <a:t>. </a:t>
            </a:r>
            <a:r>
              <a:rPr lang="en-GB" sz="1900" dirty="0" err="1">
                <a:latin typeface="Arial Nova"/>
                <a:ea typeface="+mn-lt"/>
                <a:cs typeface="+mn-lt"/>
              </a:rPr>
              <a:t>Getlucidity</a:t>
            </a:r>
            <a:r>
              <a:rPr lang="en-GB" sz="1900" dirty="0">
                <a:latin typeface="Arial Nova"/>
                <a:ea typeface="+mn-lt"/>
                <a:cs typeface="+mn-lt"/>
              </a:rPr>
              <a:t>. Retrieved November 9, 2022, from </a:t>
            </a:r>
            <a:r>
              <a:rPr lang="en-GB" sz="1900" u="sng" dirty="0">
                <a:latin typeface="Arial Nova"/>
                <a:ea typeface="+mn-lt"/>
                <a:cs typeface="+mn-lt"/>
                <a:hlinkClick r:id="rId2"/>
              </a:rPr>
              <a:t>https://getlucidity.com/strategy-resources/introduction-to-bowmans-strategy-clock/</a:t>
            </a:r>
            <a:endParaRPr lang="en-US" sz="1900">
              <a:latin typeface="Arial Nova"/>
              <a:cs typeface="Calibri"/>
            </a:endParaRPr>
          </a:p>
          <a:p>
            <a:endParaRPr lang="en-GB" sz="1900" dirty="0">
              <a:latin typeface="Arial Nova"/>
              <a:cs typeface="Arial"/>
            </a:endParaRPr>
          </a:p>
          <a:p>
            <a:r>
              <a:rPr lang="en-GB" sz="1900" dirty="0">
                <a:latin typeface="Arial Nova"/>
                <a:cs typeface="Arial"/>
              </a:rPr>
              <a:t>Mintzberg, &amp; Waters, J. A. (1985). Of strategies, deliberate and emergent. </a:t>
            </a:r>
            <a:r>
              <a:rPr lang="en-GB" sz="1900" i="1" dirty="0">
                <a:latin typeface="Arial Nova"/>
                <a:cs typeface="Arial"/>
              </a:rPr>
              <a:t>Strategic             Management Journal</a:t>
            </a:r>
            <a:r>
              <a:rPr lang="en-GB" sz="1900" dirty="0">
                <a:latin typeface="Arial Nova"/>
                <a:cs typeface="Arial"/>
              </a:rPr>
              <a:t>, </a:t>
            </a:r>
            <a:r>
              <a:rPr lang="en-GB" sz="1900" i="1" dirty="0">
                <a:latin typeface="Arial Nova"/>
                <a:cs typeface="Arial"/>
              </a:rPr>
              <a:t>6</a:t>
            </a:r>
            <a:r>
              <a:rPr lang="en-GB" sz="1900" dirty="0">
                <a:latin typeface="Arial Nova"/>
                <a:cs typeface="Arial"/>
              </a:rPr>
              <a:t>(3), 257–272. </a:t>
            </a:r>
            <a:r>
              <a:rPr lang="en-GB" sz="1900" dirty="0">
                <a:solidFill>
                  <a:srgbClr val="0563C1"/>
                </a:solidFill>
                <a:latin typeface="Arial Nova"/>
                <a:cs typeface="Arial"/>
                <a:hlinkClick r:id="rId3"/>
              </a:rPr>
              <a:t>https://doi.org/10.1002/smj.4250060306.</a:t>
            </a:r>
            <a:r>
              <a:rPr lang="en-US" sz="1900" dirty="0">
                <a:latin typeface="Arial Nova"/>
                <a:cs typeface="Arial"/>
              </a:rPr>
              <a:t>​</a:t>
            </a:r>
            <a:endParaRPr lang="en-US" sz="1900">
              <a:latin typeface="Arial Nova"/>
              <a:cs typeface="Calibri"/>
            </a:endParaRPr>
          </a:p>
          <a:p>
            <a:pPr>
              <a:buChar char="•"/>
            </a:pPr>
            <a:endParaRPr lang="en-US" sz="1900" dirty="0">
              <a:latin typeface="Arial Nova"/>
              <a:cs typeface="Arial"/>
            </a:endParaRPr>
          </a:p>
          <a:p>
            <a:r>
              <a:rPr lang="en-GB" sz="1900" dirty="0">
                <a:latin typeface="Arial Nova"/>
                <a:cs typeface="Arial"/>
              </a:rPr>
              <a:t>Perera, R. (2017). </a:t>
            </a:r>
            <a:r>
              <a:rPr lang="en-GB" sz="1900" i="1" dirty="0">
                <a:latin typeface="Arial Nova"/>
                <a:cs typeface="Arial"/>
              </a:rPr>
              <a:t>The PESTLE analysis</a:t>
            </a:r>
            <a:r>
              <a:rPr lang="en-GB" sz="1900" dirty="0">
                <a:latin typeface="Arial Nova"/>
                <a:cs typeface="Arial"/>
              </a:rPr>
              <a:t>. </a:t>
            </a:r>
            <a:r>
              <a:rPr lang="en-GB" sz="1900" dirty="0" err="1">
                <a:latin typeface="Arial Nova"/>
                <a:cs typeface="Arial"/>
              </a:rPr>
              <a:t>Nerdynaut</a:t>
            </a:r>
            <a:r>
              <a:rPr lang="en-GB" sz="1900" dirty="0">
                <a:latin typeface="Arial Nova"/>
                <a:cs typeface="Arial"/>
              </a:rPr>
              <a:t>.</a:t>
            </a:r>
            <a:r>
              <a:rPr lang="en-US" sz="1900" dirty="0">
                <a:latin typeface="Arial Nova"/>
                <a:cs typeface="Arial"/>
              </a:rPr>
              <a:t>​</a:t>
            </a:r>
          </a:p>
          <a:p>
            <a:pPr>
              <a:buChar char="•"/>
            </a:pPr>
            <a:endParaRPr lang="en-US" sz="1900" dirty="0">
              <a:latin typeface="Arial Nova"/>
              <a:cs typeface="Arial"/>
            </a:endParaRPr>
          </a:p>
          <a:p>
            <a:r>
              <a:rPr lang="en-GB" sz="1900" dirty="0">
                <a:latin typeface="Arial Nova"/>
                <a:cs typeface="Arial"/>
              </a:rPr>
              <a:t>Porter, M.E. (1997), "Competitive Strategy", </a:t>
            </a:r>
            <a:r>
              <a:rPr lang="en-GB" sz="1900" i="1" dirty="0">
                <a:latin typeface="Arial Nova"/>
                <a:cs typeface="Arial"/>
              </a:rPr>
              <a:t>Measuring Business Excellence</a:t>
            </a:r>
            <a:r>
              <a:rPr lang="en-GB" sz="1900" dirty="0">
                <a:latin typeface="Arial Nova"/>
                <a:cs typeface="Arial"/>
              </a:rPr>
              <a:t>, Vol. 1 No. 2, pp. 12-17. </a:t>
            </a:r>
            <a:r>
              <a:rPr lang="en-GB" sz="1900" dirty="0">
                <a:solidFill>
                  <a:srgbClr val="0563C1"/>
                </a:solidFill>
                <a:latin typeface="Arial Nova"/>
                <a:cs typeface="Arial"/>
                <a:hlinkClick r:id="rId4"/>
              </a:rPr>
              <a:t>https://doi.org/10.1108/eb025476.</a:t>
            </a:r>
            <a:r>
              <a:rPr lang="en-US" sz="1900" dirty="0">
                <a:latin typeface="Arial Nova"/>
                <a:cs typeface="Arial"/>
              </a:rPr>
              <a:t>​</a:t>
            </a:r>
          </a:p>
          <a:p>
            <a:pPr>
              <a:buChar char="•"/>
            </a:pPr>
            <a:endParaRPr lang="en-US" sz="1900" dirty="0">
              <a:latin typeface="Arial Nova"/>
              <a:cs typeface="Arial"/>
            </a:endParaRPr>
          </a:p>
          <a:p>
            <a:r>
              <a:rPr lang="en-GB" sz="1900" dirty="0">
                <a:latin typeface="Arial Nova"/>
                <a:cs typeface="Arial"/>
              </a:rPr>
              <a:t>Schmitz, U. (2021). </a:t>
            </a:r>
            <a:r>
              <a:rPr lang="en-GB" sz="1900" dirty="0" err="1">
                <a:latin typeface="Arial Nova"/>
                <a:cs typeface="Arial"/>
              </a:rPr>
              <a:t>Geschäftsmodelle</a:t>
            </a:r>
            <a:r>
              <a:rPr lang="en-GB" sz="1900" dirty="0">
                <a:latin typeface="Arial Nova"/>
                <a:cs typeface="Arial"/>
              </a:rPr>
              <a:t> </a:t>
            </a:r>
            <a:r>
              <a:rPr lang="en-GB" sz="1900" dirty="0" err="1">
                <a:latin typeface="Arial Nova"/>
                <a:cs typeface="Arial"/>
              </a:rPr>
              <a:t>im</a:t>
            </a:r>
            <a:r>
              <a:rPr lang="en-GB" sz="1900" dirty="0">
                <a:latin typeface="Arial Nova"/>
                <a:cs typeface="Arial"/>
              </a:rPr>
              <a:t> E-Business. In </a:t>
            </a:r>
            <a:r>
              <a:rPr lang="en-GB" sz="1900" i="1" dirty="0" err="1">
                <a:latin typeface="Arial Nova"/>
                <a:cs typeface="Arial"/>
              </a:rPr>
              <a:t>Grundkurs</a:t>
            </a:r>
            <a:r>
              <a:rPr lang="en-GB" sz="1900" i="1" dirty="0">
                <a:latin typeface="Arial Nova"/>
                <a:cs typeface="Arial"/>
              </a:rPr>
              <a:t> Electronic Business</a:t>
            </a:r>
            <a:r>
              <a:rPr lang="en-GB" sz="1900" dirty="0">
                <a:latin typeface="Arial Nova"/>
                <a:cs typeface="Arial"/>
              </a:rPr>
              <a:t> (pp. 23-35). Springer Vieweg, Wiesbaden.</a:t>
            </a:r>
            <a:r>
              <a:rPr lang="en-US" sz="1900" dirty="0">
                <a:latin typeface="Arial Nova"/>
                <a:cs typeface="Arial"/>
              </a:rPr>
              <a:t>​</a:t>
            </a:r>
          </a:p>
          <a:p>
            <a:pPr>
              <a:buChar char="•"/>
            </a:pPr>
            <a:endParaRPr lang="en-US" sz="1900" dirty="0">
              <a:latin typeface="Arial Nova"/>
              <a:cs typeface="Arial"/>
            </a:endParaRPr>
          </a:p>
          <a:p>
            <a:pPr>
              <a:buFont typeface="Arial"/>
              <a:buChar char="•"/>
            </a:pPr>
            <a:r>
              <a:rPr lang="en-GB" sz="1900" dirty="0">
                <a:latin typeface="Arial Nova"/>
                <a:cs typeface="Calibri"/>
              </a:rPr>
              <a:t>United Nations. (2022). </a:t>
            </a:r>
            <a:r>
              <a:rPr lang="en-GB" sz="1900" i="1" dirty="0">
                <a:latin typeface="Arial Nova"/>
                <a:cs typeface="Calibri"/>
              </a:rPr>
              <a:t>Sustainable development goals</a:t>
            </a:r>
            <a:r>
              <a:rPr lang="en-GB" sz="1900" dirty="0">
                <a:latin typeface="Arial Nova"/>
                <a:cs typeface="Calibri"/>
              </a:rPr>
              <a:t>. Retrieved November 10, 2022, from </a:t>
            </a:r>
            <a:r>
              <a:rPr lang="en-GB" sz="1900" dirty="0">
                <a:solidFill>
                  <a:srgbClr val="0563C1"/>
                </a:solidFill>
                <a:latin typeface="Arial Nova"/>
                <a:cs typeface="Calibri"/>
                <a:hlinkClick r:id="rId5"/>
              </a:rPr>
              <a:t>https://www.un.org/sustainabledevelopment/blog/2015/12/sustainable-development-goals-kick-off-with-start-of-new-year/</a:t>
            </a:r>
            <a:endParaRPr lang="en-US" sz="1900">
              <a:solidFill>
                <a:srgbClr val="000000"/>
              </a:solidFill>
              <a:latin typeface="Arial Nova"/>
              <a:cs typeface="Arial"/>
            </a:endParaRPr>
          </a:p>
          <a:p>
            <a:endParaRPr lang="en-GB" sz="2000" dirty="0">
              <a:solidFill>
                <a:srgbClr val="0563C1"/>
              </a:solidFill>
              <a:latin typeface="Arial Nova"/>
              <a:cs typeface="Arial"/>
            </a:endParaRPr>
          </a:p>
        </p:txBody>
      </p:sp>
    </p:spTree>
    <p:extLst>
      <p:ext uri="{BB962C8B-B14F-4D97-AF65-F5344CB8AC3E}">
        <p14:creationId xmlns:p14="http://schemas.microsoft.com/office/powerpoint/2010/main" val="14180535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1902</Words>
  <Application>Microsoft Office PowerPoint</Application>
  <PresentationFormat>Widescreen</PresentationFormat>
  <Paragraphs>194</Paragraphs>
  <Slides>15</Slides>
  <Notes>11</Notes>
  <HiddenSlides>0</HiddenSlides>
  <MMClips>26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Nova</vt:lpstr>
      <vt:lpstr>Arial,Sans-Serif</vt:lpstr>
      <vt:lpstr>Calibri</vt:lpstr>
      <vt:lpstr>Calibri Light</vt:lpstr>
      <vt:lpstr>office theme</vt:lpstr>
      <vt:lpstr>Strategies for Resilience  and Prosperity</vt:lpstr>
      <vt:lpstr>Contents</vt:lpstr>
      <vt:lpstr>Definitions of Strategic Management</vt:lpstr>
      <vt:lpstr>Comparison of Theorists</vt:lpstr>
      <vt:lpstr>Strategic Management Tools</vt:lpstr>
      <vt:lpstr>SWOT &amp; PESTLE Analyses</vt:lpstr>
      <vt:lpstr>Stakeholder Analysis</vt:lpstr>
      <vt:lpstr>Amazon®  Company Overview</vt:lpstr>
      <vt:lpstr>Gap Identified</vt:lpstr>
      <vt:lpstr>Stategic Proposal  </vt:lpstr>
      <vt:lpstr>Stategic Benefits &amp; Limitations</vt:lpstr>
      <vt:lpstr>References and Bibliography</vt:lpstr>
      <vt:lpstr>References and Bibliography</vt:lpstr>
      <vt:lpstr>References and Bibliography</vt:lpstr>
      <vt:lpstr>References and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Christine Joy (2009194)</cp:lastModifiedBy>
  <cp:revision>416</cp:revision>
  <dcterms:created xsi:type="dcterms:W3CDTF">2022-11-07T15:19:51Z</dcterms:created>
  <dcterms:modified xsi:type="dcterms:W3CDTF">2022-11-11T15:17:08Z</dcterms:modified>
</cp:coreProperties>
</file>