
<file path=[Content_Types].xml><?xml version="1.0" encoding="utf-8"?>
<Types xmlns="http://schemas.openxmlformats.org/package/2006/content-types">
  <Default Extension="jpeg" ContentType="image/jpe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rts/chart1.xml" ContentType="application/vnd.openxmlformats-officedocument.drawingml.chart+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9"/>
  </p:notesMasterIdLst>
  <p:sldIdLst>
    <p:sldId id="257" r:id="rId2"/>
    <p:sldId id="258" r:id="rId3"/>
    <p:sldId id="259" r:id="rId4"/>
    <p:sldId id="260" r:id="rId5"/>
    <p:sldId id="261" r:id="rId6"/>
    <p:sldId id="262" r:id="rId7"/>
    <p:sldId id="263"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54E5DB7-A6DE-4553-B66D-C0F98AF09B14}" v="42" dt="2026-04-11T13:36:47.25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87354" autoAdjust="0"/>
  </p:normalViewPr>
  <p:slideViewPr>
    <p:cSldViewPr snapToGrid="0">
      <p:cViewPr varScale="1">
        <p:scale>
          <a:sx n="60" d="100"/>
          <a:sy n="60" d="100"/>
        </p:scale>
        <p:origin x="1140"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 Id="rId14"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nanya Mukherjee" userId="6845f08602284d6f" providerId="LiveId" clId="{EA49DAA1-15C1-4FFF-A1C8-D2FCE7E0F47C}"/>
    <pc:docChg chg="undo custSel addSld delSld modSld">
      <pc:chgData name="Ananya Mukherjee" userId="6845f08602284d6f" providerId="LiveId" clId="{EA49DAA1-15C1-4FFF-A1C8-D2FCE7E0F47C}" dt="2026-04-11T13:37:20.395" v="91" actId="20577"/>
      <pc:docMkLst>
        <pc:docMk/>
      </pc:docMkLst>
      <pc:sldChg chg="del">
        <pc:chgData name="Ananya Mukherjee" userId="6845f08602284d6f" providerId="LiveId" clId="{EA49DAA1-15C1-4FFF-A1C8-D2FCE7E0F47C}" dt="2026-04-11T13:21:01.979" v="1" actId="2696"/>
        <pc:sldMkLst>
          <pc:docMk/>
          <pc:sldMk cId="2788879121" sldId="256"/>
        </pc:sldMkLst>
      </pc:sldChg>
      <pc:sldChg chg="delSp modSp add mod setBg modNotesTx">
        <pc:chgData name="Ananya Mukherjee" userId="6845f08602284d6f" providerId="LiveId" clId="{EA49DAA1-15C1-4FFF-A1C8-D2FCE7E0F47C}" dt="2026-04-11T13:33:10.896" v="74" actId="21"/>
        <pc:sldMkLst>
          <pc:docMk/>
          <pc:sldMk cId="0" sldId="257"/>
        </pc:sldMkLst>
        <pc:spChg chg="del">
          <ac:chgData name="Ananya Mukherjee" userId="6845f08602284d6f" providerId="LiveId" clId="{EA49DAA1-15C1-4FFF-A1C8-D2FCE7E0F47C}" dt="2026-04-11T13:33:10.896" v="74" actId="21"/>
          <ac:spMkLst>
            <pc:docMk/>
            <pc:sldMk cId="0" sldId="257"/>
            <ac:spMk id="2" creationId="{00000000-0000-0000-0000-000000000000}"/>
          </ac:spMkLst>
        </pc:spChg>
        <pc:spChg chg="mod">
          <ac:chgData name="Ananya Mukherjee" userId="6845f08602284d6f" providerId="LiveId" clId="{EA49DAA1-15C1-4FFF-A1C8-D2FCE7E0F47C}" dt="2026-04-11T13:21:26.680" v="2" actId="207"/>
          <ac:spMkLst>
            <pc:docMk/>
            <pc:sldMk cId="0" sldId="257"/>
            <ac:spMk id="4" creationId="{00000000-0000-0000-0000-000000000000}"/>
          </ac:spMkLst>
        </pc:spChg>
        <pc:spChg chg="mod">
          <ac:chgData name="Ananya Mukherjee" userId="6845f08602284d6f" providerId="LiveId" clId="{EA49DAA1-15C1-4FFF-A1C8-D2FCE7E0F47C}" dt="2026-04-11T13:21:29.769" v="3" actId="207"/>
          <ac:spMkLst>
            <pc:docMk/>
            <pc:sldMk cId="0" sldId="257"/>
            <ac:spMk id="5" creationId="{00000000-0000-0000-0000-000000000000}"/>
          </ac:spMkLst>
        </pc:spChg>
        <pc:spChg chg="mod">
          <ac:chgData name="Ananya Mukherjee" userId="6845f08602284d6f" providerId="LiveId" clId="{EA49DAA1-15C1-4FFF-A1C8-D2FCE7E0F47C}" dt="2026-04-11T13:27:20.201" v="31" actId="1076"/>
          <ac:spMkLst>
            <pc:docMk/>
            <pc:sldMk cId="0" sldId="257"/>
            <ac:spMk id="7" creationId="{00000000-0000-0000-0000-000000000000}"/>
          </ac:spMkLst>
        </pc:spChg>
        <pc:spChg chg="mod">
          <ac:chgData name="Ananya Mukherjee" userId="6845f08602284d6f" providerId="LiveId" clId="{EA49DAA1-15C1-4FFF-A1C8-D2FCE7E0F47C}" dt="2026-04-11T13:21:39.928" v="5" actId="20577"/>
          <ac:spMkLst>
            <pc:docMk/>
            <pc:sldMk cId="0" sldId="257"/>
            <ac:spMk id="8" creationId="{00000000-0000-0000-0000-000000000000}"/>
          </ac:spMkLst>
        </pc:spChg>
        <pc:spChg chg="del">
          <ac:chgData name="Ananya Mukherjee" userId="6845f08602284d6f" providerId="LiveId" clId="{EA49DAA1-15C1-4FFF-A1C8-D2FCE7E0F47C}" dt="2026-04-11T13:27:17.664" v="30" actId="21"/>
          <ac:spMkLst>
            <pc:docMk/>
            <pc:sldMk cId="0" sldId="257"/>
            <ac:spMk id="9" creationId="{00000000-0000-0000-0000-000000000000}"/>
          </ac:spMkLst>
        </pc:spChg>
      </pc:sldChg>
      <pc:sldChg chg="modSp add mod setBg">
        <pc:chgData name="Ananya Mukherjee" userId="6845f08602284d6f" providerId="LiveId" clId="{EA49DAA1-15C1-4FFF-A1C8-D2FCE7E0F47C}" dt="2026-04-11T13:30:14.150" v="59" actId="20577"/>
        <pc:sldMkLst>
          <pc:docMk/>
          <pc:sldMk cId="0" sldId="258"/>
        </pc:sldMkLst>
        <pc:spChg chg="mod">
          <ac:chgData name="Ananya Mukherjee" userId="6845f08602284d6f" providerId="LiveId" clId="{EA49DAA1-15C1-4FFF-A1C8-D2FCE7E0F47C}" dt="2026-04-11T13:30:14.150" v="59" actId="20577"/>
          <ac:spMkLst>
            <pc:docMk/>
            <pc:sldMk cId="0" sldId="258"/>
            <ac:spMk id="12" creationId="{00000000-0000-0000-0000-000000000000}"/>
          </ac:spMkLst>
        </pc:spChg>
      </pc:sldChg>
      <pc:sldChg chg="modSp add mod setBg">
        <pc:chgData name="Ananya Mukherjee" userId="6845f08602284d6f" providerId="LiveId" clId="{EA49DAA1-15C1-4FFF-A1C8-D2FCE7E0F47C}" dt="2026-04-11T13:31:18.915" v="66"/>
        <pc:sldMkLst>
          <pc:docMk/>
          <pc:sldMk cId="0" sldId="259"/>
        </pc:sldMkLst>
        <pc:spChg chg="mod">
          <ac:chgData name="Ananya Mukherjee" userId="6845f08602284d6f" providerId="LiveId" clId="{EA49DAA1-15C1-4FFF-A1C8-D2FCE7E0F47C}" dt="2026-04-11T13:30:33.423" v="61"/>
          <ac:spMkLst>
            <pc:docMk/>
            <pc:sldMk cId="0" sldId="259"/>
            <ac:spMk id="9" creationId="{00000000-0000-0000-0000-000000000000}"/>
          </ac:spMkLst>
        </pc:spChg>
        <pc:spChg chg="mod">
          <ac:chgData name="Ananya Mukherjee" userId="6845f08602284d6f" providerId="LiveId" clId="{EA49DAA1-15C1-4FFF-A1C8-D2FCE7E0F47C}" dt="2026-04-11T13:30:54.360" v="64"/>
          <ac:spMkLst>
            <pc:docMk/>
            <pc:sldMk cId="0" sldId="259"/>
            <ac:spMk id="14" creationId="{00000000-0000-0000-0000-000000000000}"/>
          </ac:spMkLst>
        </pc:spChg>
        <pc:spChg chg="mod">
          <ac:chgData name="Ananya Mukherjee" userId="6845f08602284d6f" providerId="LiveId" clId="{EA49DAA1-15C1-4FFF-A1C8-D2FCE7E0F47C}" dt="2026-04-11T13:31:18.915" v="66"/>
          <ac:spMkLst>
            <pc:docMk/>
            <pc:sldMk cId="0" sldId="259"/>
            <ac:spMk id="19" creationId="{00000000-0000-0000-0000-000000000000}"/>
          </ac:spMkLst>
        </pc:spChg>
      </pc:sldChg>
      <pc:sldChg chg="modSp add mod setBg modNotesTx">
        <pc:chgData name="Ananya Mukherjee" userId="6845f08602284d6f" providerId="LiveId" clId="{EA49DAA1-15C1-4FFF-A1C8-D2FCE7E0F47C}" dt="2026-04-11T13:32:23.433" v="70"/>
        <pc:sldMkLst>
          <pc:docMk/>
          <pc:sldMk cId="0" sldId="260"/>
        </pc:sldMkLst>
        <pc:spChg chg="mod">
          <ac:chgData name="Ananya Mukherjee" userId="6845f08602284d6f" providerId="LiveId" clId="{EA49DAA1-15C1-4FFF-A1C8-D2FCE7E0F47C}" dt="2026-04-11T13:32:01.393" v="68"/>
          <ac:spMkLst>
            <pc:docMk/>
            <pc:sldMk cId="0" sldId="260"/>
            <ac:spMk id="18" creationId="{00000000-0000-0000-0000-000000000000}"/>
          </ac:spMkLst>
        </pc:spChg>
        <pc:spChg chg="mod">
          <ac:chgData name="Ananya Mukherjee" userId="6845f08602284d6f" providerId="LiveId" clId="{EA49DAA1-15C1-4FFF-A1C8-D2FCE7E0F47C}" dt="2026-04-11T13:32:23.433" v="70"/>
          <ac:spMkLst>
            <pc:docMk/>
            <pc:sldMk cId="0" sldId="260"/>
            <ac:spMk id="33" creationId="{00000000-0000-0000-0000-000000000000}"/>
          </ac:spMkLst>
        </pc:spChg>
      </pc:sldChg>
      <pc:sldChg chg="modSp add mod setBg">
        <pc:chgData name="Ananya Mukherjee" userId="6845f08602284d6f" providerId="LiveId" clId="{EA49DAA1-15C1-4FFF-A1C8-D2FCE7E0F47C}" dt="2026-04-11T13:32:51.217" v="72"/>
        <pc:sldMkLst>
          <pc:docMk/>
          <pc:sldMk cId="0" sldId="261"/>
        </pc:sldMkLst>
        <pc:spChg chg="mod">
          <ac:chgData name="Ananya Mukherjee" userId="6845f08602284d6f" providerId="LiveId" clId="{EA49DAA1-15C1-4FFF-A1C8-D2FCE7E0F47C}" dt="2026-04-11T13:32:51.217" v="72"/>
          <ac:spMkLst>
            <pc:docMk/>
            <pc:sldMk cId="0" sldId="261"/>
            <ac:spMk id="8" creationId="{00000000-0000-0000-0000-000000000000}"/>
          </ac:spMkLst>
        </pc:spChg>
      </pc:sldChg>
      <pc:sldChg chg="delSp modSp add del mod setBg">
        <pc:chgData name="Ananya Mukherjee" userId="6845f08602284d6f" providerId="LiveId" clId="{EA49DAA1-15C1-4FFF-A1C8-D2FCE7E0F47C}" dt="2026-04-11T13:33:05.183" v="73" actId="21"/>
        <pc:sldMkLst>
          <pc:docMk/>
          <pc:sldMk cId="0" sldId="262"/>
        </pc:sldMkLst>
        <pc:spChg chg="del">
          <ac:chgData name="Ananya Mukherjee" userId="6845f08602284d6f" providerId="LiveId" clId="{EA49DAA1-15C1-4FFF-A1C8-D2FCE7E0F47C}" dt="2026-04-11T13:33:05.183" v="73" actId="21"/>
          <ac:spMkLst>
            <pc:docMk/>
            <pc:sldMk cId="0" sldId="262"/>
            <ac:spMk id="3" creationId="{00000000-0000-0000-0000-000000000000}"/>
          </ac:spMkLst>
        </pc:spChg>
        <pc:spChg chg="mod">
          <ac:chgData name="Ananya Mukherjee" userId="6845f08602284d6f" providerId="LiveId" clId="{EA49DAA1-15C1-4FFF-A1C8-D2FCE7E0F47C}" dt="2026-04-11T13:25:53.756" v="21" actId="1076"/>
          <ac:spMkLst>
            <pc:docMk/>
            <pc:sldMk cId="0" sldId="262"/>
            <ac:spMk id="4" creationId="{00000000-0000-0000-0000-000000000000}"/>
          </ac:spMkLst>
        </pc:spChg>
        <pc:spChg chg="mod">
          <ac:chgData name="Ananya Mukherjee" userId="6845f08602284d6f" providerId="LiveId" clId="{EA49DAA1-15C1-4FFF-A1C8-D2FCE7E0F47C}" dt="2026-04-11T13:26:13.046" v="27" actId="207"/>
          <ac:spMkLst>
            <pc:docMk/>
            <pc:sldMk cId="0" sldId="262"/>
            <ac:spMk id="5" creationId="{00000000-0000-0000-0000-000000000000}"/>
          </ac:spMkLst>
        </pc:spChg>
        <pc:spChg chg="mod">
          <ac:chgData name="Ananya Mukherjee" userId="6845f08602284d6f" providerId="LiveId" clId="{EA49DAA1-15C1-4FFF-A1C8-D2FCE7E0F47C}" dt="2026-04-11T13:26:13.046" v="27" actId="207"/>
          <ac:spMkLst>
            <pc:docMk/>
            <pc:sldMk cId="0" sldId="262"/>
            <ac:spMk id="6" creationId="{00000000-0000-0000-0000-000000000000}"/>
          </ac:spMkLst>
        </pc:spChg>
        <pc:spChg chg="mod">
          <ac:chgData name="Ananya Mukherjee" userId="6845f08602284d6f" providerId="LiveId" clId="{EA49DAA1-15C1-4FFF-A1C8-D2FCE7E0F47C}" dt="2026-04-11T13:26:13.046" v="27" actId="207"/>
          <ac:spMkLst>
            <pc:docMk/>
            <pc:sldMk cId="0" sldId="262"/>
            <ac:spMk id="9" creationId="{00000000-0000-0000-0000-000000000000}"/>
          </ac:spMkLst>
        </pc:spChg>
        <pc:spChg chg="mod">
          <ac:chgData name="Ananya Mukherjee" userId="6845f08602284d6f" providerId="LiveId" clId="{EA49DAA1-15C1-4FFF-A1C8-D2FCE7E0F47C}" dt="2026-04-11T13:26:13.046" v="27" actId="207"/>
          <ac:spMkLst>
            <pc:docMk/>
            <pc:sldMk cId="0" sldId="262"/>
            <ac:spMk id="10" creationId="{00000000-0000-0000-0000-000000000000}"/>
          </ac:spMkLst>
        </pc:spChg>
        <pc:spChg chg="mod">
          <ac:chgData name="Ananya Mukherjee" userId="6845f08602284d6f" providerId="LiveId" clId="{EA49DAA1-15C1-4FFF-A1C8-D2FCE7E0F47C}" dt="2026-04-11T13:26:13.046" v="27" actId="207"/>
          <ac:spMkLst>
            <pc:docMk/>
            <pc:sldMk cId="0" sldId="262"/>
            <ac:spMk id="12" creationId="{00000000-0000-0000-0000-000000000000}"/>
          </ac:spMkLst>
        </pc:spChg>
        <pc:spChg chg="mod">
          <ac:chgData name="Ananya Mukherjee" userId="6845f08602284d6f" providerId="LiveId" clId="{EA49DAA1-15C1-4FFF-A1C8-D2FCE7E0F47C}" dt="2026-04-11T13:26:13.046" v="27" actId="207"/>
          <ac:spMkLst>
            <pc:docMk/>
            <pc:sldMk cId="0" sldId="262"/>
            <ac:spMk id="14" creationId="{00000000-0000-0000-0000-000000000000}"/>
          </ac:spMkLst>
        </pc:spChg>
        <pc:spChg chg="mod">
          <ac:chgData name="Ananya Mukherjee" userId="6845f08602284d6f" providerId="LiveId" clId="{EA49DAA1-15C1-4FFF-A1C8-D2FCE7E0F47C}" dt="2026-04-11T13:26:13.046" v="27" actId="207"/>
          <ac:spMkLst>
            <pc:docMk/>
            <pc:sldMk cId="0" sldId="262"/>
            <ac:spMk id="16" creationId="{00000000-0000-0000-0000-000000000000}"/>
          </ac:spMkLst>
        </pc:spChg>
        <pc:spChg chg="mod">
          <ac:chgData name="Ananya Mukherjee" userId="6845f08602284d6f" providerId="LiveId" clId="{EA49DAA1-15C1-4FFF-A1C8-D2FCE7E0F47C}" dt="2026-04-11T13:26:13.046" v="27" actId="207"/>
          <ac:spMkLst>
            <pc:docMk/>
            <pc:sldMk cId="0" sldId="262"/>
            <ac:spMk id="17" creationId="{00000000-0000-0000-0000-000000000000}"/>
          </ac:spMkLst>
        </pc:spChg>
        <pc:spChg chg="mod">
          <ac:chgData name="Ananya Mukherjee" userId="6845f08602284d6f" providerId="LiveId" clId="{EA49DAA1-15C1-4FFF-A1C8-D2FCE7E0F47C}" dt="2026-04-11T13:26:08.038" v="26" actId="207"/>
          <ac:spMkLst>
            <pc:docMk/>
            <pc:sldMk cId="0" sldId="262"/>
            <ac:spMk id="18" creationId="{00000000-0000-0000-0000-000000000000}"/>
          </ac:spMkLst>
        </pc:spChg>
        <pc:spChg chg="mod">
          <ac:chgData name="Ananya Mukherjee" userId="6845f08602284d6f" providerId="LiveId" clId="{EA49DAA1-15C1-4FFF-A1C8-D2FCE7E0F47C}" dt="2026-04-11T13:26:13.046" v="27" actId="207"/>
          <ac:spMkLst>
            <pc:docMk/>
            <pc:sldMk cId="0" sldId="262"/>
            <ac:spMk id="20" creationId="{00000000-0000-0000-0000-000000000000}"/>
          </ac:spMkLst>
        </pc:spChg>
        <pc:spChg chg="mod">
          <ac:chgData name="Ananya Mukherjee" userId="6845f08602284d6f" providerId="LiveId" clId="{EA49DAA1-15C1-4FFF-A1C8-D2FCE7E0F47C}" dt="2026-04-11T13:26:13.046" v="27" actId="207"/>
          <ac:spMkLst>
            <pc:docMk/>
            <pc:sldMk cId="0" sldId="262"/>
            <ac:spMk id="22" creationId="{00000000-0000-0000-0000-000000000000}"/>
          </ac:spMkLst>
        </pc:spChg>
      </pc:sldChg>
      <pc:sldChg chg="new del">
        <pc:chgData name="Ananya Mukherjee" userId="6845f08602284d6f" providerId="LiveId" clId="{EA49DAA1-15C1-4FFF-A1C8-D2FCE7E0F47C}" dt="2026-04-11T13:26:52.936" v="29" actId="680"/>
        <pc:sldMkLst>
          <pc:docMk/>
          <pc:sldMk cId="2454297962" sldId="263"/>
        </pc:sldMkLst>
      </pc:sldChg>
      <pc:sldChg chg="delSp modSp add mod modNotesTx">
        <pc:chgData name="Ananya Mukherjee" userId="6845f08602284d6f" providerId="LiveId" clId="{EA49DAA1-15C1-4FFF-A1C8-D2FCE7E0F47C}" dt="2026-04-11T13:37:20.395" v="91" actId="20577"/>
        <pc:sldMkLst>
          <pc:docMk/>
          <pc:sldMk cId="3883485209" sldId="263"/>
        </pc:sldMkLst>
        <pc:spChg chg="del mod">
          <ac:chgData name="Ananya Mukherjee" userId="6845f08602284d6f" providerId="LiveId" clId="{EA49DAA1-15C1-4FFF-A1C8-D2FCE7E0F47C}" dt="2026-04-11T13:28:40.792" v="54" actId="21"/>
          <ac:spMkLst>
            <pc:docMk/>
            <pc:sldMk cId="3883485209" sldId="263"/>
            <ac:spMk id="5" creationId="{D5E9CC7C-42D5-9422-C0A1-F516D17054FF}"/>
          </ac:spMkLst>
        </pc:spChg>
        <pc:spChg chg="del">
          <ac:chgData name="Ananya Mukherjee" userId="6845f08602284d6f" providerId="LiveId" clId="{EA49DAA1-15C1-4FFF-A1C8-D2FCE7E0F47C}" dt="2026-04-11T13:28:28.785" v="49" actId="21"/>
          <ac:spMkLst>
            <pc:docMk/>
            <pc:sldMk cId="3883485209" sldId="263"/>
            <ac:spMk id="7" creationId="{8BE748AE-E40C-F7CB-F643-BF4CE14F0554}"/>
          </ac:spMkLst>
        </pc:spChg>
        <pc:spChg chg="mod">
          <ac:chgData name="Ananya Mukherjee" userId="6845f08602284d6f" providerId="LiveId" clId="{EA49DAA1-15C1-4FFF-A1C8-D2FCE7E0F47C}" dt="2026-04-11T13:37:20.395" v="91" actId="20577"/>
          <ac:spMkLst>
            <pc:docMk/>
            <pc:sldMk cId="3883485209" sldId="263"/>
            <ac:spMk id="8" creationId="{311C144F-C304-7335-3ADF-E10EAD791FAF}"/>
          </ac:spMkLst>
        </pc:spChg>
        <pc:spChg chg="del">
          <ac:chgData name="Ananya Mukherjee" userId="6845f08602284d6f" providerId="LiveId" clId="{EA49DAA1-15C1-4FFF-A1C8-D2FCE7E0F47C}" dt="2026-04-11T13:28:07.994" v="43" actId="21"/>
          <ac:spMkLst>
            <pc:docMk/>
            <pc:sldMk cId="3883485209" sldId="263"/>
            <ac:spMk id="9" creationId="{14C142D0-469B-D094-0531-1FBEBF9661BF}"/>
          </ac:spMkLst>
        </pc:spChg>
        <pc:spChg chg="del">
          <ac:chgData name="Ananya Mukherjee" userId="6845f08602284d6f" providerId="LiveId" clId="{EA49DAA1-15C1-4FFF-A1C8-D2FCE7E0F47C}" dt="2026-04-11T13:28:19.599" v="46" actId="21"/>
          <ac:spMkLst>
            <pc:docMk/>
            <pc:sldMk cId="3883485209" sldId="263"/>
            <ac:spMk id="11" creationId="{DAC28537-3195-4869-E853-24D29BCDFAA2}"/>
          </ac:spMkLst>
        </pc:spChg>
        <pc:spChg chg="del">
          <ac:chgData name="Ananya Mukherjee" userId="6845f08602284d6f" providerId="LiveId" clId="{EA49DAA1-15C1-4FFF-A1C8-D2FCE7E0F47C}" dt="2026-04-11T13:28:16.616" v="45" actId="21"/>
          <ac:spMkLst>
            <pc:docMk/>
            <pc:sldMk cId="3883485209" sldId="263"/>
            <ac:spMk id="12" creationId="{B868D98D-CE13-8E29-C766-0594A01BC221}"/>
          </ac:spMkLst>
        </pc:spChg>
        <pc:spChg chg="del">
          <ac:chgData name="Ananya Mukherjee" userId="6845f08602284d6f" providerId="LiveId" clId="{EA49DAA1-15C1-4FFF-A1C8-D2FCE7E0F47C}" dt="2026-04-11T13:28:13.558" v="44" actId="21"/>
          <ac:spMkLst>
            <pc:docMk/>
            <pc:sldMk cId="3883485209" sldId="263"/>
            <ac:spMk id="13" creationId="{7ABFAFB4-A616-94B4-AA88-37682AE9D49A}"/>
          </ac:spMkLst>
        </pc:spChg>
        <pc:spChg chg="del">
          <ac:chgData name="Ananya Mukherjee" userId="6845f08602284d6f" providerId="LiveId" clId="{EA49DAA1-15C1-4FFF-A1C8-D2FCE7E0F47C}" dt="2026-04-11T13:28:22.588" v="47" actId="21"/>
          <ac:spMkLst>
            <pc:docMk/>
            <pc:sldMk cId="3883485209" sldId="263"/>
            <ac:spMk id="15" creationId="{1E1810C9-6F7A-E014-7DDD-4C4A1601E26D}"/>
          </ac:spMkLst>
        </pc:spChg>
        <pc:spChg chg="del">
          <ac:chgData name="Ananya Mukherjee" userId="6845f08602284d6f" providerId="LiveId" clId="{EA49DAA1-15C1-4FFF-A1C8-D2FCE7E0F47C}" dt="2026-04-11T13:28:25.180" v="48" actId="21"/>
          <ac:spMkLst>
            <pc:docMk/>
            <pc:sldMk cId="3883485209" sldId="263"/>
            <ac:spMk id="16" creationId="{389EA5C2-FFBA-6C90-84B9-44F1DA0FBB4B}"/>
          </ac:spMkLst>
        </pc:spChg>
        <pc:spChg chg="del">
          <ac:chgData name="Ananya Mukherjee" userId="6845f08602284d6f" providerId="LiveId" clId="{EA49DAA1-15C1-4FFF-A1C8-D2FCE7E0F47C}" dt="2026-04-11T13:27:34.881" v="33" actId="21"/>
          <ac:spMkLst>
            <pc:docMk/>
            <pc:sldMk cId="3883485209" sldId="263"/>
            <ac:spMk id="17" creationId="{6CD9C037-9100-3DEC-5E5C-03F0A1687266}"/>
          </ac:spMkLst>
        </pc:spChg>
        <pc:spChg chg="del">
          <ac:chgData name="Ananya Mukherjee" userId="6845f08602284d6f" providerId="LiveId" clId="{EA49DAA1-15C1-4FFF-A1C8-D2FCE7E0F47C}" dt="2026-04-11T13:27:37.815" v="34" actId="21"/>
          <ac:spMkLst>
            <pc:docMk/>
            <pc:sldMk cId="3883485209" sldId="263"/>
            <ac:spMk id="19" creationId="{7D8F19F5-1A41-EFB6-8FEA-F4D296C3504A}"/>
          </ac:spMkLst>
        </pc:spChg>
        <pc:spChg chg="del">
          <ac:chgData name="Ananya Mukherjee" userId="6845f08602284d6f" providerId="LiveId" clId="{EA49DAA1-15C1-4FFF-A1C8-D2FCE7E0F47C}" dt="2026-04-11T13:27:52.480" v="39" actId="21"/>
          <ac:spMkLst>
            <pc:docMk/>
            <pc:sldMk cId="3883485209" sldId="263"/>
            <ac:spMk id="21" creationId="{20178E5B-E146-9EDF-6117-1EDDB110AD83}"/>
          </ac:spMkLst>
        </pc:spChg>
        <pc:spChg chg="del">
          <ac:chgData name="Ananya Mukherjee" userId="6845f08602284d6f" providerId="LiveId" clId="{EA49DAA1-15C1-4FFF-A1C8-D2FCE7E0F47C}" dt="2026-04-11T13:27:39.891" v="35" actId="21"/>
          <ac:spMkLst>
            <pc:docMk/>
            <pc:sldMk cId="3883485209" sldId="263"/>
            <ac:spMk id="22" creationId="{9760ED09-D8DF-81EE-991D-CA500F5B8D26}"/>
          </ac:spMkLst>
        </pc:spChg>
        <pc:spChg chg="del">
          <ac:chgData name="Ananya Mukherjee" userId="6845f08602284d6f" providerId="LiveId" clId="{EA49DAA1-15C1-4FFF-A1C8-D2FCE7E0F47C}" dt="2026-04-11T13:27:55.602" v="40" actId="21"/>
          <ac:spMkLst>
            <pc:docMk/>
            <pc:sldMk cId="3883485209" sldId="263"/>
            <ac:spMk id="24" creationId="{2B18435B-00EB-164D-E308-46A1D0A2EDBA}"/>
          </ac:spMkLst>
        </pc:spChg>
        <pc:spChg chg="del">
          <ac:chgData name="Ananya Mukherjee" userId="6845f08602284d6f" providerId="LiveId" clId="{EA49DAA1-15C1-4FFF-A1C8-D2FCE7E0F47C}" dt="2026-04-11T13:27:44.516" v="37" actId="21"/>
          <ac:spMkLst>
            <pc:docMk/>
            <pc:sldMk cId="3883485209" sldId="263"/>
            <ac:spMk id="25" creationId="{95CAF23B-FC4D-36CF-2F6B-CC38F4BC669E}"/>
          </ac:spMkLst>
        </pc:spChg>
        <pc:spChg chg="del">
          <ac:chgData name="Ananya Mukherjee" userId="6845f08602284d6f" providerId="LiveId" clId="{EA49DAA1-15C1-4FFF-A1C8-D2FCE7E0F47C}" dt="2026-04-11T13:27:42.427" v="36" actId="21"/>
          <ac:spMkLst>
            <pc:docMk/>
            <pc:sldMk cId="3883485209" sldId="263"/>
            <ac:spMk id="26" creationId="{D30785B5-B36A-F66C-A10F-A049F22BAB32}"/>
          </ac:spMkLst>
        </pc:spChg>
        <pc:spChg chg="del">
          <ac:chgData name="Ananya Mukherjee" userId="6845f08602284d6f" providerId="LiveId" clId="{EA49DAA1-15C1-4FFF-A1C8-D2FCE7E0F47C}" dt="2026-04-11T13:27:59.900" v="41" actId="21"/>
          <ac:spMkLst>
            <pc:docMk/>
            <pc:sldMk cId="3883485209" sldId="263"/>
            <ac:spMk id="27" creationId="{B60BB3E0-EA29-EF2E-C1E1-9837026C8299}"/>
          </ac:spMkLst>
        </pc:spChg>
        <pc:spChg chg="del">
          <ac:chgData name="Ananya Mukherjee" userId="6845f08602284d6f" providerId="LiveId" clId="{EA49DAA1-15C1-4FFF-A1C8-D2FCE7E0F47C}" dt="2026-04-11T13:27:49.652" v="38" actId="21"/>
          <ac:spMkLst>
            <pc:docMk/>
            <pc:sldMk cId="3883485209" sldId="263"/>
            <ac:spMk id="28" creationId="{1AE8BFF6-6D6F-DFF3-8666-7CA50E01BC7F}"/>
          </ac:spMkLst>
        </pc:spChg>
        <pc:spChg chg="del">
          <ac:chgData name="Ananya Mukherjee" userId="6845f08602284d6f" providerId="LiveId" clId="{EA49DAA1-15C1-4FFF-A1C8-D2FCE7E0F47C}" dt="2026-04-11T13:28:04.976" v="42" actId="21"/>
          <ac:spMkLst>
            <pc:docMk/>
            <pc:sldMk cId="3883485209" sldId="263"/>
            <ac:spMk id="29" creationId="{7E46A725-F636-23A8-2A5A-DF72497FF4CD}"/>
          </ac:spMkLst>
        </pc:spChg>
      </pc:sldChg>
    </pc:docChg>
  </pc:docChgLst>
</pc:chgInfo>
</file>

<file path=ppt/charts/_rels/chart1.xml.rels><?xml version="1.0" encoding="UTF-8" standalone="yes"?>
<Relationships xmlns="http://schemas.openxmlformats.org/package/2006/relationships"><Relationship Id="rId1" Type="http://schemas.openxmlformats.org/officeDocument/2006/relationships/package" Target="../embeddings/Microsoft_Excel_Worksheet.xlsx"/></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c:style val="2"/>
  <c:chart>
    <c:autoTitleDeleted val="1"/>
    <c:plotArea>
      <c:layout/>
      <c:barChart>
        <c:barDir val="col"/>
        <c:grouping val="clustered"/>
        <c:varyColors val="0"/>
        <c:ser>
          <c:idx val="0"/>
          <c:order val="0"/>
          <c:tx>
            <c:strRef>
              <c:f>Sheet1!$B$1</c:f>
              <c:strCache>
                <c:ptCount val="1"/>
                <c:pt idx="0">
                  <c:v>Revenue</c:v>
                </c:pt>
              </c:strCache>
            </c:strRef>
          </c:tx>
          <c:spPr>
            <a:solidFill>
              <a:srgbClr val="76B041"/>
            </a:solidFill>
            <a:effectLst/>
          </c:spPr>
          <c:invertIfNegative val="0"/>
          <c:dLbls>
            <c:numFmt formatCode="#,##0" sourceLinked="0"/>
            <c:spPr>
              <a:noFill/>
              <a:ln>
                <a:noFill/>
              </a:ln>
              <a:effectLst/>
            </c:spPr>
            <c:txPr>
              <a:bodyPr/>
              <a:lstStyle/>
              <a:p>
                <a:pPr>
                  <a:defRPr sz="800" b="0" i="0" u="none" strike="noStrike">
                    <a:solidFill>
                      <a:srgbClr val="1E293B"/>
                    </a:solidFill>
                    <a:latin typeface="Arial"/>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Sheet1!$A$2:$A$4</c:f>
              <c:strCache>
                <c:ptCount val="3"/>
                <c:pt idx="0">
                  <c:v>Month 1</c:v>
                </c:pt>
                <c:pt idx="1">
                  <c:v>Month 2</c:v>
                </c:pt>
                <c:pt idx="2">
                  <c:v>Month 3</c:v>
                </c:pt>
              </c:strCache>
            </c:strRef>
          </c:cat>
          <c:val>
            <c:numRef>
              <c:f>Sheet1!$B$2:$B$4</c:f>
              <c:numCache>
                <c:formatCode>General</c:formatCode>
                <c:ptCount val="3"/>
                <c:pt idx="0">
                  <c:v>8000</c:v>
                </c:pt>
                <c:pt idx="1">
                  <c:v>12000</c:v>
                </c:pt>
                <c:pt idx="2">
                  <c:v>18000</c:v>
                </c:pt>
              </c:numCache>
            </c:numRef>
          </c:val>
          <c:extLst>
            <c:ext xmlns:c16="http://schemas.microsoft.com/office/drawing/2014/chart" uri="{C3380CC4-5D6E-409C-BE32-E72D297353CC}">
              <c16:uniqueId val="{00000000-9F99-4A80-B992-8153727A9F63}"/>
            </c:ext>
          </c:extLst>
        </c:ser>
        <c:ser>
          <c:idx val="1"/>
          <c:order val="1"/>
          <c:tx>
            <c:strRef>
              <c:f>Sheet1!$C$1</c:f>
              <c:strCache>
                <c:ptCount val="1"/>
                <c:pt idx="0">
                  <c:v>Expenses</c:v>
                </c:pt>
              </c:strCache>
            </c:strRef>
          </c:tx>
          <c:spPr>
            <a:solidFill>
              <a:srgbClr val="B0B0B0"/>
            </a:solidFill>
            <a:effectLst/>
          </c:spPr>
          <c:invertIfNegative val="0"/>
          <c:dLbls>
            <c:numFmt formatCode="#,##0" sourceLinked="0"/>
            <c:spPr>
              <a:noFill/>
              <a:ln>
                <a:noFill/>
              </a:ln>
              <a:effectLst/>
            </c:spPr>
            <c:txPr>
              <a:bodyPr/>
              <a:lstStyle/>
              <a:p>
                <a:pPr>
                  <a:defRPr sz="800" b="0" i="0" u="none" strike="noStrike">
                    <a:solidFill>
                      <a:srgbClr val="1E293B"/>
                    </a:solidFill>
                    <a:latin typeface="Arial"/>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Sheet1!$A$2:$A$4</c:f>
              <c:strCache>
                <c:ptCount val="3"/>
                <c:pt idx="0">
                  <c:v>Month 1</c:v>
                </c:pt>
                <c:pt idx="1">
                  <c:v>Month 2</c:v>
                </c:pt>
                <c:pt idx="2">
                  <c:v>Month 3</c:v>
                </c:pt>
              </c:strCache>
            </c:strRef>
          </c:cat>
          <c:val>
            <c:numRef>
              <c:f>Sheet1!$C$2:$C$4</c:f>
              <c:numCache>
                <c:formatCode>General</c:formatCode>
                <c:ptCount val="3"/>
                <c:pt idx="0">
                  <c:v>14600</c:v>
                </c:pt>
                <c:pt idx="1">
                  <c:v>15600</c:v>
                </c:pt>
                <c:pt idx="2">
                  <c:v>16600</c:v>
                </c:pt>
              </c:numCache>
            </c:numRef>
          </c:val>
          <c:extLst>
            <c:ext xmlns:c16="http://schemas.microsoft.com/office/drawing/2014/chart" uri="{C3380CC4-5D6E-409C-BE32-E72D297353CC}">
              <c16:uniqueId val="{00000001-9F99-4A80-B992-8153727A9F63}"/>
            </c:ext>
          </c:extLst>
        </c:ser>
        <c:dLbls>
          <c:showLegendKey val="0"/>
          <c:showVal val="1"/>
          <c:showCatName val="0"/>
          <c:showSerName val="0"/>
          <c:showPercent val="0"/>
          <c:showBubbleSize val="0"/>
        </c:dLbls>
        <c:gapWidth val="150"/>
        <c:axId val="2094734554"/>
        <c:axId val="2094734552"/>
      </c:barChart>
      <c:catAx>
        <c:axId val="2094734554"/>
        <c:scaling>
          <c:orientation val="minMax"/>
        </c:scaling>
        <c:delete val="0"/>
        <c:axPos val="b"/>
        <c:numFmt formatCode="General" sourceLinked="1"/>
        <c:majorTickMark val="out"/>
        <c:minorTickMark val="none"/>
        <c:tickLblPos val="low"/>
        <c:spPr>
          <a:ln w="12700" cap="flat">
            <a:solidFill>
              <a:srgbClr val="888888"/>
            </a:solidFill>
            <a:prstDash val="solid"/>
            <a:round/>
          </a:ln>
        </c:spPr>
        <c:txPr>
          <a:bodyPr/>
          <a:lstStyle/>
          <a:p>
            <a:pPr>
              <a:defRPr sz="1200" b="0" i="0" u="none" strike="noStrike">
                <a:solidFill>
                  <a:srgbClr val="64748B"/>
                </a:solidFill>
                <a:latin typeface="Arial"/>
              </a:defRPr>
            </a:pPr>
            <a:endParaRPr lang="en-US"/>
          </a:p>
        </c:txPr>
        <c:crossAx val="2094734552"/>
        <c:crosses val="autoZero"/>
        <c:auto val="1"/>
        <c:lblAlgn val="ctr"/>
        <c:lblOffset val="100"/>
        <c:noMultiLvlLbl val="1"/>
      </c:catAx>
      <c:valAx>
        <c:axId val="2094734552"/>
        <c:scaling>
          <c:orientation val="minMax"/>
        </c:scaling>
        <c:delete val="0"/>
        <c:axPos val="l"/>
        <c:majorGridlines>
          <c:spPr>
            <a:ln w="6350" cap="flat">
              <a:solidFill>
                <a:srgbClr val="E2E8F0"/>
              </a:solidFill>
              <a:prstDash val="solid"/>
              <a:round/>
            </a:ln>
          </c:spPr>
        </c:majorGridlines>
        <c:numFmt formatCode="General" sourceLinked="0"/>
        <c:majorTickMark val="out"/>
        <c:minorTickMark val="none"/>
        <c:tickLblPos val="nextTo"/>
        <c:spPr>
          <a:ln w="12700" cap="flat">
            <a:solidFill>
              <a:srgbClr val="888888"/>
            </a:solidFill>
            <a:prstDash val="solid"/>
            <a:round/>
          </a:ln>
        </c:spPr>
        <c:txPr>
          <a:bodyPr/>
          <a:lstStyle/>
          <a:p>
            <a:pPr>
              <a:defRPr sz="1200" b="0" i="0" u="none" strike="noStrike">
                <a:solidFill>
                  <a:srgbClr val="64748B"/>
                </a:solidFill>
                <a:latin typeface="Arial"/>
              </a:defRPr>
            </a:pPr>
            <a:endParaRPr lang="en-US"/>
          </a:p>
        </c:txPr>
        <c:crossAx val="2094734554"/>
        <c:crosses val="autoZero"/>
        <c:crossBetween val="between"/>
      </c:valAx>
      <c:spPr>
        <a:noFill/>
        <a:ln>
          <a:noFill/>
        </a:ln>
        <a:effectLst/>
      </c:spPr>
    </c:plotArea>
    <c:legend>
      <c:legendPos val="b"/>
      <c:overlay val="0"/>
      <c:txPr>
        <a:bodyPr/>
        <a:lstStyle/>
        <a:p>
          <a:pPr>
            <a:defRPr sz="1000"/>
          </a:pPr>
          <a:endParaRPr lang="en-US"/>
        </a:p>
      </c:txPr>
    </c:legend>
    <c:plotVisOnly val="1"/>
    <c:dispBlanksAs val="span"/>
    <c:showDLblsOverMax val="1"/>
  </c:chart>
  <c:spPr>
    <a:solidFill>
      <a:srgbClr val="FFFFFF"/>
    </a:solidFill>
    <a:ln>
      <a:noFill/>
    </a:ln>
    <a:effectLst/>
  </c:spPr>
  <c:externalData r:id="rId1">
    <c:autoUpdate val="0"/>
  </c:externalData>
</c:chartSpac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638943D-5880-4D0E-B9E3-3FD2F83DA3A7}" type="datetimeFigureOut">
              <a:rPr lang="en-GB" smtClean="0"/>
              <a:t>11/04/2026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F5956E1-147B-40D2-8228-39F3BA342114}" type="slidenum">
              <a:rPr lang="en-GB" smtClean="0"/>
              <a:t>‹#›</a:t>
            </a:fld>
            <a:endParaRPr lang="en-GB"/>
          </a:p>
        </p:txBody>
      </p:sp>
    </p:spTree>
    <p:extLst>
      <p:ext uri="{BB962C8B-B14F-4D97-AF65-F5344CB8AC3E}">
        <p14:creationId xmlns:p14="http://schemas.microsoft.com/office/powerpoint/2010/main" val="328198571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business overview is discussed in this slide. </a:t>
            </a:r>
            <a:r>
              <a:rPr lang="en-US" dirty="0" err="1"/>
              <a:t>EcoPack</a:t>
            </a:r>
            <a:r>
              <a:rPr lang="en-US" dirty="0"/>
              <a:t> Solutions is a start-up company that is based in the United Kingdom and it provides 3 different forms of environmentally friendly packaging; biodegradable, compostable and recyclable. SMEs in e-commerce and food serve as our main customers. We are a Private Limited Company to protect and scale investors. We have a lean management, which maintains low overheads: the founder serves as the strategy holder, assisted by an operations manager and marketing coordinator, and the manufacturing is outsourced to certified sustainable suppliers to avoid spending much capital in the initial phase of the company. Unique Selling Points: certified eco-labels, </a:t>
            </a:r>
            <a:r>
              <a:rPr lang="en-US" dirty="0" err="1"/>
              <a:t>customisation</a:t>
            </a:r>
            <a:r>
              <a:rPr lang="en-US" dirty="0"/>
              <a:t>, and targeting to the underserved segment of SMEs</a:t>
            </a:r>
            <a:r>
              <a:rPr lang="en-IN" sz="1200" kern="1200" dirty="0">
                <a:solidFill>
                  <a:schemeClr val="tx1"/>
                </a:solidFill>
                <a:effectLst/>
                <a:latin typeface="+mn-lt"/>
                <a:ea typeface="+mn-ea"/>
                <a:cs typeface="+mn-cs"/>
              </a:rPr>
              <a:t>(Kumar et al., 2019).</a:t>
            </a:r>
            <a:r>
              <a:rPr lang="en-US" dirty="0"/>
              <a:t>.</a:t>
            </a:r>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Three of the most influential external factors of our PESTEL analysis are pointed out in this slide. First, Political: The Plastic Packaging Tax that came into effect in 2022 levies businesses with an amount of £200 per </a:t>
            </a:r>
            <a:r>
              <a:rPr lang="en-US" dirty="0" err="1"/>
              <a:t>tonne</a:t>
            </a:r>
            <a:r>
              <a:rPr lang="en-US" dirty="0"/>
              <a:t> of under-recycled plastic packaging. This will provide an immediate switch financial incentive to our target customers. Second, Social: More than 60 percent of the UK consumers are now actively attracted to the sustainable brand packaging. This does not constitute a trend but a structural change which guarantees increased demand. Third, Legal: The Environment Act 2021 and Extended Producer Responsibility policies are policies that ensure businesses undertake the management of packaging waste and therefore as a direct result, create a demand with certified suppliers such as </a:t>
            </a:r>
            <a:r>
              <a:rPr lang="en-US" dirty="0" err="1"/>
              <a:t>EcoPack</a:t>
            </a:r>
            <a:r>
              <a:rPr lang="en-US" dirty="0"/>
              <a:t> Solutions. A combination of these factors will provide a powerful, policy-supported market tailwind to our business.</a:t>
            </a: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current slide shows our two fundamental marketing strategies based on the 7Ps framework. Strategy 1 - Digital Marketing and SEO: We will use SEO to be at the top of the search results such as sustainable packaging of small businesses in the UK. The Instagram and LinkedIn social media create a community that is sustainability-driven. Email campaigns are focused on SMEs directly, value-driven content. The Packaging Innovations Exhibition is also another event that we will be attending to establish B2B networks and brand recognition. Strategy 2 - Competitive Pricing and </a:t>
            </a:r>
            <a:r>
              <a:rPr lang="en-US" dirty="0" err="1"/>
              <a:t>Customisation</a:t>
            </a:r>
            <a:r>
              <a:rPr lang="en-US" dirty="0"/>
              <a:t>: </a:t>
            </a:r>
            <a:r>
              <a:rPr lang="en-US" dirty="0" err="1"/>
              <a:t>EcoPack</a:t>
            </a:r>
            <a:r>
              <a:rPr lang="en-US" dirty="0"/>
              <a:t> Solutions will be marketed as the low cost, quality packaging provider to the SMEs. Volume discounts are a reward system of loyalty, and our </a:t>
            </a:r>
            <a:r>
              <a:rPr lang="en-US" dirty="0" err="1"/>
              <a:t>customisation</a:t>
            </a:r>
            <a:r>
              <a:rPr lang="en-US" dirty="0"/>
              <a:t> features, such as branded boxes, mailer bags are unlike generic competitors. EU certification provides a sense of reliability and is worth the slight extra cost when compared to plastic. These strategies combined will achieve this by acquiring and retaining customers in a competitive market. </a:t>
            </a: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last content slide will discuss our funding needs and financial prospects. </a:t>
            </a:r>
            <a:r>
              <a:rPr lang="en-US" dirty="0" err="1"/>
              <a:t>EcoPack</a:t>
            </a:r>
            <a:r>
              <a:rPr lang="en-US" dirty="0"/>
              <a:t> Solutions will need start-up capital of £50,000, with the UK Government Start Up Loan will provide up to £30,000 at low interest rates and the founders will provide the remaining £20,000. This hybrid strategy minimizes financial risk and gives an indication of commitment by the founders to investors. Month 1 startup expenses are £32,000 - the biggest expense is the initial stock amounting to £15,000, which is required to meet the early orders. The bar chart demonstrates how our revenue will look like: we will have £8,000 in Month 1, and then its growth will be in the form of the bar which will reach the value of £18,000 in Month 3, but the expenses will remain steady. Importantly, we break even in Month 3 whereby the net profit is equal to £1,400. This is a sign of an evident and feasible avenue to profitability in the first quarter of trade.</a:t>
            </a: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is your last slide - your call to action. Overview the four main reasons to invest: regulatory tailwinds through the Plastic Packaging Tax and Environment Act, high-growth market with good consumer trends, well differentiated product that serves the underserved segment of the SME market, and plausible financial plan resulting in breakeven in Month 3. Near the end, thanking the investors and questions. Keep eye contact and confident and calm voice during the Q&amp;A and be ready to explain the financial projections, the target market size, and competitive differentiation.</a:t>
            </a: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69992B9-E55C-DA4F-BA93-1F929DAA5CE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CABE888-AB91-7ECD-CEB2-BDB5C3C7293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0FC5266-45E4-4577-D5FB-EA680361C118}"/>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5F2781D7-2155-2432-F005-1CBDEEE92E55}"/>
              </a:ext>
            </a:extLst>
          </p:cNvPr>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97490902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24F69A-DFE2-F327-B0A3-84DB1CD870E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EC20050-27F2-C53E-BFAD-1B7112DBA0B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3D84556-2F3E-CE6B-3398-AC111A96AB3F}"/>
              </a:ext>
            </a:extLst>
          </p:cNvPr>
          <p:cNvSpPr>
            <a:spLocks noGrp="1"/>
          </p:cNvSpPr>
          <p:nvPr>
            <p:ph type="dt" sz="half" idx="10"/>
          </p:nvPr>
        </p:nvSpPr>
        <p:spPr/>
        <p:txBody>
          <a:bodyPr/>
          <a:lstStyle/>
          <a:p>
            <a:fld id="{17480CFF-2E8C-4FC3-92AB-66BC8D5699C0}" type="datetimeFigureOut">
              <a:rPr lang="en-GB" smtClean="0"/>
              <a:t>11/04/2026</a:t>
            </a:fld>
            <a:endParaRPr lang="en-GB"/>
          </a:p>
        </p:txBody>
      </p:sp>
      <p:sp>
        <p:nvSpPr>
          <p:cNvPr id="5" name="Footer Placeholder 4">
            <a:extLst>
              <a:ext uri="{FF2B5EF4-FFF2-40B4-BE49-F238E27FC236}">
                <a16:creationId xmlns:a16="http://schemas.microsoft.com/office/drawing/2014/main" id="{16C9A0AA-035A-DFF7-6171-914B7FD2CEE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B914E8F-7862-C64B-B880-8109649AE9C6}"/>
              </a:ext>
            </a:extLst>
          </p:cNvPr>
          <p:cNvSpPr>
            <a:spLocks noGrp="1"/>
          </p:cNvSpPr>
          <p:nvPr>
            <p:ph type="sldNum" sz="quarter" idx="12"/>
          </p:nvPr>
        </p:nvSpPr>
        <p:spPr/>
        <p:txBody>
          <a:bodyPr/>
          <a:lstStyle/>
          <a:p>
            <a:fld id="{83D242FA-B317-4A13-A4BF-5B06A1EF2005}" type="slidenum">
              <a:rPr lang="en-GB" smtClean="0"/>
              <a:t>‹#›</a:t>
            </a:fld>
            <a:endParaRPr lang="en-GB"/>
          </a:p>
        </p:txBody>
      </p:sp>
    </p:spTree>
    <p:extLst>
      <p:ext uri="{BB962C8B-B14F-4D97-AF65-F5344CB8AC3E}">
        <p14:creationId xmlns:p14="http://schemas.microsoft.com/office/powerpoint/2010/main" val="24849415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51F511-D50D-E786-90CE-A072F5D58AB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EEAD2FA-18A2-2804-1DDE-AECC6F35234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E1CD6F2-1C4E-B49D-8041-28DB8ED68B4C}"/>
              </a:ext>
            </a:extLst>
          </p:cNvPr>
          <p:cNvSpPr>
            <a:spLocks noGrp="1"/>
          </p:cNvSpPr>
          <p:nvPr>
            <p:ph type="dt" sz="half" idx="10"/>
          </p:nvPr>
        </p:nvSpPr>
        <p:spPr/>
        <p:txBody>
          <a:bodyPr/>
          <a:lstStyle/>
          <a:p>
            <a:fld id="{17480CFF-2E8C-4FC3-92AB-66BC8D5699C0}" type="datetimeFigureOut">
              <a:rPr lang="en-GB" smtClean="0"/>
              <a:t>11/04/2026</a:t>
            </a:fld>
            <a:endParaRPr lang="en-GB"/>
          </a:p>
        </p:txBody>
      </p:sp>
      <p:sp>
        <p:nvSpPr>
          <p:cNvPr id="5" name="Footer Placeholder 4">
            <a:extLst>
              <a:ext uri="{FF2B5EF4-FFF2-40B4-BE49-F238E27FC236}">
                <a16:creationId xmlns:a16="http://schemas.microsoft.com/office/drawing/2014/main" id="{C14A628C-1A78-0CC8-7A96-284571532B3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17E2611-2234-FE67-8F52-AE86D3B4F87C}"/>
              </a:ext>
            </a:extLst>
          </p:cNvPr>
          <p:cNvSpPr>
            <a:spLocks noGrp="1"/>
          </p:cNvSpPr>
          <p:nvPr>
            <p:ph type="sldNum" sz="quarter" idx="12"/>
          </p:nvPr>
        </p:nvSpPr>
        <p:spPr/>
        <p:txBody>
          <a:bodyPr/>
          <a:lstStyle/>
          <a:p>
            <a:fld id="{83D242FA-B317-4A13-A4BF-5B06A1EF2005}" type="slidenum">
              <a:rPr lang="en-GB" smtClean="0"/>
              <a:t>‹#›</a:t>
            </a:fld>
            <a:endParaRPr lang="en-GB"/>
          </a:p>
        </p:txBody>
      </p:sp>
    </p:spTree>
    <p:extLst>
      <p:ext uri="{BB962C8B-B14F-4D97-AF65-F5344CB8AC3E}">
        <p14:creationId xmlns:p14="http://schemas.microsoft.com/office/powerpoint/2010/main" val="141059367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4AC062-D38E-D40B-C77E-6EDA6E0F1D4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AA449F0-693A-CD00-40CE-872BAABC485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DC4BBB3-C58E-9918-842E-3CAA48831201}"/>
              </a:ext>
            </a:extLst>
          </p:cNvPr>
          <p:cNvSpPr>
            <a:spLocks noGrp="1"/>
          </p:cNvSpPr>
          <p:nvPr>
            <p:ph type="dt" sz="half" idx="10"/>
          </p:nvPr>
        </p:nvSpPr>
        <p:spPr/>
        <p:txBody>
          <a:bodyPr/>
          <a:lstStyle/>
          <a:p>
            <a:fld id="{17480CFF-2E8C-4FC3-92AB-66BC8D5699C0}" type="datetimeFigureOut">
              <a:rPr lang="en-GB" smtClean="0"/>
              <a:t>11/04/2026</a:t>
            </a:fld>
            <a:endParaRPr lang="en-GB"/>
          </a:p>
        </p:txBody>
      </p:sp>
      <p:sp>
        <p:nvSpPr>
          <p:cNvPr id="5" name="Footer Placeholder 4">
            <a:extLst>
              <a:ext uri="{FF2B5EF4-FFF2-40B4-BE49-F238E27FC236}">
                <a16:creationId xmlns:a16="http://schemas.microsoft.com/office/drawing/2014/main" id="{270CC760-4C61-2857-5D8D-5B9FADFAEBD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FA8272D-91DA-C00E-E81B-8F1D01AAFA1E}"/>
              </a:ext>
            </a:extLst>
          </p:cNvPr>
          <p:cNvSpPr>
            <a:spLocks noGrp="1"/>
          </p:cNvSpPr>
          <p:nvPr>
            <p:ph type="sldNum" sz="quarter" idx="12"/>
          </p:nvPr>
        </p:nvSpPr>
        <p:spPr/>
        <p:txBody>
          <a:bodyPr/>
          <a:lstStyle/>
          <a:p>
            <a:fld id="{83D242FA-B317-4A13-A4BF-5B06A1EF2005}" type="slidenum">
              <a:rPr lang="en-GB" smtClean="0"/>
              <a:t>‹#›</a:t>
            </a:fld>
            <a:endParaRPr lang="en-GB"/>
          </a:p>
        </p:txBody>
      </p:sp>
    </p:spTree>
    <p:extLst>
      <p:ext uri="{BB962C8B-B14F-4D97-AF65-F5344CB8AC3E}">
        <p14:creationId xmlns:p14="http://schemas.microsoft.com/office/powerpoint/2010/main" val="22847913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2747CB-D5D1-6E20-2BDD-1BF2BB0C7C9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C40943B-8399-0609-9B19-0413AD4CDDA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B55044E-96D9-4A39-F945-651F48674B9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5A93186-4D11-BFC9-EE78-C5ADBF469C90}"/>
              </a:ext>
            </a:extLst>
          </p:cNvPr>
          <p:cNvSpPr>
            <a:spLocks noGrp="1"/>
          </p:cNvSpPr>
          <p:nvPr>
            <p:ph type="dt" sz="half" idx="10"/>
          </p:nvPr>
        </p:nvSpPr>
        <p:spPr/>
        <p:txBody>
          <a:bodyPr/>
          <a:lstStyle/>
          <a:p>
            <a:fld id="{17480CFF-2E8C-4FC3-92AB-66BC8D5699C0}" type="datetimeFigureOut">
              <a:rPr lang="en-GB" smtClean="0"/>
              <a:t>11/04/2026</a:t>
            </a:fld>
            <a:endParaRPr lang="en-GB"/>
          </a:p>
        </p:txBody>
      </p:sp>
      <p:sp>
        <p:nvSpPr>
          <p:cNvPr id="6" name="Footer Placeholder 5">
            <a:extLst>
              <a:ext uri="{FF2B5EF4-FFF2-40B4-BE49-F238E27FC236}">
                <a16:creationId xmlns:a16="http://schemas.microsoft.com/office/drawing/2014/main" id="{59A5E736-B610-AD2D-4374-60C35F0EAAC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EF11E19-2AA1-C062-2807-5ACA45468A04}"/>
              </a:ext>
            </a:extLst>
          </p:cNvPr>
          <p:cNvSpPr>
            <a:spLocks noGrp="1"/>
          </p:cNvSpPr>
          <p:nvPr>
            <p:ph type="sldNum" sz="quarter" idx="12"/>
          </p:nvPr>
        </p:nvSpPr>
        <p:spPr/>
        <p:txBody>
          <a:bodyPr/>
          <a:lstStyle/>
          <a:p>
            <a:fld id="{83D242FA-B317-4A13-A4BF-5B06A1EF2005}" type="slidenum">
              <a:rPr lang="en-GB" smtClean="0"/>
              <a:t>‹#›</a:t>
            </a:fld>
            <a:endParaRPr lang="en-GB"/>
          </a:p>
        </p:txBody>
      </p:sp>
    </p:spTree>
    <p:extLst>
      <p:ext uri="{BB962C8B-B14F-4D97-AF65-F5344CB8AC3E}">
        <p14:creationId xmlns:p14="http://schemas.microsoft.com/office/powerpoint/2010/main" val="295087976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8BFBCE-8D21-2784-793E-616DE26BF07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93444FC-E9ED-22DA-74B8-0D5267CE38B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1DDEC26-D11D-768A-0880-5EA3F488E7E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D2648EC-6954-B399-9D20-CB040AAD168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B4DBC5E-7000-59E9-8D4E-0E8B754FA27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C3D8C40-7F5E-2AF6-9406-EEA6EA4932F7}"/>
              </a:ext>
            </a:extLst>
          </p:cNvPr>
          <p:cNvSpPr>
            <a:spLocks noGrp="1"/>
          </p:cNvSpPr>
          <p:nvPr>
            <p:ph type="dt" sz="half" idx="10"/>
          </p:nvPr>
        </p:nvSpPr>
        <p:spPr/>
        <p:txBody>
          <a:bodyPr/>
          <a:lstStyle/>
          <a:p>
            <a:fld id="{17480CFF-2E8C-4FC3-92AB-66BC8D5699C0}" type="datetimeFigureOut">
              <a:rPr lang="en-GB" smtClean="0"/>
              <a:t>11/04/2026</a:t>
            </a:fld>
            <a:endParaRPr lang="en-GB"/>
          </a:p>
        </p:txBody>
      </p:sp>
      <p:sp>
        <p:nvSpPr>
          <p:cNvPr id="8" name="Footer Placeholder 7">
            <a:extLst>
              <a:ext uri="{FF2B5EF4-FFF2-40B4-BE49-F238E27FC236}">
                <a16:creationId xmlns:a16="http://schemas.microsoft.com/office/drawing/2014/main" id="{7340D4D8-B370-BD6F-C472-BE30B321459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19756CA-C125-5FEE-5FB7-E0763AC47B17}"/>
              </a:ext>
            </a:extLst>
          </p:cNvPr>
          <p:cNvSpPr>
            <a:spLocks noGrp="1"/>
          </p:cNvSpPr>
          <p:nvPr>
            <p:ph type="sldNum" sz="quarter" idx="12"/>
          </p:nvPr>
        </p:nvSpPr>
        <p:spPr/>
        <p:txBody>
          <a:bodyPr/>
          <a:lstStyle/>
          <a:p>
            <a:fld id="{83D242FA-B317-4A13-A4BF-5B06A1EF2005}" type="slidenum">
              <a:rPr lang="en-GB" smtClean="0"/>
              <a:t>‹#›</a:t>
            </a:fld>
            <a:endParaRPr lang="en-GB"/>
          </a:p>
        </p:txBody>
      </p:sp>
    </p:spTree>
    <p:extLst>
      <p:ext uri="{BB962C8B-B14F-4D97-AF65-F5344CB8AC3E}">
        <p14:creationId xmlns:p14="http://schemas.microsoft.com/office/powerpoint/2010/main" val="49596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078668-E4B8-1C6B-F072-04F1737F6B0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9A57ED6-1E19-3B26-DCA6-BFF526941C90}"/>
              </a:ext>
            </a:extLst>
          </p:cNvPr>
          <p:cNvSpPr>
            <a:spLocks noGrp="1"/>
          </p:cNvSpPr>
          <p:nvPr>
            <p:ph type="dt" sz="half" idx="10"/>
          </p:nvPr>
        </p:nvSpPr>
        <p:spPr/>
        <p:txBody>
          <a:bodyPr/>
          <a:lstStyle/>
          <a:p>
            <a:fld id="{17480CFF-2E8C-4FC3-92AB-66BC8D5699C0}" type="datetimeFigureOut">
              <a:rPr lang="en-GB" smtClean="0"/>
              <a:t>11/04/2026</a:t>
            </a:fld>
            <a:endParaRPr lang="en-GB"/>
          </a:p>
        </p:txBody>
      </p:sp>
      <p:sp>
        <p:nvSpPr>
          <p:cNvPr id="4" name="Footer Placeholder 3">
            <a:extLst>
              <a:ext uri="{FF2B5EF4-FFF2-40B4-BE49-F238E27FC236}">
                <a16:creationId xmlns:a16="http://schemas.microsoft.com/office/drawing/2014/main" id="{6BC7C3EA-37E7-19DF-F84D-A527B97FC75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CCE3752-A550-1E8C-E9C1-6FED7C5217C5}"/>
              </a:ext>
            </a:extLst>
          </p:cNvPr>
          <p:cNvSpPr>
            <a:spLocks noGrp="1"/>
          </p:cNvSpPr>
          <p:nvPr>
            <p:ph type="sldNum" sz="quarter" idx="12"/>
          </p:nvPr>
        </p:nvSpPr>
        <p:spPr/>
        <p:txBody>
          <a:bodyPr/>
          <a:lstStyle/>
          <a:p>
            <a:fld id="{83D242FA-B317-4A13-A4BF-5B06A1EF2005}" type="slidenum">
              <a:rPr lang="en-GB" smtClean="0"/>
              <a:t>‹#›</a:t>
            </a:fld>
            <a:endParaRPr lang="en-GB"/>
          </a:p>
        </p:txBody>
      </p:sp>
    </p:spTree>
    <p:extLst>
      <p:ext uri="{BB962C8B-B14F-4D97-AF65-F5344CB8AC3E}">
        <p14:creationId xmlns:p14="http://schemas.microsoft.com/office/powerpoint/2010/main" val="37772288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1DE26C6-4101-BD29-3370-2D5DC2124165}"/>
              </a:ext>
            </a:extLst>
          </p:cNvPr>
          <p:cNvSpPr>
            <a:spLocks noGrp="1"/>
          </p:cNvSpPr>
          <p:nvPr>
            <p:ph type="dt" sz="half" idx="10"/>
          </p:nvPr>
        </p:nvSpPr>
        <p:spPr/>
        <p:txBody>
          <a:bodyPr/>
          <a:lstStyle/>
          <a:p>
            <a:fld id="{17480CFF-2E8C-4FC3-92AB-66BC8D5699C0}" type="datetimeFigureOut">
              <a:rPr lang="en-GB" smtClean="0"/>
              <a:t>11/04/2026</a:t>
            </a:fld>
            <a:endParaRPr lang="en-GB"/>
          </a:p>
        </p:txBody>
      </p:sp>
      <p:sp>
        <p:nvSpPr>
          <p:cNvPr id="3" name="Footer Placeholder 2">
            <a:extLst>
              <a:ext uri="{FF2B5EF4-FFF2-40B4-BE49-F238E27FC236}">
                <a16:creationId xmlns:a16="http://schemas.microsoft.com/office/drawing/2014/main" id="{9917E581-5F3F-034F-C2CF-02B40BAF445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A0C800C-FF56-4289-1A40-E7BDEDA4DA03}"/>
              </a:ext>
            </a:extLst>
          </p:cNvPr>
          <p:cNvSpPr>
            <a:spLocks noGrp="1"/>
          </p:cNvSpPr>
          <p:nvPr>
            <p:ph type="sldNum" sz="quarter" idx="12"/>
          </p:nvPr>
        </p:nvSpPr>
        <p:spPr/>
        <p:txBody>
          <a:bodyPr/>
          <a:lstStyle/>
          <a:p>
            <a:fld id="{83D242FA-B317-4A13-A4BF-5B06A1EF2005}" type="slidenum">
              <a:rPr lang="en-GB" smtClean="0"/>
              <a:t>‹#›</a:t>
            </a:fld>
            <a:endParaRPr lang="en-GB"/>
          </a:p>
        </p:txBody>
      </p:sp>
    </p:spTree>
    <p:extLst>
      <p:ext uri="{BB962C8B-B14F-4D97-AF65-F5344CB8AC3E}">
        <p14:creationId xmlns:p14="http://schemas.microsoft.com/office/powerpoint/2010/main" val="38185712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B26597-1360-66DC-0669-2B020C06AF7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AAC0723-B000-65BB-D66A-84808D61E28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2856268-B14E-B59A-B8C9-94432A18499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59D1629-FD45-74A7-4708-62FDA31E2671}"/>
              </a:ext>
            </a:extLst>
          </p:cNvPr>
          <p:cNvSpPr>
            <a:spLocks noGrp="1"/>
          </p:cNvSpPr>
          <p:nvPr>
            <p:ph type="dt" sz="half" idx="10"/>
          </p:nvPr>
        </p:nvSpPr>
        <p:spPr/>
        <p:txBody>
          <a:bodyPr/>
          <a:lstStyle/>
          <a:p>
            <a:fld id="{17480CFF-2E8C-4FC3-92AB-66BC8D5699C0}" type="datetimeFigureOut">
              <a:rPr lang="en-GB" smtClean="0"/>
              <a:t>11/04/2026</a:t>
            </a:fld>
            <a:endParaRPr lang="en-GB"/>
          </a:p>
        </p:txBody>
      </p:sp>
      <p:sp>
        <p:nvSpPr>
          <p:cNvPr id="6" name="Footer Placeholder 5">
            <a:extLst>
              <a:ext uri="{FF2B5EF4-FFF2-40B4-BE49-F238E27FC236}">
                <a16:creationId xmlns:a16="http://schemas.microsoft.com/office/drawing/2014/main" id="{3ED5B233-460E-3541-C57D-355A24411C5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16EDE96-12CE-B55A-5139-C3E91177D1BA}"/>
              </a:ext>
            </a:extLst>
          </p:cNvPr>
          <p:cNvSpPr>
            <a:spLocks noGrp="1"/>
          </p:cNvSpPr>
          <p:nvPr>
            <p:ph type="sldNum" sz="quarter" idx="12"/>
          </p:nvPr>
        </p:nvSpPr>
        <p:spPr/>
        <p:txBody>
          <a:bodyPr/>
          <a:lstStyle/>
          <a:p>
            <a:fld id="{83D242FA-B317-4A13-A4BF-5B06A1EF2005}" type="slidenum">
              <a:rPr lang="en-GB" smtClean="0"/>
              <a:t>‹#›</a:t>
            </a:fld>
            <a:endParaRPr lang="en-GB"/>
          </a:p>
        </p:txBody>
      </p:sp>
    </p:spTree>
    <p:extLst>
      <p:ext uri="{BB962C8B-B14F-4D97-AF65-F5344CB8AC3E}">
        <p14:creationId xmlns:p14="http://schemas.microsoft.com/office/powerpoint/2010/main" val="15230127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29CB50-3907-6C6C-900A-41A8AD9DBF6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DC70793-ECD0-9DD7-7CF1-46F4EBD877D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F150767-51BD-C916-2B8E-C51E0D00327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057A839-E7E7-1175-189A-3CF85990B74F}"/>
              </a:ext>
            </a:extLst>
          </p:cNvPr>
          <p:cNvSpPr>
            <a:spLocks noGrp="1"/>
          </p:cNvSpPr>
          <p:nvPr>
            <p:ph type="dt" sz="half" idx="10"/>
          </p:nvPr>
        </p:nvSpPr>
        <p:spPr/>
        <p:txBody>
          <a:bodyPr/>
          <a:lstStyle/>
          <a:p>
            <a:fld id="{17480CFF-2E8C-4FC3-92AB-66BC8D5699C0}" type="datetimeFigureOut">
              <a:rPr lang="en-GB" smtClean="0"/>
              <a:t>11/04/2026</a:t>
            </a:fld>
            <a:endParaRPr lang="en-GB"/>
          </a:p>
        </p:txBody>
      </p:sp>
      <p:sp>
        <p:nvSpPr>
          <p:cNvPr id="6" name="Footer Placeholder 5">
            <a:extLst>
              <a:ext uri="{FF2B5EF4-FFF2-40B4-BE49-F238E27FC236}">
                <a16:creationId xmlns:a16="http://schemas.microsoft.com/office/drawing/2014/main" id="{2F80B7F8-32BB-180E-151E-F2A56D83F40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F20017B-1581-A1D1-E544-5284C608C3C3}"/>
              </a:ext>
            </a:extLst>
          </p:cNvPr>
          <p:cNvSpPr>
            <a:spLocks noGrp="1"/>
          </p:cNvSpPr>
          <p:nvPr>
            <p:ph type="sldNum" sz="quarter" idx="12"/>
          </p:nvPr>
        </p:nvSpPr>
        <p:spPr/>
        <p:txBody>
          <a:bodyPr/>
          <a:lstStyle/>
          <a:p>
            <a:fld id="{83D242FA-B317-4A13-A4BF-5B06A1EF2005}" type="slidenum">
              <a:rPr lang="en-GB" smtClean="0"/>
              <a:t>‹#›</a:t>
            </a:fld>
            <a:endParaRPr lang="en-GB"/>
          </a:p>
        </p:txBody>
      </p:sp>
    </p:spTree>
    <p:extLst>
      <p:ext uri="{BB962C8B-B14F-4D97-AF65-F5344CB8AC3E}">
        <p14:creationId xmlns:p14="http://schemas.microsoft.com/office/powerpoint/2010/main" val="15257463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6B9033-54A5-F5C9-B66D-B59D1E6DE55B}"/>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E16BEBE-4BE7-A258-4EF6-08FB840E504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CE5CACD-8B5F-03C5-5935-5C6368F6AD09}"/>
              </a:ext>
            </a:extLst>
          </p:cNvPr>
          <p:cNvSpPr>
            <a:spLocks noGrp="1"/>
          </p:cNvSpPr>
          <p:nvPr>
            <p:ph type="dt" sz="half" idx="10"/>
          </p:nvPr>
        </p:nvSpPr>
        <p:spPr/>
        <p:txBody>
          <a:bodyPr/>
          <a:lstStyle/>
          <a:p>
            <a:fld id="{17480CFF-2E8C-4FC3-92AB-66BC8D5699C0}" type="datetimeFigureOut">
              <a:rPr lang="en-GB" smtClean="0"/>
              <a:t>11/04/2026</a:t>
            </a:fld>
            <a:endParaRPr lang="en-GB"/>
          </a:p>
        </p:txBody>
      </p:sp>
      <p:sp>
        <p:nvSpPr>
          <p:cNvPr id="5" name="Footer Placeholder 4">
            <a:extLst>
              <a:ext uri="{FF2B5EF4-FFF2-40B4-BE49-F238E27FC236}">
                <a16:creationId xmlns:a16="http://schemas.microsoft.com/office/drawing/2014/main" id="{EB1A5C01-94C7-5835-02B0-96CA2EAF468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8479CCE-36F4-DC8D-C6B3-5BF1D353ACCC}"/>
              </a:ext>
            </a:extLst>
          </p:cNvPr>
          <p:cNvSpPr>
            <a:spLocks noGrp="1"/>
          </p:cNvSpPr>
          <p:nvPr>
            <p:ph type="sldNum" sz="quarter" idx="12"/>
          </p:nvPr>
        </p:nvSpPr>
        <p:spPr/>
        <p:txBody>
          <a:bodyPr/>
          <a:lstStyle/>
          <a:p>
            <a:fld id="{83D242FA-B317-4A13-A4BF-5B06A1EF2005}" type="slidenum">
              <a:rPr lang="en-GB" smtClean="0"/>
              <a:t>‹#›</a:t>
            </a:fld>
            <a:endParaRPr lang="en-GB"/>
          </a:p>
        </p:txBody>
      </p:sp>
    </p:spTree>
    <p:extLst>
      <p:ext uri="{BB962C8B-B14F-4D97-AF65-F5344CB8AC3E}">
        <p14:creationId xmlns:p14="http://schemas.microsoft.com/office/powerpoint/2010/main" val="233315859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763ED82-EB2F-34E0-8C00-951BF1188E6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6AB33A3-4CC9-7E40-166A-46512BC6413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187784F-0196-0FC4-1B80-000C340C206C}"/>
              </a:ext>
            </a:extLst>
          </p:cNvPr>
          <p:cNvSpPr>
            <a:spLocks noGrp="1"/>
          </p:cNvSpPr>
          <p:nvPr>
            <p:ph type="dt" sz="half" idx="10"/>
          </p:nvPr>
        </p:nvSpPr>
        <p:spPr/>
        <p:txBody>
          <a:bodyPr/>
          <a:lstStyle/>
          <a:p>
            <a:fld id="{17480CFF-2E8C-4FC3-92AB-66BC8D5699C0}" type="datetimeFigureOut">
              <a:rPr lang="en-GB" smtClean="0"/>
              <a:t>11/04/2026</a:t>
            </a:fld>
            <a:endParaRPr lang="en-GB"/>
          </a:p>
        </p:txBody>
      </p:sp>
      <p:sp>
        <p:nvSpPr>
          <p:cNvPr id="5" name="Footer Placeholder 4">
            <a:extLst>
              <a:ext uri="{FF2B5EF4-FFF2-40B4-BE49-F238E27FC236}">
                <a16:creationId xmlns:a16="http://schemas.microsoft.com/office/drawing/2014/main" id="{04D471D4-9652-B36F-F355-6CD5F18641A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A640264-032B-D146-E4DA-989E49D91FDA}"/>
              </a:ext>
            </a:extLst>
          </p:cNvPr>
          <p:cNvSpPr>
            <a:spLocks noGrp="1"/>
          </p:cNvSpPr>
          <p:nvPr>
            <p:ph type="sldNum" sz="quarter" idx="12"/>
          </p:nvPr>
        </p:nvSpPr>
        <p:spPr/>
        <p:txBody>
          <a:bodyPr/>
          <a:lstStyle/>
          <a:p>
            <a:fld id="{83D242FA-B317-4A13-A4BF-5B06A1EF2005}" type="slidenum">
              <a:rPr lang="en-GB" smtClean="0"/>
              <a:t>‹#›</a:t>
            </a:fld>
            <a:endParaRPr lang="en-GB"/>
          </a:p>
        </p:txBody>
      </p:sp>
    </p:spTree>
    <p:extLst>
      <p:ext uri="{BB962C8B-B14F-4D97-AF65-F5344CB8AC3E}">
        <p14:creationId xmlns:p14="http://schemas.microsoft.com/office/powerpoint/2010/main" val="114685841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DEFAULT">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3394285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A9B231B-993D-0F7D-2001-6726A430B7C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913C0A5-DF9A-83B0-ED81-112C90379E1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E28F08F-2C9A-182B-56DD-FEA2C335E48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7480CFF-2E8C-4FC3-92AB-66BC8D5699C0}" type="datetimeFigureOut">
              <a:rPr lang="en-GB" smtClean="0"/>
              <a:t>11/04/2026</a:t>
            </a:fld>
            <a:endParaRPr lang="en-GB"/>
          </a:p>
        </p:txBody>
      </p:sp>
      <p:sp>
        <p:nvSpPr>
          <p:cNvPr id="5" name="Footer Placeholder 4">
            <a:extLst>
              <a:ext uri="{FF2B5EF4-FFF2-40B4-BE49-F238E27FC236}">
                <a16:creationId xmlns:a16="http://schemas.microsoft.com/office/drawing/2014/main" id="{10EA02E7-D999-639F-7D6E-4DA40FAC975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DBA64BC2-1ACD-BA3F-9002-5F26ECC5D03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3D242FA-B317-4A13-A4BF-5B06A1EF2005}" type="slidenum">
              <a:rPr lang="en-GB" smtClean="0"/>
              <a:t>‹#›</a:t>
            </a:fld>
            <a:endParaRPr lang="en-GB"/>
          </a:p>
        </p:txBody>
      </p:sp>
    </p:spTree>
    <p:extLst>
      <p:ext uri="{BB962C8B-B14F-4D97-AF65-F5344CB8AC3E}">
        <p14:creationId xmlns:p14="http://schemas.microsoft.com/office/powerpoint/2010/main" val="337623126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5.xml"/><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8" Type="http://schemas.openxmlformats.org/officeDocument/2006/relationships/hyperlink" Target="https://doi.org/10.1016/j.jclepro.2015.12.020" TargetMode="External"/><Relationship Id="rId3" Type="http://schemas.openxmlformats.org/officeDocument/2006/relationships/hyperlink" Target="https://doi.org/10.1016/j.jclepro.2017.07.184" TargetMode="External"/><Relationship Id="rId7" Type="http://schemas.openxmlformats.org/officeDocument/2006/relationships/hyperlink" Target="https://doi.org/10.1002/bse.1821" TargetMode="External"/><Relationship Id="rId2" Type="http://schemas.openxmlformats.org/officeDocument/2006/relationships/notesSlide" Target="../notesSlides/notesSlide7.xml"/><Relationship Id="rId1" Type="http://schemas.openxmlformats.org/officeDocument/2006/relationships/slideLayout" Target="../slideLayouts/slideLayout12.xml"/><Relationship Id="rId6" Type="http://schemas.openxmlformats.org/officeDocument/2006/relationships/hyperlink" Target="https://doi.org/10.1016/j.jclepro.2016.09.116" TargetMode="External"/><Relationship Id="rId5" Type="http://schemas.openxmlformats.org/officeDocument/2006/relationships/hyperlink" Target="https://doi.org/10.3390/ma13214994" TargetMode="External"/><Relationship Id="rId4" Type="http://schemas.openxmlformats.org/officeDocument/2006/relationships/hyperlink" Target="https://doi.org/10.1108/md-09-2018-1070" TargetMode="External"/><Relationship Id="rId9" Type="http://schemas.openxmlformats.org/officeDocument/2006/relationships/hyperlink" Target="https://doi.org/10.1007/s10603-010-9132-7"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hape 1"/>
          <p:cNvSpPr/>
          <p:nvPr/>
        </p:nvSpPr>
        <p:spPr>
          <a:xfrm>
            <a:off x="0" y="0"/>
            <a:ext cx="304800" cy="6858000"/>
          </a:xfrm>
          <a:prstGeom prst="rect">
            <a:avLst/>
          </a:prstGeom>
          <a:solidFill>
            <a:srgbClr val="4A7C59"/>
          </a:solidFill>
          <a:ln w="12700">
            <a:solidFill>
              <a:srgbClr val="4A7C59"/>
            </a:solidFill>
            <a:prstDash val="solid"/>
          </a:ln>
        </p:spPr>
      </p:sp>
      <p:sp>
        <p:nvSpPr>
          <p:cNvPr id="4" name="Text 2"/>
          <p:cNvSpPr/>
          <p:nvPr/>
        </p:nvSpPr>
        <p:spPr>
          <a:xfrm>
            <a:off x="609600" y="853440"/>
            <a:ext cx="10972800" cy="1463040"/>
          </a:xfrm>
          <a:prstGeom prst="rect">
            <a:avLst/>
          </a:prstGeom>
          <a:noFill/>
          <a:ln/>
        </p:spPr>
        <p:txBody>
          <a:bodyPr wrap="square" rtlCol="0" anchor="ctr"/>
          <a:lstStyle/>
          <a:p>
            <a:pPr algn="ctr"/>
            <a:r>
              <a:rPr lang="en-US" sz="6933" b="1" dirty="0">
                <a:effectLst>
                  <a:glow rad="101600">
                    <a:srgbClr val="76B041">
                      <a:alpha val="15000"/>
                    </a:srgbClr>
                  </a:glow>
                </a:effectLst>
                <a:latin typeface="Trebuchet MS" pitchFamily="34" charset="0"/>
                <a:ea typeface="Trebuchet MS" pitchFamily="34" charset="-122"/>
                <a:cs typeface="Trebuchet MS" pitchFamily="34" charset="-120"/>
              </a:rPr>
              <a:t>EcoPack Solutions</a:t>
            </a:r>
            <a:endParaRPr lang="en-US" sz="6933" dirty="0"/>
          </a:p>
        </p:txBody>
      </p:sp>
      <p:sp>
        <p:nvSpPr>
          <p:cNvPr id="5" name="Text 3"/>
          <p:cNvSpPr/>
          <p:nvPr/>
        </p:nvSpPr>
        <p:spPr>
          <a:xfrm>
            <a:off x="609600" y="2316480"/>
            <a:ext cx="10972800" cy="670560"/>
          </a:xfrm>
          <a:prstGeom prst="rect">
            <a:avLst/>
          </a:prstGeom>
          <a:noFill/>
          <a:ln/>
        </p:spPr>
        <p:txBody>
          <a:bodyPr wrap="square" rtlCol="0" anchor="ctr"/>
          <a:lstStyle/>
          <a:p>
            <a:pPr algn="ctr"/>
            <a:r>
              <a:rPr lang="en-US" sz="2400" i="1" dirty="0">
                <a:latin typeface="Calibri" pitchFamily="34" charset="0"/>
                <a:ea typeface="Calibri" pitchFamily="34" charset="-122"/>
                <a:cs typeface="Calibri" pitchFamily="34" charset="-120"/>
              </a:rPr>
              <a:t>Sustainable Packaging for a Greener Tomorrow</a:t>
            </a:r>
            <a:endParaRPr lang="en-US" sz="2400" dirty="0"/>
          </a:p>
        </p:txBody>
      </p:sp>
      <p:sp>
        <p:nvSpPr>
          <p:cNvPr id="6" name="Shape 4"/>
          <p:cNvSpPr/>
          <p:nvPr/>
        </p:nvSpPr>
        <p:spPr>
          <a:xfrm>
            <a:off x="5608320" y="3108960"/>
            <a:ext cx="975360" cy="146304"/>
          </a:xfrm>
          <a:prstGeom prst="ellipse">
            <a:avLst/>
          </a:prstGeom>
          <a:solidFill>
            <a:srgbClr val="76B041"/>
          </a:solidFill>
          <a:ln w="12700">
            <a:solidFill>
              <a:srgbClr val="76B041"/>
            </a:solidFill>
            <a:prstDash val="solid"/>
          </a:ln>
        </p:spPr>
      </p:sp>
      <p:sp>
        <p:nvSpPr>
          <p:cNvPr id="7" name="Shape 5"/>
          <p:cNvSpPr/>
          <p:nvPr/>
        </p:nvSpPr>
        <p:spPr>
          <a:xfrm>
            <a:off x="1828800" y="3267456"/>
            <a:ext cx="8534400" cy="2560320"/>
          </a:xfrm>
          <a:prstGeom prst="rect">
            <a:avLst/>
          </a:prstGeom>
          <a:solidFill>
            <a:srgbClr val="FFFFFF">
              <a:alpha val="12000"/>
            </a:srgbClr>
          </a:solidFill>
          <a:ln w="12700">
            <a:solidFill>
              <a:srgbClr val="76B041"/>
            </a:solidFill>
            <a:prstDash val="solid"/>
          </a:ln>
          <a:effectLst>
            <a:outerShdw blurRad="101600" dist="38100" dir="8100000" algn="bl" rotWithShape="0">
              <a:srgbClr val="000000">
                <a:alpha val="12000"/>
              </a:srgbClr>
            </a:outerShdw>
          </a:effectLst>
        </p:spPr>
      </p:sp>
      <p:sp>
        <p:nvSpPr>
          <p:cNvPr id="8" name="Text 6"/>
          <p:cNvSpPr/>
          <p:nvPr/>
        </p:nvSpPr>
        <p:spPr>
          <a:xfrm>
            <a:off x="2011680" y="3560064"/>
            <a:ext cx="8168640" cy="2267712"/>
          </a:xfrm>
          <a:prstGeom prst="rect">
            <a:avLst/>
          </a:prstGeom>
          <a:noFill/>
          <a:ln/>
        </p:spPr>
        <p:txBody>
          <a:bodyPr wrap="square" rtlCol="0" anchor="ctr"/>
          <a:lstStyle/>
          <a:p>
            <a:pPr algn="ctr">
              <a:lnSpc>
                <a:spcPct val="140000"/>
              </a:lnSpc>
            </a:pPr>
            <a:r>
              <a:rPr lang="en-US" sz="1733" dirty="0">
                <a:latin typeface="Calibri" pitchFamily="34" charset="0"/>
                <a:ea typeface="Calibri" pitchFamily="34" charset="-122"/>
                <a:cs typeface="Calibri" pitchFamily="34" charset="-120"/>
              </a:rPr>
              <a:t>Programme: Certificate in HE Business Skills for the Workplace</a:t>
            </a:r>
            <a:endParaRPr lang="en-US" sz="1733" dirty="0"/>
          </a:p>
          <a:p>
            <a:pPr algn="ctr">
              <a:lnSpc>
                <a:spcPct val="140000"/>
              </a:lnSpc>
            </a:pPr>
            <a:r>
              <a:rPr lang="en-US" sz="1733" dirty="0">
                <a:latin typeface="Calibri" pitchFamily="34" charset="0"/>
                <a:ea typeface="Calibri" pitchFamily="34" charset="-122"/>
                <a:cs typeface="Calibri" pitchFamily="34" charset="-120"/>
              </a:rPr>
              <a:t>Module: Enterprise and Entrepreneurship | Code: LCLM4006</a:t>
            </a:r>
            <a:endParaRPr lang="en-US" sz="1733" dirty="0"/>
          </a:p>
          <a:p>
            <a:pPr algn="ctr">
              <a:lnSpc>
                <a:spcPct val="140000"/>
              </a:lnSpc>
            </a:pPr>
            <a:r>
              <a:rPr lang="en-US" sz="1733" dirty="0">
                <a:latin typeface="Calibri" pitchFamily="34" charset="0"/>
                <a:ea typeface="Calibri" pitchFamily="34" charset="-122"/>
                <a:cs typeface="Calibri" pitchFamily="34" charset="-120"/>
              </a:rPr>
              <a:t>Assignment: Part 2 – Individual Presentation Pitch</a:t>
            </a:r>
            <a:endParaRPr lang="en-US" sz="1733"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hape 0"/>
          <p:cNvSpPr/>
          <p:nvPr/>
        </p:nvSpPr>
        <p:spPr>
          <a:xfrm>
            <a:off x="0" y="0"/>
            <a:ext cx="12192000" cy="914400"/>
          </a:xfrm>
          <a:prstGeom prst="rect">
            <a:avLst/>
          </a:prstGeom>
          <a:solidFill>
            <a:srgbClr val="1E5631"/>
          </a:solidFill>
          <a:ln w="12700">
            <a:solidFill>
              <a:srgbClr val="1E5631"/>
            </a:solidFill>
            <a:prstDash val="solid"/>
          </a:ln>
        </p:spPr>
      </p:sp>
      <p:sp>
        <p:nvSpPr>
          <p:cNvPr id="3" name="Text 1"/>
          <p:cNvSpPr/>
          <p:nvPr/>
        </p:nvSpPr>
        <p:spPr>
          <a:xfrm>
            <a:off x="487680" y="0"/>
            <a:ext cx="11216640" cy="914400"/>
          </a:xfrm>
          <a:prstGeom prst="rect">
            <a:avLst/>
          </a:prstGeom>
          <a:noFill/>
          <a:ln/>
        </p:spPr>
        <p:txBody>
          <a:bodyPr wrap="square" rtlCol="0" anchor="ctr"/>
          <a:lstStyle/>
          <a:p>
            <a:r>
              <a:rPr lang="en-US" sz="3467" b="1" dirty="0">
                <a:solidFill>
                  <a:srgbClr val="FFFFFF"/>
                </a:solidFill>
                <a:latin typeface="Trebuchet MS" pitchFamily="34" charset="0"/>
                <a:ea typeface="Trebuchet MS" pitchFamily="34" charset="-122"/>
                <a:cs typeface="Trebuchet MS" pitchFamily="34" charset="-120"/>
              </a:rPr>
              <a:t>Business Overview</a:t>
            </a:r>
            <a:endParaRPr lang="en-US" sz="3467" dirty="0"/>
          </a:p>
        </p:txBody>
      </p:sp>
      <p:sp>
        <p:nvSpPr>
          <p:cNvPr id="4" name="Text 2"/>
          <p:cNvSpPr/>
          <p:nvPr/>
        </p:nvSpPr>
        <p:spPr>
          <a:xfrm>
            <a:off x="10728960" y="0"/>
            <a:ext cx="1219200" cy="914400"/>
          </a:xfrm>
          <a:prstGeom prst="rect">
            <a:avLst/>
          </a:prstGeom>
          <a:noFill/>
          <a:ln/>
        </p:spPr>
        <p:txBody>
          <a:bodyPr wrap="square" rtlCol="0" anchor="ctr"/>
          <a:lstStyle/>
          <a:p>
            <a:pPr algn="r"/>
            <a:r>
              <a:rPr lang="en-US" sz="1200" dirty="0">
                <a:solidFill>
                  <a:srgbClr val="90B890"/>
                </a:solidFill>
                <a:latin typeface="Calibri" pitchFamily="34" charset="0"/>
                <a:ea typeface="Calibri" pitchFamily="34" charset="-122"/>
                <a:cs typeface="Calibri" pitchFamily="34" charset="-120"/>
              </a:rPr>
              <a:t>SLIDE 2</a:t>
            </a:r>
            <a:endParaRPr lang="en-US" sz="1200" dirty="0"/>
          </a:p>
        </p:txBody>
      </p:sp>
      <p:sp>
        <p:nvSpPr>
          <p:cNvPr id="5" name="Shape 3"/>
          <p:cNvSpPr/>
          <p:nvPr/>
        </p:nvSpPr>
        <p:spPr>
          <a:xfrm>
            <a:off x="426720" y="1158240"/>
            <a:ext cx="7071360" cy="1584960"/>
          </a:xfrm>
          <a:prstGeom prst="rect">
            <a:avLst/>
          </a:prstGeom>
          <a:solidFill>
            <a:srgbClr val="FFFFFF"/>
          </a:solidFill>
          <a:ln w="12700">
            <a:solidFill>
              <a:srgbClr val="E8EEE9"/>
            </a:solidFill>
            <a:prstDash val="solid"/>
          </a:ln>
          <a:effectLst>
            <a:outerShdw blurRad="101600" dist="38100" dir="8100000" algn="bl" rotWithShape="0">
              <a:srgbClr val="000000">
                <a:alpha val="12000"/>
              </a:srgbClr>
            </a:outerShdw>
          </a:effectLst>
        </p:spPr>
      </p:sp>
      <p:sp>
        <p:nvSpPr>
          <p:cNvPr id="6" name="Shape 4"/>
          <p:cNvSpPr/>
          <p:nvPr/>
        </p:nvSpPr>
        <p:spPr>
          <a:xfrm>
            <a:off x="426720" y="1158240"/>
            <a:ext cx="146304" cy="1584960"/>
          </a:xfrm>
          <a:prstGeom prst="rect">
            <a:avLst/>
          </a:prstGeom>
          <a:solidFill>
            <a:srgbClr val="76B041"/>
          </a:solidFill>
          <a:ln w="12700">
            <a:solidFill>
              <a:srgbClr val="76B041"/>
            </a:solidFill>
            <a:prstDash val="solid"/>
          </a:ln>
        </p:spPr>
      </p:sp>
      <p:sp>
        <p:nvSpPr>
          <p:cNvPr id="7" name="Text 5"/>
          <p:cNvSpPr/>
          <p:nvPr/>
        </p:nvSpPr>
        <p:spPr>
          <a:xfrm>
            <a:off x="731520" y="1231392"/>
            <a:ext cx="6583680" cy="365760"/>
          </a:xfrm>
          <a:prstGeom prst="rect">
            <a:avLst/>
          </a:prstGeom>
          <a:noFill/>
          <a:ln/>
        </p:spPr>
        <p:txBody>
          <a:bodyPr wrap="square" rtlCol="0" anchor="ctr"/>
          <a:lstStyle/>
          <a:p>
            <a:r>
              <a:rPr lang="en-US" sz="1867" b="1" dirty="0">
                <a:solidFill>
                  <a:srgbClr val="1E5631"/>
                </a:solidFill>
                <a:latin typeface="Trebuchet MS" pitchFamily="34" charset="0"/>
                <a:ea typeface="Trebuchet MS" pitchFamily="34" charset="-122"/>
                <a:cs typeface="Trebuchet MS" pitchFamily="34" charset="-120"/>
              </a:rPr>
              <a:t>What We Offer</a:t>
            </a:r>
            <a:endParaRPr lang="en-US" sz="1867" dirty="0"/>
          </a:p>
        </p:txBody>
      </p:sp>
      <p:sp>
        <p:nvSpPr>
          <p:cNvPr id="8" name="Text 6"/>
          <p:cNvSpPr/>
          <p:nvPr/>
        </p:nvSpPr>
        <p:spPr>
          <a:xfrm>
            <a:off x="731520" y="1621536"/>
            <a:ext cx="6583680" cy="999744"/>
          </a:xfrm>
          <a:prstGeom prst="rect">
            <a:avLst/>
          </a:prstGeom>
          <a:noFill/>
          <a:ln/>
        </p:spPr>
        <p:txBody>
          <a:bodyPr wrap="square" rtlCol="0" anchor="ctr"/>
          <a:lstStyle/>
          <a:p>
            <a:pPr>
              <a:lnSpc>
                <a:spcPct val="130000"/>
              </a:lnSpc>
            </a:pPr>
            <a:r>
              <a:rPr lang="en-US" sz="1600" dirty="0">
                <a:solidFill>
                  <a:srgbClr val="1C1C1C"/>
                </a:solidFill>
                <a:latin typeface="Calibri" pitchFamily="34" charset="0"/>
                <a:ea typeface="Calibri" pitchFamily="34" charset="-122"/>
                <a:cs typeface="Calibri" pitchFamily="34" charset="-120"/>
              </a:rPr>
              <a:t>Biodegradable, compostable &amp; recyclable packaging – food containers, mailer bags, and branded boxes – all certified with the EU Compostability Certificate.</a:t>
            </a:r>
            <a:endParaRPr lang="en-US" sz="1600" dirty="0"/>
          </a:p>
        </p:txBody>
      </p:sp>
      <p:sp>
        <p:nvSpPr>
          <p:cNvPr id="9" name="Shape 7"/>
          <p:cNvSpPr/>
          <p:nvPr/>
        </p:nvSpPr>
        <p:spPr>
          <a:xfrm>
            <a:off x="426720" y="2950464"/>
            <a:ext cx="7071360" cy="1584960"/>
          </a:xfrm>
          <a:prstGeom prst="rect">
            <a:avLst/>
          </a:prstGeom>
          <a:solidFill>
            <a:srgbClr val="FFFFFF"/>
          </a:solidFill>
          <a:ln w="12700">
            <a:solidFill>
              <a:srgbClr val="E8EEE9"/>
            </a:solidFill>
            <a:prstDash val="solid"/>
          </a:ln>
          <a:effectLst>
            <a:outerShdw blurRad="101600" dist="38100" dir="8100000" algn="bl" rotWithShape="0">
              <a:srgbClr val="000000">
                <a:alpha val="12000"/>
              </a:srgbClr>
            </a:outerShdw>
          </a:effectLst>
        </p:spPr>
      </p:sp>
      <p:sp>
        <p:nvSpPr>
          <p:cNvPr id="10" name="Shape 8"/>
          <p:cNvSpPr/>
          <p:nvPr/>
        </p:nvSpPr>
        <p:spPr>
          <a:xfrm>
            <a:off x="426720" y="2950464"/>
            <a:ext cx="146304" cy="1584960"/>
          </a:xfrm>
          <a:prstGeom prst="rect">
            <a:avLst/>
          </a:prstGeom>
          <a:solidFill>
            <a:srgbClr val="76B041"/>
          </a:solidFill>
          <a:ln w="12700">
            <a:solidFill>
              <a:srgbClr val="76B041"/>
            </a:solidFill>
            <a:prstDash val="solid"/>
          </a:ln>
        </p:spPr>
      </p:sp>
      <p:sp>
        <p:nvSpPr>
          <p:cNvPr id="11" name="Text 9"/>
          <p:cNvSpPr/>
          <p:nvPr/>
        </p:nvSpPr>
        <p:spPr>
          <a:xfrm>
            <a:off x="731520" y="3023616"/>
            <a:ext cx="6583680" cy="365760"/>
          </a:xfrm>
          <a:prstGeom prst="rect">
            <a:avLst/>
          </a:prstGeom>
          <a:noFill/>
          <a:ln/>
        </p:spPr>
        <p:txBody>
          <a:bodyPr wrap="square" rtlCol="0" anchor="ctr"/>
          <a:lstStyle/>
          <a:p>
            <a:r>
              <a:rPr lang="en-US" sz="1867" b="1" dirty="0">
                <a:solidFill>
                  <a:srgbClr val="1E5631"/>
                </a:solidFill>
                <a:latin typeface="Trebuchet MS" pitchFamily="34" charset="0"/>
                <a:ea typeface="Trebuchet MS" pitchFamily="34" charset="-122"/>
                <a:cs typeface="Trebuchet MS" pitchFamily="34" charset="-120"/>
              </a:rPr>
              <a:t>Who We Serve</a:t>
            </a:r>
            <a:endParaRPr lang="en-US" sz="1867" dirty="0"/>
          </a:p>
        </p:txBody>
      </p:sp>
      <p:sp>
        <p:nvSpPr>
          <p:cNvPr id="12" name="Text 10"/>
          <p:cNvSpPr/>
          <p:nvPr/>
        </p:nvSpPr>
        <p:spPr>
          <a:xfrm>
            <a:off x="731520" y="3413760"/>
            <a:ext cx="6583680" cy="999744"/>
          </a:xfrm>
          <a:prstGeom prst="rect">
            <a:avLst/>
          </a:prstGeom>
          <a:noFill/>
          <a:ln/>
        </p:spPr>
        <p:txBody>
          <a:bodyPr wrap="square" rtlCol="0" anchor="ctr"/>
          <a:lstStyle/>
          <a:p>
            <a:pPr>
              <a:lnSpc>
                <a:spcPct val="130000"/>
              </a:lnSpc>
            </a:pPr>
            <a:r>
              <a:rPr lang="en-US" sz="1600" dirty="0">
                <a:solidFill>
                  <a:srgbClr val="1C1C1C"/>
                </a:solidFill>
                <a:latin typeface="Calibri" pitchFamily="34" charset="0"/>
                <a:ea typeface="Calibri" pitchFamily="34" charset="-122"/>
                <a:cs typeface="Calibri" pitchFamily="34" charset="-120"/>
              </a:rPr>
              <a:t>Small &amp; medium-sized e-commerce firms, food vendors, and retail brands seeking greener packaging alternatives across the UK(Kumar et al., 2019).</a:t>
            </a:r>
            <a:endParaRPr lang="en-US" sz="1600" dirty="0"/>
          </a:p>
        </p:txBody>
      </p:sp>
      <p:sp>
        <p:nvSpPr>
          <p:cNvPr id="13" name="Shape 11"/>
          <p:cNvSpPr/>
          <p:nvPr/>
        </p:nvSpPr>
        <p:spPr>
          <a:xfrm>
            <a:off x="426720" y="4742688"/>
            <a:ext cx="7071360" cy="1584960"/>
          </a:xfrm>
          <a:prstGeom prst="rect">
            <a:avLst/>
          </a:prstGeom>
          <a:solidFill>
            <a:srgbClr val="FFFFFF"/>
          </a:solidFill>
          <a:ln w="12700">
            <a:solidFill>
              <a:srgbClr val="E8EEE9"/>
            </a:solidFill>
            <a:prstDash val="solid"/>
          </a:ln>
          <a:effectLst>
            <a:outerShdw blurRad="101600" dist="38100" dir="8100000" algn="bl" rotWithShape="0">
              <a:srgbClr val="000000">
                <a:alpha val="12000"/>
              </a:srgbClr>
            </a:outerShdw>
          </a:effectLst>
        </p:spPr>
      </p:sp>
      <p:sp>
        <p:nvSpPr>
          <p:cNvPr id="14" name="Shape 12"/>
          <p:cNvSpPr/>
          <p:nvPr/>
        </p:nvSpPr>
        <p:spPr>
          <a:xfrm>
            <a:off x="426720" y="4742688"/>
            <a:ext cx="146304" cy="1584960"/>
          </a:xfrm>
          <a:prstGeom prst="rect">
            <a:avLst/>
          </a:prstGeom>
          <a:solidFill>
            <a:srgbClr val="76B041"/>
          </a:solidFill>
          <a:ln w="12700">
            <a:solidFill>
              <a:srgbClr val="76B041"/>
            </a:solidFill>
            <a:prstDash val="solid"/>
          </a:ln>
        </p:spPr>
      </p:sp>
      <p:sp>
        <p:nvSpPr>
          <p:cNvPr id="15" name="Text 13"/>
          <p:cNvSpPr/>
          <p:nvPr/>
        </p:nvSpPr>
        <p:spPr>
          <a:xfrm>
            <a:off x="731520" y="4815840"/>
            <a:ext cx="6583680" cy="365760"/>
          </a:xfrm>
          <a:prstGeom prst="rect">
            <a:avLst/>
          </a:prstGeom>
          <a:noFill/>
          <a:ln/>
        </p:spPr>
        <p:txBody>
          <a:bodyPr wrap="square" rtlCol="0" anchor="ctr"/>
          <a:lstStyle/>
          <a:p>
            <a:r>
              <a:rPr lang="en-US" sz="1867" b="1" dirty="0">
                <a:solidFill>
                  <a:srgbClr val="1E5631"/>
                </a:solidFill>
                <a:latin typeface="Trebuchet MS" pitchFamily="34" charset="0"/>
                <a:ea typeface="Trebuchet MS" pitchFamily="34" charset="-122"/>
                <a:cs typeface="Trebuchet MS" pitchFamily="34" charset="-120"/>
              </a:rPr>
              <a:t>Legal Structure</a:t>
            </a:r>
            <a:endParaRPr lang="en-US" sz="1867" dirty="0"/>
          </a:p>
        </p:txBody>
      </p:sp>
      <p:sp>
        <p:nvSpPr>
          <p:cNvPr id="16" name="Text 14"/>
          <p:cNvSpPr/>
          <p:nvPr/>
        </p:nvSpPr>
        <p:spPr>
          <a:xfrm>
            <a:off x="731520" y="5205984"/>
            <a:ext cx="6583680" cy="999744"/>
          </a:xfrm>
          <a:prstGeom prst="rect">
            <a:avLst/>
          </a:prstGeom>
          <a:noFill/>
          <a:ln/>
        </p:spPr>
        <p:txBody>
          <a:bodyPr wrap="square" rtlCol="0" anchor="ctr"/>
          <a:lstStyle/>
          <a:p>
            <a:pPr>
              <a:lnSpc>
                <a:spcPct val="130000"/>
              </a:lnSpc>
            </a:pPr>
            <a:r>
              <a:rPr lang="en-US" sz="1600" dirty="0">
                <a:solidFill>
                  <a:srgbClr val="1C1C1C"/>
                </a:solidFill>
                <a:latin typeface="Calibri" pitchFamily="34" charset="0"/>
                <a:ea typeface="Calibri" pitchFamily="34" charset="-122"/>
                <a:cs typeface="Calibri" pitchFamily="34" charset="-120"/>
              </a:rPr>
              <a:t>Private Limited Company (Ltd) – providing limited liability, investor confidence, and long-term scalability.</a:t>
            </a:r>
            <a:endParaRPr lang="en-US" sz="1600" dirty="0"/>
          </a:p>
        </p:txBody>
      </p:sp>
      <p:sp>
        <p:nvSpPr>
          <p:cNvPr id="17" name="Shape 15"/>
          <p:cNvSpPr/>
          <p:nvPr/>
        </p:nvSpPr>
        <p:spPr>
          <a:xfrm>
            <a:off x="7863840" y="1158240"/>
            <a:ext cx="3901440" cy="5303520"/>
          </a:xfrm>
          <a:prstGeom prst="rect">
            <a:avLst/>
          </a:prstGeom>
          <a:solidFill>
            <a:srgbClr val="1E5631"/>
          </a:solidFill>
          <a:ln w="12700">
            <a:solidFill>
              <a:srgbClr val="1E5631"/>
            </a:solidFill>
            <a:prstDash val="solid"/>
          </a:ln>
          <a:effectLst>
            <a:outerShdw blurRad="101600" dist="38100" dir="8100000" algn="bl" rotWithShape="0">
              <a:srgbClr val="000000">
                <a:alpha val="12000"/>
              </a:srgbClr>
            </a:outerShdw>
          </a:effectLst>
        </p:spPr>
      </p:sp>
      <p:sp>
        <p:nvSpPr>
          <p:cNvPr id="18" name="Text 16"/>
          <p:cNvSpPr/>
          <p:nvPr/>
        </p:nvSpPr>
        <p:spPr>
          <a:xfrm>
            <a:off x="7985760" y="1280160"/>
            <a:ext cx="3657600" cy="487680"/>
          </a:xfrm>
          <a:prstGeom prst="rect">
            <a:avLst/>
          </a:prstGeom>
          <a:noFill/>
          <a:ln/>
        </p:spPr>
        <p:txBody>
          <a:bodyPr wrap="square" rtlCol="0" anchor="ctr"/>
          <a:lstStyle/>
          <a:p>
            <a:pPr algn="ctr"/>
            <a:r>
              <a:rPr lang="en-US" sz="1867" b="1" dirty="0">
                <a:solidFill>
                  <a:srgbClr val="FFFFFF"/>
                </a:solidFill>
                <a:latin typeface="Trebuchet MS" pitchFamily="34" charset="0"/>
                <a:ea typeface="Trebuchet MS" pitchFamily="34" charset="-122"/>
                <a:cs typeface="Trebuchet MS" pitchFamily="34" charset="-120"/>
              </a:rPr>
              <a:t>Management Structure</a:t>
            </a:r>
            <a:endParaRPr lang="en-US" sz="1867" dirty="0"/>
          </a:p>
        </p:txBody>
      </p:sp>
      <p:sp>
        <p:nvSpPr>
          <p:cNvPr id="19" name="Shape 17"/>
          <p:cNvSpPr/>
          <p:nvPr/>
        </p:nvSpPr>
        <p:spPr>
          <a:xfrm>
            <a:off x="8107680" y="1950720"/>
            <a:ext cx="3413760" cy="853440"/>
          </a:xfrm>
          <a:prstGeom prst="rect">
            <a:avLst/>
          </a:prstGeom>
          <a:solidFill>
            <a:srgbClr val="FFFFFF">
              <a:alpha val="12000"/>
            </a:srgbClr>
          </a:solidFill>
          <a:ln w="12700">
            <a:solidFill>
              <a:srgbClr val="76B041"/>
            </a:solidFill>
            <a:prstDash val="solid"/>
          </a:ln>
        </p:spPr>
      </p:sp>
      <p:sp>
        <p:nvSpPr>
          <p:cNvPr id="20" name="Text 18"/>
          <p:cNvSpPr/>
          <p:nvPr/>
        </p:nvSpPr>
        <p:spPr>
          <a:xfrm>
            <a:off x="8193024" y="1999488"/>
            <a:ext cx="3230880" cy="304800"/>
          </a:xfrm>
          <a:prstGeom prst="rect">
            <a:avLst/>
          </a:prstGeom>
          <a:noFill/>
          <a:ln/>
        </p:spPr>
        <p:txBody>
          <a:bodyPr wrap="square" rtlCol="0" anchor="ctr"/>
          <a:lstStyle/>
          <a:p>
            <a:r>
              <a:rPr lang="en-US" sz="1467" b="1" dirty="0">
                <a:solidFill>
                  <a:srgbClr val="FFFFFF"/>
                </a:solidFill>
                <a:latin typeface="Calibri" pitchFamily="34" charset="0"/>
                <a:ea typeface="Calibri" pitchFamily="34" charset="-122"/>
                <a:cs typeface="Calibri" pitchFamily="34" charset="-120"/>
              </a:rPr>
              <a:t>Founder / CEO</a:t>
            </a:r>
            <a:endParaRPr lang="en-US" sz="1467" dirty="0"/>
          </a:p>
        </p:txBody>
      </p:sp>
      <p:sp>
        <p:nvSpPr>
          <p:cNvPr id="21" name="Text 19"/>
          <p:cNvSpPr/>
          <p:nvPr/>
        </p:nvSpPr>
        <p:spPr>
          <a:xfrm>
            <a:off x="8193024" y="2316480"/>
            <a:ext cx="3230880" cy="341376"/>
          </a:xfrm>
          <a:prstGeom prst="rect">
            <a:avLst/>
          </a:prstGeom>
          <a:noFill/>
          <a:ln/>
        </p:spPr>
        <p:txBody>
          <a:bodyPr wrap="square" rtlCol="0" anchor="ctr"/>
          <a:lstStyle/>
          <a:p>
            <a:r>
              <a:rPr lang="en-US" sz="1333" dirty="0">
                <a:solidFill>
                  <a:srgbClr val="C5E8C6"/>
                </a:solidFill>
                <a:latin typeface="Calibri" pitchFamily="34" charset="0"/>
                <a:ea typeface="Calibri" pitchFamily="34" charset="-122"/>
                <a:cs typeface="Calibri" pitchFamily="34" charset="-120"/>
              </a:rPr>
              <a:t>Overall strategy &amp; sales</a:t>
            </a:r>
            <a:endParaRPr lang="en-US" sz="1333" dirty="0"/>
          </a:p>
        </p:txBody>
      </p:sp>
      <p:sp>
        <p:nvSpPr>
          <p:cNvPr id="22" name="Shape 20"/>
          <p:cNvSpPr/>
          <p:nvPr/>
        </p:nvSpPr>
        <p:spPr>
          <a:xfrm>
            <a:off x="8107680" y="2974848"/>
            <a:ext cx="3413760" cy="853440"/>
          </a:xfrm>
          <a:prstGeom prst="rect">
            <a:avLst/>
          </a:prstGeom>
          <a:solidFill>
            <a:srgbClr val="FFFFFF">
              <a:alpha val="12000"/>
            </a:srgbClr>
          </a:solidFill>
          <a:ln w="12700">
            <a:solidFill>
              <a:srgbClr val="76B041"/>
            </a:solidFill>
            <a:prstDash val="solid"/>
          </a:ln>
        </p:spPr>
      </p:sp>
      <p:sp>
        <p:nvSpPr>
          <p:cNvPr id="23" name="Text 21"/>
          <p:cNvSpPr/>
          <p:nvPr/>
        </p:nvSpPr>
        <p:spPr>
          <a:xfrm>
            <a:off x="8193024" y="3023616"/>
            <a:ext cx="3230880" cy="304800"/>
          </a:xfrm>
          <a:prstGeom prst="rect">
            <a:avLst/>
          </a:prstGeom>
          <a:noFill/>
          <a:ln/>
        </p:spPr>
        <p:txBody>
          <a:bodyPr wrap="square" rtlCol="0" anchor="ctr"/>
          <a:lstStyle/>
          <a:p>
            <a:r>
              <a:rPr lang="en-US" sz="1467" b="1" dirty="0">
                <a:solidFill>
                  <a:srgbClr val="FFFFFF"/>
                </a:solidFill>
                <a:latin typeface="Calibri" pitchFamily="34" charset="0"/>
                <a:ea typeface="Calibri" pitchFamily="34" charset="-122"/>
                <a:cs typeface="Calibri" pitchFamily="34" charset="-120"/>
              </a:rPr>
              <a:t>Operations Manager</a:t>
            </a:r>
            <a:endParaRPr lang="en-US" sz="1467" dirty="0"/>
          </a:p>
        </p:txBody>
      </p:sp>
      <p:sp>
        <p:nvSpPr>
          <p:cNvPr id="24" name="Text 22"/>
          <p:cNvSpPr/>
          <p:nvPr/>
        </p:nvSpPr>
        <p:spPr>
          <a:xfrm>
            <a:off x="8193024" y="3340608"/>
            <a:ext cx="3230880" cy="341376"/>
          </a:xfrm>
          <a:prstGeom prst="rect">
            <a:avLst/>
          </a:prstGeom>
          <a:noFill/>
          <a:ln/>
        </p:spPr>
        <p:txBody>
          <a:bodyPr wrap="square" rtlCol="0" anchor="ctr"/>
          <a:lstStyle/>
          <a:p>
            <a:r>
              <a:rPr lang="en-US" sz="1333" dirty="0">
                <a:solidFill>
                  <a:srgbClr val="C5E8C6"/>
                </a:solidFill>
                <a:latin typeface="Calibri" pitchFamily="34" charset="0"/>
                <a:ea typeface="Calibri" pitchFamily="34" charset="-122"/>
                <a:cs typeface="Calibri" pitchFamily="34" charset="-120"/>
              </a:rPr>
              <a:t>Procurement &amp; supplier relations</a:t>
            </a:r>
            <a:endParaRPr lang="en-US" sz="1333" dirty="0"/>
          </a:p>
        </p:txBody>
      </p:sp>
      <p:sp>
        <p:nvSpPr>
          <p:cNvPr id="25" name="Shape 23"/>
          <p:cNvSpPr/>
          <p:nvPr/>
        </p:nvSpPr>
        <p:spPr>
          <a:xfrm>
            <a:off x="8107680" y="3998976"/>
            <a:ext cx="3413760" cy="853440"/>
          </a:xfrm>
          <a:prstGeom prst="rect">
            <a:avLst/>
          </a:prstGeom>
          <a:solidFill>
            <a:srgbClr val="FFFFFF">
              <a:alpha val="12000"/>
            </a:srgbClr>
          </a:solidFill>
          <a:ln w="12700">
            <a:solidFill>
              <a:srgbClr val="76B041"/>
            </a:solidFill>
            <a:prstDash val="solid"/>
          </a:ln>
        </p:spPr>
      </p:sp>
      <p:sp>
        <p:nvSpPr>
          <p:cNvPr id="26" name="Text 24"/>
          <p:cNvSpPr/>
          <p:nvPr/>
        </p:nvSpPr>
        <p:spPr>
          <a:xfrm>
            <a:off x="8193024" y="4047744"/>
            <a:ext cx="3230880" cy="304800"/>
          </a:xfrm>
          <a:prstGeom prst="rect">
            <a:avLst/>
          </a:prstGeom>
          <a:noFill/>
          <a:ln/>
        </p:spPr>
        <p:txBody>
          <a:bodyPr wrap="square" rtlCol="0" anchor="ctr"/>
          <a:lstStyle/>
          <a:p>
            <a:r>
              <a:rPr lang="en-US" sz="1467" b="1" dirty="0">
                <a:solidFill>
                  <a:srgbClr val="FFFFFF"/>
                </a:solidFill>
                <a:latin typeface="Calibri" pitchFamily="34" charset="0"/>
                <a:ea typeface="Calibri" pitchFamily="34" charset="-122"/>
                <a:cs typeface="Calibri" pitchFamily="34" charset="-120"/>
              </a:rPr>
              <a:t>Marketing Coordinator</a:t>
            </a:r>
            <a:endParaRPr lang="en-US" sz="1467" dirty="0"/>
          </a:p>
        </p:txBody>
      </p:sp>
      <p:sp>
        <p:nvSpPr>
          <p:cNvPr id="27" name="Text 25"/>
          <p:cNvSpPr/>
          <p:nvPr/>
        </p:nvSpPr>
        <p:spPr>
          <a:xfrm>
            <a:off x="8193024" y="4364736"/>
            <a:ext cx="3230880" cy="341376"/>
          </a:xfrm>
          <a:prstGeom prst="rect">
            <a:avLst/>
          </a:prstGeom>
          <a:noFill/>
          <a:ln/>
        </p:spPr>
        <p:txBody>
          <a:bodyPr wrap="square" rtlCol="0" anchor="ctr"/>
          <a:lstStyle/>
          <a:p>
            <a:r>
              <a:rPr lang="en-US" sz="1333" dirty="0">
                <a:solidFill>
                  <a:srgbClr val="C5E8C6"/>
                </a:solidFill>
                <a:latin typeface="Calibri" pitchFamily="34" charset="0"/>
                <a:ea typeface="Calibri" pitchFamily="34" charset="-122"/>
                <a:cs typeface="Calibri" pitchFamily="34" charset="-120"/>
              </a:rPr>
              <a:t>Digital outreach &amp; branding</a:t>
            </a:r>
            <a:endParaRPr lang="en-US" sz="1333" dirty="0"/>
          </a:p>
        </p:txBody>
      </p:sp>
      <p:sp>
        <p:nvSpPr>
          <p:cNvPr id="28" name="Shape 26"/>
          <p:cNvSpPr/>
          <p:nvPr/>
        </p:nvSpPr>
        <p:spPr>
          <a:xfrm>
            <a:off x="8107680" y="5023104"/>
            <a:ext cx="3413760" cy="853440"/>
          </a:xfrm>
          <a:prstGeom prst="rect">
            <a:avLst/>
          </a:prstGeom>
          <a:solidFill>
            <a:srgbClr val="FFFFFF">
              <a:alpha val="12000"/>
            </a:srgbClr>
          </a:solidFill>
          <a:ln w="12700">
            <a:solidFill>
              <a:srgbClr val="76B041"/>
            </a:solidFill>
            <a:prstDash val="solid"/>
          </a:ln>
        </p:spPr>
      </p:sp>
      <p:sp>
        <p:nvSpPr>
          <p:cNvPr id="29" name="Text 27"/>
          <p:cNvSpPr/>
          <p:nvPr/>
        </p:nvSpPr>
        <p:spPr>
          <a:xfrm>
            <a:off x="8193024" y="5071872"/>
            <a:ext cx="3230880" cy="304800"/>
          </a:xfrm>
          <a:prstGeom prst="rect">
            <a:avLst/>
          </a:prstGeom>
          <a:noFill/>
          <a:ln/>
        </p:spPr>
        <p:txBody>
          <a:bodyPr wrap="square" rtlCol="0" anchor="ctr"/>
          <a:lstStyle/>
          <a:p>
            <a:r>
              <a:rPr lang="en-US" sz="1467" b="1" dirty="0">
                <a:solidFill>
                  <a:srgbClr val="FFFFFF"/>
                </a:solidFill>
                <a:latin typeface="Calibri" pitchFamily="34" charset="0"/>
                <a:ea typeface="Calibri" pitchFamily="34" charset="-122"/>
                <a:cs typeface="Calibri" pitchFamily="34" charset="-120"/>
              </a:rPr>
              <a:t>Contract Suppliers</a:t>
            </a:r>
            <a:endParaRPr lang="en-US" sz="1467" dirty="0"/>
          </a:p>
        </p:txBody>
      </p:sp>
      <p:sp>
        <p:nvSpPr>
          <p:cNvPr id="30" name="Text 28"/>
          <p:cNvSpPr/>
          <p:nvPr/>
        </p:nvSpPr>
        <p:spPr>
          <a:xfrm>
            <a:off x="8193024" y="5388864"/>
            <a:ext cx="3230880" cy="341376"/>
          </a:xfrm>
          <a:prstGeom prst="rect">
            <a:avLst/>
          </a:prstGeom>
          <a:noFill/>
          <a:ln/>
        </p:spPr>
        <p:txBody>
          <a:bodyPr wrap="square" rtlCol="0" anchor="ctr"/>
          <a:lstStyle/>
          <a:p>
            <a:r>
              <a:rPr lang="en-US" sz="1333" dirty="0">
                <a:solidFill>
                  <a:srgbClr val="C5E8C6"/>
                </a:solidFill>
                <a:latin typeface="Calibri" pitchFamily="34" charset="0"/>
                <a:ea typeface="Calibri" pitchFamily="34" charset="-122"/>
                <a:cs typeface="Calibri" pitchFamily="34" charset="-120"/>
              </a:rPr>
              <a:t>Certified sustainable manufacturing</a:t>
            </a:r>
            <a:endParaRPr lang="en-US" sz="1333" dirty="0"/>
          </a:p>
        </p:txBody>
      </p:sp>
      <p:sp>
        <p:nvSpPr>
          <p:cNvPr id="31" name="Shape 29"/>
          <p:cNvSpPr/>
          <p:nvPr/>
        </p:nvSpPr>
        <p:spPr>
          <a:xfrm>
            <a:off x="0" y="6522720"/>
            <a:ext cx="12192000" cy="335280"/>
          </a:xfrm>
          <a:prstGeom prst="rect">
            <a:avLst/>
          </a:prstGeom>
          <a:solidFill>
            <a:srgbClr val="4A7C59"/>
          </a:solidFill>
          <a:ln w="12700">
            <a:solidFill>
              <a:srgbClr val="4A7C59"/>
            </a:solidFill>
            <a:prstDash val="solid"/>
          </a:ln>
        </p:spPr>
      </p:sp>
      <p:sp>
        <p:nvSpPr>
          <p:cNvPr id="32" name="Text 30"/>
          <p:cNvSpPr/>
          <p:nvPr/>
        </p:nvSpPr>
        <p:spPr>
          <a:xfrm>
            <a:off x="487680" y="6522720"/>
            <a:ext cx="11216640" cy="335280"/>
          </a:xfrm>
          <a:prstGeom prst="rect">
            <a:avLst/>
          </a:prstGeom>
          <a:noFill/>
          <a:ln/>
        </p:spPr>
        <p:txBody>
          <a:bodyPr wrap="square" rtlCol="0" anchor="ctr"/>
          <a:lstStyle/>
          <a:p>
            <a:r>
              <a:rPr lang="en-US" sz="1200" dirty="0">
                <a:solidFill>
                  <a:srgbClr val="FFFFFF"/>
                </a:solidFill>
                <a:latin typeface="Calibri" pitchFamily="34" charset="0"/>
                <a:ea typeface="Calibri" pitchFamily="34" charset="-122"/>
                <a:cs typeface="Calibri" pitchFamily="34" charset="-120"/>
              </a:rPr>
              <a:t>EcoPack Solutions  |  Enterprise &amp; Entrepreneurship – LCLM4006</a:t>
            </a:r>
            <a:endParaRPr lang="en-US" sz="12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hape 0"/>
          <p:cNvSpPr/>
          <p:nvPr/>
        </p:nvSpPr>
        <p:spPr>
          <a:xfrm>
            <a:off x="0" y="0"/>
            <a:ext cx="12192000" cy="914400"/>
          </a:xfrm>
          <a:prstGeom prst="rect">
            <a:avLst/>
          </a:prstGeom>
          <a:solidFill>
            <a:srgbClr val="1E5631"/>
          </a:solidFill>
          <a:ln w="12700">
            <a:solidFill>
              <a:srgbClr val="1E5631"/>
            </a:solidFill>
            <a:prstDash val="solid"/>
          </a:ln>
        </p:spPr>
      </p:sp>
      <p:sp>
        <p:nvSpPr>
          <p:cNvPr id="3" name="Text 1"/>
          <p:cNvSpPr/>
          <p:nvPr/>
        </p:nvSpPr>
        <p:spPr>
          <a:xfrm>
            <a:off x="487680" y="0"/>
            <a:ext cx="11216640" cy="914400"/>
          </a:xfrm>
          <a:prstGeom prst="rect">
            <a:avLst/>
          </a:prstGeom>
          <a:noFill/>
          <a:ln/>
        </p:spPr>
        <p:txBody>
          <a:bodyPr wrap="square" rtlCol="0" anchor="ctr"/>
          <a:lstStyle/>
          <a:p>
            <a:r>
              <a:rPr lang="en-US" sz="3200" b="1" dirty="0">
                <a:solidFill>
                  <a:srgbClr val="FFFFFF"/>
                </a:solidFill>
                <a:latin typeface="Trebuchet MS" pitchFamily="34" charset="0"/>
                <a:ea typeface="Trebuchet MS" pitchFamily="34" charset="-122"/>
                <a:cs typeface="Trebuchet MS" pitchFamily="34" charset="-120"/>
              </a:rPr>
              <a:t>PESTEL Analysis – 3 Key External Factors</a:t>
            </a:r>
            <a:endParaRPr lang="en-US" sz="3200" dirty="0"/>
          </a:p>
        </p:txBody>
      </p:sp>
      <p:sp>
        <p:nvSpPr>
          <p:cNvPr id="4" name="Text 2"/>
          <p:cNvSpPr/>
          <p:nvPr/>
        </p:nvSpPr>
        <p:spPr>
          <a:xfrm>
            <a:off x="10728960" y="0"/>
            <a:ext cx="1219200" cy="914400"/>
          </a:xfrm>
          <a:prstGeom prst="rect">
            <a:avLst/>
          </a:prstGeom>
          <a:noFill/>
          <a:ln/>
        </p:spPr>
        <p:txBody>
          <a:bodyPr wrap="square" rtlCol="0" anchor="ctr"/>
          <a:lstStyle/>
          <a:p>
            <a:pPr algn="r"/>
            <a:r>
              <a:rPr lang="en-US" sz="1200" dirty="0">
                <a:solidFill>
                  <a:srgbClr val="90B890"/>
                </a:solidFill>
                <a:latin typeface="Calibri" pitchFamily="34" charset="0"/>
                <a:ea typeface="Calibri" pitchFamily="34" charset="-122"/>
                <a:cs typeface="Calibri" pitchFamily="34" charset="-120"/>
              </a:rPr>
              <a:t>SLIDE 3</a:t>
            </a:r>
            <a:endParaRPr lang="en-US" sz="1200" dirty="0"/>
          </a:p>
        </p:txBody>
      </p:sp>
      <p:sp>
        <p:nvSpPr>
          <p:cNvPr id="5" name="Shape 3"/>
          <p:cNvSpPr/>
          <p:nvPr/>
        </p:nvSpPr>
        <p:spPr>
          <a:xfrm>
            <a:off x="365760" y="1097280"/>
            <a:ext cx="3657600" cy="5425440"/>
          </a:xfrm>
          <a:prstGeom prst="rect">
            <a:avLst/>
          </a:prstGeom>
          <a:solidFill>
            <a:srgbClr val="FFFFFF"/>
          </a:solidFill>
          <a:ln w="12700">
            <a:solidFill>
              <a:srgbClr val="E8EEE9"/>
            </a:solidFill>
            <a:prstDash val="solid"/>
          </a:ln>
          <a:effectLst>
            <a:outerShdw blurRad="101600" dist="38100" dir="8100000" algn="bl" rotWithShape="0">
              <a:srgbClr val="000000">
                <a:alpha val="12000"/>
              </a:srgbClr>
            </a:outerShdw>
          </a:effectLst>
        </p:spPr>
      </p:sp>
      <p:sp>
        <p:nvSpPr>
          <p:cNvPr id="6" name="Shape 4"/>
          <p:cNvSpPr/>
          <p:nvPr/>
        </p:nvSpPr>
        <p:spPr>
          <a:xfrm>
            <a:off x="365760" y="1097280"/>
            <a:ext cx="3657600" cy="1219200"/>
          </a:xfrm>
          <a:prstGeom prst="rect">
            <a:avLst/>
          </a:prstGeom>
          <a:solidFill>
            <a:srgbClr val="1E5631"/>
          </a:solidFill>
          <a:ln w="12700">
            <a:solidFill>
              <a:srgbClr val="1E5631"/>
            </a:solidFill>
            <a:prstDash val="solid"/>
          </a:ln>
        </p:spPr>
      </p:sp>
      <p:sp>
        <p:nvSpPr>
          <p:cNvPr id="7" name="Text 5"/>
          <p:cNvSpPr/>
          <p:nvPr/>
        </p:nvSpPr>
        <p:spPr>
          <a:xfrm>
            <a:off x="512064" y="1158240"/>
            <a:ext cx="853440" cy="1036320"/>
          </a:xfrm>
          <a:prstGeom prst="rect">
            <a:avLst/>
          </a:prstGeom>
          <a:noFill/>
          <a:ln/>
        </p:spPr>
        <p:txBody>
          <a:bodyPr wrap="square" rtlCol="0" anchor="ctr"/>
          <a:lstStyle/>
          <a:p>
            <a:r>
              <a:rPr lang="en-US" sz="5867" b="1" dirty="0">
                <a:solidFill>
                  <a:srgbClr val="FFFFFF"/>
                </a:solidFill>
                <a:latin typeface="Trebuchet MS" pitchFamily="34" charset="0"/>
                <a:ea typeface="Trebuchet MS" pitchFamily="34" charset="-122"/>
                <a:cs typeface="Trebuchet MS" pitchFamily="34" charset="-120"/>
              </a:rPr>
              <a:t>P</a:t>
            </a:r>
            <a:endParaRPr lang="en-US" sz="5867" dirty="0"/>
          </a:p>
        </p:txBody>
      </p:sp>
      <p:sp>
        <p:nvSpPr>
          <p:cNvPr id="8" name="Text 6"/>
          <p:cNvSpPr/>
          <p:nvPr/>
        </p:nvSpPr>
        <p:spPr>
          <a:xfrm>
            <a:off x="1365504" y="1341120"/>
            <a:ext cx="2438400" cy="792480"/>
          </a:xfrm>
          <a:prstGeom prst="rect">
            <a:avLst/>
          </a:prstGeom>
          <a:noFill/>
          <a:ln/>
        </p:spPr>
        <p:txBody>
          <a:bodyPr wrap="square" rtlCol="0" anchor="ctr"/>
          <a:lstStyle/>
          <a:p>
            <a:r>
              <a:rPr lang="en-US" sz="2400" b="1" dirty="0">
                <a:solidFill>
                  <a:srgbClr val="FFFFFF"/>
                </a:solidFill>
                <a:latin typeface="Trebuchet MS" pitchFamily="34" charset="0"/>
                <a:ea typeface="Trebuchet MS" pitchFamily="34" charset="-122"/>
                <a:cs typeface="Trebuchet MS" pitchFamily="34" charset="-120"/>
              </a:rPr>
              <a:t>Political</a:t>
            </a:r>
            <a:endParaRPr lang="en-US" sz="2400" dirty="0"/>
          </a:p>
        </p:txBody>
      </p:sp>
      <p:sp>
        <p:nvSpPr>
          <p:cNvPr id="9" name="Text 7"/>
          <p:cNvSpPr/>
          <p:nvPr/>
        </p:nvSpPr>
        <p:spPr>
          <a:xfrm>
            <a:off x="548640" y="2438400"/>
            <a:ext cx="3352800" cy="3840480"/>
          </a:xfrm>
          <a:prstGeom prst="rect">
            <a:avLst/>
          </a:prstGeom>
          <a:noFill/>
          <a:ln/>
        </p:spPr>
        <p:txBody>
          <a:bodyPr wrap="square" rtlCol="0" anchor="ctr"/>
          <a:lstStyle/>
          <a:p>
            <a:pPr marL="457189" indent="-457189">
              <a:lnSpc>
                <a:spcPct val="135000"/>
              </a:lnSpc>
              <a:spcAft>
                <a:spcPts val="800"/>
              </a:spcAft>
              <a:buSzPct val="100000"/>
              <a:buChar char="•"/>
            </a:pPr>
            <a:r>
              <a:rPr lang="en-US" sz="1533" dirty="0">
                <a:solidFill>
                  <a:srgbClr val="1C1C1C"/>
                </a:solidFill>
                <a:latin typeface="Calibri" pitchFamily="34" charset="0"/>
                <a:ea typeface="Calibri" pitchFamily="34" charset="-122"/>
                <a:cs typeface="Calibri" pitchFamily="34" charset="-120"/>
              </a:rPr>
              <a:t>UK Plastic Packaging Tax (2022) – £200/tonne on packaging with &lt;30% recycled content</a:t>
            </a:r>
            <a:endParaRPr lang="en-US" sz="1533" dirty="0"/>
          </a:p>
          <a:p>
            <a:pPr marL="457189" indent="-457189">
              <a:lnSpc>
                <a:spcPct val="135000"/>
              </a:lnSpc>
              <a:spcAft>
                <a:spcPts val="800"/>
              </a:spcAft>
              <a:buSzPct val="100000"/>
              <a:buChar char="•"/>
            </a:pPr>
            <a:r>
              <a:rPr lang="en-US" sz="1533" dirty="0">
                <a:solidFill>
                  <a:srgbClr val="1C1C1C"/>
                </a:solidFill>
                <a:latin typeface="Calibri" pitchFamily="34" charset="0"/>
                <a:ea typeface="Calibri" pitchFamily="34" charset="-122"/>
                <a:cs typeface="Calibri" pitchFamily="34" charset="-120"/>
              </a:rPr>
              <a:t>Creates direct regulatory push toward sustainable alternatives</a:t>
            </a:r>
            <a:endParaRPr lang="en-US" sz="1533" dirty="0"/>
          </a:p>
          <a:p>
            <a:pPr marL="457189" indent="-457189">
              <a:lnSpc>
                <a:spcPct val="135000"/>
              </a:lnSpc>
              <a:spcAft>
                <a:spcPts val="800"/>
              </a:spcAft>
              <a:buSzPct val="100000"/>
              <a:buChar char="•"/>
            </a:pPr>
            <a:r>
              <a:rPr lang="en-US" sz="1533" dirty="0">
                <a:solidFill>
                  <a:srgbClr val="1C1C1C"/>
                </a:solidFill>
                <a:latin typeface="Calibri" pitchFamily="34" charset="0"/>
                <a:ea typeface="Calibri" pitchFamily="34" charset="-122"/>
                <a:cs typeface="Calibri" pitchFamily="34" charset="-120"/>
              </a:rPr>
              <a:t>Government actively supports green business via Start Up Loans &amp; incentives(Prakash &amp; Pathak, 2016).</a:t>
            </a:r>
            <a:endParaRPr lang="en-US" sz="1533" dirty="0"/>
          </a:p>
        </p:txBody>
      </p:sp>
      <p:sp>
        <p:nvSpPr>
          <p:cNvPr id="10" name="Shape 8"/>
          <p:cNvSpPr/>
          <p:nvPr/>
        </p:nvSpPr>
        <p:spPr>
          <a:xfrm>
            <a:off x="4267200" y="1097280"/>
            <a:ext cx="3657600" cy="5425440"/>
          </a:xfrm>
          <a:prstGeom prst="rect">
            <a:avLst/>
          </a:prstGeom>
          <a:solidFill>
            <a:srgbClr val="FFFFFF"/>
          </a:solidFill>
          <a:ln w="12700">
            <a:solidFill>
              <a:srgbClr val="E8EEE9"/>
            </a:solidFill>
            <a:prstDash val="solid"/>
          </a:ln>
          <a:effectLst>
            <a:outerShdw blurRad="101600" dist="38100" dir="8100000" algn="bl" rotWithShape="0">
              <a:srgbClr val="000000">
                <a:alpha val="12000"/>
              </a:srgbClr>
            </a:outerShdw>
          </a:effectLst>
        </p:spPr>
      </p:sp>
      <p:sp>
        <p:nvSpPr>
          <p:cNvPr id="11" name="Shape 9"/>
          <p:cNvSpPr/>
          <p:nvPr/>
        </p:nvSpPr>
        <p:spPr>
          <a:xfrm>
            <a:off x="4267200" y="1097280"/>
            <a:ext cx="3657600" cy="1219200"/>
          </a:xfrm>
          <a:prstGeom prst="rect">
            <a:avLst/>
          </a:prstGeom>
          <a:solidFill>
            <a:srgbClr val="4A7C59"/>
          </a:solidFill>
          <a:ln w="12700">
            <a:solidFill>
              <a:srgbClr val="4A7C59"/>
            </a:solidFill>
            <a:prstDash val="solid"/>
          </a:ln>
        </p:spPr>
      </p:sp>
      <p:sp>
        <p:nvSpPr>
          <p:cNvPr id="12" name="Text 10"/>
          <p:cNvSpPr/>
          <p:nvPr/>
        </p:nvSpPr>
        <p:spPr>
          <a:xfrm>
            <a:off x="4413504" y="1158240"/>
            <a:ext cx="853440" cy="1036320"/>
          </a:xfrm>
          <a:prstGeom prst="rect">
            <a:avLst/>
          </a:prstGeom>
          <a:noFill/>
          <a:ln/>
        </p:spPr>
        <p:txBody>
          <a:bodyPr wrap="square" rtlCol="0" anchor="ctr"/>
          <a:lstStyle/>
          <a:p>
            <a:r>
              <a:rPr lang="en-US" sz="5867" b="1" dirty="0">
                <a:solidFill>
                  <a:srgbClr val="FFFFFF"/>
                </a:solidFill>
                <a:latin typeface="Trebuchet MS" pitchFamily="34" charset="0"/>
                <a:ea typeface="Trebuchet MS" pitchFamily="34" charset="-122"/>
                <a:cs typeface="Trebuchet MS" pitchFamily="34" charset="-120"/>
              </a:rPr>
              <a:t>S</a:t>
            </a:r>
            <a:endParaRPr lang="en-US" sz="5867" dirty="0"/>
          </a:p>
        </p:txBody>
      </p:sp>
      <p:sp>
        <p:nvSpPr>
          <p:cNvPr id="13" name="Text 11"/>
          <p:cNvSpPr/>
          <p:nvPr/>
        </p:nvSpPr>
        <p:spPr>
          <a:xfrm>
            <a:off x="5266944" y="1341120"/>
            <a:ext cx="2438400" cy="792480"/>
          </a:xfrm>
          <a:prstGeom prst="rect">
            <a:avLst/>
          </a:prstGeom>
          <a:noFill/>
          <a:ln/>
        </p:spPr>
        <p:txBody>
          <a:bodyPr wrap="square" rtlCol="0" anchor="ctr"/>
          <a:lstStyle/>
          <a:p>
            <a:r>
              <a:rPr lang="en-US" sz="2400" b="1" dirty="0">
                <a:solidFill>
                  <a:srgbClr val="FFFFFF"/>
                </a:solidFill>
                <a:latin typeface="Trebuchet MS" pitchFamily="34" charset="0"/>
                <a:ea typeface="Trebuchet MS" pitchFamily="34" charset="-122"/>
                <a:cs typeface="Trebuchet MS" pitchFamily="34" charset="-120"/>
              </a:rPr>
              <a:t>Social</a:t>
            </a:r>
            <a:endParaRPr lang="en-US" sz="2400" dirty="0"/>
          </a:p>
        </p:txBody>
      </p:sp>
      <p:sp>
        <p:nvSpPr>
          <p:cNvPr id="14" name="Text 12"/>
          <p:cNvSpPr/>
          <p:nvPr/>
        </p:nvSpPr>
        <p:spPr>
          <a:xfrm>
            <a:off x="4450080" y="2438400"/>
            <a:ext cx="3352800" cy="3840480"/>
          </a:xfrm>
          <a:prstGeom prst="rect">
            <a:avLst/>
          </a:prstGeom>
          <a:noFill/>
          <a:ln/>
        </p:spPr>
        <p:txBody>
          <a:bodyPr wrap="square" rtlCol="0" anchor="ctr"/>
          <a:lstStyle/>
          <a:p>
            <a:pPr marL="457189" indent="-457189">
              <a:lnSpc>
                <a:spcPct val="135000"/>
              </a:lnSpc>
              <a:spcAft>
                <a:spcPts val="800"/>
              </a:spcAft>
              <a:buSzPct val="100000"/>
              <a:buChar char="•"/>
            </a:pPr>
            <a:r>
              <a:rPr lang="en-US" sz="1533" dirty="0">
                <a:solidFill>
                  <a:srgbClr val="1C1C1C"/>
                </a:solidFill>
                <a:latin typeface="Calibri" pitchFamily="34" charset="0"/>
                <a:ea typeface="Calibri" pitchFamily="34" charset="-122"/>
                <a:cs typeface="Calibri" pitchFamily="34" charset="-120"/>
              </a:rPr>
              <a:t>60%+ of UK consumers prefer brands that use sustainable packaging (Nielsen, 2023)</a:t>
            </a:r>
            <a:endParaRPr lang="en-US" sz="1533" dirty="0"/>
          </a:p>
          <a:p>
            <a:pPr marL="457189" indent="-457189">
              <a:lnSpc>
                <a:spcPct val="135000"/>
              </a:lnSpc>
              <a:spcAft>
                <a:spcPts val="800"/>
              </a:spcAft>
              <a:buSzPct val="100000"/>
              <a:buChar char="•"/>
            </a:pPr>
            <a:r>
              <a:rPr lang="en-US" sz="1533" dirty="0">
                <a:solidFill>
                  <a:srgbClr val="1C1C1C"/>
                </a:solidFill>
                <a:latin typeface="Calibri" pitchFamily="34" charset="0"/>
                <a:ea typeface="Calibri" pitchFamily="34" charset="-122"/>
                <a:cs typeface="Calibri" pitchFamily="34" charset="-120"/>
              </a:rPr>
              <a:t>Growing environmental consciousness drives demand for eco-friendly solutions</a:t>
            </a:r>
            <a:endParaRPr lang="en-US" sz="1533" dirty="0"/>
          </a:p>
          <a:p>
            <a:pPr marL="457189" indent="-457189">
              <a:lnSpc>
                <a:spcPct val="135000"/>
              </a:lnSpc>
              <a:spcAft>
                <a:spcPts val="800"/>
              </a:spcAft>
              <a:buSzPct val="100000"/>
              <a:buChar char="•"/>
            </a:pPr>
            <a:r>
              <a:rPr lang="en-US" sz="1533" dirty="0">
                <a:solidFill>
                  <a:srgbClr val="1C1C1C"/>
                </a:solidFill>
                <a:latin typeface="Calibri" pitchFamily="34" charset="0"/>
                <a:ea typeface="Calibri" pitchFamily="34" charset="-122"/>
                <a:cs typeface="Calibri" pitchFamily="34" charset="-120"/>
              </a:rPr>
              <a:t>Strong cultural shift creates a widening, loyal customer base for </a:t>
            </a:r>
            <a:r>
              <a:rPr lang="en-US" sz="1533" dirty="0" err="1">
                <a:solidFill>
                  <a:srgbClr val="1C1C1C"/>
                </a:solidFill>
                <a:latin typeface="Calibri" pitchFamily="34" charset="0"/>
                <a:ea typeface="Calibri" pitchFamily="34" charset="-122"/>
                <a:cs typeface="Calibri" pitchFamily="34" charset="-120"/>
              </a:rPr>
              <a:t>EcoPack</a:t>
            </a:r>
            <a:r>
              <a:rPr lang="en-US" sz="1533" dirty="0">
                <a:solidFill>
                  <a:srgbClr val="1C1C1C"/>
                </a:solidFill>
                <a:latin typeface="Calibri" pitchFamily="34" charset="0"/>
                <a:ea typeface="Calibri" pitchFamily="34" charset="-122"/>
                <a:cs typeface="Calibri" pitchFamily="34" charset="-120"/>
              </a:rPr>
              <a:t> Solutions(Testa et al., 2013).</a:t>
            </a:r>
            <a:endParaRPr lang="en-US" sz="1533" dirty="0"/>
          </a:p>
        </p:txBody>
      </p:sp>
      <p:sp>
        <p:nvSpPr>
          <p:cNvPr id="15" name="Shape 13"/>
          <p:cNvSpPr/>
          <p:nvPr/>
        </p:nvSpPr>
        <p:spPr>
          <a:xfrm>
            <a:off x="8168640" y="1097280"/>
            <a:ext cx="3657600" cy="5425440"/>
          </a:xfrm>
          <a:prstGeom prst="rect">
            <a:avLst/>
          </a:prstGeom>
          <a:solidFill>
            <a:srgbClr val="FFFFFF"/>
          </a:solidFill>
          <a:ln w="12700">
            <a:solidFill>
              <a:srgbClr val="E8EEE9"/>
            </a:solidFill>
            <a:prstDash val="solid"/>
          </a:ln>
          <a:effectLst>
            <a:outerShdw blurRad="101600" dist="38100" dir="8100000" algn="bl" rotWithShape="0">
              <a:srgbClr val="000000">
                <a:alpha val="12000"/>
              </a:srgbClr>
            </a:outerShdw>
          </a:effectLst>
        </p:spPr>
      </p:sp>
      <p:sp>
        <p:nvSpPr>
          <p:cNvPr id="16" name="Shape 14"/>
          <p:cNvSpPr/>
          <p:nvPr/>
        </p:nvSpPr>
        <p:spPr>
          <a:xfrm>
            <a:off x="8168640" y="1097280"/>
            <a:ext cx="3657600" cy="1219200"/>
          </a:xfrm>
          <a:prstGeom prst="rect">
            <a:avLst/>
          </a:prstGeom>
          <a:solidFill>
            <a:srgbClr val="76B041"/>
          </a:solidFill>
          <a:ln w="12700">
            <a:solidFill>
              <a:srgbClr val="76B041"/>
            </a:solidFill>
            <a:prstDash val="solid"/>
          </a:ln>
        </p:spPr>
      </p:sp>
      <p:sp>
        <p:nvSpPr>
          <p:cNvPr id="17" name="Text 15"/>
          <p:cNvSpPr/>
          <p:nvPr/>
        </p:nvSpPr>
        <p:spPr>
          <a:xfrm>
            <a:off x="8314944" y="1158240"/>
            <a:ext cx="853440" cy="1036320"/>
          </a:xfrm>
          <a:prstGeom prst="rect">
            <a:avLst/>
          </a:prstGeom>
          <a:noFill/>
          <a:ln/>
        </p:spPr>
        <p:txBody>
          <a:bodyPr wrap="square" rtlCol="0" anchor="ctr"/>
          <a:lstStyle/>
          <a:p>
            <a:r>
              <a:rPr lang="en-US" sz="5867" b="1" dirty="0">
                <a:solidFill>
                  <a:srgbClr val="FFFFFF"/>
                </a:solidFill>
                <a:latin typeface="Trebuchet MS" pitchFamily="34" charset="0"/>
                <a:ea typeface="Trebuchet MS" pitchFamily="34" charset="-122"/>
                <a:cs typeface="Trebuchet MS" pitchFamily="34" charset="-120"/>
              </a:rPr>
              <a:t>L</a:t>
            </a:r>
            <a:endParaRPr lang="en-US" sz="5867" dirty="0"/>
          </a:p>
        </p:txBody>
      </p:sp>
      <p:sp>
        <p:nvSpPr>
          <p:cNvPr id="18" name="Text 16"/>
          <p:cNvSpPr/>
          <p:nvPr/>
        </p:nvSpPr>
        <p:spPr>
          <a:xfrm>
            <a:off x="9168384" y="1341120"/>
            <a:ext cx="2438400" cy="792480"/>
          </a:xfrm>
          <a:prstGeom prst="rect">
            <a:avLst/>
          </a:prstGeom>
          <a:noFill/>
          <a:ln/>
        </p:spPr>
        <p:txBody>
          <a:bodyPr wrap="square" rtlCol="0" anchor="ctr"/>
          <a:lstStyle/>
          <a:p>
            <a:r>
              <a:rPr lang="en-US" sz="2400" b="1" dirty="0">
                <a:solidFill>
                  <a:srgbClr val="FFFFFF"/>
                </a:solidFill>
                <a:latin typeface="Trebuchet MS" pitchFamily="34" charset="0"/>
                <a:ea typeface="Trebuchet MS" pitchFamily="34" charset="-122"/>
                <a:cs typeface="Trebuchet MS" pitchFamily="34" charset="-120"/>
              </a:rPr>
              <a:t>Legal</a:t>
            </a:r>
            <a:endParaRPr lang="en-US" sz="2400" dirty="0"/>
          </a:p>
        </p:txBody>
      </p:sp>
      <p:sp>
        <p:nvSpPr>
          <p:cNvPr id="19" name="Text 17"/>
          <p:cNvSpPr/>
          <p:nvPr/>
        </p:nvSpPr>
        <p:spPr>
          <a:xfrm>
            <a:off x="8351520" y="2438400"/>
            <a:ext cx="3352800" cy="3840480"/>
          </a:xfrm>
          <a:prstGeom prst="rect">
            <a:avLst/>
          </a:prstGeom>
          <a:noFill/>
          <a:ln/>
        </p:spPr>
        <p:txBody>
          <a:bodyPr wrap="square" rtlCol="0" anchor="ctr"/>
          <a:lstStyle/>
          <a:p>
            <a:pPr marL="457189" indent="-457189">
              <a:lnSpc>
                <a:spcPct val="135000"/>
              </a:lnSpc>
              <a:spcAft>
                <a:spcPts val="800"/>
              </a:spcAft>
              <a:buSzPct val="100000"/>
              <a:buChar char="•"/>
            </a:pPr>
            <a:r>
              <a:rPr lang="en-US" sz="1533" dirty="0">
                <a:solidFill>
                  <a:srgbClr val="1C1C1C"/>
                </a:solidFill>
                <a:latin typeface="Calibri" pitchFamily="34" charset="0"/>
                <a:ea typeface="Calibri" pitchFamily="34" charset="-122"/>
                <a:cs typeface="Calibri" pitchFamily="34" charset="-120"/>
              </a:rPr>
              <a:t>Environment Act 2021 &amp; Extended Producer Responsibility (EPR) policies</a:t>
            </a:r>
            <a:endParaRPr lang="en-US" sz="1533" dirty="0"/>
          </a:p>
          <a:p>
            <a:pPr marL="457189" indent="-457189">
              <a:lnSpc>
                <a:spcPct val="135000"/>
              </a:lnSpc>
              <a:spcAft>
                <a:spcPts val="800"/>
              </a:spcAft>
              <a:buSzPct val="100000"/>
              <a:buChar char="•"/>
            </a:pPr>
            <a:r>
              <a:rPr lang="en-US" sz="1533" dirty="0">
                <a:solidFill>
                  <a:srgbClr val="1C1C1C"/>
                </a:solidFill>
                <a:latin typeface="Calibri" pitchFamily="34" charset="0"/>
                <a:ea typeface="Calibri" pitchFamily="34" charset="-122"/>
                <a:cs typeface="Calibri" pitchFamily="34" charset="-120"/>
              </a:rPr>
              <a:t>Businesses legally required to manage packaging waste responsibly</a:t>
            </a:r>
            <a:endParaRPr lang="en-US" sz="1533" dirty="0"/>
          </a:p>
          <a:p>
            <a:pPr marL="457189" indent="-457189">
              <a:lnSpc>
                <a:spcPct val="135000"/>
              </a:lnSpc>
              <a:spcAft>
                <a:spcPts val="800"/>
              </a:spcAft>
              <a:buSzPct val="100000"/>
              <a:buChar char="•"/>
            </a:pPr>
            <a:r>
              <a:rPr lang="en-US" sz="1533" dirty="0">
                <a:solidFill>
                  <a:srgbClr val="1C1C1C"/>
                </a:solidFill>
                <a:latin typeface="Calibri" pitchFamily="34" charset="0"/>
                <a:ea typeface="Calibri" pitchFamily="34" charset="-122"/>
                <a:cs typeface="Calibri" pitchFamily="34" charset="-120"/>
              </a:rPr>
              <a:t>Regulatory compliance directly drives SME demand for certified packaging suppliers(Dangelico &amp; Vocalelli, 2017).</a:t>
            </a:r>
            <a:endParaRPr lang="en-US" sz="1533" dirty="0"/>
          </a:p>
        </p:txBody>
      </p:sp>
      <p:sp>
        <p:nvSpPr>
          <p:cNvPr id="20" name="Shape 18"/>
          <p:cNvSpPr/>
          <p:nvPr/>
        </p:nvSpPr>
        <p:spPr>
          <a:xfrm>
            <a:off x="0" y="6522720"/>
            <a:ext cx="12192000" cy="335280"/>
          </a:xfrm>
          <a:prstGeom prst="rect">
            <a:avLst/>
          </a:prstGeom>
          <a:solidFill>
            <a:srgbClr val="4A7C59"/>
          </a:solidFill>
          <a:ln w="12700">
            <a:solidFill>
              <a:srgbClr val="4A7C59"/>
            </a:solidFill>
            <a:prstDash val="solid"/>
          </a:ln>
        </p:spPr>
      </p:sp>
      <p:sp>
        <p:nvSpPr>
          <p:cNvPr id="21" name="Text 19"/>
          <p:cNvSpPr/>
          <p:nvPr/>
        </p:nvSpPr>
        <p:spPr>
          <a:xfrm>
            <a:off x="487680" y="6522720"/>
            <a:ext cx="11216640" cy="335280"/>
          </a:xfrm>
          <a:prstGeom prst="rect">
            <a:avLst/>
          </a:prstGeom>
          <a:noFill/>
          <a:ln/>
        </p:spPr>
        <p:txBody>
          <a:bodyPr wrap="square" rtlCol="0" anchor="ctr"/>
          <a:lstStyle/>
          <a:p>
            <a:r>
              <a:rPr lang="en-US" sz="1200" dirty="0">
                <a:solidFill>
                  <a:srgbClr val="FFFFFF"/>
                </a:solidFill>
                <a:latin typeface="Calibri" pitchFamily="34" charset="0"/>
                <a:ea typeface="Calibri" pitchFamily="34" charset="-122"/>
                <a:cs typeface="Calibri" pitchFamily="34" charset="-120"/>
              </a:rPr>
              <a:t>EcoPack Solutions  |  Enterprise &amp; Entrepreneurship – LCLM4006</a:t>
            </a:r>
            <a:endParaRPr lang="en-US" sz="12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hape 0"/>
          <p:cNvSpPr/>
          <p:nvPr/>
        </p:nvSpPr>
        <p:spPr>
          <a:xfrm>
            <a:off x="0" y="0"/>
            <a:ext cx="12192000" cy="914400"/>
          </a:xfrm>
          <a:prstGeom prst="rect">
            <a:avLst/>
          </a:prstGeom>
          <a:solidFill>
            <a:srgbClr val="1E5631"/>
          </a:solidFill>
          <a:ln w="12700">
            <a:solidFill>
              <a:srgbClr val="1E5631"/>
            </a:solidFill>
            <a:prstDash val="solid"/>
          </a:ln>
        </p:spPr>
      </p:sp>
      <p:sp>
        <p:nvSpPr>
          <p:cNvPr id="3" name="Text 1"/>
          <p:cNvSpPr/>
          <p:nvPr/>
        </p:nvSpPr>
        <p:spPr>
          <a:xfrm>
            <a:off x="487680" y="0"/>
            <a:ext cx="11216640" cy="914400"/>
          </a:xfrm>
          <a:prstGeom prst="rect">
            <a:avLst/>
          </a:prstGeom>
          <a:noFill/>
          <a:ln/>
        </p:spPr>
        <p:txBody>
          <a:bodyPr wrap="square" rtlCol="0" anchor="ctr"/>
          <a:lstStyle/>
          <a:p>
            <a:r>
              <a:rPr lang="en-US" sz="3467" b="1" dirty="0">
                <a:solidFill>
                  <a:srgbClr val="FFFFFF"/>
                </a:solidFill>
                <a:latin typeface="Trebuchet MS" pitchFamily="34" charset="0"/>
                <a:ea typeface="Trebuchet MS" pitchFamily="34" charset="-122"/>
                <a:cs typeface="Trebuchet MS" pitchFamily="34" charset="-120"/>
              </a:rPr>
              <a:t>Two Major Marketing Strategies</a:t>
            </a:r>
            <a:endParaRPr lang="en-US" sz="3467" dirty="0"/>
          </a:p>
        </p:txBody>
      </p:sp>
      <p:sp>
        <p:nvSpPr>
          <p:cNvPr id="4" name="Text 2"/>
          <p:cNvSpPr/>
          <p:nvPr/>
        </p:nvSpPr>
        <p:spPr>
          <a:xfrm>
            <a:off x="10728960" y="0"/>
            <a:ext cx="1219200" cy="914400"/>
          </a:xfrm>
          <a:prstGeom prst="rect">
            <a:avLst/>
          </a:prstGeom>
          <a:noFill/>
          <a:ln/>
        </p:spPr>
        <p:txBody>
          <a:bodyPr wrap="square" rtlCol="0" anchor="ctr"/>
          <a:lstStyle/>
          <a:p>
            <a:pPr algn="r"/>
            <a:r>
              <a:rPr lang="en-US" sz="1200" dirty="0">
                <a:solidFill>
                  <a:srgbClr val="90B890"/>
                </a:solidFill>
                <a:latin typeface="Calibri" pitchFamily="34" charset="0"/>
                <a:ea typeface="Calibri" pitchFamily="34" charset="-122"/>
                <a:cs typeface="Calibri" pitchFamily="34" charset="-120"/>
              </a:rPr>
              <a:t>SLIDE 4</a:t>
            </a:r>
            <a:endParaRPr lang="en-US" sz="1200" dirty="0"/>
          </a:p>
        </p:txBody>
      </p:sp>
      <p:sp>
        <p:nvSpPr>
          <p:cNvPr id="5" name="Shape 3"/>
          <p:cNvSpPr/>
          <p:nvPr/>
        </p:nvSpPr>
        <p:spPr>
          <a:xfrm>
            <a:off x="365760" y="1097280"/>
            <a:ext cx="5547360" cy="5425440"/>
          </a:xfrm>
          <a:prstGeom prst="rect">
            <a:avLst/>
          </a:prstGeom>
          <a:solidFill>
            <a:srgbClr val="1E5631"/>
          </a:solidFill>
          <a:ln w="12700">
            <a:solidFill>
              <a:srgbClr val="1E5631"/>
            </a:solidFill>
            <a:prstDash val="solid"/>
          </a:ln>
          <a:effectLst>
            <a:outerShdw blurRad="101600" dist="38100" dir="8100000" algn="bl" rotWithShape="0">
              <a:srgbClr val="000000">
                <a:alpha val="12000"/>
              </a:srgbClr>
            </a:outerShdw>
          </a:effectLst>
        </p:spPr>
      </p:sp>
      <p:sp>
        <p:nvSpPr>
          <p:cNvPr id="6" name="Text 4"/>
          <p:cNvSpPr/>
          <p:nvPr/>
        </p:nvSpPr>
        <p:spPr>
          <a:xfrm>
            <a:off x="487680" y="1219200"/>
            <a:ext cx="5303520" cy="426720"/>
          </a:xfrm>
          <a:prstGeom prst="rect">
            <a:avLst/>
          </a:prstGeom>
          <a:noFill/>
          <a:ln/>
        </p:spPr>
        <p:txBody>
          <a:bodyPr wrap="square" rtlCol="0" anchor="ctr"/>
          <a:lstStyle/>
          <a:p>
            <a:r>
              <a:rPr lang="en-US" sz="1467" b="1" i="1" dirty="0">
                <a:solidFill>
                  <a:srgbClr val="76B041"/>
                </a:solidFill>
                <a:latin typeface="Calibri" pitchFamily="34" charset="0"/>
                <a:ea typeface="Calibri" pitchFamily="34" charset="-122"/>
                <a:cs typeface="Calibri" pitchFamily="34" charset="-120"/>
              </a:rPr>
              <a:t>Strategy 1</a:t>
            </a:r>
            <a:endParaRPr lang="en-US" sz="1467" dirty="0"/>
          </a:p>
        </p:txBody>
      </p:sp>
      <p:sp>
        <p:nvSpPr>
          <p:cNvPr id="7" name="Text 5"/>
          <p:cNvSpPr/>
          <p:nvPr/>
        </p:nvSpPr>
        <p:spPr>
          <a:xfrm>
            <a:off x="487680" y="1584960"/>
            <a:ext cx="5303520" cy="792480"/>
          </a:xfrm>
          <a:prstGeom prst="rect">
            <a:avLst/>
          </a:prstGeom>
          <a:noFill/>
          <a:ln/>
        </p:spPr>
        <p:txBody>
          <a:bodyPr wrap="square" rtlCol="0" anchor="ctr"/>
          <a:lstStyle/>
          <a:p>
            <a:r>
              <a:rPr lang="en-US" sz="2667" b="1" dirty="0">
                <a:solidFill>
                  <a:srgbClr val="FFFFFF"/>
                </a:solidFill>
                <a:latin typeface="Trebuchet MS" pitchFamily="34" charset="0"/>
                <a:ea typeface="Trebuchet MS" pitchFamily="34" charset="-122"/>
                <a:cs typeface="Trebuchet MS" pitchFamily="34" charset="-120"/>
              </a:rPr>
              <a:t>Digital Marketing &amp; SEO</a:t>
            </a:r>
            <a:endParaRPr lang="en-US" sz="2667" dirty="0"/>
          </a:p>
        </p:txBody>
      </p:sp>
      <p:sp>
        <p:nvSpPr>
          <p:cNvPr id="8" name="Shape 6"/>
          <p:cNvSpPr/>
          <p:nvPr/>
        </p:nvSpPr>
        <p:spPr>
          <a:xfrm>
            <a:off x="487680" y="2487168"/>
            <a:ext cx="4876800" cy="0"/>
          </a:xfrm>
          <a:prstGeom prst="line">
            <a:avLst/>
          </a:prstGeom>
          <a:noFill/>
          <a:ln w="19050">
            <a:solidFill>
              <a:srgbClr val="76B041"/>
            </a:solidFill>
            <a:prstDash val="solid"/>
          </a:ln>
        </p:spPr>
      </p:sp>
      <p:sp>
        <p:nvSpPr>
          <p:cNvPr id="9" name="Shape 7"/>
          <p:cNvSpPr/>
          <p:nvPr/>
        </p:nvSpPr>
        <p:spPr>
          <a:xfrm>
            <a:off x="512064" y="2682240"/>
            <a:ext cx="170688" cy="170688"/>
          </a:xfrm>
          <a:prstGeom prst="ellipse">
            <a:avLst/>
          </a:prstGeom>
          <a:solidFill>
            <a:srgbClr val="76B041"/>
          </a:solidFill>
          <a:ln w="12700">
            <a:solidFill>
              <a:srgbClr val="76B041"/>
            </a:solidFill>
            <a:prstDash val="solid"/>
          </a:ln>
        </p:spPr>
      </p:sp>
      <p:sp>
        <p:nvSpPr>
          <p:cNvPr id="10" name="Text 8"/>
          <p:cNvSpPr/>
          <p:nvPr/>
        </p:nvSpPr>
        <p:spPr>
          <a:xfrm>
            <a:off x="792480" y="2584704"/>
            <a:ext cx="4876800" cy="633984"/>
          </a:xfrm>
          <a:prstGeom prst="rect">
            <a:avLst/>
          </a:prstGeom>
          <a:noFill/>
          <a:ln/>
        </p:spPr>
        <p:txBody>
          <a:bodyPr wrap="square" rtlCol="0" anchor="ctr"/>
          <a:lstStyle/>
          <a:p>
            <a:pPr>
              <a:lnSpc>
                <a:spcPct val="120000"/>
              </a:lnSpc>
            </a:pPr>
            <a:r>
              <a:rPr lang="en-US" sz="1467" dirty="0">
                <a:solidFill>
                  <a:srgbClr val="FFFFFF"/>
                </a:solidFill>
                <a:latin typeface="Calibri" pitchFamily="34" charset="0"/>
                <a:ea typeface="Calibri" pitchFamily="34" charset="-122"/>
                <a:cs typeface="Calibri" pitchFamily="34" charset="-120"/>
              </a:rPr>
              <a:t>SEO-optimised website ranked for UK sustainable packaging searches</a:t>
            </a:r>
            <a:endParaRPr lang="en-US" sz="1467" dirty="0"/>
          </a:p>
        </p:txBody>
      </p:sp>
      <p:sp>
        <p:nvSpPr>
          <p:cNvPr id="11" name="Shape 9"/>
          <p:cNvSpPr/>
          <p:nvPr/>
        </p:nvSpPr>
        <p:spPr>
          <a:xfrm>
            <a:off x="512064" y="3389376"/>
            <a:ext cx="170688" cy="170688"/>
          </a:xfrm>
          <a:prstGeom prst="ellipse">
            <a:avLst/>
          </a:prstGeom>
          <a:solidFill>
            <a:srgbClr val="76B041"/>
          </a:solidFill>
          <a:ln w="12700">
            <a:solidFill>
              <a:srgbClr val="76B041"/>
            </a:solidFill>
            <a:prstDash val="solid"/>
          </a:ln>
        </p:spPr>
      </p:sp>
      <p:sp>
        <p:nvSpPr>
          <p:cNvPr id="12" name="Text 10"/>
          <p:cNvSpPr/>
          <p:nvPr/>
        </p:nvSpPr>
        <p:spPr>
          <a:xfrm>
            <a:off x="792480" y="3291840"/>
            <a:ext cx="4876800" cy="633984"/>
          </a:xfrm>
          <a:prstGeom prst="rect">
            <a:avLst/>
          </a:prstGeom>
          <a:noFill/>
          <a:ln/>
        </p:spPr>
        <p:txBody>
          <a:bodyPr wrap="square" rtlCol="0" anchor="ctr"/>
          <a:lstStyle/>
          <a:p>
            <a:pPr>
              <a:lnSpc>
                <a:spcPct val="120000"/>
              </a:lnSpc>
            </a:pPr>
            <a:r>
              <a:rPr lang="en-US" sz="1467" dirty="0">
                <a:solidFill>
                  <a:srgbClr val="FFFFFF"/>
                </a:solidFill>
                <a:latin typeface="Calibri" pitchFamily="34" charset="0"/>
                <a:ea typeface="Calibri" pitchFamily="34" charset="-122"/>
                <a:cs typeface="Calibri" pitchFamily="34" charset="-120"/>
              </a:rPr>
              <a:t>Instagram &amp; LinkedIn campaigns to build community among eco-conscious SMEs</a:t>
            </a:r>
            <a:endParaRPr lang="en-US" sz="1467" dirty="0"/>
          </a:p>
        </p:txBody>
      </p:sp>
      <p:sp>
        <p:nvSpPr>
          <p:cNvPr id="13" name="Shape 11"/>
          <p:cNvSpPr/>
          <p:nvPr/>
        </p:nvSpPr>
        <p:spPr>
          <a:xfrm>
            <a:off x="512064" y="4096512"/>
            <a:ext cx="170688" cy="170688"/>
          </a:xfrm>
          <a:prstGeom prst="ellipse">
            <a:avLst/>
          </a:prstGeom>
          <a:solidFill>
            <a:srgbClr val="76B041"/>
          </a:solidFill>
          <a:ln w="12700">
            <a:solidFill>
              <a:srgbClr val="76B041"/>
            </a:solidFill>
            <a:prstDash val="solid"/>
          </a:ln>
        </p:spPr>
      </p:sp>
      <p:sp>
        <p:nvSpPr>
          <p:cNvPr id="14" name="Text 12"/>
          <p:cNvSpPr/>
          <p:nvPr/>
        </p:nvSpPr>
        <p:spPr>
          <a:xfrm>
            <a:off x="792480" y="3998976"/>
            <a:ext cx="4876800" cy="633984"/>
          </a:xfrm>
          <a:prstGeom prst="rect">
            <a:avLst/>
          </a:prstGeom>
          <a:noFill/>
          <a:ln/>
        </p:spPr>
        <p:txBody>
          <a:bodyPr wrap="square" rtlCol="0" anchor="ctr"/>
          <a:lstStyle/>
          <a:p>
            <a:pPr>
              <a:lnSpc>
                <a:spcPct val="120000"/>
              </a:lnSpc>
            </a:pPr>
            <a:r>
              <a:rPr lang="en-US" sz="1467" dirty="0">
                <a:solidFill>
                  <a:srgbClr val="FFFFFF"/>
                </a:solidFill>
                <a:latin typeface="Calibri" pitchFamily="34" charset="0"/>
                <a:ea typeface="Calibri" pitchFamily="34" charset="-122"/>
                <a:cs typeface="Calibri" pitchFamily="34" charset="-120"/>
              </a:rPr>
              <a:t>Email marketing to SMEs with product updates, sustainability tips, and offers</a:t>
            </a:r>
            <a:endParaRPr lang="en-US" sz="1467" dirty="0"/>
          </a:p>
        </p:txBody>
      </p:sp>
      <p:sp>
        <p:nvSpPr>
          <p:cNvPr id="15" name="Shape 13"/>
          <p:cNvSpPr/>
          <p:nvPr/>
        </p:nvSpPr>
        <p:spPr>
          <a:xfrm>
            <a:off x="512064" y="4803648"/>
            <a:ext cx="170688" cy="170688"/>
          </a:xfrm>
          <a:prstGeom prst="ellipse">
            <a:avLst/>
          </a:prstGeom>
          <a:solidFill>
            <a:srgbClr val="76B041"/>
          </a:solidFill>
          <a:ln w="12700">
            <a:solidFill>
              <a:srgbClr val="76B041"/>
            </a:solidFill>
            <a:prstDash val="solid"/>
          </a:ln>
        </p:spPr>
      </p:sp>
      <p:sp>
        <p:nvSpPr>
          <p:cNvPr id="16" name="Text 14"/>
          <p:cNvSpPr/>
          <p:nvPr/>
        </p:nvSpPr>
        <p:spPr>
          <a:xfrm>
            <a:off x="792480" y="4706112"/>
            <a:ext cx="4876800" cy="633984"/>
          </a:xfrm>
          <a:prstGeom prst="rect">
            <a:avLst/>
          </a:prstGeom>
          <a:noFill/>
          <a:ln/>
        </p:spPr>
        <p:txBody>
          <a:bodyPr wrap="square" rtlCol="0" anchor="ctr"/>
          <a:lstStyle/>
          <a:p>
            <a:pPr>
              <a:lnSpc>
                <a:spcPct val="120000"/>
              </a:lnSpc>
            </a:pPr>
            <a:r>
              <a:rPr lang="en-US" sz="1467" dirty="0">
                <a:solidFill>
                  <a:srgbClr val="FFFFFF"/>
                </a:solidFill>
                <a:latin typeface="Calibri" pitchFamily="34" charset="0"/>
                <a:ea typeface="Calibri" pitchFamily="34" charset="-122"/>
                <a:cs typeface="Calibri" pitchFamily="34" charset="-120"/>
              </a:rPr>
              <a:t>Content blog on packaging regulations, green trends, &amp; business benefits</a:t>
            </a:r>
            <a:endParaRPr lang="en-US" sz="1467" dirty="0"/>
          </a:p>
        </p:txBody>
      </p:sp>
      <p:sp>
        <p:nvSpPr>
          <p:cNvPr id="17" name="Shape 15"/>
          <p:cNvSpPr/>
          <p:nvPr/>
        </p:nvSpPr>
        <p:spPr>
          <a:xfrm>
            <a:off x="512064" y="5510784"/>
            <a:ext cx="170688" cy="170688"/>
          </a:xfrm>
          <a:prstGeom prst="ellipse">
            <a:avLst/>
          </a:prstGeom>
          <a:solidFill>
            <a:srgbClr val="76B041"/>
          </a:solidFill>
          <a:ln w="12700">
            <a:solidFill>
              <a:srgbClr val="76B041"/>
            </a:solidFill>
            <a:prstDash val="solid"/>
          </a:ln>
        </p:spPr>
      </p:sp>
      <p:sp>
        <p:nvSpPr>
          <p:cNvPr id="18" name="Text 16"/>
          <p:cNvSpPr/>
          <p:nvPr/>
        </p:nvSpPr>
        <p:spPr>
          <a:xfrm>
            <a:off x="792480" y="5413248"/>
            <a:ext cx="4876800" cy="633984"/>
          </a:xfrm>
          <a:prstGeom prst="rect">
            <a:avLst/>
          </a:prstGeom>
          <a:noFill/>
          <a:ln/>
        </p:spPr>
        <p:txBody>
          <a:bodyPr wrap="square" rtlCol="0" anchor="ctr"/>
          <a:lstStyle/>
          <a:p>
            <a:pPr>
              <a:lnSpc>
                <a:spcPct val="120000"/>
              </a:lnSpc>
            </a:pPr>
            <a:r>
              <a:rPr lang="en-US" sz="1467" dirty="0">
                <a:solidFill>
                  <a:srgbClr val="FFFFFF"/>
                </a:solidFill>
                <a:latin typeface="Calibri" pitchFamily="34" charset="0"/>
                <a:ea typeface="Calibri" pitchFamily="34" charset="-122"/>
                <a:cs typeface="Calibri" pitchFamily="34" charset="-120"/>
              </a:rPr>
              <a:t>Attendance at UK events (e.g., The Packaging Innovations Exhibition) (Ncube et al., 2020).</a:t>
            </a:r>
            <a:endParaRPr lang="en-US" sz="1467" dirty="0"/>
          </a:p>
        </p:txBody>
      </p:sp>
      <p:sp>
        <p:nvSpPr>
          <p:cNvPr id="19" name="Shape 17"/>
          <p:cNvSpPr/>
          <p:nvPr/>
        </p:nvSpPr>
        <p:spPr>
          <a:xfrm>
            <a:off x="6278880" y="1097280"/>
            <a:ext cx="5547360" cy="5425440"/>
          </a:xfrm>
          <a:prstGeom prst="rect">
            <a:avLst/>
          </a:prstGeom>
          <a:solidFill>
            <a:srgbClr val="FFFFFF"/>
          </a:solidFill>
          <a:ln w="12700">
            <a:solidFill>
              <a:srgbClr val="E8EEE9"/>
            </a:solidFill>
            <a:prstDash val="solid"/>
          </a:ln>
          <a:effectLst>
            <a:outerShdw blurRad="101600" dist="38100" dir="8100000" algn="bl" rotWithShape="0">
              <a:srgbClr val="000000">
                <a:alpha val="12000"/>
              </a:srgbClr>
            </a:outerShdw>
          </a:effectLst>
        </p:spPr>
      </p:sp>
      <p:sp>
        <p:nvSpPr>
          <p:cNvPr id="20" name="Shape 18"/>
          <p:cNvSpPr/>
          <p:nvPr/>
        </p:nvSpPr>
        <p:spPr>
          <a:xfrm>
            <a:off x="6278880" y="1097280"/>
            <a:ext cx="5547360" cy="73152"/>
          </a:xfrm>
          <a:prstGeom prst="rect">
            <a:avLst/>
          </a:prstGeom>
          <a:solidFill>
            <a:srgbClr val="76B041"/>
          </a:solidFill>
          <a:ln w="12700">
            <a:solidFill>
              <a:srgbClr val="76B041"/>
            </a:solidFill>
            <a:prstDash val="solid"/>
          </a:ln>
        </p:spPr>
      </p:sp>
      <p:sp>
        <p:nvSpPr>
          <p:cNvPr id="21" name="Text 19"/>
          <p:cNvSpPr/>
          <p:nvPr/>
        </p:nvSpPr>
        <p:spPr>
          <a:xfrm>
            <a:off x="6461760" y="1219200"/>
            <a:ext cx="5181600" cy="426720"/>
          </a:xfrm>
          <a:prstGeom prst="rect">
            <a:avLst/>
          </a:prstGeom>
          <a:noFill/>
          <a:ln/>
        </p:spPr>
        <p:txBody>
          <a:bodyPr wrap="square" rtlCol="0" anchor="ctr"/>
          <a:lstStyle/>
          <a:p>
            <a:r>
              <a:rPr lang="en-US" sz="1467" b="1" i="1" dirty="0">
                <a:solidFill>
                  <a:srgbClr val="4A7C59"/>
                </a:solidFill>
                <a:latin typeface="Calibri" pitchFamily="34" charset="0"/>
                <a:ea typeface="Calibri" pitchFamily="34" charset="-122"/>
                <a:cs typeface="Calibri" pitchFamily="34" charset="-120"/>
              </a:rPr>
              <a:t>Strategy 2</a:t>
            </a:r>
            <a:endParaRPr lang="en-US" sz="1467" dirty="0"/>
          </a:p>
        </p:txBody>
      </p:sp>
      <p:sp>
        <p:nvSpPr>
          <p:cNvPr id="22" name="Text 20"/>
          <p:cNvSpPr/>
          <p:nvPr/>
        </p:nvSpPr>
        <p:spPr>
          <a:xfrm>
            <a:off x="6461760" y="1584960"/>
            <a:ext cx="5181600" cy="792480"/>
          </a:xfrm>
          <a:prstGeom prst="rect">
            <a:avLst/>
          </a:prstGeom>
          <a:noFill/>
          <a:ln/>
        </p:spPr>
        <p:txBody>
          <a:bodyPr wrap="square" rtlCol="0" anchor="ctr"/>
          <a:lstStyle/>
          <a:p>
            <a:r>
              <a:rPr lang="en-US" sz="2400" b="1" dirty="0">
                <a:solidFill>
                  <a:srgbClr val="1E5631"/>
                </a:solidFill>
                <a:latin typeface="Trebuchet MS" pitchFamily="34" charset="0"/>
                <a:ea typeface="Trebuchet MS" pitchFamily="34" charset="-122"/>
                <a:cs typeface="Trebuchet MS" pitchFamily="34" charset="-120"/>
              </a:rPr>
              <a:t>Competitive Pricing &amp; Customisation</a:t>
            </a:r>
            <a:endParaRPr lang="en-US" sz="2400" dirty="0"/>
          </a:p>
        </p:txBody>
      </p:sp>
      <p:sp>
        <p:nvSpPr>
          <p:cNvPr id="23" name="Shape 21"/>
          <p:cNvSpPr/>
          <p:nvPr/>
        </p:nvSpPr>
        <p:spPr>
          <a:xfrm>
            <a:off x="6461760" y="2487168"/>
            <a:ext cx="4876800" cy="0"/>
          </a:xfrm>
          <a:prstGeom prst="line">
            <a:avLst/>
          </a:prstGeom>
          <a:noFill/>
          <a:ln w="19050">
            <a:solidFill>
              <a:srgbClr val="76B041"/>
            </a:solidFill>
            <a:prstDash val="solid"/>
          </a:ln>
        </p:spPr>
      </p:sp>
      <p:sp>
        <p:nvSpPr>
          <p:cNvPr id="24" name="Shape 22"/>
          <p:cNvSpPr/>
          <p:nvPr/>
        </p:nvSpPr>
        <p:spPr>
          <a:xfrm>
            <a:off x="6486144" y="2682240"/>
            <a:ext cx="170688" cy="170688"/>
          </a:xfrm>
          <a:prstGeom prst="ellipse">
            <a:avLst/>
          </a:prstGeom>
          <a:solidFill>
            <a:srgbClr val="4A7C59"/>
          </a:solidFill>
          <a:ln w="12700">
            <a:solidFill>
              <a:srgbClr val="4A7C59"/>
            </a:solidFill>
            <a:prstDash val="solid"/>
          </a:ln>
        </p:spPr>
      </p:sp>
      <p:sp>
        <p:nvSpPr>
          <p:cNvPr id="25" name="Text 23"/>
          <p:cNvSpPr/>
          <p:nvPr/>
        </p:nvSpPr>
        <p:spPr>
          <a:xfrm>
            <a:off x="6766560" y="2584704"/>
            <a:ext cx="4876800" cy="633984"/>
          </a:xfrm>
          <a:prstGeom prst="rect">
            <a:avLst/>
          </a:prstGeom>
          <a:noFill/>
          <a:ln/>
        </p:spPr>
        <p:txBody>
          <a:bodyPr wrap="square" rtlCol="0" anchor="ctr"/>
          <a:lstStyle/>
          <a:p>
            <a:pPr>
              <a:lnSpc>
                <a:spcPct val="120000"/>
              </a:lnSpc>
            </a:pPr>
            <a:r>
              <a:rPr lang="en-US" sz="1467" dirty="0">
                <a:solidFill>
                  <a:srgbClr val="1C1C1C"/>
                </a:solidFill>
                <a:latin typeface="Calibri" pitchFamily="34" charset="0"/>
                <a:ea typeface="Calibri" pitchFamily="34" charset="-122"/>
                <a:cs typeface="Calibri" pitchFamily="34" charset="-120"/>
              </a:rPr>
              <a:t>Positioned as the affordable quality option in the SME packaging market</a:t>
            </a:r>
            <a:endParaRPr lang="en-US" sz="1467" dirty="0"/>
          </a:p>
        </p:txBody>
      </p:sp>
      <p:sp>
        <p:nvSpPr>
          <p:cNvPr id="26" name="Shape 24"/>
          <p:cNvSpPr/>
          <p:nvPr/>
        </p:nvSpPr>
        <p:spPr>
          <a:xfrm>
            <a:off x="6486144" y="3389376"/>
            <a:ext cx="170688" cy="170688"/>
          </a:xfrm>
          <a:prstGeom prst="ellipse">
            <a:avLst/>
          </a:prstGeom>
          <a:solidFill>
            <a:srgbClr val="4A7C59"/>
          </a:solidFill>
          <a:ln w="12700">
            <a:solidFill>
              <a:srgbClr val="4A7C59"/>
            </a:solidFill>
            <a:prstDash val="solid"/>
          </a:ln>
        </p:spPr>
      </p:sp>
      <p:sp>
        <p:nvSpPr>
          <p:cNvPr id="27" name="Text 25"/>
          <p:cNvSpPr/>
          <p:nvPr/>
        </p:nvSpPr>
        <p:spPr>
          <a:xfrm>
            <a:off x="6766560" y="3291840"/>
            <a:ext cx="4876800" cy="633984"/>
          </a:xfrm>
          <a:prstGeom prst="rect">
            <a:avLst/>
          </a:prstGeom>
          <a:noFill/>
          <a:ln/>
        </p:spPr>
        <p:txBody>
          <a:bodyPr wrap="square" rtlCol="0" anchor="ctr"/>
          <a:lstStyle/>
          <a:p>
            <a:pPr>
              <a:lnSpc>
                <a:spcPct val="120000"/>
              </a:lnSpc>
            </a:pPr>
            <a:r>
              <a:rPr lang="en-US" sz="1467" dirty="0">
                <a:solidFill>
                  <a:srgbClr val="1C1C1C"/>
                </a:solidFill>
                <a:latin typeface="Calibri" pitchFamily="34" charset="0"/>
                <a:ea typeface="Calibri" pitchFamily="34" charset="-122"/>
                <a:cs typeface="Calibri" pitchFamily="34" charset="-120"/>
              </a:rPr>
              <a:t>Volume-based discounts encouraging repeat purchases and long-term contracts</a:t>
            </a:r>
            <a:endParaRPr lang="en-US" sz="1467" dirty="0"/>
          </a:p>
        </p:txBody>
      </p:sp>
      <p:sp>
        <p:nvSpPr>
          <p:cNvPr id="28" name="Shape 26"/>
          <p:cNvSpPr/>
          <p:nvPr/>
        </p:nvSpPr>
        <p:spPr>
          <a:xfrm>
            <a:off x="6486144" y="4096512"/>
            <a:ext cx="170688" cy="170688"/>
          </a:xfrm>
          <a:prstGeom prst="ellipse">
            <a:avLst/>
          </a:prstGeom>
          <a:solidFill>
            <a:srgbClr val="4A7C59"/>
          </a:solidFill>
          <a:ln w="12700">
            <a:solidFill>
              <a:srgbClr val="4A7C59"/>
            </a:solidFill>
            <a:prstDash val="solid"/>
          </a:ln>
        </p:spPr>
      </p:sp>
      <p:sp>
        <p:nvSpPr>
          <p:cNvPr id="29" name="Text 27"/>
          <p:cNvSpPr/>
          <p:nvPr/>
        </p:nvSpPr>
        <p:spPr>
          <a:xfrm>
            <a:off x="6766560" y="3998976"/>
            <a:ext cx="4876800" cy="633984"/>
          </a:xfrm>
          <a:prstGeom prst="rect">
            <a:avLst/>
          </a:prstGeom>
          <a:noFill/>
          <a:ln/>
        </p:spPr>
        <p:txBody>
          <a:bodyPr wrap="square" rtlCol="0" anchor="ctr"/>
          <a:lstStyle/>
          <a:p>
            <a:pPr>
              <a:lnSpc>
                <a:spcPct val="120000"/>
              </a:lnSpc>
            </a:pPr>
            <a:r>
              <a:rPr lang="en-US" sz="1467" dirty="0">
                <a:solidFill>
                  <a:srgbClr val="1C1C1C"/>
                </a:solidFill>
                <a:latin typeface="Calibri" pitchFamily="34" charset="0"/>
                <a:ea typeface="Calibri" pitchFamily="34" charset="-122"/>
                <a:cs typeface="Calibri" pitchFamily="34" charset="-120"/>
              </a:rPr>
              <a:t>Transparent pricing communicating value over standard plastic packaging</a:t>
            </a:r>
            <a:endParaRPr lang="en-US" sz="1467" dirty="0"/>
          </a:p>
        </p:txBody>
      </p:sp>
      <p:sp>
        <p:nvSpPr>
          <p:cNvPr id="30" name="Shape 28"/>
          <p:cNvSpPr/>
          <p:nvPr/>
        </p:nvSpPr>
        <p:spPr>
          <a:xfrm>
            <a:off x="6486144" y="4803648"/>
            <a:ext cx="170688" cy="170688"/>
          </a:xfrm>
          <a:prstGeom prst="ellipse">
            <a:avLst/>
          </a:prstGeom>
          <a:solidFill>
            <a:srgbClr val="4A7C59"/>
          </a:solidFill>
          <a:ln w="12700">
            <a:solidFill>
              <a:srgbClr val="4A7C59"/>
            </a:solidFill>
            <a:prstDash val="solid"/>
          </a:ln>
        </p:spPr>
      </p:sp>
      <p:sp>
        <p:nvSpPr>
          <p:cNvPr id="31" name="Text 29"/>
          <p:cNvSpPr/>
          <p:nvPr/>
        </p:nvSpPr>
        <p:spPr>
          <a:xfrm>
            <a:off x="6766560" y="4706112"/>
            <a:ext cx="4876800" cy="633984"/>
          </a:xfrm>
          <a:prstGeom prst="rect">
            <a:avLst/>
          </a:prstGeom>
          <a:noFill/>
          <a:ln/>
        </p:spPr>
        <p:txBody>
          <a:bodyPr wrap="square" rtlCol="0" anchor="ctr"/>
          <a:lstStyle/>
          <a:p>
            <a:pPr>
              <a:lnSpc>
                <a:spcPct val="120000"/>
              </a:lnSpc>
            </a:pPr>
            <a:r>
              <a:rPr lang="en-US" sz="1467" dirty="0">
                <a:solidFill>
                  <a:srgbClr val="1C1C1C"/>
                </a:solidFill>
                <a:latin typeface="Calibri" pitchFamily="34" charset="0"/>
                <a:ea typeface="Calibri" pitchFamily="34" charset="-122"/>
                <a:cs typeface="Calibri" pitchFamily="34" charset="-120"/>
              </a:rPr>
              <a:t>Customised product options (branded boxes, mailer bags) to meet individual needs</a:t>
            </a:r>
            <a:endParaRPr lang="en-US" sz="1467" dirty="0"/>
          </a:p>
        </p:txBody>
      </p:sp>
      <p:sp>
        <p:nvSpPr>
          <p:cNvPr id="32" name="Shape 30"/>
          <p:cNvSpPr/>
          <p:nvPr/>
        </p:nvSpPr>
        <p:spPr>
          <a:xfrm>
            <a:off x="6486144" y="5510784"/>
            <a:ext cx="170688" cy="170688"/>
          </a:xfrm>
          <a:prstGeom prst="ellipse">
            <a:avLst/>
          </a:prstGeom>
          <a:solidFill>
            <a:srgbClr val="4A7C59"/>
          </a:solidFill>
          <a:ln w="12700">
            <a:solidFill>
              <a:srgbClr val="4A7C59"/>
            </a:solidFill>
            <a:prstDash val="solid"/>
          </a:ln>
        </p:spPr>
      </p:sp>
      <p:sp>
        <p:nvSpPr>
          <p:cNvPr id="33" name="Text 31"/>
          <p:cNvSpPr/>
          <p:nvPr/>
        </p:nvSpPr>
        <p:spPr>
          <a:xfrm>
            <a:off x="6766560" y="5413248"/>
            <a:ext cx="4876800" cy="633984"/>
          </a:xfrm>
          <a:prstGeom prst="rect">
            <a:avLst/>
          </a:prstGeom>
          <a:noFill/>
          <a:ln/>
        </p:spPr>
        <p:txBody>
          <a:bodyPr wrap="square" rtlCol="0" anchor="ctr"/>
          <a:lstStyle/>
          <a:p>
            <a:pPr>
              <a:lnSpc>
                <a:spcPct val="120000"/>
              </a:lnSpc>
            </a:pPr>
            <a:r>
              <a:rPr lang="en-US" sz="1467" dirty="0">
                <a:solidFill>
                  <a:srgbClr val="1C1C1C"/>
                </a:solidFill>
                <a:latin typeface="Calibri" pitchFamily="34" charset="0"/>
                <a:ea typeface="Calibri" pitchFamily="34" charset="-122"/>
                <a:cs typeface="Calibri" pitchFamily="34" charset="-120"/>
              </a:rPr>
              <a:t>EU </a:t>
            </a:r>
            <a:r>
              <a:rPr lang="en-US" sz="1467" dirty="0" err="1">
                <a:solidFill>
                  <a:srgbClr val="1C1C1C"/>
                </a:solidFill>
                <a:latin typeface="Calibri" pitchFamily="34" charset="0"/>
                <a:ea typeface="Calibri" pitchFamily="34" charset="-122"/>
                <a:cs typeface="Calibri" pitchFamily="34" charset="-120"/>
              </a:rPr>
              <a:t>Compostability</a:t>
            </a:r>
            <a:r>
              <a:rPr lang="en-US" sz="1467" dirty="0">
                <a:solidFill>
                  <a:srgbClr val="1C1C1C"/>
                </a:solidFill>
                <a:latin typeface="Calibri" pitchFamily="34" charset="0"/>
                <a:ea typeface="Calibri" pitchFamily="34" charset="-122"/>
                <a:cs typeface="Calibri" pitchFamily="34" charset="-120"/>
              </a:rPr>
              <a:t> Certification adds trust and premium product justification(Soler, 2010).</a:t>
            </a:r>
            <a:endParaRPr lang="en-US" sz="1467" dirty="0"/>
          </a:p>
        </p:txBody>
      </p:sp>
      <p:sp>
        <p:nvSpPr>
          <p:cNvPr id="34" name="Shape 32"/>
          <p:cNvSpPr/>
          <p:nvPr/>
        </p:nvSpPr>
        <p:spPr>
          <a:xfrm>
            <a:off x="0" y="6522720"/>
            <a:ext cx="12192000" cy="335280"/>
          </a:xfrm>
          <a:prstGeom prst="rect">
            <a:avLst/>
          </a:prstGeom>
          <a:solidFill>
            <a:srgbClr val="4A7C59"/>
          </a:solidFill>
          <a:ln w="12700">
            <a:solidFill>
              <a:srgbClr val="4A7C59"/>
            </a:solidFill>
            <a:prstDash val="solid"/>
          </a:ln>
        </p:spPr>
      </p:sp>
      <p:sp>
        <p:nvSpPr>
          <p:cNvPr id="35" name="Text 33"/>
          <p:cNvSpPr/>
          <p:nvPr/>
        </p:nvSpPr>
        <p:spPr>
          <a:xfrm>
            <a:off x="487680" y="6522720"/>
            <a:ext cx="11216640" cy="335280"/>
          </a:xfrm>
          <a:prstGeom prst="rect">
            <a:avLst/>
          </a:prstGeom>
          <a:noFill/>
          <a:ln/>
        </p:spPr>
        <p:txBody>
          <a:bodyPr wrap="square" rtlCol="0" anchor="ctr"/>
          <a:lstStyle/>
          <a:p>
            <a:r>
              <a:rPr lang="en-US" sz="1200" dirty="0">
                <a:solidFill>
                  <a:srgbClr val="FFFFFF"/>
                </a:solidFill>
                <a:latin typeface="Calibri" pitchFamily="34" charset="0"/>
                <a:ea typeface="Calibri" pitchFamily="34" charset="-122"/>
                <a:cs typeface="Calibri" pitchFamily="34" charset="-120"/>
              </a:rPr>
              <a:t>EcoPack Solutions  |  Enterprise &amp; Entrepreneurship – LCLM4006</a:t>
            </a:r>
            <a:endParaRPr lang="en-US" sz="12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hape 0"/>
          <p:cNvSpPr/>
          <p:nvPr/>
        </p:nvSpPr>
        <p:spPr>
          <a:xfrm>
            <a:off x="0" y="0"/>
            <a:ext cx="12192000" cy="914400"/>
          </a:xfrm>
          <a:prstGeom prst="rect">
            <a:avLst/>
          </a:prstGeom>
          <a:solidFill>
            <a:srgbClr val="1E5631"/>
          </a:solidFill>
          <a:ln w="12700">
            <a:solidFill>
              <a:srgbClr val="1E5631"/>
            </a:solidFill>
            <a:prstDash val="solid"/>
          </a:ln>
        </p:spPr>
      </p:sp>
      <p:sp>
        <p:nvSpPr>
          <p:cNvPr id="3" name="Text 1"/>
          <p:cNvSpPr/>
          <p:nvPr/>
        </p:nvSpPr>
        <p:spPr>
          <a:xfrm>
            <a:off x="487680" y="0"/>
            <a:ext cx="11216640" cy="914400"/>
          </a:xfrm>
          <a:prstGeom prst="rect">
            <a:avLst/>
          </a:prstGeom>
          <a:noFill/>
          <a:ln/>
        </p:spPr>
        <p:txBody>
          <a:bodyPr wrap="square" rtlCol="0" anchor="ctr"/>
          <a:lstStyle/>
          <a:p>
            <a:r>
              <a:rPr lang="en-US" sz="3200" b="1" dirty="0">
                <a:solidFill>
                  <a:srgbClr val="FFFFFF"/>
                </a:solidFill>
                <a:latin typeface="Trebuchet MS" pitchFamily="34" charset="0"/>
                <a:ea typeface="Trebuchet MS" pitchFamily="34" charset="-122"/>
                <a:cs typeface="Trebuchet MS" pitchFamily="34" charset="-120"/>
              </a:rPr>
              <a:t>Funding Requirements &amp; Financial Projections</a:t>
            </a:r>
            <a:endParaRPr lang="en-US" sz="3200" dirty="0"/>
          </a:p>
        </p:txBody>
      </p:sp>
      <p:sp>
        <p:nvSpPr>
          <p:cNvPr id="4" name="Text 2"/>
          <p:cNvSpPr/>
          <p:nvPr/>
        </p:nvSpPr>
        <p:spPr>
          <a:xfrm>
            <a:off x="10728960" y="0"/>
            <a:ext cx="1219200" cy="914400"/>
          </a:xfrm>
          <a:prstGeom prst="rect">
            <a:avLst/>
          </a:prstGeom>
          <a:noFill/>
          <a:ln/>
        </p:spPr>
        <p:txBody>
          <a:bodyPr wrap="square" rtlCol="0" anchor="ctr"/>
          <a:lstStyle/>
          <a:p>
            <a:pPr algn="r"/>
            <a:r>
              <a:rPr lang="en-US" sz="1200" dirty="0">
                <a:solidFill>
                  <a:srgbClr val="90B890"/>
                </a:solidFill>
                <a:latin typeface="Calibri" pitchFamily="34" charset="0"/>
                <a:ea typeface="Calibri" pitchFamily="34" charset="-122"/>
                <a:cs typeface="Calibri" pitchFamily="34" charset="-120"/>
              </a:rPr>
              <a:t>SLIDE 5</a:t>
            </a:r>
            <a:endParaRPr lang="en-US" sz="1200" dirty="0"/>
          </a:p>
        </p:txBody>
      </p:sp>
      <p:sp>
        <p:nvSpPr>
          <p:cNvPr id="5" name="Shape 3"/>
          <p:cNvSpPr/>
          <p:nvPr/>
        </p:nvSpPr>
        <p:spPr>
          <a:xfrm>
            <a:off x="426720" y="1072896"/>
            <a:ext cx="3474720" cy="1560576"/>
          </a:xfrm>
          <a:prstGeom prst="rect">
            <a:avLst/>
          </a:prstGeom>
          <a:solidFill>
            <a:srgbClr val="1E5631"/>
          </a:solidFill>
          <a:ln w="12700">
            <a:solidFill>
              <a:srgbClr val="1E5631"/>
            </a:solidFill>
            <a:prstDash val="solid"/>
          </a:ln>
          <a:effectLst>
            <a:outerShdw blurRad="101600" dist="38100" dir="8100000" algn="bl" rotWithShape="0">
              <a:srgbClr val="000000">
                <a:alpha val="12000"/>
              </a:srgbClr>
            </a:outerShdw>
          </a:effectLst>
        </p:spPr>
      </p:sp>
      <p:sp>
        <p:nvSpPr>
          <p:cNvPr id="6" name="Text 4"/>
          <p:cNvSpPr/>
          <p:nvPr/>
        </p:nvSpPr>
        <p:spPr>
          <a:xfrm>
            <a:off x="426720" y="1158240"/>
            <a:ext cx="3474720" cy="792480"/>
          </a:xfrm>
          <a:prstGeom prst="rect">
            <a:avLst/>
          </a:prstGeom>
          <a:noFill/>
          <a:ln/>
        </p:spPr>
        <p:txBody>
          <a:bodyPr wrap="square" rtlCol="0" anchor="ctr"/>
          <a:lstStyle/>
          <a:p>
            <a:pPr algn="ctr"/>
            <a:r>
              <a:rPr lang="en-US" sz="4267" b="1" dirty="0">
                <a:solidFill>
                  <a:srgbClr val="FFFFFF"/>
                </a:solidFill>
                <a:latin typeface="Trebuchet MS" pitchFamily="34" charset="0"/>
                <a:ea typeface="Trebuchet MS" pitchFamily="34" charset="-122"/>
                <a:cs typeface="Trebuchet MS" pitchFamily="34" charset="-120"/>
              </a:rPr>
              <a:t>£50,000</a:t>
            </a:r>
            <a:endParaRPr lang="en-US" sz="4267" dirty="0"/>
          </a:p>
        </p:txBody>
      </p:sp>
      <p:sp>
        <p:nvSpPr>
          <p:cNvPr id="7" name="Text 5"/>
          <p:cNvSpPr/>
          <p:nvPr/>
        </p:nvSpPr>
        <p:spPr>
          <a:xfrm>
            <a:off x="426720" y="1926336"/>
            <a:ext cx="3474720" cy="341376"/>
          </a:xfrm>
          <a:prstGeom prst="rect">
            <a:avLst/>
          </a:prstGeom>
          <a:noFill/>
          <a:ln/>
        </p:spPr>
        <p:txBody>
          <a:bodyPr wrap="square" rtlCol="0" anchor="ctr"/>
          <a:lstStyle/>
          <a:p>
            <a:pPr algn="ctr"/>
            <a:r>
              <a:rPr lang="en-US" sz="1333" b="1" dirty="0">
                <a:solidFill>
                  <a:srgbClr val="FFFFFF"/>
                </a:solidFill>
                <a:latin typeface="Calibri" pitchFamily="34" charset="0"/>
                <a:ea typeface="Calibri" pitchFamily="34" charset="-122"/>
                <a:cs typeface="Calibri" pitchFamily="34" charset="-120"/>
              </a:rPr>
              <a:t>Total Funding Required</a:t>
            </a:r>
            <a:endParaRPr lang="en-US" sz="1333" dirty="0"/>
          </a:p>
        </p:txBody>
      </p:sp>
      <p:sp>
        <p:nvSpPr>
          <p:cNvPr id="8" name="Text 6"/>
          <p:cNvSpPr/>
          <p:nvPr/>
        </p:nvSpPr>
        <p:spPr>
          <a:xfrm>
            <a:off x="426720" y="2255520"/>
            <a:ext cx="3474720" cy="268224"/>
          </a:xfrm>
          <a:prstGeom prst="rect">
            <a:avLst/>
          </a:prstGeom>
          <a:noFill/>
          <a:ln/>
        </p:spPr>
        <p:txBody>
          <a:bodyPr wrap="square" rtlCol="0" anchor="ctr"/>
          <a:lstStyle/>
          <a:p>
            <a:pPr algn="ctr"/>
            <a:r>
              <a:rPr lang="en-US" sz="1200" i="1" dirty="0">
                <a:solidFill>
                  <a:srgbClr val="C5E8C6"/>
                </a:solidFill>
                <a:latin typeface="Calibri" pitchFamily="34" charset="0"/>
                <a:ea typeface="Calibri" pitchFamily="34" charset="-122"/>
                <a:cs typeface="Calibri" pitchFamily="34" charset="-120"/>
              </a:rPr>
              <a:t>Full start-up capital(Singh &amp; Ordoñez, 2015).</a:t>
            </a:r>
            <a:endParaRPr lang="en-US" sz="1200" dirty="0"/>
          </a:p>
        </p:txBody>
      </p:sp>
      <p:sp>
        <p:nvSpPr>
          <p:cNvPr id="9" name="Shape 7"/>
          <p:cNvSpPr/>
          <p:nvPr/>
        </p:nvSpPr>
        <p:spPr>
          <a:xfrm>
            <a:off x="4267200" y="1072896"/>
            <a:ext cx="3474720" cy="1560576"/>
          </a:xfrm>
          <a:prstGeom prst="rect">
            <a:avLst/>
          </a:prstGeom>
          <a:solidFill>
            <a:srgbClr val="4A7C59"/>
          </a:solidFill>
          <a:ln w="12700">
            <a:solidFill>
              <a:srgbClr val="4A7C59"/>
            </a:solidFill>
            <a:prstDash val="solid"/>
          </a:ln>
          <a:effectLst>
            <a:outerShdw blurRad="101600" dist="38100" dir="8100000" algn="bl" rotWithShape="0">
              <a:srgbClr val="000000">
                <a:alpha val="12000"/>
              </a:srgbClr>
            </a:outerShdw>
          </a:effectLst>
        </p:spPr>
      </p:sp>
      <p:sp>
        <p:nvSpPr>
          <p:cNvPr id="10" name="Text 8"/>
          <p:cNvSpPr/>
          <p:nvPr/>
        </p:nvSpPr>
        <p:spPr>
          <a:xfrm>
            <a:off x="4267200" y="1158240"/>
            <a:ext cx="3474720" cy="792480"/>
          </a:xfrm>
          <a:prstGeom prst="rect">
            <a:avLst/>
          </a:prstGeom>
          <a:noFill/>
          <a:ln/>
        </p:spPr>
        <p:txBody>
          <a:bodyPr wrap="square" rtlCol="0" anchor="ctr"/>
          <a:lstStyle/>
          <a:p>
            <a:pPr algn="ctr"/>
            <a:r>
              <a:rPr lang="en-US" sz="4267" b="1" dirty="0">
                <a:solidFill>
                  <a:srgbClr val="FFFFFF"/>
                </a:solidFill>
                <a:latin typeface="Trebuchet MS" pitchFamily="34" charset="0"/>
                <a:ea typeface="Trebuchet MS" pitchFamily="34" charset="-122"/>
                <a:cs typeface="Trebuchet MS" pitchFamily="34" charset="-120"/>
              </a:rPr>
              <a:t>£30,000</a:t>
            </a:r>
            <a:endParaRPr lang="en-US" sz="4267" dirty="0"/>
          </a:p>
        </p:txBody>
      </p:sp>
      <p:sp>
        <p:nvSpPr>
          <p:cNvPr id="11" name="Text 9"/>
          <p:cNvSpPr/>
          <p:nvPr/>
        </p:nvSpPr>
        <p:spPr>
          <a:xfrm>
            <a:off x="4267200" y="1926336"/>
            <a:ext cx="3474720" cy="341376"/>
          </a:xfrm>
          <a:prstGeom prst="rect">
            <a:avLst/>
          </a:prstGeom>
          <a:noFill/>
          <a:ln/>
        </p:spPr>
        <p:txBody>
          <a:bodyPr wrap="square" rtlCol="0" anchor="ctr"/>
          <a:lstStyle/>
          <a:p>
            <a:pPr algn="ctr"/>
            <a:r>
              <a:rPr lang="en-US" sz="1333" b="1" dirty="0">
                <a:solidFill>
                  <a:srgbClr val="FFFFFF"/>
                </a:solidFill>
                <a:latin typeface="Calibri" pitchFamily="34" charset="0"/>
                <a:ea typeface="Calibri" pitchFamily="34" charset="-122"/>
                <a:cs typeface="Calibri" pitchFamily="34" charset="-120"/>
              </a:rPr>
              <a:t>UK Start Up Loan</a:t>
            </a:r>
            <a:endParaRPr lang="en-US" sz="1333" dirty="0"/>
          </a:p>
        </p:txBody>
      </p:sp>
      <p:sp>
        <p:nvSpPr>
          <p:cNvPr id="12" name="Text 10"/>
          <p:cNvSpPr/>
          <p:nvPr/>
        </p:nvSpPr>
        <p:spPr>
          <a:xfrm>
            <a:off x="4267200" y="2255520"/>
            <a:ext cx="3474720" cy="268224"/>
          </a:xfrm>
          <a:prstGeom prst="rect">
            <a:avLst/>
          </a:prstGeom>
          <a:noFill/>
          <a:ln/>
        </p:spPr>
        <p:txBody>
          <a:bodyPr wrap="square" rtlCol="0" anchor="ctr"/>
          <a:lstStyle/>
          <a:p>
            <a:pPr algn="ctr"/>
            <a:r>
              <a:rPr lang="en-US" sz="1200" i="1" dirty="0">
                <a:solidFill>
                  <a:srgbClr val="C5E8C6"/>
                </a:solidFill>
                <a:latin typeface="Calibri" pitchFamily="34" charset="0"/>
                <a:ea typeface="Calibri" pitchFamily="34" charset="-122"/>
                <a:cs typeface="Calibri" pitchFamily="34" charset="-120"/>
              </a:rPr>
              <a:t>Low-interest government scheme</a:t>
            </a:r>
            <a:endParaRPr lang="en-US" sz="1200" dirty="0"/>
          </a:p>
        </p:txBody>
      </p:sp>
      <p:sp>
        <p:nvSpPr>
          <p:cNvPr id="13" name="Shape 11"/>
          <p:cNvSpPr/>
          <p:nvPr/>
        </p:nvSpPr>
        <p:spPr>
          <a:xfrm>
            <a:off x="8107680" y="1072896"/>
            <a:ext cx="3474720" cy="1560576"/>
          </a:xfrm>
          <a:prstGeom prst="rect">
            <a:avLst/>
          </a:prstGeom>
          <a:solidFill>
            <a:srgbClr val="76B041"/>
          </a:solidFill>
          <a:ln w="12700">
            <a:solidFill>
              <a:srgbClr val="76B041"/>
            </a:solidFill>
            <a:prstDash val="solid"/>
          </a:ln>
          <a:effectLst>
            <a:outerShdw blurRad="101600" dist="38100" dir="8100000" algn="bl" rotWithShape="0">
              <a:srgbClr val="000000">
                <a:alpha val="12000"/>
              </a:srgbClr>
            </a:outerShdw>
          </a:effectLst>
        </p:spPr>
      </p:sp>
      <p:sp>
        <p:nvSpPr>
          <p:cNvPr id="14" name="Text 12"/>
          <p:cNvSpPr/>
          <p:nvPr/>
        </p:nvSpPr>
        <p:spPr>
          <a:xfrm>
            <a:off x="8107680" y="1158240"/>
            <a:ext cx="3474720" cy="792480"/>
          </a:xfrm>
          <a:prstGeom prst="rect">
            <a:avLst/>
          </a:prstGeom>
          <a:noFill/>
          <a:ln/>
        </p:spPr>
        <p:txBody>
          <a:bodyPr wrap="square" rtlCol="0" anchor="ctr"/>
          <a:lstStyle/>
          <a:p>
            <a:pPr algn="ctr"/>
            <a:r>
              <a:rPr lang="en-US" sz="4267" b="1" dirty="0">
                <a:solidFill>
                  <a:srgbClr val="FFFFFF"/>
                </a:solidFill>
                <a:latin typeface="Trebuchet MS" pitchFamily="34" charset="0"/>
                <a:ea typeface="Trebuchet MS" pitchFamily="34" charset="-122"/>
                <a:cs typeface="Trebuchet MS" pitchFamily="34" charset="-120"/>
              </a:rPr>
              <a:t>£20,000</a:t>
            </a:r>
            <a:endParaRPr lang="en-US" sz="4267" dirty="0"/>
          </a:p>
        </p:txBody>
      </p:sp>
      <p:sp>
        <p:nvSpPr>
          <p:cNvPr id="15" name="Text 13"/>
          <p:cNvSpPr/>
          <p:nvPr/>
        </p:nvSpPr>
        <p:spPr>
          <a:xfrm>
            <a:off x="8107680" y="1926336"/>
            <a:ext cx="3474720" cy="341376"/>
          </a:xfrm>
          <a:prstGeom prst="rect">
            <a:avLst/>
          </a:prstGeom>
          <a:noFill/>
          <a:ln/>
        </p:spPr>
        <p:txBody>
          <a:bodyPr wrap="square" rtlCol="0" anchor="ctr"/>
          <a:lstStyle/>
          <a:p>
            <a:pPr algn="ctr"/>
            <a:r>
              <a:rPr lang="en-US" sz="1333" b="1" dirty="0">
                <a:solidFill>
                  <a:srgbClr val="FFFFFF"/>
                </a:solidFill>
                <a:latin typeface="Calibri" pitchFamily="34" charset="0"/>
                <a:ea typeface="Calibri" pitchFamily="34" charset="-122"/>
                <a:cs typeface="Calibri" pitchFamily="34" charset="-120"/>
              </a:rPr>
              <a:t>Personal Investment</a:t>
            </a:r>
            <a:endParaRPr lang="en-US" sz="1333" dirty="0"/>
          </a:p>
        </p:txBody>
      </p:sp>
      <p:sp>
        <p:nvSpPr>
          <p:cNvPr id="16" name="Text 14"/>
          <p:cNvSpPr/>
          <p:nvPr/>
        </p:nvSpPr>
        <p:spPr>
          <a:xfrm>
            <a:off x="8107680" y="2255520"/>
            <a:ext cx="3474720" cy="268224"/>
          </a:xfrm>
          <a:prstGeom prst="rect">
            <a:avLst/>
          </a:prstGeom>
          <a:noFill/>
          <a:ln/>
        </p:spPr>
        <p:txBody>
          <a:bodyPr wrap="square" rtlCol="0" anchor="ctr"/>
          <a:lstStyle/>
          <a:p>
            <a:pPr algn="ctr"/>
            <a:r>
              <a:rPr lang="en-US" sz="1200" i="1" dirty="0">
                <a:solidFill>
                  <a:srgbClr val="C5E8C6"/>
                </a:solidFill>
                <a:latin typeface="Calibri" pitchFamily="34" charset="0"/>
                <a:ea typeface="Calibri" pitchFamily="34" charset="-122"/>
                <a:cs typeface="Calibri" pitchFamily="34" charset="-120"/>
              </a:rPr>
              <a:t>Founder equity contribution</a:t>
            </a:r>
            <a:endParaRPr lang="en-US" sz="1200" dirty="0"/>
          </a:p>
        </p:txBody>
      </p:sp>
      <p:sp>
        <p:nvSpPr>
          <p:cNvPr id="17" name="Text 15"/>
          <p:cNvSpPr/>
          <p:nvPr/>
        </p:nvSpPr>
        <p:spPr>
          <a:xfrm>
            <a:off x="426720" y="2779776"/>
            <a:ext cx="5547360" cy="426720"/>
          </a:xfrm>
          <a:prstGeom prst="rect">
            <a:avLst/>
          </a:prstGeom>
          <a:noFill/>
          <a:ln/>
        </p:spPr>
        <p:txBody>
          <a:bodyPr wrap="square" rtlCol="0" anchor="ctr"/>
          <a:lstStyle/>
          <a:p>
            <a:r>
              <a:rPr lang="en-US" sz="1733" b="1" dirty="0">
                <a:solidFill>
                  <a:srgbClr val="1E5631"/>
                </a:solidFill>
                <a:latin typeface="Trebuchet MS" pitchFamily="34" charset="0"/>
                <a:ea typeface="Trebuchet MS" pitchFamily="34" charset="-122"/>
                <a:cs typeface="Trebuchet MS" pitchFamily="34" charset="-120"/>
              </a:rPr>
              <a:t>Startup Expenses – Month 1</a:t>
            </a:r>
            <a:endParaRPr lang="en-US" sz="1733" dirty="0"/>
          </a:p>
        </p:txBody>
      </p:sp>
      <p:graphicFrame>
        <p:nvGraphicFramePr>
          <p:cNvPr id="18" name="Table 0"/>
          <p:cNvGraphicFramePr>
            <a:graphicFrameLocks noGrp="1"/>
          </p:cNvGraphicFramePr>
          <p:nvPr/>
        </p:nvGraphicFramePr>
        <p:xfrm>
          <a:off x="426720" y="3230880"/>
          <a:ext cx="5547360" cy="3576320"/>
        </p:xfrm>
        <a:graphic>
          <a:graphicData uri="http://schemas.openxmlformats.org/drawingml/2006/table">
            <a:tbl>
              <a:tblPr/>
              <a:tblGrid>
                <a:gridCol w="3840480">
                  <a:extLst>
                    <a:ext uri="{9D8B030D-6E8A-4147-A177-3AD203B41FA5}">
                      <a16:colId xmlns:a16="http://schemas.microsoft.com/office/drawing/2014/main" val="20000"/>
                    </a:ext>
                  </a:extLst>
                </a:gridCol>
                <a:gridCol w="1706880">
                  <a:extLst>
                    <a:ext uri="{9D8B030D-6E8A-4147-A177-3AD203B41FA5}">
                      <a16:colId xmlns:a16="http://schemas.microsoft.com/office/drawing/2014/main" val="20001"/>
                    </a:ext>
                  </a:extLst>
                </a:gridCol>
              </a:tblGrid>
              <a:tr h="325120">
                <a:tc>
                  <a:txBody>
                    <a:bodyPr/>
                    <a:lstStyle/>
                    <a:p>
                      <a:pPr marL="0" indent="0">
                        <a:buNone/>
                      </a:pPr>
                      <a:r>
                        <a:rPr lang="en-US" sz="1300" b="1" dirty="0">
                          <a:solidFill>
                            <a:srgbClr val="FFFFFF"/>
                          </a:solidFill>
                          <a:latin typeface="Calibri" pitchFamily="34" charset="0"/>
                          <a:ea typeface="Calibri" pitchFamily="34" charset="-122"/>
                          <a:cs typeface="Calibri" pitchFamily="34" charset="-120"/>
                        </a:rPr>
                        <a:t>Category</a:t>
                      </a:r>
                      <a:endParaRPr lang="en-US" sz="1300" dirty="0">
                        <a:latin typeface="Calibri" charset="0"/>
                        <a:ea typeface="Calibri" charset="0"/>
                        <a:cs typeface="Calibri" charset="0"/>
                      </a:endParaRPr>
                    </a:p>
                  </a:txBody>
                  <a:tcPr marL="121920" marR="121920" marT="60960" marB="60960">
                    <a:lnL w="6350" cap="flat" cmpd="sng" algn="ctr">
                      <a:solidFill>
                        <a:srgbClr val="E8EEE9"/>
                      </a:solidFill>
                      <a:prstDash val="solid"/>
                      <a:round/>
                      <a:headEnd type="none" w="med" len="med"/>
                      <a:tailEnd type="none" w="med" len="med"/>
                    </a:lnL>
                    <a:lnR w="6350" cap="flat" cmpd="sng" algn="ctr">
                      <a:solidFill>
                        <a:srgbClr val="E8EEE9"/>
                      </a:solidFill>
                      <a:prstDash val="solid"/>
                      <a:round/>
                      <a:headEnd type="none" w="med" len="med"/>
                      <a:tailEnd type="none" w="med" len="med"/>
                    </a:lnR>
                    <a:lnT w="6350" cap="flat" cmpd="sng" algn="ctr">
                      <a:solidFill>
                        <a:srgbClr val="E8EEE9"/>
                      </a:solidFill>
                      <a:prstDash val="solid"/>
                      <a:round/>
                      <a:headEnd type="none" w="med" len="med"/>
                      <a:tailEnd type="none" w="med" len="med"/>
                    </a:lnT>
                    <a:lnB w="6350" cap="flat" cmpd="sng" algn="ctr">
                      <a:solidFill>
                        <a:srgbClr val="E8EEE9"/>
                      </a:solidFill>
                      <a:prstDash val="solid"/>
                      <a:round/>
                      <a:headEnd type="none" w="med" len="med"/>
                      <a:tailEnd type="none" w="med" len="med"/>
                    </a:lnB>
                    <a:solidFill>
                      <a:srgbClr val="1E5631"/>
                    </a:solidFill>
                  </a:tcPr>
                </a:tc>
                <a:tc>
                  <a:txBody>
                    <a:bodyPr/>
                    <a:lstStyle/>
                    <a:p>
                      <a:pPr marL="0" indent="0" algn="r">
                        <a:buNone/>
                      </a:pPr>
                      <a:r>
                        <a:rPr lang="en-US" sz="1300" b="1" dirty="0">
                          <a:solidFill>
                            <a:srgbClr val="FFFFFF"/>
                          </a:solidFill>
                          <a:latin typeface="Calibri" pitchFamily="34" charset="0"/>
                          <a:ea typeface="Calibri" pitchFamily="34" charset="-122"/>
                          <a:cs typeface="Calibri" pitchFamily="34" charset="-120"/>
                        </a:rPr>
                        <a:t>Cost</a:t>
                      </a:r>
                      <a:endParaRPr lang="en-US" sz="1300" dirty="0">
                        <a:latin typeface="Calibri" charset="0"/>
                        <a:ea typeface="Calibri" charset="0"/>
                        <a:cs typeface="Calibri" charset="0"/>
                      </a:endParaRPr>
                    </a:p>
                  </a:txBody>
                  <a:tcPr marL="121920" marR="121920" marT="60960" marB="60960">
                    <a:lnL w="6350" cap="flat" cmpd="sng" algn="ctr">
                      <a:solidFill>
                        <a:srgbClr val="E8EEE9"/>
                      </a:solidFill>
                      <a:prstDash val="solid"/>
                      <a:round/>
                      <a:headEnd type="none" w="med" len="med"/>
                      <a:tailEnd type="none" w="med" len="med"/>
                    </a:lnL>
                    <a:lnR w="6350" cap="flat" cmpd="sng" algn="ctr">
                      <a:solidFill>
                        <a:srgbClr val="E8EEE9"/>
                      </a:solidFill>
                      <a:prstDash val="solid"/>
                      <a:round/>
                      <a:headEnd type="none" w="med" len="med"/>
                      <a:tailEnd type="none" w="med" len="med"/>
                    </a:lnR>
                    <a:lnT w="6350" cap="flat" cmpd="sng" algn="ctr">
                      <a:solidFill>
                        <a:srgbClr val="E8EEE9"/>
                      </a:solidFill>
                      <a:prstDash val="solid"/>
                      <a:round/>
                      <a:headEnd type="none" w="med" len="med"/>
                      <a:tailEnd type="none" w="med" len="med"/>
                    </a:lnT>
                    <a:lnB w="6350" cap="flat" cmpd="sng" algn="ctr">
                      <a:solidFill>
                        <a:srgbClr val="E8EEE9"/>
                      </a:solidFill>
                      <a:prstDash val="solid"/>
                      <a:round/>
                      <a:headEnd type="none" w="med" len="med"/>
                      <a:tailEnd type="none" w="med" len="med"/>
                    </a:lnB>
                    <a:solidFill>
                      <a:srgbClr val="1E5631"/>
                    </a:solidFill>
                  </a:tcPr>
                </a:tc>
                <a:extLst>
                  <a:ext uri="{0D108BD9-81ED-4DB2-BD59-A6C34878D82A}">
                    <a16:rowId xmlns:a16="http://schemas.microsoft.com/office/drawing/2014/main" val="10000"/>
                  </a:ext>
                </a:extLst>
              </a:tr>
              <a:tr h="325120">
                <a:tc>
                  <a:txBody>
                    <a:bodyPr/>
                    <a:lstStyle/>
                    <a:p>
                      <a:pPr marL="0" indent="0">
                        <a:buNone/>
                      </a:pPr>
                      <a:r>
                        <a:rPr lang="en-US" sz="1300" dirty="0">
                          <a:solidFill>
                            <a:srgbClr val="1C1C1C"/>
                          </a:solidFill>
                          <a:latin typeface="Calibri" pitchFamily="34" charset="0"/>
                          <a:ea typeface="Calibri" pitchFamily="34" charset="-122"/>
                          <a:cs typeface="Calibri" pitchFamily="34" charset="-120"/>
                        </a:rPr>
                        <a:t>Website &amp; E-commerce Setup</a:t>
                      </a:r>
                      <a:endParaRPr lang="en-US" sz="1300" dirty="0">
                        <a:latin typeface="Calibri" charset="0"/>
                        <a:ea typeface="Calibri" charset="0"/>
                        <a:cs typeface="Calibri" charset="0"/>
                      </a:endParaRPr>
                    </a:p>
                  </a:txBody>
                  <a:tcPr marL="121920" marR="121920" marT="60960" marB="60960">
                    <a:lnL w="6350" cap="flat" cmpd="sng" algn="ctr">
                      <a:solidFill>
                        <a:srgbClr val="E8EEE9"/>
                      </a:solidFill>
                      <a:prstDash val="solid"/>
                      <a:round/>
                      <a:headEnd type="none" w="med" len="med"/>
                      <a:tailEnd type="none" w="med" len="med"/>
                    </a:lnL>
                    <a:lnR w="6350" cap="flat" cmpd="sng" algn="ctr">
                      <a:solidFill>
                        <a:srgbClr val="E8EEE9"/>
                      </a:solidFill>
                      <a:prstDash val="solid"/>
                      <a:round/>
                      <a:headEnd type="none" w="med" len="med"/>
                      <a:tailEnd type="none" w="med" len="med"/>
                    </a:lnR>
                    <a:lnT w="6350" cap="flat" cmpd="sng" algn="ctr">
                      <a:solidFill>
                        <a:srgbClr val="E8EEE9"/>
                      </a:solidFill>
                      <a:prstDash val="solid"/>
                      <a:round/>
                      <a:headEnd type="none" w="med" len="med"/>
                      <a:tailEnd type="none" w="med" len="med"/>
                    </a:lnT>
                    <a:lnB w="6350" cap="flat" cmpd="sng" algn="ctr">
                      <a:solidFill>
                        <a:srgbClr val="E8EEE9"/>
                      </a:solidFill>
                      <a:prstDash val="solid"/>
                      <a:round/>
                      <a:headEnd type="none" w="med" len="med"/>
                      <a:tailEnd type="none" w="med" len="med"/>
                    </a:lnB>
                    <a:solidFill>
                      <a:srgbClr val="FFFFFF"/>
                    </a:solidFill>
                  </a:tcPr>
                </a:tc>
                <a:tc>
                  <a:txBody>
                    <a:bodyPr/>
                    <a:lstStyle/>
                    <a:p>
                      <a:pPr marL="0" indent="0" algn="r">
                        <a:buNone/>
                      </a:pPr>
                      <a:r>
                        <a:rPr lang="en-US" sz="1300" dirty="0">
                          <a:solidFill>
                            <a:srgbClr val="1C1C1C"/>
                          </a:solidFill>
                          <a:latin typeface="Calibri" pitchFamily="34" charset="0"/>
                          <a:ea typeface="Calibri" pitchFamily="34" charset="-122"/>
                          <a:cs typeface="Calibri" pitchFamily="34" charset="-120"/>
                        </a:rPr>
                        <a:t>£3,500</a:t>
                      </a:r>
                      <a:endParaRPr lang="en-US" sz="1300" dirty="0">
                        <a:latin typeface="Calibri" charset="0"/>
                        <a:ea typeface="Calibri" charset="0"/>
                        <a:cs typeface="Calibri" charset="0"/>
                      </a:endParaRPr>
                    </a:p>
                  </a:txBody>
                  <a:tcPr marL="121920" marR="121920" marT="60960" marB="60960">
                    <a:lnL w="6350" cap="flat" cmpd="sng" algn="ctr">
                      <a:solidFill>
                        <a:srgbClr val="E8EEE9"/>
                      </a:solidFill>
                      <a:prstDash val="solid"/>
                      <a:round/>
                      <a:headEnd type="none" w="med" len="med"/>
                      <a:tailEnd type="none" w="med" len="med"/>
                    </a:lnL>
                    <a:lnR w="6350" cap="flat" cmpd="sng" algn="ctr">
                      <a:solidFill>
                        <a:srgbClr val="E8EEE9"/>
                      </a:solidFill>
                      <a:prstDash val="solid"/>
                      <a:round/>
                      <a:headEnd type="none" w="med" len="med"/>
                      <a:tailEnd type="none" w="med" len="med"/>
                    </a:lnR>
                    <a:lnT w="6350" cap="flat" cmpd="sng" algn="ctr">
                      <a:solidFill>
                        <a:srgbClr val="E8EEE9"/>
                      </a:solidFill>
                      <a:prstDash val="solid"/>
                      <a:round/>
                      <a:headEnd type="none" w="med" len="med"/>
                      <a:tailEnd type="none" w="med" len="med"/>
                    </a:lnT>
                    <a:lnB w="6350" cap="flat" cmpd="sng" algn="ctr">
                      <a:solidFill>
                        <a:srgbClr val="E8EEE9"/>
                      </a:solidFill>
                      <a:prstDash val="solid"/>
                      <a:round/>
                      <a:headEnd type="none" w="med" len="med"/>
                      <a:tailEnd type="none" w="med" len="med"/>
                    </a:lnB>
                    <a:solidFill>
                      <a:srgbClr val="FFFFFF"/>
                    </a:solidFill>
                  </a:tcPr>
                </a:tc>
                <a:extLst>
                  <a:ext uri="{0D108BD9-81ED-4DB2-BD59-A6C34878D82A}">
                    <a16:rowId xmlns:a16="http://schemas.microsoft.com/office/drawing/2014/main" val="10001"/>
                  </a:ext>
                </a:extLst>
              </a:tr>
              <a:tr h="325120">
                <a:tc>
                  <a:txBody>
                    <a:bodyPr/>
                    <a:lstStyle/>
                    <a:p>
                      <a:pPr marL="0" indent="0">
                        <a:buNone/>
                      </a:pPr>
                      <a:r>
                        <a:rPr lang="en-US" sz="1300" dirty="0">
                          <a:solidFill>
                            <a:srgbClr val="1C1C1C"/>
                          </a:solidFill>
                          <a:latin typeface="Calibri" pitchFamily="34" charset="0"/>
                          <a:ea typeface="Calibri" pitchFamily="34" charset="-122"/>
                          <a:cs typeface="Calibri" pitchFamily="34" charset="-120"/>
                        </a:rPr>
                        <a:t>Initial Stock &amp; Materials</a:t>
                      </a:r>
                      <a:endParaRPr lang="en-US" sz="1300" dirty="0">
                        <a:latin typeface="Calibri" charset="0"/>
                        <a:ea typeface="Calibri" charset="0"/>
                        <a:cs typeface="Calibri" charset="0"/>
                      </a:endParaRPr>
                    </a:p>
                  </a:txBody>
                  <a:tcPr marL="121920" marR="121920" marT="60960" marB="60960">
                    <a:lnL w="6350" cap="flat" cmpd="sng" algn="ctr">
                      <a:solidFill>
                        <a:srgbClr val="E8EEE9"/>
                      </a:solidFill>
                      <a:prstDash val="solid"/>
                      <a:round/>
                      <a:headEnd type="none" w="med" len="med"/>
                      <a:tailEnd type="none" w="med" len="med"/>
                    </a:lnL>
                    <a:lnR w="6350" cap="flat" cmpd="sng" algn="ctr">
                      <a:solidFill>
                        <a:srgbClr val="E8EEE9"/>
                      </a:solidFill>
                      <a:prstDash val="solid"/>
                      <a:round/>
                      <a:headEnd type="none" w="med" len="med"/>
                      <a:tailEnd type="none" w="med" len="med"/>
                    </a:lnR>
                    <a:lnT w="6350" cap="flat" cmpd="sng" algn="ctr">
                      <a:solidFill>
                        <a:srgbClr val="E8EEE9"/>
                      </a:solidFill>
                      <a:prstDash val="solid"/>
                      <a:round/>
                      <a:headEnd type="none" w="med" len="med"/>
                      <a:tailEnd type="none" w="med" len="med"/>
                    </a:lnT>
                    <a:lnB w="6350" cap="flat" cmpd="sng" algn="ctr">
                      <a:solidFill>
                        <a:srgbClr val="E8EEE9"/>
                      </a:solidFill>
                      <a:prstDash val="solid"/>
                      <a:round/>
                      <a:headEnd type="none" w="med" len="med"/>
                      <a:tailEnd type="none" w="med" len="med"/>
                    </a:lnB>
                    <a:solidFill>
                      <a:srgbClr val="F0F5F1"/>
                    </a:solidFill>
                  </a:tcPr>
                </a:tc>
                <a:tc>
                  <a:txBody>
                    <a:bodyPr/>
                    <a:lstStyle/>
                    <a:p>
                      <a:pPr marL="0" indent="0" algn="r">
                        <a:buNone/>
                      </a:pPr>
                      <a:r>
                        <a:rPr lang="en-US" sz="1300" dirty="0">
                          <a:solidFill>
                            <a:srgbClr val="1C1C1C"/>
                          </a:solidFill>
                          <a:latin typeface="Calibri" pitchFamily="34" charset="0"/>
                          <a:ea typeface="Calibri" pitchFamily="34" charset="-122"/>
                          <a:cs typeface="Calibri" pitchFamily="34" charset="-120"/>
                        </a:rPr>
                        <a:t>£15,000</a:t>
                      </a:r>
                      <a:endParaRPr lang="en-US" sz="1300" dirty="0">
                        <a:latin typeface="Calibri" charset="0"/>
                        <a:ea typeface="Calibri" charset="0"/>
                        <a:cs typeface="Calibri" charset="0"/>
                      </a:endParaRPr>
                    </a:p>
                  </a:txBody>
                  <a:tcPr marL="121920" marR="121920" marT="60960" marB="60960">
                    <a:lnL w="6350" cap="flat" cmpd="sng" algn="ctr">
                      <a:solidFill>
                        <a:srgbClr val="E8EEE9"/>
                      </a:solidFill>
                      <a:prstDash val="solid"/>
                      <a:round/>
                      <a:headEnd type="none" w="med" len="med"/>
                      <a:tailEnd type="none" w="med" len="med"/>
                    </a:lnL>
                    <a:lnR w="6350" cap="flat" cmpd="sng" algn="ctr">
                      <a:solidFill>
                        <a:srgbClr val="E8EEE9"/>
                      </a:solidFill>
                      <a:prstDash val="solid"/>
                      <a:round/>
                      <a:headEnd type="none" w="med" len="med"/>
                      <a:tailEnd type="none" w="med" len="med"/>
                    </a:lnR>
                    <a:lnT w="6350" cap="flat" cmpd="sng" algn="ctr">
                      <a:solidFill>
                        <a:srgbClr val="E8EEE9"/>
                      </a:solidFill>
                      <a:prstDash val="solid"/>
                      <a:round/>
                      <a:headEnd type="none" w="med" len="med"/>
                      <a:tailEnd type="none" w="med" len="med"/>
                    </a:lnT>
                    <a:lnB w="6350" cap="flat" cmpd="sng" algn="ctr">
                      <a:solidFill>
                        <a:srgbClr val="E8EEE9"/>
                      </a:solidFill>
                      <a:prstDash val="solid"/>
                      <a:round/>
                      <a:headEnd type="none" w="med" len="med"/>
                      <a:tailEnd type="none" w="med" len="med"/>
                    </a:lnB>
                    <a:solidFill>
                      <a:srgbClr val="F0F5F1"/>
                    </a:solidFill>
                  </a:tcPr>
                </a:tc>
                <a:extLst>
                  <a:ext uri="{0D108BD9-81ED-4DB2-BD59-A6C34878D82A}">
                    <a16:rowId xmlns:a16="http://schemas.microsoft.com/office/drawing/2014/main" val="10002"/>
                  </a:ext>
                </a:extLst>
              </a:tr>
              <a:tr h="325120">
                <a:tc>
                  <a:txBody>
                    <a:bodyPr/>
                    <a:lstStyle/>
                    <a:p>
                      <a:pPr marL="0" indent="0">
                        <a:buNone/>
                      </a:pPr>
                      <a:r>
                        <a:rPr lang="en-US" sz="1300" dirty="0">
                          <a:solidFill>
                            <a:srgbClr val="1C1C1C"/>
                          </a:solidFill>
                          <a:latin typeface="Calibri" pitchFamily="34" charset="0"/>
                          <a:ea typeface="Calibri" pitchFamily="34" charset="-122"/>
                          <a:cs typeface="Calibri" pitchFamily="34" charset="-120"/>
                        </a:rPr>
                        <a:t>Branding &amp; Logo Design</a:t>
                      </a:r>
                      <a:endParaRPr lang="en-US" sz="1300" dirty="0">
                        <a:latin typeface="Calibri" charset="0"/>
                        <a:ea typeface="Calibri" charset="0"/>
                        <a:cs typeface="Calibri" charset="0"/>
                      </a:endParaRPr>
                    </a:p>
                  </a:txBody>
                  <a:tcPr marL="121920" marR="121920" marT="60960" marB="60960">
                    <a:lnL w="6350" cap="flat" cmpd="sng" algn="ctr">
                      <a:solidFill>
                        <a:srgbClr val="E8EEE9"/>
                      </a:solidFill>
                      <a:prstDash val="solid"/>
                      <a:round/>
                      <a:headEnd type="none" w="med" len="med"/>
                      <a:tailEnd type="none" w="med" len="med"/>
                    </a:lnL>
                    <a:lnR w="6350" cap="flat" cmpd="sng" algn="ctr">
                      <a:solidFill>
                        <a:srgbClr val="E8EEE9"/>
                      </a:solidFill>
                      <a:prstDash val="solid"/>
                      <a:round/>
                      <a:headEnd type="none" w="med" len="med"/>
                      <a:tailEnd type="none" w="med" len="med"/>
                    </a:lnR>
                    <a:lnT w="6350" cap="flat" cmpd="sng" algn="ctr">
                      <a:solidFill>
                        <a:srgbClr val="E8EEE9"/>
                      </a:solidFill>
                      <a:prstDash val="solid"/>
                      <a:round/>
                      <a:headEnd type="none" w="med" len="med"/>
                      <a:tailEnd type="none" w="med" len="med"/>
                    </a:lnT>
                    <a:lnB w="6350" cap="flat" cmpd="sng" algn="ctr">
                      <a:solidFill>
                        <a:srgbClr val="E8EEE9"/>
                      </a:solidFill>
                      <a:prstDash val="solid"/>
                      <a:round/>
                      <a:headEnd type="none" w="med" len="med"/>
                      <a:tailEnd type="none" w="med" len="med"/>
                    </a:lnB>
                    <a:solidFill>
                      <a:srgbClr val="FFFFFF"/>
                    </a:solidFill>
                  </a:tcPr>
                </a:tc>
                <a:tc>
                  <a:txBody>
                    <a:bodyPr/>
                    <a:lstStyle/>
                    <a:p>
                      <a:pPr marL="0" indent="0" algn="r">
                        <a:buNone/>
                      </a:pPr>
                      <a:r>
                        <a:rPr lang="en-US" sz="1300" dirty="0">
                          <a:solidFill>
                            <a:srgbClr val="1C1C1C"/>
                          </a:solidFill>
                          <a:latin typeface="Calibri" pitchFamily="34" charset="0"/>
                          <a:ea typeface="Calibri" pitchFamily="34" charset="-122"/>
                          <a:cs typeface="Calibri" pitchFamily="34" charset="-120"/>
                        </a:rPr>
                        <a:t>£1,000</a:t>
                      </a:r>
                      <a:endParaRPr lang="en-US" sz="1300" dirty="0">
                        <a:latin typeface="Calibri" charset="0"/>
                        <a:ea typeface="Calibri" charset="0"/>
                        <a:cs typeface="Calibri" charset="0"/>
                      </a:endParaRPr>
                    </a:p>
                  </a:txBody>
                  <a:tcPr marL="121920" marR="121920" marT="60960" marB="60960">
                    <a:lnL w="6350" cap="flat" cmpd="sng" algn="ctr">
                      <a:solidFill>
                        <a:srgbClr val="E8EEE9"/>
                      </a:solidFill>
                      <a:prstDash val="solid"/>
                      <a:round/>
                      <a:headEnd type="none" w="med" len="med"/>
                      <a:tailEnd type="none" w="med" len="med"/>
                    </a:lnL>
                    <a:lnR w="6350" cap="flat" cmpd="sng" algn="ctr">
                      <a:solidFill>
                        <a:srgbClr val="E8EEE9"/>
                      </a:solidFill>
                      <a:prstDash val="solid"/>
                      <a:round/>
                      <a:headEnd type="none" w="med" len="med"/>
                      <a:tailEnd type="none" w="med" len="med"/>
                    </a:lnR>
                    <a:lnT w="6350" cap="flat" cmpd="sng" algn="ctr">
                      <a:solidFill>
                        <a:srgbClr val="E8EEE9"/>
                      </a:solidFill>
                      <a:prstDash val="solid"/>
                      <a:round/>
                      <a:headEnd type="none" w="med" len="med"/>
                      <a:tailEnd type="none" w="med" len="med"/>
                    </a:lnT>
                    <a:lnB w="6350" cap="flat" cmpd="sng" algn="ctr">
                      <a:solidFill>
                        <a:srgbClr val="E8EEE9"/>
                      </a:solidFill>
                      <a:prstDash val="solid"/>
                      <a:round/>
                      <a:headEnd type="none" w="med" len="med"/>
                      <a:tailEnd type="none" w="med" len="med"/>
                    </a:lnB>
                    <a:solidFill>
                      <a:srgbClr val="FFFFFF"/>
                    </a:solidFill>
                  </a:tcPr>
                </a:tc>
                <a:extLst>
                  <a:ext uri="{0D108BD9-81ED-4DB2-BD59-A6C34878D82A}">
                    <a16:rowId xmlns:a16="http://schemas.microsoft.com/office/drawing/2014/main" val="10003"/>
                  </a:ext>
                </a:extLst>
              </a:tr>
              <a:tr h="325120">
                <a:tc>
                  <a:txBody>
                    <a:bodyPr/>
                    <a:lstStyle/>
                    <a:p>
                      <a:pPr marL="0" indent="0">
                        <a:buNone/>
                      </a:pPr>
                      <a:r>
                        <a:rPr lang="en-US" sz="1300" dirty="0">
                          <a:solidFill>
                            <a:srgbClr val="1C1C1C"/>
                          </a:solidFill>
                          <a:latin typeface="Calibri" pitchFamily="34" charset="0"/>
                          <a:ea typeface="Calibri" pitchFamily="34" charset="-122"/>
                          <a:cs typeface="Calibri" pitchFamily="34" charset="-120"/>
                        </a:rPr>
                        <a:t>Marketing &amp; Advertising</a:t>
                      </a:r>
                      <a:endParaRPr lang="en-US" sz="1300" dirty="0">
                        <a:latin typeface="Calibri" charset="0"/>
                        <a:ea typeface="Calibri" charset="0"/>
                        <a:cs typeface="Calibri" charset="0"/>
                      </a:endParaRPr>
                    </a:p>
                  </a:txBody>
                  <a:tcPr marL="121920" marR="121920" marT="60960" marB="60960">
                    <a:lnL w="6350" cap="flat" cmpd="sng" algn="ctr">
                      <a:solidFill>
                        <a:srgbClr val="E8EEE9"/>
                      </a:solidFill>
                      <a:prstDash val="solid"/>
                      <a:round/>
                      <a:headEnd type="none" w="med" len="med"/>
                      <a:tailEnd type="none" w="med" len="med"/>
                    </a:lnL>
                    <a:lnR w="6350" cap="flat" cmpd="sng" algn="ctr">
                      <a:solidFill>
                        <a:srgbClr val="E8EEE9"/>
                      </a:solidFill>
                      <a:prstDash val="solid"/>
                      <a:round/>
                      <a:headEnd type="none" w="med" len="med"/>
                      <a:tailEnd type="none" w="med" len="med"/>
                    </a:lnR>
                    <a:lnT w="6350" cap="flat" cmpd="sng" algn="ctr">
                      <a:solidFill>
                        <a:srgbClr val="E8EEE9"/>
                      </a:solidFill>
                      <a:prstDash val="solid"/>
                      <a:round/>
                      <a:headEnd type="none" w="med" len="med"/>
                      <a:tailEnd type="none" w="med" len="med"/>
                    </a:lnT>
                    <a:lnB w="6350" cap="flat" cmpd="sng" algn="ctr">
                      <a:solidFill>
                        <a:srgbClr val="E8EEE9"/>
                      </a:solidFill>
                      <a:prstDash val="solid"/>
                      <a:round/>
                      <a:headEnd type="none" w="med" len="med"/>
                      <a:tailEnd type="none" w="med" len="med"/>
                    </a:lnB>
                    <a:solidFill>
                      <a:srgbClr val="F0F5F1"/>
                    </a:solidFill>
                  </a:tcPr>
                </a:tc>
                <a:tc>
                  <a:txBody>
                    <a:bodyPr/>
                    <a:lstStyle/>
                    <a:p>
                      <a:pPr marL="0" indent="0" algn="r">
                        <a:buNone/>
                      </a:pPr>
                      <a:r>
                        <a:rPr lang="en-US" sz="1300" dirty="0">
                          <a:solidFill>
                            <a:srgbClr val="1C1C1C"/>
                          </a:solidFill>
                          <a:latin typeface="Calibri" pitchFamily="34" charset="0"/>
                          <a:ea typeface="Calibri" pitchFamily="34" charset="-122"/>
                          <a:cs typeface="Calibri" pitchFamily="34" charset="-120"/>
                        </a:rPr>
                        <a:t>£2,500</a:t>
                      </a:r>
                      <a:endParaRPr lang="en-US" sz="1300" dirty="0">
                        <a:latin typeface="Calibri" charset="0"/>
                        <a:ea typeface="Calibri" charset="0"/>
                        <a:cs typeface="Calibri" charset="0"/>
                      </a:endParaRPr>
                    </a:p>
                  </a:txBody>
                  <a:tcPr marL="121920" marR="121920" marT="60960" marB="60960">
                    <a:lnL w="6350" cap="flat" cmpd="sng" algn="ctr">
                      <a:solidFill>
                        <a:srgbClr val="E8EEE9"/>
                      </a:solidFill>
                      <a:prstDash val="solid"/>
                      <a:round/>
                      <a:headEnd type="none" w="med" len="med"/>
                      <a:tailEnd type="none" w="med" len="med"/>
                    </a:lnL>
                    <a:lnR w="6350" cap="flat" cmpd="sng" algn="ctr">
                      <a:solidFill>
                        <a:srgbClr val="E8EEE9"/>
                      </a:solidFill>
                      <a:prstDash val="solid"/>
                      <a:round/>
                      <a:headEnd type="none" w="med" len="med"/>
                      <a:tailEnd type="none" w="med" len="med"/>
                    </a:lnR>
                    <a:lnT w="6350" cap="flat" cmpd="sng" algn="ctr">
                      <a:solidFill>
                        <a:srgbClr val="E8EEE9"/>
                      </a:solidFill>
                      <a:prstDash val="solid"/>
                      <a:round/>
                      <a:headEnd type="none" w="med" len="med"/>
                      <a:tailEnd type="none" w="med" len="med"/>
                    </a:lnT>
                    <a:lnB w="6350" cap="flat" cmpd="sng" algn="ctr">
                      <a:solidFill>
                        <a:srgbClr val="E8EEE9"/>
                      </a:solidFill>
                      <a:prstDash val="solid"/>
                      <a:round/>
                      <a:headEnd type="none" w="med" len="med"/>
                      <a:tailEnd type="none" w="med" len="med"/>
                    </a:lnB>
                    <a:solidFill>
                      <a:srgbClr val="F0F5F1"/>
                    </a:solidFill>
                  </a:tcPr>
                </a:tc>
                <a:extLst>
                  <a:ext uri="{0D108BD9-81ED-4DB2-BD59-A6C34878D82A}">
                    <a16:rowId xmlns:a16="http://schemas.microsoft.com/office/drawing/2014/main" val="10004"/>
                  </a:ext>
                </a:extLst>
              </a:tr>
              <a:tr h="325120">
                <a:tc>
                  <a:txBody>
                    <a:bodyPr/>
                    <a:lstStyle/>
                    <a:p>
                      <a:pPr marL="0" indent="0">
                        <a:buNone/>
                      </a:pPr>
                      <a:r>
                        <a:rPr lang="en-US" sz="1300" dirty="0">
                          <a:solidFill>
                            <a:srgbClr val="1C1C1C"/>
                          </a:solidFill>
                          <a:latin typeface="Calibri" pitchFamily="34" charset="0"/>
                          <a:ea typeface="Calibri" pitchFamily="34" charset="-122"/>
                          <a:cs typeface="Calibri" pitchFamily="34" charset="-120"/>
                        </a:rPr>
                        <a:t>Office &amp; Storage Rental</a:t>
                      </a:r>
                      <a:endParaRPr lang="en-US" sz="1300" dirty="0">
                        <a:latin typeface="Calibri" charset="0"/>
                        <a:ea typeface="Calibri" charset="0"/>
                        <a:cs typeface="Calibri" charset="0"/>
                      </a:endParaRPr>
                    </a:p>
                  </a:txBody>
                  <a:tcPr marL="121920" marR="121920" marT="60960" marB="60960">
                    <a:lnL w="6350" cap="flat" cmpd="sng" algn="ctr">
                      <a:solidFill>
                        <a:srgbClr val="E8EEE9"/>
                      </a:solidFill>
                      <a:prstDash val="solid"/>
                      <a:round/>
                      <a:headEnd type="none" w="med" len="med"/>
                      <a:tailEnd type="none" w="med" len="med"/>
                    </a:lnL>
                    <a:lnR w="6350" cap="flat" cmpd="sng" algn="ctr">
                      <a:solidFill>
                        <a:srgbClr val="E8EEE9"/>
                      </a:solidFill>
                      <a:prstDash val="solid"/>
                      <a:round/>
                      <a:headEnd type="none" w="med" len="med"/>
                      <a:tailEnd type="none" w="med" len="med"/>
                    </a:lnR>
                    <a:lnT w="6350" cap="flat" cmpd="sng" algn="ctr">
                      <a:solidFill>
                        <a:srgbClr val="E8EEE9"/>
                      </a:solidFill>
                      <a:prstDash val="solid"/>
                      <a:round/>
                      <a:headEnd type="none" w="med" len="med"/>
                      <a:tailEnd type="none" w="med" len="med"/>
                    </a:lnT>
                    <a:lnB w="6350" cap="flat" cmpd="sng" algn="ctr">
                      <a:solidFill>
                        <a:srgbClr val="E8EEE9"/>
                      </a:solidFill>
                      <a:prstDash val="solid"/>
                      <a:round/>
                      <a:headEnd type="none" w="med" len="med"/>
                      <a:tailEnd type="none" w="med" len="med"/>
                    </a:lnB>
                    <a:solidFill>
                      <a:srgbClr val="FFFFFF"/>
                    </a:solidFill>
                  </a:tcPr>
                </a:tc>
                <a:tc>
                  <a:txBody>
                    <a:bodyPr/>
                    <a:lstStyle/>
                    <a:p>
                      <a:pPr marL="0" indent="0" algn="r">
                        <a:buNone/>
                      </a:pPr>
                      <a:r>
                        <a:rPr lang="en-US" sz="1300" dirty="0">
                          <a:solidFill>
                            <a:srgbClr val="1C1C1C"/>
                          </a:solidFill>
                          <a:latin typeface="Calibri" pitchFamily="34" charset="0"/>
                          <a:ea typeface="Calibri" pitchFamily="34" charset="-122"/>
                          <a:cs typeface="Calibri" pitchFamily="34" charset="-120"/>
                        </a:rPr>
                        <a:t>£2,000</a:t>
                      </a:r>
                      <a:endParaRPr lang="en-US" sz="1300" dirty="0">
                        <a:latin typeface="Calibri" charset="0"/>
                        <a:ea typeface="Calibri" charset="0"/>
                        <a:cs typeface="Calibri" charset="0"/>
                      </a:endParaRPr>
                    </a:p>
                  </a:txBody>
                  <a:tcPr marL="121920" marR="121920" marT="60960" marB="60960">
                    <a:lnL w="6350" cap="flat" cmpd="sng" algn="ctr">
                      <a:solidFill>
                        <a:srgbClr val="E8EEE9"/>
                      </a:solidFill>
                      <a:prstDash val="solid"/>
                      <a:round/>
                      <a:headEnd type="none" w="med" len="med"/>
                      <a:tailEnd type="none" w="med" len="med"/>
                    </a:lnL>
                    <a:lnR w="6350" cap="flat" cmpd="sng" algn="ctr">
                      <a:solidFill>
                        <a:srgbClr val="E8EEE9"/>
                      </a:solidFill>
                      <a:prstDash val="solid"/>
                      <a:round/>
                      <a:headEnd type="none" w="med" len="med"/>
                      <a:tailEnd type="none" w="med" len="med"/>
                    </a:lnR>
                    <a:lnT w="6350" cap="flat" cmpd="sng" algn="ctr">
                      <a:solidFill>
                        <a:srgbClr val="E8EEE9"/>
                      </a:solidFill>
                      <a:prstDash val="solid"/>
                      <a:round/>
                      <a:headEnd type="none" w="med" len="med"/>
                      <a:tailEnd type="none" w="med" len="med"/>
                    </a:lnT>
                    <a:lnB w="6350" cap="flat" cmpd="sng" algn="ctr">
                      <a:solidFill>
                        <a:srgbClr val="E8EEE9"/>
                      </a:solidFill>
                      <a:prstDash val="solid"/>
                      <a:round/>
                      <a:headEnd type="none" w="med" len="med"/>
                      <a:tailEnd type="none" w="med" len="med"/>
                    </a:lnB>
                    <a:solidFill>
                      <a:srgbClr val="FFFFFF"/>
                    </a:solidFill>
                  </a:tcPr>
                </a:tc>
                <a:extLst>
                  <a:ext uri="{0D108BD9-81ED-4DB2-BD59-A6C34878D82A}">
                    <a16:rowId xmlns:a16="http://schemas.microsoft.com/office/drawing/2014/main" val="10005"/>
                  </a:ext>
                </a:extLst>
              </a:tr>
              <a:tr h="325120">
                <a:tc>
                  <a:txBody>
                    <a:bodyPr/>
                    <a:lstStyle/>
                    <a:p>
                      <a:pPr marL="0" indent="0">
                        <a:buNone/>
                      </a:pPr>
                      <a:r>
                        <a:rPr lang="en-US" sz="1300" dirty="0">
                          <a:solidFill>
                            <a:srgbClr val="1C1C1C"/>
                          </a:solidFill>
                          <a:latin typeface="Calibri" pitchFamily="34" charset="0"/>
                          <a:ea typeface="Calibri" pitchFamily="34" charset="-122"/>
                          <a:cs typeface="Calibri" pitchFamily="34" charset="-120"/>
                        </a:rPr>
                        <a:t>Legal &amp; Accounting Fees</a:t>
                      </a:r>
                      <a:endParaRPr lang="en-US" sz="1300" dirty="0">
                        <a:latin typeface="Calibri" charset="0"/>
                        <a:ea typeface="Calibri" charset="0"/>
                        <a:cs typeface="Calibri" charset="0"/>
                      </a:endParaRPr>
                    </a:p>
                  </a:txBody>
                  <a:tcPr marL="121920" marR="121920" marT="60960" marB="60960">
                    <a:lnL w="6350" cap="flat" cmpd="sng" algn="ctr">
                      <a:solidFill>
                        <a:srgbClr val="E8EEE9"/>
                      </a:solidFill>
                      <a:prstDash val="solid"/>
                      <a:round/>
                      <a:headEnd type="none" w="med" len="med"/>
                      <a:tailEnd type="none" w="med" len="med"/>
                    </a:lnL>
                    <a:lnR w="6350" cap="flat" cmpd="sng" algn="ctr">
                      <a:solidFill>
                        <a:srgbClr val="E8EEE9"/>
                      </a:solidFill>
                      <a:prstDash val="solid"/>
                      <a:round/>
                      <a:headEnd type="none" w="med" len="med"/>
                      <a:tailEnd type="none" w="med" len="med"/>
                    </a:lnR>
                    <a:lnT w="6350" cap="flat" cmpd="sng" algn="ctr">
                      <a:solidFill>
                        <a:srgbClr val="E8EEE9"/>
                      </a:solidFill>
                      <a:prstDash val="solid"/>
                      <a:round/>
                      <a:headEnd type="none" w="med" len="med"/>
                      <a:tailEnd type="none" w="med" len="med"/>
                    </a:lnT>
                    <a:lnB w="6350" cap="flat" cmpd="sng" algn="ctr">
                      <a:solidFill>
                        <a:srgbClr val="E8EEE9"/>
                      </a:solidFill>
                      <a:prstDash val="solid"/>
                      <a:round/>
                      <a:headEnd type="none" w="med" len="med"/>
                      <a:tailEnd type="none" w="med" len="med"/>
                    </a:lnB>
                    <a:solidFill>
                      <a:srgbClr val="F0F5F1"/>
                    </a:solidFill>
                  </a:tcPr>
                </a:tc>
                <a:tc>
                  <a:txBody>
                    <a:bodyPr/>
                    <a:lstStyle/>
                    <a:p>
                      <a:pPr marL="0" indent="0" algn="r">
                        <a:buNone/>
                      </a:pPr>
                      <a:r>
                        <a:rPr lang="en-US" sz="1300" dirty="0">
                          <a:solidFill>
                            <a:srgbClr val="1C1C1C"/>
                          </a:solidFill>
                          <a:latin typeface="Calibri" pitchFamily="34" charset="0"/>
                          <a:ea typeface="Calibri" pitchFamily="34" charset="-122"/>
                          <a:cs typeface="Calibri" pitchFamily="34" charset="-120"/>
                        </a:rPr>
                        <a:t>£1,500</a:t>
                      </a:r>
                      <a:endParaRPr lang="en-US" sz="1300" dirty="0">
                        <a:latin typeface="Calibri" charset="0"/>
                        <a:ea typeface="Calibri" charset="0"/>
                        <a:cs typeface="Calibri" charset="0"/>
                      </a:endParaRPr>
                    </a:p>
                  </a:txBody>
                  <a:tcPr marL="121920" marR="121920" marT="60960" marB="60960">
                    <a:lnL w="6350" cap="flat" cmpd="sng" algn="ctr">
                      <a:solidFill>
                        <a:srgbClr val="E8EEE9"/>
                      </a:solidFill>
                      <a:prstDash val="solid"/>
                      <a:round/>
                      <a:headEnd type="none" w="med" len="med"/>
                      <a:tailEnd type="none" w="med" len="med"/>
                    </a:lnL>
                    <a:lnR w="6350" cap="flat" cmpd="sng" algn="ctr">
                      <a:solidFill>
                        <a:srgbClr val="E8EEE9"/>
                      </a:solidFill>
                      <a:prstDash val="solid"/>
                      <a:round/>
                      <a:headEnd type="none" w="med" len="med"/>
                      <a:tailEnd type="none" w="med" len="med"/>
                    </a:lnR>
                    <a:lnT w="6350" cap="flat" cmpd="sng" algn="ctr">
                      <a:solidFill>
                        <a:srgbClr val="E8EEE9"/>
                      </a:solidFill>
                      <a:prstDash val="solid"/>
                      <a:round/>
                      <a:headEnd type="none" w="med" len="med"/>
                      <a:tailEnd type="none" w="med" len="med"/>
                    </a:lnT>
                    <a:lnB w="6350" cap="flat" cmpd="sng" algn="ctr">
                      <a:solidFill>
                        <a:srgbClr val="E8EEE9"/>
                      </a:solidFill>
                      <a:prstDash val="solid"/>
                      <a:round/>
                      <a:headEnd type="none" w="med" len="med"/>
                      <a:tailEnd type="none" w="med" len="med"/>
                    </a:lnB>
                    <a:solidFill>
                      <a:srgbClr val="F0F5F1"/>
                    </a:solidFill>
                  </a:tcPr>
                </a:tc>
                <a:extLst>
                  <a:ext uri="{0D108BD9-81ED-4DB2-BD59-A6C34878D82A}">
                    <a16:rowId xmlns:a16="http://schemas.microsoft.com/office/drawing/2014/main" val="10006"/>
                  </a:ext>
                </a:extLst>
              </a:tr>
              <a:tr h="325120">
                <a:tc>
                  <a:txBody>
                    <a:bodyPr/>
                    <a:lstStyle/>
                    <a:p>
                      <a:pPr marL="0" indent="0">
                        <a:buNone/>
                      </a:pPr>
                      <a:r>
                        <a:rPr lang="en-US" sz="1300" dirty="0">
                          <a:solidFill>
                            <a:srgbClr val="1C1C1C"/>
                          </a:solidFill>
                          <a:latin typeface="Calibri" pitchFamily="34" charset="0"/>
                          <a:ea typeface="Calibri" pitchFamily="34" charset="-122"/>
                          <a:cs typeface="Calibri" pitchFamily="34" charset="-120"/>
                        </a:rPr>
                        <a:t>Staff Wages (2 employees)</a:t>
                      </a:r>
                      <a:endParaRPr lang="en-US" sz="1300" dirty="0">
                        <a:latin typeface="Calibri" charset="0"/>
                        <a:ea typeface="Calibri" charset="0"/>
                        <a:cs typeface="Calibri" charset="0"/>
                      </a:endParaRPr>
                    </a:p>
                  </a:txBody>
                  <a:tcPr marL="121920" marR="121920" marT="60960" marB="60960">
                    <a:lnL w="6350" cap="flat" cmpd="sng" algn="ctr">
                      <a:solidFill>
                        <a:srgbClr val="E8EEE9"/>
                      </a:solidFill>
                      <a:prstDash val="solid"/>
                      <a:round/>
                      <a:headEnd type="none" w="med" len="med"/>
                      <a:tailEnd type="none" w="med" len="med"/>
                    </a:lnL>
                    <a:lnR w="6350" cap="flat" cmpd="sng" algn="ctr">
                      <a:solidFill>
                        <a:srgbClr val="E8EEE9"/>
                      </a:solidFill>
                      <a:prstDash val="solid"/>
                      <a:round/>
                      <a:headEnd type="none" w="med" len="med"/>
                      <a:tailEnd type="none" w="med" len="med"/>
                    </a:lnR>
                    <a:lnT w="6350" cap="flat" cmpd="sng" algn="ctr">
                      <a:solidFill>
                        <a:srgbClr val="E8EEE9"/>
                      </a:solidFill>
                      <a:prstDash val="solid"/>
                      <a:round/>
                      <a:headEnd type="none" w="med" len="med"/>
                      <a:tailEnd type="none" w="med" len="med"/>
                    </a:lnT>
                    <a:lnB w="6350" cap="flat" cmpd="sng" algn="ctr">
                      <a:solidFill>
                        <a:srgbClr val="E8EEE9"/>
                      </a:solidFill>
                      <a:prstDash val="solid"/>
                      <a:round/>
                      <a:headEnd type="none" w="med" len="med"/>
                      <a:tailEnd type="none" w="med" len="med"/>
                    </a:lnB>
                    <a:solidFill>
                      <a:srgbClr val="FFFFFF"/>
                    </a:solidFill>
                  </a:tcPr>
                </a:tc>
                <a:tc>
                  <a:txBody>
                    <a:bodyPr/>
                    <a:lstStyle/>
                    <a:p>
                      <a:pPr marL="0" indent="0" algn="r">
                        <a:buNone/>
                      </a:pPr>
                      <a:r>
                        <a:rPr lang="en-US" sz="1300" dirty="0">
                          <a:solidFill>
                            <a:srgbClr val="1C1C1C"/>
                          </a:solidFill>
                          <a:latin typeface="Calibri" pitchFamily="34" charset="0"/>
                          <a:ea typeface="Calibri" pitchFamily="34" charset="-122"/>
                          <a:cs typeface="Calibri" pitchFamily="34" charset="-120"/>
                        </a:rPr>
                        <a:t>£4,000</a:t>
                      </a:r>
                      <a:endParaRPr lang="en-US" sz="1300" dirty="0">
                        <a:latin typeface="Calibri" charset="0"/>
                        <a:ea typeface="Calibri" charset="0"/>
                        <a:cs typeface="Calibri" charset="0"/>
                      </a:endParaRPr>
                    </a:p>
                  </a:txBody>
                  <a:tcPr marL="121920" marR="121920" marT="60960" marB="60960">
                    <a:lnL w="6350" cap="flat" cmpd="sng" algn="ctr">
                      <a:solidFill>
                        <a:srgbClr val="E8EEE9"/>
                      </a:solidFill>
                      <a:prstDash val="solid"/>
                      <a:round/>
                      <a:headEnd type="none" w="med" len="med"/>
                      <a:tailEnd type="none" w="med" len="med"/>
                    </a:lnL>
                    <a:lnR w="6350" cap="flat" cmpd="sng" algn="ctr">
                      <a:solidFill>
                        <a:srgbClr val="E8EEE9"/>
                      </a:solidFill>
                      <a:prstDash val="solid"/>
                      <a:round/>
                      <a:headEnd type="none" w="med" len="med"/>
                      <a:tailEnd type="none" w="med" len="med"/>
                    </a:lnR>
                    <a:lnT w="6350" cap="flat" cmpd="sng" algn="ctr">
                      <a:solidFill>
                        <a:srgbClr val="E8EEE9"/>
                      </a:solidFill>
                      <a:prstDash val="solid"/>
                      <a:round/>
                      <a:headEnd type="none" w="med" len="med"/>
                      <a:tailEnd type="none" w="med" len="med"/>
                    </a:lnT>
                    <a:lnB w="6350" cap="flat" cmpd="sng" algn="ctr">
                      <a:solidFill>
                        <a:srgbClr val="E8EEE9"/>
                      </a:solidFill>
                      <a:prstDash val="solid"/>
                      <a:round/>
                      <a:headEnd type="none" w="med" len="med"/>
                      <a:tailEnd type="none" w="med" len="med"/>
                    </a:lnB>
                    <a:solidFill>
                      <a:srgbClr val="FFFFFF"/>
                    </a:solidFill>
                  </a:tcPr>
                </a:tc>
                <a:extLst>
                  <a:ext uri="{0D108BD9-81ED-4DB2-BD59-A6C34878D82A}">
                    <a16:rowId xmlns:a16="http://schemas.microsoft.com/office/drawing/2014/main" val="10007"/>
                  </a:ext>
                </a:extLst>
              </a:tr>
              <a:tr h="325120">
                <a:tc>
                  <a:txBody>
                    <a:bodyPr/>
                    <a:lstStyle/>
                    <a:p>
                      <a:pPr marL="0" indent="0">
                        <a:buNone/>
                      </a:pPr>
                      <a:r>
                        <a:rPr lang="en-US" sz="1300" dirty="0">
                          <a:solidFill>
                            <a:srgbClr val="1C1C1C"/>
                          </a:solidFill>
                          <a:latin typeface="Calibri" pitchFamily="34" charset="0"/>
                          <a:ea typeface="Calibri" pitchFamily="34" charset="-122"/>
                          <a:cs typeface="Calibri" pitchFamily="34" charset="-120"/>
                        </a:rPr>
                        <a:t>Packaging Certifications</a:t>
                      </a:r>
                      <a:endParaRPr lang="en-US" sz="1300" dirty="0">
                        <a:latin typeface="Calibri" charset="0"/>
                        <a:ea typeface="Calibri" charset="0"/>
                        <a:cs typeface="Calibri" charset="0"/>
                      </a:endParaRPr>
                    </a:p>
                  </a:txBody>
                  <a:tcPr marL="121920" marR="121920" marT="60960" marB="60960">
                    <a:lnL w="6350" cap="flat" cmpd="sng" algn="ctr">
                      <a:solidFill>
                        <a:srgbClr val="E8EEE9"/>
                      </a:solidFill>
                      <a:prstDash val="solid"/>
                      <a:round/>
                      <a:headEnd type="none" w="med" len="med"/>
                      <a:tailEnd type="none" w="med" len="med"/>
                    </a:lnL>
                    <a:lnR w="6350" cap="flat" cmpd="sng" algn="ctr">
                      <a:solidFill>
                        <a:srgbClr val="E8EEE9"/>
                      </a:solidFill>
                      <a:prstDash val="solid"/>
                      <a:round/>
                      <a:headEnd type="none" w="med" len="med"/>
                      <a:tailEnd type="none" w="med" len="med"/>
                    </a:lnR>
                    <a:lnT w="6350" cap="flat" cmpd="sng" algn="ctr">
                      <a:solidFill>
                        <a:srgbClr val="E8EEE9"/>
                      </a:solidFill>
                      <a:prstDash val="solid"/>
                      <a:round/>
                      <a:headEnd type="none" w="med" len="med"/>
                      <a:tailEnd type="none" w="med" len="med"/>
                    </a:lnT>
                    <a:lnB w="6350" cap="flat" cmpd="sng" algn="ctr">
                      <a:solidFill>
                        <a:srgbClr val="E8EEE9"/>
                      </a:solidFill>
                      <a:prstDash val="solid"/>
                      <a:round/>
                      <a:headEnd type="none" w="med" len="med"/>
                      <a:tailEnd type="none" w="med" len="med"/>
                    </a:lnB>
                    <a:solidFill>
                      <a:srgbClr val="F0F5F1"/>
                    </a:solidFill>
                  </a:tcPr>
                </a:tc>
                <a:tc>
                  <a:txBody>
                    <a:bodyPr/>
                    <a:lstStyle/>
                    <a:p>
                      <a:pPr marL="0" indent="0" algn="r">
                        <a:buNone/>
                      </a:pPr>
                      <a:r>
                        <a:rPr lang="en-US" sz="1300" dirty="0">
                          <a:solidFill>
                            <a:srgbClr val="1C1C1C"/>
                          </a:solidFill>
                          <a:latin typeface="Calibri" pitchFamily="34" charset="0"/>
                          <a:ea typeface="Calibri" pitchFamily="34" charset="-122"/>
                          <a:cs typeface="Calibri" pitchFamily="34" charset="-120"/>
                        </a:rPr>
                        <a:t>£1,200</a:t>
                      </a:r>
                      <a:endParaRPr lang="en-US" sz="1300" dirty="0">
                        <a:latin typeface="Calibri" charset="0"/>
                        <a:ea typeface="Calibri" charset="0"/>
                        <a:cs typeface="Calibri" charset="0"/>
                      </a:endParaRPr>
                    </a:p>
                  </a:txBody>
                  <a:tcPr marL="121920" marR="121920" marT="60960" marB="60960">
                    <a:lnL w="6350" cap="flat" cmpd="sng" algn="ctr">
                      <a:solidFill>
                        <a:srgbClr val="E8EEE9"/>
                      </a:solidFill>
                      <a:prstDash val="solid"/>
                      <a:round/>
                      <a:headEnd type="none" w="med" len="med"/>
                      <a:tailEnd type="none" w="med" len="med"/>
                    </a:lnL>
                    <a:lnR w="6350" cap="flat" cmpd="sng" algn="ctr">
                      <a:solidFill>
                        <a:srgbClr val="E8EEE9"/>
                      </a:solidFill>
                      <a:prstDash val="solid"/>
                      <a:round/>
                      <a:headEnd type="none" w="med" len="med"/>
                      <a:tailEnd type="none" w="med" len="med"/>
                    </a:lnR>
                    <a:lnT w="6350" cap="flat" cmpd="sng" algn="ctr">
                      <a:solidFill>
                        <a:srgbClr val="E8EEE9"/>
                      </a:solidFill>
                      <a:prstDash val="solid"/>
                      <a:round/>
                      <a:headEnd type="none" w="med" len="med"/>
                      <a:tailEnd type="none" w="med" len="med"/>
                    </a:lnT>
                    <a:lnB w="6350" cap="flat" cmpd="sng" algn="ctr">
                      <a:solidFill>
                        <a:srgbClr val="E8EEE9"/>
                      </a:solidFill>
                      <a:prstDash val="solid"/>
                      <a:round/>
                      <a:headEnd type="none" w="med" len="med"/>
                      <a:tailEnd type="none" w="med" len="med"/>
                    </a:lnB>
                    <a:solidFill>
                      <a:srgbClr val="F0F5F1"/>
                    </a:solidFill>
                  </a:tcPr>
                </a:tc>
                <a:extLst>
                  <a:ext uri="{0D108BD9-81ED-4DB2-BD59-A6C34878D82A}">
                    <a16:rowId xmlns:a16="http://schemas.microsoft.com/office/drawing/2014/main" val="10008"/>
                  </a:ext>
                </a:extLst>
              </a:tr>
              <a:tr h="325120">
                <a:tc>
                  <a:txBody>
                    <a:bodyPr/>
                    <a:lstStyle/>
                    <a:p>
                      <a:pPr marL="0" indent="0">
                        <a:buNone/>
                      </a:pPr>
                      <a:r>
                        <a:rPr lang="en-US" sz="1300" dirty="0">
                          <a:solidFill>
                            <a:srgbClr val="1C1C1C"/>
                          </a:solidFill>
                          <a:latin typeface="Calibri" pitchFamily="34" charset="0"/>
                          <a:ea typeface="Calibri" pitchFamily="34" charset="-122"/>
                          <a:cs typeface="Calibri" pitchFamily="34" charset="-120"/>
                        </a:rPr>
                        <a:t>Miscellaneous/Contingency</a:t>
                      </a:r>
                      <a:endParaRPr lang="en-US" sz="1300" dirty="0">
                        <a:latin typeface="Calibri" charset="0"/>
                        <a:ea typeface="Calibri" charset="0"/>
                        <a:cs typeface="Calibri" charset="0"/>
                      </a:endParaRPr>
                    </a:p>
                  </a:txBody>
                  <a:tcPr marL="121920" marR="121920" marT="60960" marB="60960">
                    <a:lnL w="6350" cap="flat" cmpd="sng" algn="ctr">
                      <a:solidFill>
                        <a:srgbClr val="E8EEE9"/>
                      </a:solidFill>
                      <a:prstDash val="solid"/>
                      <a:round/>
                      <a:headEnd type="none" w="med" len="med"/>
                      <a:tailEnd type="none" w="med" len="med"/>
                    </a:lnL>
                    <a:lnR w="6350" cap="flat" cmpd="sng" algn="ctr">
                      <a:solidFill>
                        <a:srgbClr val="E8EEE9"/>
                      </a:solidFill>
                      <a:prstDash val="solid"/>
                      <a:round/>
                      <a:headEnd type="none" w="med" len="med"/>
                      <a:tailEnd type="none" w="med" len="med"/>
                    </a:lnR>
                    <a:lnT w="6350" cap="flat" cmpd="sng" algn="ctr">
                      <a:solidFill>
                        <a:srgbClr val="E8EEE9"/>
                      </a:solidFill>
                      <a:prstDash val="solid"/>
                      <a:round/>
                      <a:headEnd type="none" w="med" len="med"/>
                      <a:tailEnd type="none" w="med" len="med"/>
                    </a:lnT>
                    <a:lnB w="6350" cap="flat" cmpd="sng" algn="ctr">
                      <a:solidFill>
                        <a:srgbClr val="E8EEE9"/>
                      </a:solidFill>
                      <a:prstDash val="solid"/>
                      <a:round/>
                      <a:headEnd type="none" w="med" len="med"/>
                      <a:tailEnd type="none" w="med" len="med"/>
                    </a:lnB>
                    <a:solidFill>
                      <a:srgbClr val="FFFFFF"/>
                    </a:solidFill>
                  </a:tcPr>
                </a:tc>
                <a:tc>
                  <a:txBody>
                    <a:bodyPr/>
                    <a:lstStyle/>
                    <a:p>
                      <a:pPr marL="0" indent="0" algn="r">
                        <a:buNone/>
                      </a:pPr>
                      <a:r>
                        <a:rPr lang="en-US" sz="1300" dirty="0">
                          <a:solidFill>
                            <a:srgbClr val="1C1C1C"/>
                          </a:solidFill>
                          <a:latin typeface="Calibri" pitchFamily="34" charset="0"/>
                          <a:ea typeface="Calibri" pitchFamily="34" charset="-122"/>
                          <a:cs typeface="Calibri" pitchFamily="34" charset="-120"/>
                        </a:rPr>
                        <a:t>£1,300</a:t>
                      </a:r>
                      <a:endParaRPr lang="en-US" sz="1300" dirty="0">
                        <a:latin typeface="Calibri" charset="0"/>
                        <a:ea typeface="Calibri" charset="0"/>
                        <a:cs typeface="Calibri" charset="0"/>
                      </a:endParaRPr>
                    </a:p>
                  </a:txBody>
                  <a:tcPr marL="121920" marR="121920" marT="60960" marB="60960">
                    <a:lnL w="6350" cap="flat" cmpd="sng" algn="ctr">
                      <a:solidFill>
                        <a:srgbClr val="E8EEE9"/>
                      </a:solidFill>
                      <a:prstDash val="solid"/>
                      <a:round/>
                      <a:headEnd type="none" w="med" len="med"/>
                      <a:tailEnd type="none" w="med" len="med"/>
                    </a:lnL>
                    <a:lnR w="6350" cap="flat" cmpd="sng" algn="ctr">
                      <a:solidFill>
                        <a:srgbClr val="E8EEE9"/>
                      </a:solidFill>
                      <a:prstDash val="solid"/>
                      <a:round/>
                      <a:headEnd type="none" w="med" len="med"/>
                      <a:tailEnd type="none" w="med" len="med"/>
                    </a:lnR>
                    <a:lnT w="6350" cap="flat" cmpd="sng" algn="ctr">
                      <a:solidFill>
                        <a:srgbClr val="E8EEE9"/>
                      </a:solidFill>
                      <a:prstDash val="solid"/>
                      <a:round/>
                      <a:headEnd type="none" w="med" len="med"/>
                      <a:tailEnd type="none" w="med" len="med"/>
                    </a:lnT>
                    <a:lnB w="6350" cap="flat" cmpd="sng" algn="ctr">
                      <a:solidFill>
                        <a:srgbClr val="E8EEE9"/>
                      </a:solidFill>
                      <a:prstDash val="solid"/>
                      <a:round/>
                      <a:headEnd type="none" w="med" len="med"/>
                      <a:tailEnd type="none" w="med" len="med"/>
                    </a:lnB>
                    <a:solidFill>
                      <a:srgbClr val="FFFFFF"/>
                    </a:solidFill>
                  </a:tcPr>
                </a:tc>
                <a:extLst>
                  <a:ext uri="{0D108BD9-81ED-4DB2-BD59-A6C34878D82A}">
                    <a16:rowId xmlns:a16="http://schemas.microsoft.com/office/drawing/2014/main" val="10009"/>
                  </a:ext>
                </a:extLst>
              </a:tr>
              <a:tr h="325120">
                <a:tc>
                  <a:txBody>
                    <a:bodyPr/>
                    <a:lstStyle/>
                    <a:p>
                      <a:pPr marL="0" indent="0">
                        <a:buNone/>
                      </a:pPr>
                      <a:r>
                        <a:rPr lang="en-US" sz="1300" b="1" dirty="0">
                          <a:solidFill>
                            <a:srgbClr val="FFFFFF"/>
                          </a:solidFill>
                          <a:latin typeface="Calibri" pitchFamily="34" charset="0"/>
                          <a:ea typeface="Calibri" pitchFamily="34" charset="-122"/>
                          <a:cs typeface="Calibri" pitchFamily="34" charset="-120"/>
                        </a:rPr>
                        <a:t>TOTAL</a:t>
                      </a:r>
                      <a:endParaRPr lang="en-US" sz="1300" dirty="0">
                        <a:latin typeface="Calibri" charset="0"/>
                        <a:ea typeface="Calibri" charset="0"/>
                        <a:cs typeface="Calibri" charset="0"/>
                      </a:endParaRPr>
                    </a:p>
                  </a:txBody>
                  <a:tcPr marL="121920" marR="121920" marT="60960" marB="60960">
                    <a:lnL w="6350" cap="flat" cmpd="sng" algn="ctr">
                      <a:solidFill>
                        <a:srgbClr val="E8EEE9"/>
                      </a:solidFill>
                      <a:prstDash val="solid"/>
                      <a:round/>
                      <a:headEnd type="none" w="med" len="med"/>
                      <a:tailEnd type="none" w="med" len="med"/>
                    </a:lnL>
                    <a:lnR w="6350" cap="flat" cmpd="sng" algn="ctr">
                      <a:solidFill>
                        <a:srgbClr val="E8EEE9"/>
                      </a:solidFill>
                      <a:prstDash val="solid"/>
                      <a:round/>
                      <a:headEnd type="none" w="med" len="med"/>
                      <a:tailEnd type="none" w="med" len="med"/>
                    </a:lnR>
                    <a:lnT w="6350" cap="flat" cmpd="sng" algn="ctr">
                      <a:solidFill>
                        <a:srgbClr val="E8EEE9"/>
                      </a:solidFill>
                      <a:prstDash val="solid"/>
                      <a:round/>
                      <a:headEnd type="none" w="med" len="med"/>
                      <a:tailEnd type="none" w="med" len="med"/>
                    </a:lnT>
                    <a:lnB w="6350" cap="flat" cmpd="sng" algn="ctr">
                      <a:solidFill>
                        <a:srgbClr val="E8EEE9"/>
                      </a:solidFill>
                      <a:prstDash val="solid"/>
                      <a:round/>
                      <a:headEnd type="none" w="med" len="med"/>
                      <a:tailEnd type="none" w="med" len="med"/>
                    </a:lnB>
                    <a:solidFill>
                      <a:srgbClr val="4A7C59"/>
                    </a:solidFill>
                  </a:tcPr>
                </a:tc>
                <a:tc>
                  <a:txBody>
                    <a:bodyPr/>
                    <a:lstStyle/>
                    <a:p>
                      <a:pPr marL="0" indent="0" algn="r">
                        <a:buNone/>
                      </a:pPr>
                      <a:r>
                        <a:rPr lang="en-US" sz="1300" b="1" dirty="0">
                          <a:solidFill>
                            <a:srgbClr val="FFFFFF"/>
                          </a:solidFill>
                          <a:latin typeface="Calibri" pitchFamily="34" charset="0"/>
                          <a:ea typeface="Calibri" pitchFamily="34" charset="-122"/>
                          <a:cs typeface="Calibri" pitchFamily="34" charset="-120"/>
                        </a:rPr>
                        <a:t>£32,000</a:t>
                      </a:r>
                      <a:endParaRPr lang="en-US" sz="1300" dirty="0">
                        <a:latin typeface="Calibri" charset="0"/>
                        <a:ea typeface="Calibri" charset="0"/>
                        <a:cs typeface="Calibri" charset="0"/>
                      </a:endParaRPr>
                    </a:p>
                  </a:txBody>
                  <a:tcPr marL="121920" marR="121920" marT="60960" marB="60960">
                    <a:lnL w="6350" cap="flat" cmpd="sng" algn="ctr">
                      <a:solidFill>
                        <a:srgbClr val="E8EEE9"/>
                      </a:solidFill>
                      <a:prstDash val="solid"/>
                      <a:round/>
                      <a:headEnd type="none" w="med" len="med"/>
                      <a:tailEnd type="none" w="med" len="med"/>
                    </a:lnL>
                    <a:lnR w="6350" cap="flat" cmpd="sng" algn="ctr">
                      <a:solidFill>
                        <a:srgbClr val="E8EEE9"/>
                      </a:solidFill>
                      <a:prstDash val="solid"/>
                      <a:round/>
                      <a:headEnd type="none" w="med" len="med"/>
                      <a:tailEnd type="none" w="med" len="med"/>
                    </a:lnR>
                    <a:lnT w="6350" cap="flat" cmpd="sng" algn="ctr">
                      <a:solidFill>
                        <a:srgbClr val="E8EEE9"/>
                      </a:solidFill>
                      <a:prstDash val="solid"/>
                      <a:round/>
                      <a:headEnd type="none" w="med" len="med"/>
                      <a:tailEnd type="none" w="med" len="med"/>
                    </a:lnT>
                    <a:lnB w="6350" cap="flat" cmpd="sng" algn="ctr">
                      <a:solidFill>
                        <a:srgbClr val="E8EEE9"/>
                      </a:solidFill>
                      <a:prstDash val="solid"/>
                      <a:round/>
                      <a:headEnd type="none" w="med" len="med"/>
                      <a:tailEnd type="none" w="med" len="med"/>
                    </a:lnB>
                    <a:solidFill>
                      <a:srgbClr val="4A7C59"/>
                    </a:solidFill>
                  </a:tcPr>
                </a:tc>
                <a:extLst>
                  <a:ext uri="{0D108BD9-81ED-4DB2-BD59-A6C34878D82A}">
                    <a16:rowId xmlns:a16="http://schemas.microsoft.com/office/drawing/2014/main" val="10010"/>
                  </a:ext>
                </a:extLst>
              </a:tr>
            </a:tbl>
          </a:graphicData>
        </a:graphic>
      </p:graphicFrame>
      <p:sp>
        <p:nvSpPr>
          <p:cNvPr id="19" name="Text 16"/>
          <p:cNvSpPr/>
          <p:nvPr/>
        </p:nvSpPr>
        <p:spPr>
          <a:xfrm>
            <a:off x="6217920" y="2779776"/>
            <a:ext cx="5547360" cy="426720"/>
          </a:xfrm>
          <a:prstGeom prst="rect">
            <a:avLst/>
          </a:prstGeom>
          <a:noFill/>
          <a:ln/>
        </p:spPr>
        <p:txBody>
          <a:bodyPr wrap="square" rtlCol="0" anchor="ctr"/>
          <a:lstStyle/>
          <a:p>
            <a:r>
              <a:rPr lang="en-US" sz="1733" b="1" dirty="0">
                <a:solidFill>
                  <a:srgbClr val="1E5631"/>
                </a:solidFill>
                <a:latin typeface="Trebuchet MS" pitchFamily="34" charset="0"/>
                <a:ea typeface="Trebuchet MS" pitchFamily="34" charset="-122"/>
                <a:cs typeface="Trebuchet MS" pitchFamily="34" charset="-120"/>
              </a:rPr>
              <a:t>Monthly Revenue vs Expenses (£)</a:t>
            </a:r>
            <a:endParaRPr lang="en-US" sz="1733" dirty="0"/>
          </a:p>
        </p:txBody>
      </p:sp>
      <p:graphicFrame>
        <p:nvGraphicFramePr>
          <p:cNvPr id="20" name="Chart 0"/>
          <p:cNvGraphicFramePr/>
          <p:nvPr/>
        </p:nvGraphicFramePr>
        <p:xfrm>
          <a:off x="6217920" y="3230880"/>
          <a:ext cx="5547360" cy="3352800"/>
        </p:xfrm>
        <a:graphic>
          <a:graphicData uri="http://schemas.openxmlformats.org/drawingml/2006/chart">
            <c:chart xmlns:c="http://schemas.openxmlformats.org/drawingml/2006/chart" xmlns:r="http://schemas.openxmlformats.org/officeDocument/2006/relationships" r:id="rId3"/>
          </a:graphicData>
        </a:graphic>
      </p:graphicFrame>
      <p:sp>
        <p:nvSpPr>
          <p:cNvPr id="21" name="Shape 17"/>
          <p:cNvSpPr/>
          <p:nvPr/>
        </p:nvSpPr>
        <p:spPr>
          <a:xfrm>
            <a:off x="6217920" y="6217920"/>
            <a:ext cx="5547360" cy="341376"/>
          </a:xfrm>
          <a:prstGeom prst="rect">
            <a:avLst/>
          </a:prstGeom>
          <a:solidFill>
            <a:srgbClr val="76B041"/>
          </a:solidFill>
          <a:ln w="12700">
            <a:solidFill>
              <a:srgbClr val="76B041"/>
            </a:solidFill>
            <a:prstDash val="solid"/>
          </a:ln>
          <a:effectLst>
            <a:outerShdw blurRad="101600" dist="38100" dir="8100000" algn="bl" rotWithShape="0">
              <a:srgbClr val="000000">
                <a:alpha val="12000"/>
              </a:srgbClr>
            </a:outerShdw>
          </a:effectLst>
        </p:spPr>
      </p:sp>
      <p:sp>
        <p:nvSpPr>
          <p:cNvPr id="22" name="Text 18"/>
          <p:cNvSpPr/>
          <p:nvPr/>
        </p:nvSpPr>
        <p:spPr>
          <a:xfrm>
            <a:off x="6217920" y="6217920"/>
            <a:ext cx="5547360" cy="341376"/>
          </a:xfrm>
          <a:prstGeom prst="rect">
            <a:avLst/>
          </a:prstGeom>
          <a:noFill/>
          <a:ln/>
        </p:spPr>
        <p:txBody>
          <a:bodyPr wrap="square" rtlCol="0" anchor="ctr"/>
          <a:lstStyle/>
          <a:p>
            <a:pPr algn="ctr"/>
            <a:r>
              <a:rPr lang="en-US" sz="1333" b="1" dirty="0">
                <a:solidFill>
                  <a:srgbClr val="FFFFFF"/>
                </a:solidFill>
                <a:latin typeface="Calibri" pitchFamily="34" charset="0"/>
                <a:ea typeface="Calibri" pitchFamily="34" charset="-122"/>
                <a:cs typeface="Calibri" pitchFamily="34" charset="-120"/>
              </a:rPr>
              <a:t>✓  Breakeven achieved in Month 3  |  Net Profit: +£1,400</a:t>
            </a:r>
            <a:endParaRPr lang="en-US" sz="1333" dirty="0"/>
          </a:p>
        </p:txBody>
      </p:sp>
      <p:sp>
        <p:nvSpPr>
          <p:cNvPr id="23" name="Shape 19"/>
          <p:cNvSpPr/>
          <p:nvPr/>
        </p:nvSpPr>
        <p:spPr>
          <a:xfrm>
            <a:off x="0" y="6522720"/>
            <a:ext cx="12192000" cy="335280"/>
          </a:xfrm>
          <a:prstGeom prst="rect">
            <a:avLst/>
          </a:prstGeom>
          <a:solidFill>
            <a:srgbClr val="4A7C59"/>
          </a:solidFill>
          <a:ln w="12700">
            <a:solidFill>
              <a:srgbClr val="4A7C59"/>
            </a:solidFill>
            <a:prstDash val="solid"/>
          </a:ln>
        </p:spPr>
      </p:sp>
      <p:sp>
        <p:nvSpPr>
          <p:cNvPr id="24" name="Text 20"/>
          <p:cNvSpPr/>
          <p:nvPr/>
        </p:nvSpPr>
        <p:spPr>
          <a:xfrm>
            <a:off x="487680" y="6522720"/>
            <a:ext cx="11216640" cy="335280"/>
          </a:xfrm>
          <a:prstGeom prst="rect">
            <a:avLst/>
          </a:prstGeom>
          <a:noFill/>
          <a:ln/>
        </p:spPr>
        <p:txBody>
          <a:bodyPr wrap="square" rtlCol="0" anchor="ctr"/>
          <a:lstStyle/>
          <a:p>
            <a:r>
              <a:rPr lang="en-US" sz="1200" dirty="0">
                <a:solidFill>
                  <a:srgbClr val="FFFFFF"/>
                </a:solidFill>
                <a:latin typeface="Calibri" pitchFamily="34" charset="0"/>
                <a:ea typeface="Calibri" pitchFamily="34" charset="-122"/>
                <a:cs typeface="Calibri" pitchFamily="34" charset="-120"/>
              </a:rPr>
              <a:t>EcoPack Solutions  |  Enterprise &amp; Entrepreneurship – LCLM4006</a:t>
            </a:r>
            <a:endParaRPr lang="en-US" sz="12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hape 0"/>
          <p:cNvSpPr/>
          <p:nvPr/>
        </p:nvSpPr>
        <p:spPr>
          <a:xfrm>
            <a:off x="9144000" y="-1828800"/>
            <a:ext cx="6096000" cy="6096000"/>
          </a:xfrm>
          <a:prstGeom prst="ellipse">
            <a:avLst/>
          </a:prstGeom>
          <a:solidFill>
            <a:srgbClr val="FFFFFF">
              <a:alpha val="6000"/>
            </a:srgbClr>
          </a:solidFill>
          <a:ln w="12700">
            <a:solidFill>
              <a:srgbClr val="FFFFFF">
                <a:alpha val="6000"/>
              </a:srgbClr>
            </a:solidFill>
            <a:prstDash val="solid"/>
          </a:ln>
        </p:spPr>
      </p:sp>
      <p:sp>
        <p:nvSpPr>
          <p:cNvPr id="4" name="Shape 2"/>
          <p:cNvSpPr/>
          <p:nvPr/>
        </p:nvSpPr>
        <p:spPr>
          <a:xfrm>
            <a:off x="-200526" y="106680"/>
            <a:ext cx="304800" cy="6858000"/>
          </a:xfrm>
          <a:prstGeom prst="rect">
            <a:avLst/>
          </a:prstGeom>
          <a:solidFill>
            <a:srgbClr val="4A7C59"/>
          </a:solidFill>
          <a:ln w="12700">
            <a:solidFill>
              <a:srgbClr val="4A7C59"/>
            </a:solidFill>
            <a:prstDash val="solid"/>
          </a:ln>
        </p:spPr>
      </p:sp>
      <p:sp>
        <p:nvSpPr>
          <p:cNvPr id="5" name="Text 3"/>
          <p:cNvSpPr/>
          <p:nvPr/>
        </p:nvSpPr>
        <p:spPr>
          <a:xfrm>
            <a:off x="609600" y="365760"/>
            <a:ext cx="10972800" cy="914400"/>
          </a:xfrm>
          <a:prstGeom prst="rect">
            <a:avLst/>
          </a:prstGeom>
          <a:noFill/>
          <a:ln/>
        </p:spPr>
        <p:txBody>
          <a:bodyPr wrap="square" rtlCol="0" anchor="ctr"/>
          <a:lstStyle/>
          <a:p>
            <a:pPr algn="ctr"/>
            <a:r>
              <a:rPr lang="en-US" sz="4533" b="1" dirty="0">
                <a:latin typeface="Trebuchet MS" pitchFamily="34" charset="0"/>
                <a:ea typeface="Trebuchet MS" pitchFamily="34" charset="-122"/>
                <a:cs typeface="Trebuchet MS" pitchFamily="34" charset="-120"/>
              </a:rPr>
              <a:t>Why Invest in EcoPack Solutions?</a:t>
            </a:r>
            <a:endParaRPr lang="en-US" sz="4533" dirty="0"/>
          </a:p>
        </p:txBody>
      </p:sp>
      <p:sp>
        <p:nvSpPr>
          <p:cNvPr id="6" name="Text 4"/>
          <p:cNvSpPr/>
          <p:nvPr/>
        </p:nvSpPr>
        <p:spPr>
          <a:xfrm>
            <a:off x="609600" y="1341120"/>
            <a:ext cx="10972800" cy="548640"/>
          </a:xfrm>
          <a:prstGeom prst="rect">
            <a:avLst/>
          </a:prstGeom>
          <a:noFill/>
          <a:ln/>
        </p:spPr>
        <p:txBody>
          <a:bodyPr wrap="square" rtlCol="0" anchor="ctr"/>
          <a:lstStyle/>
          <a:p>
            <a:pPr algn="ctr"/>
            <a:r>
              <a:rPr lang="en-US" sz="2000" i="1" dirty="0">
                <a:latin typeface="Calibri" pitchFamily="34" charset="0"/>
                <a:ea typeface="Calibri" pitchFamily="34" charset="-122"/>
                <a:cs typeface="Calibri" pitchFamily="34" charset="-120"/>
              </a:rPr>
              <a:t>The UK sustainable packaging market is growing — and EcoPack Solutions is ready.</a:t>
            </a:r>
            <a:endParaRPr lang="en-US" sz="2000" dirty="0"/>
          </a:p>
        </p:txBody>
      </p:sp>
      <p:sp>
        <p:nvSpPr>
          <p:cNvPr id="7" name="Shape 5"/>
          <p:cNvSpPr/>
          <p:nvPr/>
        </p:nvSpPr>
        <p:spPr>
          <a:xfrm>
            <a:off x="609600" y="2194560"/>
            <a:ext cx="5364480" cy="1560576"/>
          </a:xfrm>
          <a:prstGeom prst="rect">
            <a:avLst/>
          </a:prstGeom>
          <a:solidFill>
            <a:srgbClr val="FFFFFF">
              <a:alpha val="12000"/>
            </a:srgbClr>
          </a:solidFill>
          <a:ln w="12700">
            <a:solidFill>
              <a:srgbClr val="76B041"/>
            </a:solidFill>
            <a:prstDash val="solid"/>
          </a:ln>
          <a:effectLst>
            <a:outerShdw blurRad="101600" dist="38100" dir="8100000" algn="bl" rotWithShape="0">
              <a:srgbClr val="000000">
                <a:alpha val="12000"/>
              </a:srgbClr>
            </a:outerShdw>
          </a:effectLst>
        </p:spPr>
      </p:sp>
      <p:sp>
        <p:nvSpPr>
          <p:cNvPr id="8" name="Text 6"/>
          <p:cNvSpPr/>
          <p:nvPr/>
        </p:nvSpPr>
        <p:spPr>
          <a:xfrm>
            <a:off x="609600" y="2316480"/>
            <a:ext cx="853440" cy="1219200"/>
          </a:xfrm>
          <a:prstGeom prst="rect">
            <a:avLst/>
          </a:prstGeom>
          <a:noFill/>
          <a:ln/>
        </p:spPr>
        <p:txBody>
          <a:bodyPr wrap="square" rtlCol="0" anchor="ctr"/>
          <a:lstStyle/>
          <a:p>
            <a:pPr algn="ctr"/>
            <a:r>
              <a:rPr lang="en-US" sz="3467" dirty="0"/>
              <a:t>🌿</a:t>
            </a:r>
          </a:p>
        </p:txBody>
      </p:sp>
      <p:sp>
        <p:nvSpPr>
          <p:cNvPr id="9" name="Text 7"/>
          <p:cNvSpPr/>
          <p:nvPr/>
        </p:nvSpPr>
        <p:spPr>
          <a:xfrm>
            <a:off x="1487424" y="2316480"/>
            <a:ext cx="4328160" cy="463296"/>
          </a:xfrm>
          <a:prstGeom prst="rect">
            <a:avLst/>
          </a:prstGeom>
          <a:noFill/>
          <a:ln/>
        </p:spPr>
        <p:txBody>
          <a:bodyPr wrap="square" rtlCol="0" anchor="ctr"/>
          <a:lstStyle/>
          <a:p>
            <a:r>
              <a:rPr lang="en-US" sz="1867" b="1" dirty="0">
                <a:latin typeface="Trebuchet MS" pitchFamily="34" charset="0"/>
                <a:ea typeface="Trebuchet MS" pitchFamily="34" charset="-122"/>
                <a:cs typeface="Trebuchet MS" pitchFamily="34" charset="-120"/>
              </a:rPr>
              <a:t>Policy Tailwind</a:t>
            </a:r>
            <a:endParaRPr lang="en-US" sz="1867" dirty="0"/>
          </a:p>
        </p:txBody>
      </p:sp>
      <p:sp>
        <p:nvSpPr>
          <p:cNvPr id="10" name="Text 8"/>
          <p:cNvSpPr/>
          <p:nvPr/>
        </p:nvSpPr>
        <p:spPr>
          <a:xfrm>
            <a:off x="1487424" y="2779776"/>
            <a:ext cx="4328160" cy="853440"/>
          </a:xfrm>
          <a:prstGeom prst="rect">
            <a:avLst/>
          </a:prstGeom>
          <a:noFill/>
          <a:ln/>
        </p:spPr>
        <p:txBody>
          <a:bodyPr wrap="square" rtlCol="0" anchor="ctr"/>
          <a:lstStyle/>
          <a:p>
            <a:pPr>
              <a:lnSpc>
                <a:spcPct val="120000"/>
              </a:lnSpc>
            </a:pPr>
            <a:r>
              <a:rPr lang="en-US" sz="1467" dirty="0">
                <a:latin typeface="Calibri" pitchFamily="34" charset="0"/>
                <a:ea typeface="Calibri" pitchFamily="34" charset="-122"/>
                <a:cs typeface="Calibri" pitchFamily="34" charset="-120"/>
              </a:rPr>
              <a:t>Plastic Packaging Tax &amp; Environment Act 2021 drive customers to us</a:t>
            </a:r>
            <a:endParaRPr lang="en-US" sz="1467" dirty="0"/>
          </a:p>
        </p:txBody>
      </p:sp>
      <p:sp>
        <p:nvSpPr>
          <p:cNvPr id="11" name="Shape 9"/>
          <p:cNvSpPr/>
          <p:nvPr/>
        </p:nvSpPr>
        <p:spPr>
          <a:xfrm>
            <a:off x="6461760" y="2194560"/>
            <a:ext cx="5364480" cy="1560576"/>
          </a:xfrm>
          <a:prstGeom prst="rect">
            <a:avLst/>
          </a:prstGeom>
          <a:solidFill>
            <a:srgbClr val="FFFFFF">
              <a:alpha val="12000"/>
            </a:srgbClr>
          </a:solidFill>
          <a:ln w="12700">
            <a:solidFill>
              <a:srgbClr val="76B041"/>
            </a:solidFill>
            <a:prstDash val="solid"/>
          </a:ln>
          <a:effectLst>
            <a:outerShdw blurRad="101600" dist="38100" dir="8100000" algn="bl" rotWithShape="0">
              <a:srgbClr val="000000">
                <a:alpha val="12000"/>
              </a:srgbClr>
            </a:outerShdw>
          </a:effectLst>
        </p:spPr>
      </p:sp>
      <p:sp>
        <p:nvSpPr>
          <p:cNvPr id="12" name="Text 10"/>
          <p:cNvSpPr/>
          <p:nvPr/>
        </p:nvSpPr>
        <p:spPr>
          <a:xfrm>
            <a:off x="6461760" y="2316480"/>
            <a:ext cx="853440" cy="1219200"/>
          </a:xfrm>
          <a:prstGeom prst="rect">
            <a:avLst/>
          </a:prstGeom>
          <a:noFill/>
          <a:ln/>
        </p:spPr>
        <p:txBody>
          <a:bodyPr wrap="square" rtlCol="0" anchor="ctr"/>
          <a:lstStyle/>
          <a:p>
            <a:pPr algn="ctr"/>
            <a:r>
              <a:rPr lang="en-US" sz="3467" dirty="0"/>
              <a:t>📈</a:t>
            </a:r>
          </a:p>
        </p:txBody>
      </p:sp>
      <p:sp>
        <p:nvSpPr>
          <p:cNvPr id="13" name="Text 11"/>
          <p:cNvSpPr/>
          <p:nvPr/>
        </p:nvSpPr>
        <p:spPr>
          <a:xfrm>
            <a:off x="7339584" y="2316480"/>
            <a:ext cx="4328160" cy="463296"/>
          </a:xfrm>
          <a:prstGeom prst="rect">
            <a:avLst/>
          </a:prstGeom>
          <a:noFill/>
          <a:ln/>
        </p:spPr>
        <p:txBody>
          <a:bodyPr wrap="square" rtlCol="0" anchor="ctr"/>
          <a:lstStyle/>
          <a:p>
            <a:r>
              <a:rPr lang="en-US" sz="1867" b="1" dirty="0">
                <a:latin typeface="Trebuchet MS" pitchFamily="34" charset="0"/>
                <a:ea typeface="Trebuchet MS" pitchFamily="34" charset="-122"/>
                <a:cs typeface="Trebuchet MS" pitchFamily="34" charset="-120"/>
              </a:rPr>
              <a:t>Market Growth</a:t>
            </a:r>
            <a:endParaRPr lang="en-US" sz="1867" dirty="0"/>
          </a:p>
        </p:txBody>
      </p:sp>
      <p:sp>
        <p:nvSpPr>
          <p:cNvPr id="14" name="Text 12"/>
          <p:cNvSpPr/>
          <p:nvPr/>
        </p:nvSpPr>
        <p:spPr>
          <a:xfrm>
            <a:off x="7339584" y="2779776"/>
            <a:ext cx="4328160" cy="853440"/>
          </a:xfrm>
          <a:prstGeom prst="rect">
            <a:avLst/>
          </a:prstGeom>
          <a:noFill/>
          <a:ln/>
        </p:spPr>
        <p:txBody>
          <a:bodyPr wrap="square" rtlCol="0" anchor="ctr"/>
          <a:lstStyle/>
          <a:p>
            <a:pPr>
              <a:lnSpc>
                <a:spcPct val="120000"/>
              </a:lnSpc>
            </a:pPr>
            <a:r>
              <a:rPr lang="en-US" sz="1467" dirty="0">
                <a:latin typeface="Calibri" pitchFamily="34" charset="0"/>
                <a:ea typeface="Calibri" pitchFamily="34" charset="-122"/>
                <a:cs typeface="Calibri" pitchFamily="34" charset="-120"/>
              </a:rPr>
              <a:t>60%+ UK consumers demand sustainable packaging; market expanding rapidly</a:t>
            </a:r>
            <a:endParaRPr lang="en-US" sz="1467" dirty="0"/>
          </a:p>
        </p:txBody>
      </p:sp>
      <p:sp>
        <p:nvSpPr>
          <p:cNvPr id="15" name="Shape 13"/>
          <p:cNvSpPr/>
          <p:nvPr/>
        </p:nvSpPr>
        <p:spPr>
          <a:xfrm>
            <a:off x="609600" y="4047744"/>
            <a:ext cx="5364480" cy="1560576"/>
          </a:xfrm>
          <a:prstGeom prst="rect">
            <a:avLst/>
          </a:prstGeom>
          <a:solidFill>
            <a:srgbClr val="FFFFFF">
              <a:alpha val="12000"/>
            </a:srgbClr>
          </a:solidFill>
          <a:ln w="12700">
            <a:solidFill>
              <a:srgbClr val="76B041"/>
            </a:solidFill>
            <a:prstDash val="solid"/>
          </a:ln>
          <a:effectLst>
            <a:outerShdw blurRad="101600" dist="38100" dir="8100000" algn="bl" rotWithShape="0">
              <a:srgbClr val="000000">
                <a:alpha val="12000"/>
              </a:srgbClr>
            </a:outerShdw>
          </a:effectLst>
        </p:spPr>
      </p:sp>
      <p:sp>
        <p:nvSpPr>
          <p:cNvPr id="16" name="Text 14"/>
          <p:cNvSpPr/>
          <p:nvPr/>
        </p:nvSpPr>
        <p:spPr>
          <a:xfrm>
            <a:off x="609600" y="4169664"/>
            <a:ext cx="853440" cy="1219200"/>
          </a:xfrm>
          <a:prstGeom prst="rect">
            <a:avLst/>
          </a:prstGeom>
          <a:noFill/>
          <a:ln/>
        </p:spPr>
        <p:txBody>
          <a:bodyPr wrap="square" rtlCol="0" anchor="ctr"/>
          <a:lstStyle/>
          <a:p>
            <a:pPr algn="ctr"/>
            <a:r>
              <a:rPr lang="en-US" sz="3467" dirty="0"/>
              <a:t>💡</a:t>
            </a:r>
          </a:p>
        </p:txBody>
      </p:sp>
      <p:sp>
        <p:nvSpPr>
          <p:cNvPr id="17" name="Text 15"/>
          <p:cNvSpPr/>
          <p:nvPr/>
        </p:nvSpPr>
        <p:spPr>
          <a:xfrm>
            <a:off x="1487424" y="4169664"/>
            <a:ext cx="4328160" cy="463296"/>
          </a:xfrm>
          <a:prstGeom prst="rect">
            <a:avLst/>
          </a:prstGeom>
          <a:noFill/>
          <a:ln/>
        </p:spPr>
        <p:txBody>
          <a:bodyPr wrap="square" rtlCol="0" anchor="ctr"/>
          <a:lstStyle/>
          <a:p>
            <a:r>
              <a:rPr lang="en-US" sz="1867" b="1" dirty="0">
                <a:latin typeface="Trebuchet MS" pitchFamily="34" charset="0"/>
                <a:ea typeface="Trebuchet MS" pitchFamily="34" charset="-122"/>
                <a:cs typeface="Trebuchet MS" pitchFamily="34" charset="-120"/>
              </a:rPr>
              <a:t>Clear USP</a:t>
            </a:r>
            <a:endParaRPr lang="en-US" sz="1867" dirty="0"/>
          </a:p>
        </p:txBody>
      </p:sp>
      <p:sp>
        <p:nvSpPr>
          <p:cNvPr id="18" name="Text 16"/>
          <p:cNvSpPr/>
          <p:nvPr/>
        </p:nvSpPr>
        <p:spPr>
          <a:xfrm>
            <a:off x="1487424" y="4632960"/>
            <a:ext cx="4328160" cy="853440"/>
          </a:xfrm>
          <a:prstGeom prst="rect">
            <a:avLst/>
          </a:prstGeom>
          <a:noFill/>
          <a:ln/>
        </p:spPr>
        <p:txBody>
          <a:bodyPr wrap="square" rtlCol="0" anchor="ctr"/>
          <a:lstStyle/>
          <a:p>
            <a:pPr>
              <a:lnSpc>
                <a:spcPct val="120000"/>
              </a:lnSpc>
            </a:pPr>
            <a:r>
              <a:rPr lang="en-US" sz="1467" dirty="0">
                <a:latin typeface="Calibri" pitchFamily="34" charset="0"/>
                <a:ea typeface="Calibri" pitchFamily="34" charset="-122"/>
                <a:cs typeface="Calibri" pitchFamily="34" charset="-120"/>
              </a:rPr>
              <a:t>Only provider combining low-cost, customisable, 100% compostable products for SMEs</a:t>
            </a:r>
            <a:endParaRPr lang="en-US" sz="1467" dirty="0"/>
          </a:p>
        </p:txBody>
      </p:sp>
      <p:sp>
        <p:nvSpPr>
          <p:cNvPr id="19" name="Shape 17"/>
          <p:cNvSpPr/>
          <p:nvPr/>
        </p:nvSpPr>
        <p:spPr>
          <a:xfrm>
            <a:off x="6461760" y="4047744"/>
            <a:ext cx="5364480" cy="1560576"/>
          </a:xfrm>
          <a:prstGeom prst="rect">
            <a:avLst/>
          </a:prstGeom>
          <a:solidFill>
            <a:srgbClr val="FFFFFF">
              <a:alpha val="12000"/>
            </a:srgbClr>
          </a:solidFill>
          <a:ln w="12700">
            <a:solidFill>
              <a:srgbClr val="76B041"/>
            </a:solidFill>
            <a:prstDash val="solid"/>
          </a:ln>
          <a:effectLst>
            <a:outerShdw blurRad="101600" dist="38100" dir="8100000" algn="bl" rotWithShape="0">
              <a:srgbClr val="000000">
                <a:alpha val="12000"/>
              </a:srgbClr>
            </a:outerShdw>
          </a:effectLst>
        </p:spPr>
      </p:sp>
      <p:sp>
        <p:nvSpPr>
          <p:cNvPr id="20" name="Text 18"/>
          <p:cNvSpPr/>
          <p:nvPr/>
        </p:nvSpPr>
        <p:spPr>
          <a:xfrm>
            <a:off x="6461760" y="4169664"/>
            <a:ext cx="853440" cy="1219200"/>
          </a:xfrm>
          <a:prstGeom prst="rect">
            <a:avLst/>
          </a:prstGeom>
          <a:noFill/>
          <a:ln/>
        </p:spPr>
        <p:txBody>
          <a:bodyPr wrap="square" rtlCol="0" anchor="ctr"/>
          <a:lstStyle/>
          <a:p>
            <a:pPr algn="ctr"/>
            <a:r>
              <a:rPr lang="en-US" sz="3467" dirty="0"/>
              <a:t>£</a:t>
            </a:r>
          </a:p>
        </p:txBody>
      </p:sp>
      <p:sp>
        <p:nvSpPr>
          <p:cNvPr id="21" name="Text 19"/>
          <p:cNvSpPr/>
          <p:nvPr/>
        </p:nvSpPr>
        <p:spPr>
          <a:xfrm>
            <a:off x="7339584" y="4169664"/>
            <a:ext cx="4328160" cy="463296"/>
          </a:xfrm>
          <a:prstGeom prst="rect">
            <a:avLst/>
          </a:prstGeom>
          <a:noFill/>
          <a:ln/>
        </p:spPr>
        <p:txBody>
          <a:bodyPr wrap="square" rtlCol="0" anchor="ctr"/>
          <a:lstStyle/>
          <a:p>
            <a:r>
              <a:rPr lang="en-US" sz="1867" b="1" dirty="0">
                <a:latin typeface="Trebuchet MS" pitchFamily="34" charset="0"/>
                <a:ea typeface="Trebuchet MS" pitchFamily="34" charset="-122"/>
                <a:cs typeface="Trebuchet MS" pitchFamily="34" charset="-120"/>
              </a:rPr>
              <a:t>Path to Profit</a:t>
            </a:r>
            <a:endParaRPr lang="en-US" sz="1867" dirty="0"/>
          </a:p>
        </p:txBody>
      </p:sp>
      <p:sp>
        <p:nvSpPr>
          <p:cNvPr id="22" name="Text 20"/>
          <p:cNvSpPr/>
          <p:nvPr/>
        </p:nvSpPr>
        <p:spPr>
          <a:xfrm>
            <a:off x="7339584" y="4632960"/>
            <a:ext cx="4328160" cy="853440"/>
          </a:xfrm>
          <a:prstGeom prst="rect">
            <a:avLst/>
          </a:prstGeom>
          <a:noFill/>
          <a:ln/>
        </p:spPr>
        <p:txBody>
          <a:bodyPr wrap="square" rtlCol="0" anchor="ctr"/>
          <a:lstStyle/>
          <a:p>
            <a:pPr>
              <a:lnSpc>
                <a:spcPct val="120000"/>
              </a:lnSpc>
            </a:pPr>
            <a:r>
              <a:rPr lang="en-US" sz="1467" dirty="0">
                <a:latin typeface="Calibri" pitchFamily="34" charset="0"/>
                <a:ea typeface="Calibri" pitchFamily="34" charset="-122"/>
                <a:cs typeface="Calibri" pitchFamily="34" charset="-120"/>
              </a:rPr>
              <a:t>Breakeven in Month 3; funded by UK Start Up Loan + founder investment</a:t>
            </a:r>
            <a:endParaRPr lang="en-US" sz="1467" dirty="0"/>
          </a:p>
        </p:txBody>
      </p:sp>
      <p:sp>
        <p:nvSpPr>
          <p:cNvPr id="23" name="Text 21"/>
          <p:cNvSpPr/>
          <p:nvPr/>
        </p:nvSpPr>
        <p:spPr>
          <a:xfrm>
            <a:off x="609600" y="6278880"/>
            <a:ext cx="10972800" cy="426720"/>
          </a:xfrm>
          <a:prstGeom prst="rect">
            <a:avLst/>
          </a:prstGeom>
          <a:noFill/>
          <a:ln/>
        </p:spPr>
        <p:txBody>
          <a:bodyPr wrap="square" rtlCol="0" anchor="ctr"/>
          <a:lstStyle/>
          <a:p>
            <a:pPr algn="ctr"/>
            <a:r>
              <a:rPr lang="en-US" sz="1600" i="1" dirty="0">
                <a:latin typeface="Calibri" pitchFamily="34" charset="0"/>
                <a:ea typeface="Calibri" pitchFamily="34" charset="-122"/>
                <a:cs typeface="Calibri" pitchFamily="34" charset="-120"/>
              </a:rPr>
              <a:t>Thank You — Questions Welcome</a:t>
            </a:r>
            <a:endParaRPr lang="en-US" sz="16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02CA20E-5ECB-A212-1BE2-99D3623338CE}"/>
            </a:ext>
          </a:extLst>
        </p:cNvPr>
        <p:cNvGrpSpPr/>
        <p:nvPr/>
      </p:nvGrpSpPr>
      <p:grpSpPr>
        <a:xfrm>
          <a:off x="0" y="0"/>
          <a:ext cx="0" cy="0"/>
          <a:chOff x="0" y="0"/>
          <a:chExt cx="0" cy="0"/>
        </a:xfrm>
      </p:grpSpPr>
      <p:sp>
        <p:nvSpPr>
          <p:cNvPr id="2" name="Shape 0">
            <a:extLst>
              <a:ext uri="{FF2B5EF4-FFF2-40B4-BE49-F238E27FC236}">
                <a16:creationId xmlns:a16="http://schemas.microsoft.com/office/drawing/2014/main" id="{BB4E7F1B-08A4-18C5-E261-4E84CDDC8C94}"/>
              </a:ext>
            </a:extLst>
          </p:cNvPr>
          <p:cNvSpPr/>
          <p:nvPr/>
        </p:nvSpPr>
        <p:spPr>
          <a:xfrm>
            <a:off x="0" y="0"/>
            <a:ext cx="12192000" cy="914400"/>
          </a:xfrm>
          <a:prstGeom prst="rect">
            <a:avLst/>
          </a:prstGeom>
          <a:solidFill>
            <a:srgbClr val="1E5631"/>
          </a:solidFill>
          <a:ln w="12700">
            <a:solidFill>
              <a:srgbClr val="1E5631"/>
            </a:solidFill>
            <a:prstDash val="solid"/>
          </a:ln>
        </p:spPr>
      </p:sp>
      <p:sp>
        <p:nvSpPr>
          <p:cNvPr id="3" name="Text 1">
            <a:extLst>
              <a:ext uri="{FF2B5EF4-FFF2-40B4-BE49-F238E27FC236}">
                <a16:creationId xmlns:a16="http://schemas.microsoft.com/office/drawing/2014/main" id="{2C7EA8CB-7906-0D5D-129D-EE2D54B0582C}"/>
              </a:ext>
            </a:extLst>
          </p:cNvPr>
          <p:cNvSpPr/>
          <p:nvPr/>
        </p:nvSpPr>
        <p:spPr>
          <a:xfrm>
            <a:off x="487680" y="0"/>
            <a:ext cx="11216640" cy="914400"/>
          </a:xfrm>
          <a:prstGeom prst="rect">
            <a:avLst/>
          </a:prstGeom>
          <a:noFill/>
          <a:ln/>
        </p:spPr>
        <p:txBody>
          <a:bodyPr wrap="square" rtlCol="0" anchor="ctr"/>
          <a:lstStyle/>
          <a:p>
            <a:r>
              <a:rPr lang="en-US" sz="3467" b="1" dirty="0">
                <a:solidFill>
                  <a:srgbClr val="FFFFFF"/>
                </a:solidFill>
                <a:latin typeface="Trebuchet MS" pitchFamily="34" charset="0"/>
                <a:ea typeface="Trebuchet MS" pitchFamily="34" charset="-122"/>
                <a:cs typeface="Trebuchet MS" pitchFamily="34" charset="-120"/>
              </a:rPr>
              <a:t>Business Overview</a:t>
            </a:r>
            <a:endParaRPr lang="en-US" sz="3467" dirty="0"/>
          </a:p>
        </p:txBody>
      </p:sp>
      <p:sp>
        <p:nvSpPr>
          <p:cNvPr id="4" name="Text 2">
            <a:extLst>
              <a:ext uri="{FF2B5EF4-FFF2-40B4-BE49-F238E27FC236}">
                <a16:creationId xmlns:a16="http://schemas.microsoft.com/office/drawing/2014/main" id="{57CEF9CB-1C0A-03E2-2946-A36E04BBF5A9}"/>
              </a:ext>
            </a:extLst>
          </p:cNvPr>
          <p:cNvSpPr/>
          <p:nvPr/>
        </p:nvSpPr>
        <p:spPr>
          <a:xfrm>
            <a:off x="10728960" y="0"/>
            <a:ext cx="1219200" cy="914400"/>
          </a:xfrm>
          <a:prstGeom prst="rect">
            <a:avLst/>
          </a:prstGeom>
          <a:noFill/>
          <a:ln/>
        </p:spPr>
        <p:txBody>
          <a:bodyPr wrap="square" rtlCol="0" anchor="ctr"/>
          <a:lstStyle/>
          <a:p>
            <a:pPr algn="r"/>
            <a:r>
              <a:rPr lang="en-US" sz="1200" dirty="0">
                <a:solidFill>
                  <a:srgbClr val="90B890"/>
                </a:solidFill>
                <a:latin typeface="Calibri" pitchFamily="34" charset="0"/>
                <a:ea typeface="Calibri" pitchFamily="34" charset="-122"/>
                <a:cs typeface="Calibri" pitchFamily="34" charset="-120"/>
              </a:rPr>
              <a:t>SLIDE 2</a:t>
            </a:r>
            <a:endParaRPr lang="en-US" sz="1200" dirty="0"/>
          </a:p>
        </p:txBody>
      </p:sp>
      <p:sp>
        <p:nvSpPr>
          <p:cNvPr id="6" name="Shape 4">
            <a:extLst>
              <a:ext uri="{FF2B5EF4-FFF2-40B4-BE49-F238E27FC236}">
                <a16:creationId xmlns:a16="http://schemas.microsoft.com/office/drawing/2014/main" id="{EB08BE70-8D9F-3A31-B091-9ABB520FDA8A}"/>
              </a:ext>
            </a:extLst>
          </p:cNvPr>
          <p:cNvSpPr/>
          <p:nvPr/>
        </p:nvSpPr>
        <p:spPr>
          <a:xfrm>
            <a:off x="426720" y="1158240"/>
            <a:ext cx="146304" cy="1584960"/>
          </a:xfrm>
          <a:prstGeom prst="rect">
            <a:avLst/>
          </a:prstGeom>
          <a:solidFill>
            <a:srgbClr val="76B041"/>
          </a:solidFill>
          <a:ln w="12700">
            <a:solidFill>
              <a:srgbClr val="76B041"/>
            </a:solidFill>
            <a:prstDash val="solid"/>
          </a:ln>
        </p:spPr>
      </p:sp>
      <p:sp>
        <p:nvSpPr>
          <p:cNvPr id="8" name="Text 6">
            <a:extLst>
              <a:ext uri="{FF2B5EF4-FFF2-40B4-BE49-F238E27FC236}">
                <a16:creationId xmlns:a16="http://schemas.microsoft.com/office/drawing/2014/main" id="{311C144F-C304-7335-3ADF-E10EAD791FAF}"/>
              </a:ext>
            </a:extLst>
          </p:cNvPr>
          <p:cNvSpPr/>
          <p:nvPr/>
        </p:nvSpPr>
        <p:spPr>
          <a:xfrm>
            <a:off x="768097" y="1127760"/>
            <a:ext cx="11180064" cy="5394960"/>
          </a:xfrm>
          <a:prstGeom prst="rect">
            <a:avLst/>
          </a:prstGeom>
          <a:noFill/>
          <a:ln/>
        </p:spPr>
        <p:txBody>
          <a:bodyPr wrap="square" rtlCol="0" anchor="ctr"/>
          <a:lstStyle/>
          <a:p>
            <a:endParaRPr lang="en-IN" dirty="0"/>
          </a:p>
          <a:p>
            <a:endParaRPr lang="en-IN" dirty="0"/>
          </a:p>
          <a:p>
            <a:endParaRPr lang="en-IN" dirty="0"/>
          </a:p>
          <a:p>
            <a:r>
              <a:rPr lang="en-IN"/>
              <a:t>Dangelico</a:t>
            </a:r>
            <a:r>
              <a:rPr lang="en-IN" dirty="0"/>
              <a:t>, R. M., &amp; Vocalelli, D. (2017). “Green Marketing”: An analysis of definitions, strategy steps, and tools through a systematic review of the literature. </a:t>
            </a:r>
            <a:r>
              <a:rPr lang="en-IN" i="1" dirty="0"/>
              <a:t>Journal of Cleaner Production</a:t>
            </a:r>
            <a:r>
              <a:rPr lang="en-IN" dirty="0"/>
              <a:t>, </a:t>
            </a:r>
            <a:r>
              <a:rPr lang="en-IN" i="1" dirty="0"/>
              <a:t>165</a:t>
            </a:r>
            <a:r>
              <a:rPr lang="en-IN" dirty="0"/>
              <a:t>, 1263–1279. </a:t>
            </a:r>
            <a:r>
              <a:rPr lang="en-IN" u="sng" dirty="0">
                <a:hlinkClick r:id="rId3"/>
              </a:rPr>
              <a:t>https://doi.org/10.1016/j.jclepro.2017.07.184</a:t>
            </a:r>
            <a:r>
              <a:rPr lang="en-IN" dirty="0"/>
              <a:t> </a:t>
            </a:r>
          </a:p>
          <a:p>
            <a:r>
              <a:rPr lang="en-IN" dirty="0"/>
              <a:t>Kumar, V., </a:t>
            </a:r>
            <a:r>
              <a:rPr lang="en-IN" dirty="0" err="1"/>
              <a:t>Sezersan</a:t>
            </a:r>
            <a:r>
              <a:rPr lang="en-IN" dirty="0"/>
              <a:t>, I., Garza-Reyes, J. A., Gonzalez, E. D., &amp; Al-</a:t>
            </a:r>
            <a:r>
              <a:rPr lang="en-IN" dirty="0" err="1"/>
              <a:t>Shboul</a:t>
            </a:r>
            <a:r>
              <a:rPr lang="en-IN" dirty="0"/>
              <a:t>, M. A. (2019). Circular economy in the manufacturing sector: benefits, opportunities and barriers. </a:t>
            </a:r>
            <a:r>
              <a:rPr lang="en-IN" i="1" dirty="0"/>
              <a:t>Management Decision</a:t>
            </a:r>
            <a:r>
              <a:rPr lang="en-IN" dirty="0"/>
              <a:t>, </a:t>
            </a:r>
            <a:r>
              <a:rPr lang="en-IN" i="1" dirty="0"/>
              <a:t>57</a:t>
            </a:r>
            <a:r>
              <a:rPr lang="en-IN" dirty="0"/>
              <a:t>(4), 1067–1086. </a:t>
            </a:r>
            <a:r>
              <a:rPr lang="en-IN" u="sng" dirty="0">
                <a:hlinkClick r:id="rId4"/>
              </a:rPr>
              <a:t>https://doi.org/10.1108/md-09-2018-1070</a:t>
            </a:r>
            <a:r>
              <a:rPr lang="en-IN" dirty="0"/>
              <a:t> </a:t>
            </a:r>
          </a:p>
          <a:p>
            <a:r>
              <a:rPr lang="en-IN" dirty="0"/>
              <a:t>Ncube, L. K., Ude, A. U., </a:t>
            </a:r>
            <a:r>
              <a:rPr lang="en-IN" dirty="0" err="1"/>
              <a:t>Ogunmuyiwa</a:t>
            </a:r>
            <a:r>
              <a:rPr lang="en-IN" dirty="0"/>
              <a:t>, E. N., Zulkifli, R., &amp; Beas, I. N. (2020). Environmental Impact of Food Packaging Materials: A Review of Contemporary Development from Conventional Plastics to Polylactic Acid Based Materials. </a:t>
            </a:r>
            <a:r>
              <a:rPr lang="en-IN" i="1" dirty="0"/>
              <a:t>Materials</a:t>
            </a:r>
            <a:r>
              <a:rPr lang="en-IN" dirty="0"/>
              <a:t>, </a:t>
            </a:r>
            <a:r>
              <a:rPr lang="en-IN" i="1" dirty="0"/>
              <a:t>13</a:t>
            </a:r>
            <a:r>
              <a:rPr lang="en-IN" dirty="0"/>
              <a:t>(21), 4994. </a:t>
            </a:r>
            <a:r>
              <a:rPr lang="en-IN" u="sng" dirty="0">
                <a:hlinkClick r:id="rId5"/>
              </a:rPr>
              <a:t>https://doi.org/10.3390/ma13214994</a:t>
            </a:r>
            <a:r>
              <a:rPr lang="en-IN" dirty="0"/>
              <a:t> </a:t>
            </a:r>
          </a:p>
          <a:p>
            <a:r>
              <a:rPr lang="en-IN" dirty="0"/>
              <a:t>Prakash, G., &amp; Pathak, P. (2016). Intention to buy eco-friendly packaged products among young consumers of India: A study on developing nation. </a:t>
            </a:r>
            <a:r>
              <a:rPr lang="en-IN" i="1" dirty="0"/>
              <a:t>Journal of Cleaner Production</a:t>
            </a:r>
            <a:r>
              <a:rPr lang="en-IN" dirty="0"/>
              <a:t>, </a:t>
            </a:r>
            <a:r>
              <a:rPr lang="en-IN" i="1" dirty="0"/>
              <a:t>141</a:t>
            </a:r>
            <a:r>
              <a:rPr lang="en-IN" dirty="0"/>
              <a:t>, 385–393. </a:t>
            </a:r>
            <a:r>
              <a:rPr lang="en-IN" u="sng" dirty="0">
                <a:hlinkClick r:id="rId6"/>
              </a:rPr>
              <a:t>https://doi.org/10.1016/j.jclepro.2016.09.116</a:t>
            </a:r>
            <a:r>
              <a:rPr lang="en-IN" dirty="0"/>
              <a:t> </a:t>
            </a:r>
          </a:p>
          <a:p>
            <a:r>
              <a:rPr lang="en-IN" dirty="0"/>
              <a:t>Testa, F., </a:t>
            </a:r>
            <a:r>
              <a:rPr lang="en-IN" dirty="0" err="1"/>
              <a:t>Iraldo</a:t>
            </a:r>
            <a:r>
              <a:rPr lang="en-IN" dirty="0"/>
              <a:t>, F., Vaccari, A., &amp; Ferrari, E. (2013). Why Eco‐labels can be Effective Marketing Tools: Evidence from a Study on Italian Consumers. </a:t>
            </a:r>
            <a:r>
              <a:rPr lang="en-IN" i="1" dirty="0"/>
              <a:t>Business Strategy and the Environment</a:t>
            </a:r>
            <a:r>
              <a:rPr lang="en-IN" dirty="0"/>
              <a:t>, </a:t>
            </a:r>
            <a:r>
              <a:rPr lang="en-IN" i="1" dirty="0"/>
              <a:t>24</a:t>
            </a:r>
            <a:r>
              <a:rPr lang="en-IN" dirty="0"/>
              <a:t>(4), 252–265. </a:t>
            </a:r>
            <a:r>
              <a:rPr lang="en-IN" u="sng" dirty="0">
                <a:hlinkClick r:id="rId7"/>
              </a:rPr>
              <a:t>https://doi.org/10.1002/bse.1821</a:t>
            </a:r>
            <a:r>
              <a:rPr lang="en-IN" dirty="0"/>
              <a:t> </a:t>
            </a:r>
          </a:p>
          <a:p>
            <a:r>
              <a:rPr lang="en-IN" dirty="0"/>
              <a:t>Singh, J., &amp; Ordoñez, I. (2015). Resource recovery from post-consumer waste: important lessons for the upcoming circular economy. </a:t>
            </a:r>
            <a:r>
              <a:rPr lang="en-IN" i="1" dirty="0"/>
              <a:t>Journal of Cleaner Production</a:t>
            </a:r>
            <a:r>
              <a:rPr lang="en-IN" dirty="0"/>
              <a:t>, </a:t>
            </a:r>
            <a:r>
              <a:rPr lang="en-IN" i="1" dirty="0"/>
              <a:t>134</a:t>
            </a:r>
            <a:r>
              <a:rPr lang="en-IN" dirty="0"/>
              <a:t>, 342–353. </a:t>
            </a:r>
            <a:r>
              <a:rPr lang="en-IN" u="sng" dirty="0">
                <a:hlinkClick r:id="rId8"/>
              </a:rPr>
              <a:t>https://doi.org/10.1016/j.jclepro.2015.12.020</a:t>
            </a:r>
            <a:r>
              <a:rPr lang="en-IN" dirty="0"/>
              <a:t> </a:t>
            </a:r>
          </a:p>
          <a:p>
            <a:r>
              <a:rPr lang="en-IN" dirty="0"/>
              <a:t>Soler, C. (2010). Frank-Martin Belz and Ken Peattie: Sustainability Marketing. A Global Perspective. </a:t>
            </a:r>
            <a:r>
              <a:rPr lang="en-IN" i="1" dirty="0"/>
              <a:t>Journal of Consumer Policy</a:t>
            </a:r>
            <a:r>
              <a:rPr lang="en-IN" dirty="0"/>
              <a:t>, </a:t>
            </a:r>
            <a:r>
              <a:rPr lang="en-IN" i="1" dirty="0"/>
              <a:t>33</a:t>
            </a:r>
            <a:r>
              <a:rPr lang="en-IN" dirty="0"/>
              <a:t>(4), 425–426. </a:t>
            </a:r>
            <a:r>
              <a:rPr lang="en-IN" u="sng" dirty="0">
                <a:hlinkClick r:id="rId9"/>
              </a:rPr>
              <a:t>https://doi.org/10.1007/s10603-010-9132-7</a:t>
            </a:r>
            <a:r>
              <a:rPr lang="en-IN" dirty="0"/>
              <a:t> </a:t>
            </a:r>
          </a:p>
          <a:p>
            <a:r>
              <a:rPr lang="en-IN" dirty="0"/>
              <a:t> </a:t>
            </a:r>
          </a:p>
          <a:p>
            <a:r>
              <a:rPr lang="en-IN" dirty="0"/>
              <a:t> </a:t>
            </a:r>
          </a:p>
          <a:p>
            <a:pPr>
              <a:lnSpc>
                <a:spcPct val="130000"/>
              </a:lnSpc>
            </a:pPr>
            <a:endParaRPr lang="en-US" sz="1600" dirty="0"/>
          </a:p>
        </p:txBody>
      </p:sp>
      <p:sp>
        <p:nvSpPr>
          <p:cNvPr id="10" name="Shape 8">
            <a:extLst>
              <a:ext uri="{FF2B5EF4-FFF2-40B4-BE49-F238E27FC236}">
                <a16:creationId xmlns:a16="http://schemas.microsoft.com/office/drawing/2014/main" id="{24CE762E-6C41-55F0-6135-5F2686380AC9}"/>
              </a:ext>
            </a:extLst>
          </p:cNvPr>
          <p:cNvSpPr/>
          <p:nvPr/>
        </p:nvSpPr>
        <p:spPr>
          <a:xfrm>
            <a:off x="426720" y="2950464"/>
            <a:ext cx="146304" cy="1584960"/>
          </a:xfrm>
          <a:prstGeom prst="rect">
            <a:avLst/>
          </a:prstGeom>
          <a:solidFill>
            <a:srgbClr val="76B041"/>
          </a:solidFill>
          <a:ln w="12700">
            <a:solidFill>
              <a:srgbClr val="76B041"/>
            </a:solidFill>
            <a:prstDash val="solid"/>
          </a:ln>
        </p:spPr>
      </p:sp>
      <p:sp>
        <p:nvSpPr>
          <p:cNvPr id="14" name="Shape 12">
            <a:extLst>
              <a:ext uri="{FF2B5EF4-FFF2-40B4-BE49-F238E27FC236}">
                <a16:creationId xmlns:a16="http://schemas.microsoft.com/office/drawing/2014/main" id="{601E55E1-6695-7D40-2D79-E8D0373A0DB2}"/>
              </a:ext>
            </a:extLst>
          </p:cNvPr>
          <p:cNvSpPr/>
          <p:nvPr/>
        </p:nvSpPr>
        <p:spPr>
          <a:xfrm>
            <a:off x="426720" y="4742688"/>
            <a:ext cx="146304" cy="1584960"/>
          </a:xfrm>
          <a:prstGeom prst="rect">
            <a:avLst/>
          </a:prstGeom>
          <a:solidFill>
            <a:srgbClr val="76B041"/>
          </a:solidFill>
          <a:ln w="12700">
            <a:solidFill>
              <a:srgbClr val="76B041"/>
            </a:solidFill>
            <a:prstDash val="solid"/>
          </a:ln>
        </p:spPr>
      </p:sp>
      <p:sp>
        <p:nvSpPr>
          <p:cNvPr id="18" name="Text 16">
            <a:extLst>
              <a:ext uri="{FF2B5EF4-FFF2-40B4-BE49-F238E27FC236}">
                <a16:creationId xmlns:a16="http://schemas.microsoft.com/office/drawing/2014/main" id="{03159B11-C7C7-E7C7-D5FC-49917E9C1B4C}"/>
              </a:ext>
            </a:extLst>
          </p:cNvPr>
          <p:cNvSpPr/>
          <p:nvPr/>
        </p:nvSpPr>
        <p:spPr>
          <a:xfrm>
            <a:off x="7985760" y="1280160"/>
            <a:ext cx="3657600" cy="487680"/>
          </a:xfrm>
          <a:prstGeom prst="rect">
            <a:avLst/>
          </a:prstGeom>
          <a:noFill/>
          <a:ln/>
        </p:spPr>
        <p:txBody>
          <a:bodyPr wrap="square" rtlCol="0" anchor="ctr"/>
          <a:lstStyle/>
          <a:p>
            <a:pPr algn="ctr"/>
            <a:r>
              <a:rPr lang="en-US" sz="1867" b="1" dirty="0">
                <a:solidFill>
                  <a:srgbClr val="FFFFFF"/>
                </a:solidFill>
                <a:latin typeface="Trebuchet MS" pitchFamily="34" charset="0"/>
                <a:ea typeface="Trebuchet MS" pitchFamily="34" charset="-122"/>
                <a:cs typeface="Trebuchet MS" pitchFamily="34" charset="-120"/>
              </a:rPr>
              <a:t>Management Structure</a:t>
            </a:r>
            <a:endParaRPr lang="en-US" sz="1867" dirty="0"/>
          </a:p>
        </p:txBody>
      </p:sp>
      <p:sp>
        <p:nvSpPr>
          <p:cNvPr id="20" name="Text 18">
            <a:extLst>
              <a:ext uri="{FF2B5EF4-FFF2-40B4-BE49-F238E27FC236}">
                <a16:creationId xmlns:a16="http://schemas.microsoft.com/office/drawing/2014/main" id="{B03F1C27-4685-DEF9-6C37-6A531F139A6B}"/>
              </a:ext>
            </a:extLst>
          </p:cNvPr>
          <p:cNvSpPr/>
          <p:nvPr/>
        </p:nvSpPr>
        <p:spPr>
          <a:xfrm>
            <a:off x="8193024" y="1999488"/>
            <a:ext cx="3230880" cy="304800"/>
          </a:xfrm>
          <a:prstGeom prst="rect">
            <a:avLst/>
          </a:prstGeom>
          <a:noFill/>
          <a:ln/>
        </p:spPr>
        <p:txBody>
          <a:bodyPr wrap="square" rtlCol="0" anchor="ctr"/>
          <a:lstStyle/>
          <a:p>
            <a:r>
              <a:rPr lang="en-US" sz="1467" b="1" dirty="0">
                <a:solidFill>
                  <a:srgbClr val="FFFFFF"/>
                </a:solidFill>
                <a:latin typeface="Calibri" pitchFamily="34" charset="0"/>
                <a:ea typeface="Calibri" pitchFamily="34" charset="-122"/>
                <a:cs typeface="Calibri" pitchFamily="34" charset="-120"/>
              </a:rPr>
              <a:t>Founder / CEO</a:t>
            </a:r>
            <a:endParaRPr lang="en-US" sz="1467" dirty="0"/>
          </a:p>
        </p:txBody>
      </p:sp>
      <p:sp>
        <p:nvSpPr>
          <p:cNvPr id="23" name="Text 21">
            <a:extLst>
              <a:ext uri="{FF2B5EF4-FFF2-40B4-BE49-F238E27FC236}">
                <a16:creationId xmlns:a16="http://schemas.microsoft.com/office/drawing/2014/main" id="{2D9E44C2-E0DB-27AC-C9AB-4BA7AA083976}"/>
              </a:ext>
            </a:extLst>
          </p:cNvPr>
          <p:cNvSpPr/>
          <p:nvPr/>
        </p:nvSpPr>
        <p:spPr>
          <a:xfrm>
            <a:off x="8193024" y="3023616"/>
            <a:ext cx="3230880" cy="304800"/>
          </a:xfrm>
          <a:prstGeom prst="rect">
            <a:avLst/>
          </a:prstGeom>
          <a:noFill/>
          <a:ln/>
        </p:spPr>
        <p:txBody>
          <a:bodyPr wrap="square" rtlCol="0" anchor="ctr"/>
          <a:lstStyle/>
          <a:p>
            <a:r>
              <a:rPr lang="en-US" sz="1467" b="1" dirty="0">
                <a:solidFill>
                  <a:srgbClr val="FFFFFF"/>
                </a:solidFill>
                <a:latin typeface="Calibri" pitchFamily="34" charset="0"/>
                <a:ea typeface="Calibri" pitchFamily="34" charset="-122"/>
                <a:cs typeface="Calibri" pitchFamily="34" charset="-120"/>
              </a:rPr>
              <a:t>Operations Manager</a:t>
            </a:r>
            <a:endParaRPr lang="en-US" sz="1467" dirty="0"/>
          </a:p>
        </p:txBody>
      </p:sp>
      <p:sp>
        <p:nvSpPr>
          <p:cNvPr id="30" name="Text 28">
            <a:extLst>
              <a:ext uri="{FF2B5EF4-FFF2-40B4-BE49-F238E27FC236}">
                <a16:creationId xmlns:a16="http://schemas.microsoft.com/office/drawing/2014/main" id="{F0DAB567-D348-73E6-228D-FEDA86D451D5}"/>
              </a:ext>
            </a:extLst>
          </p:cNvPr>
          <p:cNvSpPr/>
          <p:nvPr/>
        </p:nvSpPr>
        <p:spPr>
          <a:xfrm>
            <a:off x="8193024" y="5388864"/>
            <a:ext cx="3230880" cy="341376"/>
          </a:xfrm>
          <a:prstGeom prst="rect">
            <a:avLst/>
          </a:prstGeom>
          <a:noFill/>
          <a:ln/>
        </p:spPr>
        <p:txBody>
          <a:bodyPr wrap="square" rtlCol="0" anchor="ctr"/>
          <a:lstStyle/>
          <a:p>
            <a:r>
              <a:rPr lang="en-US" sz="1333" dirty="0">
                <a:solidFill>
                  <a:srgbClr val="C5E8C6"/>
                </a:solidFill>
                <a:latin typeface="Calibri" pitchFamily="34" charset="0"/>
                <a:ea typeface="Calibri" pitchFamily="34" charset="-122"/>
                <a:cs typeface="Calibri" pitchFamily="34" charset="-120"/>
              </a:rPr>
              <a:t>Certified sustainable manufacturing</a:t>
            </a:r>
            <a:endParaRPr lang="en-US" sz="1333" dirty="0"/>
          </a:p>
        </p:txBody>
      </p:sp>
      <p:sp>
        <p:nvSpPr>
          <p:cNvPr id="31" name="Shape 29">
            <a:extLst>
              <a:ext uri="{FF2B5EF4-FFF2-40B4-BE49-F238E27FC236}">
                <a16:creationId xmlns:a16="http://schemas.microsoft.com/office/drawing/2014/main" id="{B2A37C1F-9533-1DBB-BD2D-7EA9C33D695D}"/>
              </a:ext>
            </a:extLst>
          </p:cNvPr>
          <p:cNvSpPr/>
          <p:nvPr/>
        </p:nvSpPr>
        <p:spPr>
          <a:xfrm>
            <a:off x="0" y="6522720"/>
            <a:ext cx="12192000" cy="335280"/>
          </a:xfrm>
          <a:prstGeom prst="rect">
            <a:avLst/>
          </a:prstGeom>
          <a:solidFill>
            <a:srgbClr val="4A7C59"/>
          </a:solidFill>
          <a:ln w="12700">
            <a:solidFill>
              <a:srgbClr val="4A7C59"/>
            </a:solidFill>
            <a:prstDash val="solid"/>
          </a:ln>
        </p:spPr>
      </p:sp>
      <p:sp>
        <p:nvSpPr>
          <p:cNvPr id="32" name="Text 30">
            <a:extLst>
              <a:ext uri="{FF2B5EF4-FFF2-40B4-BE49-F238E27FC236}">
                <a16:creationId xmlns:a16="http://schemas.microsoft.com/office/drawing/2014/main" id="{93BA7DA9-9FE6-E297-8F9B-4EA0454618F8}"/>
              </a:ext>
            </a:extLst>
          </p:cNvPr>
          <p:cNvSpPr/>
          <p:nvPr/>
        </p:nvSpPr>
        <p:spPr>
          <a:xfrm>
            <a:off x="487680" y="6522720"/>
            <a:ext cx="11216640" cy="335280"/>
          </a:xfrm>
          <a:prstGeom prst="rect">
            <a:avLst/>
          </a:prstGeom>
          <a:noFill/>
          <a:ln/>
        </p:spPr>
        <p:txBody>
          <a:bodyPr wrap="square" rtlCol="0" anchor="ctr"/>
          <a:lstStyle/>
          <a:p>
            <a:r>
              <a:rPr lang="en-US" sz="1200" dirty="0">
                <a:solidFill>
                  <a:srgbClr val="FFFFFF"/>
                </a:solidFill>
                <a:latin typeface="Calibri" pitchFamily="34" charset="0"/>
                <a:ea typeface="Calibri" pitchFamily="34" charset="-122"/>
                <a:cs typeface="Calibri" pitchFamily="34" charset="-120"/>
              </a:rPr>
              <a:t>EcoPack Solutions  |  Enterprise &amp; Entrepreneurship – LCLM4006</a:t>
            </a:r>
            <a:endParaRPr lang="en-US" sz="1200" dirty="0"/>
          </a:p>
        </p:txBody>
      </p:sp>
    </p:spTree>
    <p:extLst>
      <p:ext uri="{BB962C8B-B14F-4D97-AF65-F5344CB8AC3E}">
        <p14:creationId xmlns:p14="http://schemas.microsoft.com/office/powerpoint/2010/main" val="388348520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16</TotalTime>
  <Words>1826</Words>
  <Application>Microsoft Office PowerPoint</Application>
  <PresentationFormat>Widescreen</PresentationFormat>
  <Paragraphs>141</Paragraphs>
  <Slides>7</Slides>
  <Notes>7</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7</vt:i4>
      </vt:variant>
    </vt:vector>
  </HeadingPairs>
  <TitlesOfParts>
    <vt:vector size="12" baseType="lpstr">
      <vt:lpstr>Arial</vt:lpstr>
      <vt:lpstr>Calibri</vt:lpstr>
      <vt:lpstr>Calibri Light</vt:lpstr>
      <vt:lpstr>Trebuchet MS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cp:revision>1</cp:revision>
  <dcterms:created xsi:type="dcterms:W3CDTF">2026-04-11T13:19:53Z</dcterms:created>
  <dcterms:modified xsi:type="dcterms:W3CDTF">2026-04-11T13:37:22Z</dcterms:modified>
</cp:coreProperties>
</file>