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8" r:id="rId5"/>
    <p:sldId id="264" r:id="rId6"/>
    <p:sldId id="260" r:id="rId7"/>
    <p:sldId id="263"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8" autoAdjust="0"/>
    <p:restoredTop sz="94660"/>
  </p:normalViewPr>
  <p:slideViewPr>
    <p:cSldViewPr snapToGrid="0">
      <p:cViewPr varScale="1">
        <p:scale>
          <a:sx n="51" d="100"/>
          <a:sy n="51" d="100"/>
        </p:scale>
        <p:origin x="1064"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22T00:13:39.692"/>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05F3129-706C-4372-8A46-B765F3CD34AB}" type="datetimeFigureOut">
              <a:rPr lang="en-US" smtClean="0"/>
              <a:t>3/23/2025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963679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29691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5F3129-706C-4372-8A46-B765F3CD34AB}"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70660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80508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5F3129-706C-4372-8A46-B765F3CD34AB}" type="datetimeFigureOut">
              <a:rPr lang="en-US" smtClean="0"/>
              <a:t>3/23/2025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6605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5F3129-706C-4372-8A46-B765F3CD34AB}"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61729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5F3129-706C-4372-8A46-B765F3CD34AB}" type="datetimeFigureOut">
              <a:rPr lang="en-US" smtClean="0"/>
              <a:t>3/23/2025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297254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8755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15753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3793411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272295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190752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5F3129-706C-4372-8A46-B765F3CD34AB}"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2796882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5F3129-706C-4372-8A46-B765F3CD34AB}"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521944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05F3129-706C-4372-8A46-B765F3CD34AB}"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1715719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959165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5F3129-706C-4372-8A46-B765F3CD34AB}"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C39DFD-3F6E-4707-BA79-81C83C492A47}" type="slidenum">
              <a:rPr lang="en-US" smtClean="0"/>
              <a:t>‹#›</a:t>
            </a:fld>
            <a:endParaRPr lang="en-US"/>
          </a:p>
        </p:txBody>
      </p:sp>
    </p:spTree>
    <p:extLst>
      <p:ext uri="{BB962C8B-B14F-4D97-AF65-F5344CB8AC3E}">
        <p14:creationId xmlns:p14="http://schemas.microsoft.com/office/powerpoint/2010/main" val="943324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05F3129-706C-4372-8A46-B765F3CD34AB}" type="datetimeFigureOut">
              <a:rPr lang="en-US" smtClean="0"/>
              <a:t>3/23/2025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EC39DFD-3F6E-4707-BA79-81C83C492A47}" type="slidenum">
              <a:rPr lang="en-US" smtClean="0"/>
              <a:t>‹#›</a:t>
            </a:fld>
            <a:endParaRPr lang="en-US"/>
          </a:p>
        </p:txBody>
      </p:sp>
    </p:spTree>
    <p:extLst>
      <p:ext uri="{BB962C8B-B14F-4D97-AF65-F5344CB8AC3E}">
        <p14:creationId xmlns:p14="http://schemas.microsoft.com/office/powerpoint/2010/main" val="403979287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86/s12910-024-01158-1" TargetMode="External"/><Relationship Id="rId2" Type="http://schemas.openxmlformats.org/officeDocument/2006/relationships/hyperlink" Target="https://doi.org/10.4103/ijo.ijo_1292_18" TargetMode="External"/><Relationship Id="rId1" Type="http://schemas.openxmlformats.org/officeDocument/2006/relationships/slideLayout" Target="../slideLayouts/slideLayout7.xml"/><Relationship Id="rId4" Type="http://schemas.openxmlformats.org/officeDocument/2006/relationships/hyperlink" Target="https://doi.org/10.1016/j.diin.2018.12.0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86398-379A-B0FC-F833-80E26CD591F7}"/>
              </a:ext>
            </a:extLst>
          </p:cNvPr>
          <p:cNvSpPr>
            <a:spLocks noGrp="1"/>
          </p:cNvSpPr>
          <p:nvPr>
            <p:ph type="ctrTitle"/>
          </p:nvPr>
        </p:nvSpPr>
        <p:spPr>
          <a:xfrm>
            <a:off x="7134671" y="1147415"/>
            <a:ext cx="4052887" cy="1585913"/>
          </a:xfrm>
        </p:spPr>
        <p:txBody>
          <a:bodyPr>
            <a:normAutofit/>
          </a:bodyPr>
          <a:lstStyle/>
          <a:p>
            <a:pPr algn="ctr"/>
            <a:r>
              <a:rPr lang="en-US" sz="3600" dirty="0">
                <a:solidFill>
                  <a:srgbClr val="FFFFFF"/>
                </a:solidFill>
                <a:latin typeface="Bradley Hand ITC" panose="03070402050302030203" pitchFamily="66" charset="0"/>
                <a:cs typeface="Arabic Typesetting" panose="020F0502020204030204" pitchFamily="66" charset="-78"/>
              </a:rPr>
              <a:t>Dr Hart`s disappearance</a:t>
            </a:r>
            <a:endParaRPr lang="en-US" sz="3600" dirty="0">
              <a:latin typeface="Bradley Hand ITC" panose="03070402050302030203" pitchFamily="66" charset="0"/>
              <a:cs typeface="Arabic Typesetting" panose="020F0502020204030204" pitchFamily="66" charset="-78"/>
            </a:endParaRPr>
          </a:p>
        </p:txBody>
      </p:sp>
      <p:sp>
        <p:nvSpPr>
          <p:cNvPr id="3" name="Subtitle 2">
            <a:extLst>
              <a:ext uri="{FF2B5EF4-FFF2-40B4-BE49-F238E27FC236}">
                <a16:creationId xmlns:a16="http://schemas.microsoft.com/office/drawing/2014/main" id="{F58F841F-7713-0C0A-E743-255E5AA6F189}"/>
              </a:ext>
            </a:extLst>
          </p:cNvPr>
          <p:cNvSpPr>
            <a:spLocks noGrp="1"/>
          </p:cNvSpPr>
          <p:nvPr>
            <p:ph type="subTitle" idx="1"/>
          </p:nvPr>
        </p:nvSpPr>
        <p:spPr>
          <a:xfrm>
            <a:off x="6585702" y="3602038"/>
            <a:ext cx="5150826" cy="1655762"/>
          </a:xfrm>
        </p:spPr>
        <p:txBody>
          <a:bodyPr>
            <a:normAutofit fontScale="25000" lnSpcReduction="20000"/>
          </a:bodyPr>
          <a:lstStyle/>
          <a:p>
            <a:pPr marL="0" marR="0" algn="ctr">
              <a:spcAft>
                <a:spcPts val="800"/>
              </a:spcAft>
              <a:buNone/>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Module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Academic Skills for the Digital Era – BMSW4013</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marL="0" marR="0" algn="ctr">
              <a:spcAft>
                <a:spcPts val="800"/>
              </a:spcAft>
              <a:buNone/>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Student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Evelinne Alice Dicu - 2422448</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marL="0" marR="0" algn="ctr">
              <a:spcAft>
                <a:spcPts val="800"/>
              </a:spcAft>
            </a:pPr>
            <a:r>
              <a:rPr lang="en-GB" sz="6400" b="1"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Lecturer name</a:t>
            </a:r>
            <a:r>
              <a:rPr lang="en-GB"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rPr>
              <a:t>: Ffion Cumberpatch</a:t>
            </a:r>
            <a:endParaRPr lang="en-US" sz="6400" kern="100" dirty="0">
              <a:solidFill>
                <a:srgbClr val="FFFFFF"/>
              </a:solidFill>
              <a:effectLst/>
              <a:latin typeface="Bradley Hand ITC" panose="03070402050302030203" pitchFamily="66" charset="0"/>
              <a:ea typeface="Calibri" panose="020F0502020204030204" pitchFamily="34" charset="0"/>
              <a:cs typeface="Times New Roman" panose="02020603050405020304" pitchFamily="18" charset="0"/>
            </a:endParaRPr>
          </a:p>
          <a:p>
            <a:pPr algn="ctr"/>
            <a:endParaRPr lang="en-US" dirty="0"/>
          </a:p>
        </p:txBody>
      </p:sp>
      <p:pic>
        <p:nvPicPr>
          <p:cNvPr id="4" name="Picture 3" descr="A screenshot of a computer">
            <a:extLst>
              <a:ext uri="{FF2B5EF4-FFF2-40B4-BE49-F238E27FC236}">
                <a16:creationId xmlns:a16="http://schemas.microsoft.com/office/drawing/2014/main" id="{FE12614F-5F39-D662-3F82-9887CB9BE6BB}"/>
              </a:ext>
            </a:extLst>
          </p:cNvPr>
          <p:cNvPicPr>
            <a:picLocks noChangeAspect="1"/>
          </p:cNvPicPr>
          <p:nvPr/>
        </p:nvPicPr>
        <p:blipFill>
          <a:blip r:embed="rId3" cstate="print">
            <a:extLst>
              <a:ext uri="{28A0092B-C50C-407E-A947-70E740481C1C}">
                <a14:useLocalDpi xmlns:a14="http://schemas.microsoft.com/office/drawing/2010/main" val="0"/>
              </a:ext>
            </a:extLst>
          </a:blip>
          <a:srcRect b="1933"/>
          <a:stretch/>
        </p:blipFill>
        <p:spPr bwMode="auto">
          <a:xfrm>
            <a:off x="-5597" y="10"/>
            <a:ext cx="6101597" cy="6857990"/>
          </a:xfrm>
          <a:prstGeom prst="rect">
            <a:avLst/>
          </a:prstGeom>
          <a:noFill/>
        </p:spPr>
      </p:pic>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0D19A1A-8ED5-F6F5-C294-F69F3331C888}"/>
                  </a:ext>
                </a:extLst>
              </p14:cNvPr>
              <p14:cNvContentPartPr/>
              <p14:nvPr/>
            </p14:nvContentPartPr>
            <p14:xfrm>
              <a:off x="8818645" y="2851621"/>
              <a:ext cx="360" cy="360"/>
            </p14:xfrm>
          </p:contentPart>
        </mc:Choice>
        <mc:Fallback xmlns="">
          <p:pic>
            <p:nvPicPr>
              <p:cNvPr id="5" name="Ink 4">
                <a:extLst>
                  <a:ext uri="{FF2B5EF4-FFF2-40B4-BE49-F238E27FC236}">
                    <a16:creationId xmlns:a16="http://schemas.microsoft.com/office/drawing/2014/main" id="{F0D19A1A-8ED5-F6F5-C294-F69F3331C888}"/>
                  </a:ext>
                </a:extLst>
              </p:cNvPr>
              <p:cNvPicPr/>
              <p:nvPr/>
            </p:nvPicPr>
            <p:blipFill>
              <a:blip r:embed="rId5"/>
              <a:stretch>
                <a:fillRect/>
              </a:stretch>
            </p:blipFill>
            <p:spPr>
              <a:xfrm>
                <a:off x="8812525" y="2845501"/>
                <a:ext cx="12600" cy="12600"/>
              </a:xfrm>
              <a:prstGeom prst="rect">
                <a:avLst/>
              </a:prstGeom>
            </p:spPr>
          </p:pic>
        </mc:Fallback>
      </mc:AlternateContent>
    </p:spTree>
    <p:extLst>
      <p:ext uri="{BB962C8B-B14F-4D97-AF65-F5344CB8AC3E}">
        <p14:creationId xmlns:p14="http://schemas.microsoft.com/office/powerpoint/2010/main" val="628602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6" name="Picture 5" descr="A person with long brown hair&#10;&#10;AI-generated content may be incorrect.">
            <a:extLst>
              <a:ext uri="{FF2B5EF4-FFF2-40B4-BE49-F238E27FC236}">
                <a16:creationId xmlns:a16="http://schemas.microsoft.com/office/drawing/2014/main" id="{B7B2679F-D026-38B3-669C-1C3BC1101CFF}"/>
              </a:ext>
            </a:extLst>
          </p:cNvPr>
          <p:cNvPicPr>
            <a:picLocks noChangeAspect="1"/>
          </p:cNvPicPr>
          <p:nvPr/>
        </p:nvPicPr>
        <p:blipFill>
          <a:blip r:embed="rId3">
            <a:extLst>
              <a:ext uri="{28A0092B-C50C-407E-A947-70E740481C1C}">
                <a14:useLocalDpi xmlns:a14="http://schemas.microsoft.com/office/drawing/2010/main" val="0"/>
              </a:ext>
            </a:extLst>
          </a:blip>
          <a:srcRect l="17981" r="14425"/>
          <a:stretch/>
        </p:blipFill>
        <p:spPr>
          <a:xfrm>
            <a:off x="-5597" y="10"/>
            <a:ext cx="4635583" cy="6857990"/>
          </a:xfrm>
          <a:prstGeom prst="rect">
            <a:avLst/>
          </a:prstGeom>
        </p:spPr>
      </p:pic>
      <p:sp>
        <p:nvSpPr>
          <p:cNvPr id="3" name="TextBox 2">
            <a:extLst>
              <a:ext uri="{FF2B5EF4-FFF2-40B4-BE49-F238E27FC236}">
                <a16:creationId xmlns:a16="http://schemas.microsoft.com/office/drawing/2014/main" id="{BAF0F52C-D537-3A13-3C52-764CDB847193}"/>
              </a:ext>
            </a:extLst>
          </p:cNvPr>
          <p:cNvSpPr txBox="1"/>
          <p:nvPr/>
        </p:nvSpPr>
        <p:spPr>
          <a:xfrm>
            <a:off x="5134810" y="636587"/>
            <a:ext cx="6078453" cy="5127625"/>
          </a:xfrm>
          <a:prstGeom prst="rect">
            <a:avLst/>
          </a:prstGeom>
          <a:ln>
            <a:solidFill>
              <a:schemeClr val="tx2"/>
            </a:solidFill>
          </a:ln>
        </p:spPr>
        <p:txBody>
          <a:bodyPr vert="horz" lIns="91440" tIns="45720" rIns="91440" bIns="45720" rtlCol="0">
            <a:normAutofit fontScale="92500" lnSpcReduction="20000"/>
          </a:bodyPr>
          <a:lstStyle/>
          <a:p>
            <a:pPr marR="0" algn="ctr" defTabSz="914400">
              <a:lnSpc>
                <a:spcPct val="110000"/>
              </a:lnSpc>
              <a:spcAft>
                <a:spcPts val="800"/>
              </a:spcAft>
              <a:buSzPct val="125000"/>
            </a:pPr>
            <a:r>
              <a:rPr lang="en-US" sz="2600" b="1" u="sng" dirty="0">
                <a:effectLst/>
                <a:latin typeface="Bradley Hand ITC" panose="03070402050302030203" pitchFamily="66" charset="0"/>
              </a:rPr>
              <a:t>Dr. Dana Hart – Profile</a:t>
            </a:r>
          </a:p>
          <a:p>
            <a:pPr marR="0" algn="ctr" defTabSz="914400">
              <a:lnSpc>
                <a:spcPct val="110000"/>
              </a:lnSpc>
              <a:spcAft>
                <a:spcPts val="800"/>
              </a:spcAft>
              <a:buSzPct val="125000"/>
            </a:pPr>
            <a:endParaRPr lang="en-US" sz="2600" u="sng" dirty="0">
              <a:effectLst/>
              <a:latin typeface="Bradley Hand ITC" panose="03070402050302030203" pitchFamily="66" charset="0"/>
            </a:endParaRP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Age: 42 years old</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Height: 170 cm</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Eye </a:t>
            </a:r>
            <a:r>
              <a:rPr lang="en-US" sz="2400" b="1" dirty="0" err="1">
                <a:effectLst/>
                <a:latin typeface="Bradley Hand ITC" panose="03070402050302030203" pitchFamily="66" charset="0"/>
              </a:rPr>
              <a:t>Colour</a:t>
            </a:r>
            <a:r>
              <a:rPr lang="en-US" sz="2400" b="1" dirty="0">
                <a:effectLst/>
                <a:latin typeface="Bradley Hand ITC" panose="03070402050302030203" pitchFamily="66" charset="0"/>
              </a:rPr>
              <a:t>: Green</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Field of Expertise: AI and Ethics in Medical Research</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Concerns: Expressed </a:t>
            </a:r>
            <a:r>
              <a:rPr lang="en-US" sz="2400" b="1" dirty="0">
                <a:latin typeface="Bradley Hand ITC" panose="03070402050302030203" pitchFamily="66" charset="0"/>
              </a:rPr>
              <a:t>concern </a:t>
            </a:r>
            <a:r>
              <a:rPr lang="en-US" sz="2400" b="1" dirty="0">
                <a:effectLst/>
                <a:latin typeface="Bradley Hand ITC" panose="03070402050302030203" pitchFamily="66" charset="0"/>
              </a:rPr>
              <a:t>over AI put to wrong use in healthcare settings before her disappearance (</a:t>
            </a:r>
            <a:r>
              <a:rPr lang="en-US" sz="2400" b="1" dirty="0" err="1">
                <a:effectLst/>
                <a:latin typeface="Bradley Hand ITC" panose="03070402050302030203" pitchFamily="66" charset="0"/>
              </a:rPr>
              <a:t>Corfmat</a:t>
            </a:r>
            <a:r>
              <a:rPr lang="en-US" sz="2400" b="1" dirty="0">
                <a:effectLst/>
                <a:latin typeface="Bradley Hand ITC" panose="03070402050302030203" pitchFamily="66" charset="0"/>
              </a:rPr>
              <a:t> et al., 2025).</a:t>
            </a:r>
          </a:p>
          <a:p>
            <a:pPr marL="342900" indent="-228600" algn="just" defTabSz="914400">
              <a:lnSpc>
                <a:spcPct val="110000"/>
              </a:lnSpc>
              <a:spcAft>
                <a:spcPts val="800"/>
              </a:spcAft>
              <a:buSzPct val="125000"/>
              <a:buFont typeface="Arial" panose="020B0604020202020204" pitchFamily="34" charset="0"/>
              <a:buChar char="•"/>
              <a:tabLst>
                <a:tab pos="457200" algn="l"/>
              </a:tabLst>
            </a:pPr>
            <a:r>
              <a:rPr lang="en-US" sz="2400" b="1" dirty="0">
                <a:effectLst/>
                <a:latin typeface="Bradley Hand ITC" panose="03070402050302030203" pitchFamily="66" charset="0"/>
              </a:rPr>
              <a:t>Her professional background and ethical </a:t>
            </a:r>
            <a:r>
              <a:rPr lang="en-US" sz="2400" b="1" dirty="0">
                <a:latin typeface="Bradley Hand ITC" panose="03070402050302030203" pitchFamily="66" charset="0"/>
              </a:rPr>
              <a:t>position </a:t>
            </a:r>
            <a:r>
              <a:rPr lang="en-US" sz="2400" b="1" dirty="0">
                <a:effectLst/>
                <a:latin typeface="Bradley Hand ITC" panose="03070402050302030203" pitchFamily="66" charset="0"/>
              </a:rPr>
              <a:t> could provide important context for her disappearance.</a:t>
            </a:r>
          </a:p>
          <a:p>
            <a:pPr marL="342900" marR="0" lvl="0" indent="-228600" defTabSz="914400">
              <a:lnSpc>
                <a:spcPct val="110000"/>
              </a:lnSpc>
              <a:spcAft>
                <a:spcPts val="800"/>
              </a:spcAft>
              <a:buSzPct val="125000"/>
              <a:buFont typeface="Arial" panose="020B0604020202020204" pitchFamily="34" charset="0"/>
              <a:buChar char="•"/>
              <a:tabLst>
                <a:tab pos="457200" algn="l"/>
              </a:tabLst>
            </a:pPr>
            <a:endParaRPr lang="en-US" dirty="0">
              <a:effectLst/>
            </a:endParaRPr>
          </a:p>
        </p:txBody>
      </p:sp>
    </p:spTree>
    <p:extLst>
      <p:ext uri="{BB962C8B-B14F-4D97-AF65-F5344CB8AC3E}">
        <p14:creationId xmlns:p14="http://schemas.microsoft.com/office/powerpoint/2010/main" val="254465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1161C5-2188-64BD-7ACD-052AC778F0EE}"/>
              </a:ext>
            </a:extLst>
          </p:cNvPr>
          <p:cNvSpPr txBox="1"/>
          <p:nvPr/>
        </p:nvSpPr>
        <p:spPr>
          <a:xfrm>
            <a:off x="488515" y="636586"/>
            <a:ext cx="7678455" cy="5914525"/>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Introduction</a:t>
            </a:r>
            <a:endParaRPr lang="en-US" sz="2400" u="sng" dirty="0">
              <a:effectLst/>
              <a:latin typeface="Bradley Hand ITC" panose="03070402050302030203" pitchFamily="66" charset="0"/>
            </a:endParaRPr>
          </a:p>
          <a:p>
            <a:pPr marR="0" algn="just" defTabSz="914400">
              <a:lnSpc>
                <a:spcPct val="110000"/>
              </a:lnSpc>
              <a:spcAft>
                <a:spcPts val="800"/>
              </a:spcAft>
              <a:buSzPct val="125000"/>
            </a:pPr>
            <a:r>
              <a:rPr lang="en-US" sz="2200" b="1" dirty="0">
                <a:effectLst/>
                <a:latin typeface="Bradley Hand ITC" panose="03070402050302030203" pitchFamily="66" charset="0"/>
              </a:rPr>
              <a:t>Dr. Dana Hart, a leading researcher in AI and Ethics, disappeared under mysterious circumstances. The purpose of this investigation is to </a:t>
            </a:r>
            <a:r>
              <a:rPr lang="en-US" sz="2200" b="1" dirty="0" err="1">
                <a:effectLst/>
                <a:latin typeface="Bradley Hand ITC" panose="03070402050302030203" pitchFamily="66" charset="0"/>
              </a:rPr>
              <a:t>analyse</a:t>
            </a:r>
            <a:r>
              <a:rPr lang="en-US" sz="2200" b="1" dirty="0">
                <a:effectLst/>
                <a:latin typeface="Bradley Hand ITC" panose="03070402050302030203" pitchFamily="66" charset="0"/>
              </a:rPr>
              <a:t> key evidence, theories, and possible suspects to understand what might have happened. </a:t>
            </a:r>
          </a:p>
          <a:p>
            <a:pPr marR="0" algn="just" defTabSz="914400">
              <a:lnSpc>
                <a:spcPct val="110000"/>
              </a:lnSpc>
              <a:spcAft>
                <a:spcPts val="800"/>
              </a:spcAft>
              <a:buSzPct val="125000"/>
            </a:pPr>
            <a:r>
              <a:rPr lang="en-US" sz="2200" b="1" dirty="0">
                <a:effectLst/>
                <a:latin typeface="Bradley Hand ITC" panose="03070402050302030203" pitchFamily="66" charset="0"/>
              </a:rPr>
              <a:t>The key questions we address include: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What are the main pieces of evidence?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Who might be responsible for her disappearance?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What theories best explain the case?</a:t>
            </a:r>
          </a:p>
          <a:p>
            <a:pPr marR="0" algn="just" defTabSz="914400">
              <a:lnSpc>
                <a:spcPct val="110000"/>
              </a:lnSpc>
              <a:spcAft>
                <a:spcPts val="800"/>
              </a:spcAft>
              <a:buSzPct val="125000"/>
            </a:pPr>
            <a:r>
              <a:rPr lang="en-US" sz="2200" b="1" dirty="0">
                <a:effectLst/>
                <a:latin typeface="Bradley Hand ITC" panose="03070402050302030203" pitchFamily="66" charset="0"/>
              </a:rPr>
              <a:t>According to Bali et al. (2019), ethical concerns in AI research often led to professional conflicts, which may be relevant in Dr. Hart’s case.</a:t>
            </a:r>
          </a:p>
        </p:txBody>
      </p:sp>
      <p:pic>
        <p:nvPicPr>
          <p:cNvPr id="4" name="Picture 3" descr="A blue brain with circuit board">
            <a:extLst>
              <a:ext uri="{FF2B5EF4-FFF2-40B4-BE49-F238E27FC236}">
                <a16:creationId xmlns:a16="http://schemas.microsoft.com/office/drawing/2014/main" id="{4054DCA5-E51D-0CB2-A84C-A457987EB2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1764" y="1539875"/>
            <a:ext cx="3141273" cy="294163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546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24"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5"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6"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7"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8"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0"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5"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40"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5"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6"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7"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8"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9"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grpSp>
          <p:nvGrpSpPr>
            <p:cNvPr id="12" name="Group 11">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4"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5"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2"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grpSp>
      <p:sp useBgFill="1">
        <p:nvSpPr>
          <p:cNvPr id="51" name="Rectangle 5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C1CDB39-EB22-623A-234E-BE2EB482E357}"/>
              </a:ext>
            </a:extLst>
          </p:cNvPr>
          <p:cNvSpPr txBox="1"/>
          <p:nvPr/>
        </p:nvSpPr>
        <p:spPr>
          <a:xfrm>
            <a:off x="1013618" y="608469"/>
            <a:ext cx="6760131" cy="5503405"/>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Key Evidence and Analysis</a:t>
            </a:r>
          </a:p>
          <a:p>
            <a:pPr marR="0" algn="just" defTabSz="914400">
              <a:lnSpc>
                <a:spcPct val="110000"/>
              </a:lnSpc>
              <a:spcAft>
                <a:spcPts val="800"/>
              </a:spcAft>
              <a:buSzPct val="125000"/>
            </a:pPr>
            <a:r>
              <a:rPr lang="en-US" sz="2200" b="1" dirty="0">
                <a:effectLst/>
                <a:latin typeface="Bradley Hand ITC" panose="03070402050302030203" pitchFamily="66" charset="0"/>
              </a:rPr>
              <a:t>This section presents the main findings based on eyewitness accounts and observations from the scene:</a:t>
            </a:r>
          </a:p>
          <a:p>
            <a:pPr marR="0" algn="just" defTabSz="914400">
              <a:lnSpc>
                <a:spcPct val="110000"/>
              </a:lnSpc>
              <a:spcAft>
                <a:spcPts val="800"/>
              </a:spcAft>
              <a:buSzPct val="125000"/>
            </a:pPr>
            <a:r>
              <a:rPr lang="en-US" sz="2200" b="1" u="sng" dirty="0">
                <a:effectLst/>
                <a:latin typeface="Bradley Hand ITC" panose="03070402050302030203" pitchFamily="66" charset="0"/>
              </a:rPr>
              <a:t>Witness Accounts: </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Peter Singh </a:t>
            </a:r>
            <a:r>
              <a:rPr lang="en-US" sz="2200" b="1" dirty="0">
                <a:effectLst/>
                <a:latin typeface="Bradley Hand ITC" panose="03070402050302030203" pitchFamily="66" charset="0"/>
              </a:rPr>
              <a:t>was the last known person to see Dr. Hart and noted her stress over an upcoming meeting.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Cynthia Ramirez </a:t>
            </a:r>
            <a:r>
              <a:rPr lang="en-US" sz="2200" b="1" dirty="0">
                <a:effectLst/>
                <a:latin typeface="Bradley Hand ITC" panose="03070402050302030203" pitchFamily="66" charset="0"/>
              </a:rPr>
              <a:t>reported seeing a suspicious SUV near Dr. Hart's home the night she went missing.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u="sng" dirty="0">
                <a:effectLst/>
                <a:latin typeface="Bradley Hand ITC" panose="03070402050302030203" pitchFamily="66" charset="0"/>
              </a:rPr>
              <a:t>Felix Morgan </a:t>
            </a:r>
            <a:r>
              <a:rPr lang="en-US" sz="2200" b="1" dirty="0">
                <a:effectLst/>
                <a:latin typeface="Bradley Hand ITC" panose="03070402050302030203" pitchFamily="66" charset="0"/>
              </a:rPr>
              <a:t>referred to an urgent email received shortly before the disappearance.</a:t>
            </a:r>
          </a:p>
          <a:p>
            <a:pPr marL="342900" indent="-228600" algn="just" defTabSz="914400">
              <a:lnSpc>
                <a:spcPct val="110000"/>
              </a:lnSpc>
              <a:spcAft>
                <a:spcPts val="800"/>
              </a:spcAft>
              <a:buSzPct val="125000"/>
              <a:buFont typeface="Arial" panose="020B0604020202020204" pitchFamily="34" charset="0"/>
              <a:buChar char="•"/>
              <a:tabLst>
                <a:tab pos="457200" algn="l"/>
              </a:tabLst>
            </a:pPr>
            <a:r>
              <a:rPr lang="en-GB" sz="2200" b="1" u="sng" kern="100" dirty="0">
                <a:effectLst/>
                <a:latin typeface="Bradley Hand ITC" panose="03070402050302030203" pitchFamily="66" charset="0"/>
                <a:ea typeface="Calibri" panose="020F0502020204030204" pitchFamily="34" charset="0"/>
                <a:cs typeface="Times New Roman" panose="02020603050405020304" pitchFamily="18" charset="0"/>
              </a:rPr>
              <a:t>Dr. Fox </a:t>
            </a:r>
            <a:r>
              <a:rPr lang="en-GB" sz="2200" b="1" kern="100" dirty="0">
                <a:effectLst/>
                <a:latin typeface="Bradley Hand ITC" panose="03070402050302030203" pitchFamily="66" charset="0"/>
                <a:ea typeface="Calibri" panose="020F0502020204030204" pitchFamily="34" charset="0"/>
                <a:cs typeface="Times New Roman" panose="02020603050405020304" pitchFamily="18" charset="0"/>
              </a:rPr>
              <a:t>had prior ethical disagreements with Dr. Hart and is under suspicion.</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endParaRPr lang="en-US" sz="2200" dirty="0">
              <a:effectLst/>
              <a:latin typeface="Bradley Hand ITC" panose="03070402050302030203" pitchFamily="66" charset="0"/>
            </a:endParaRPr>
          </a:p>
        </p:txBody>
      </p:sp>
      <p:pic>
        <p:nvPicPr>
          <p:cNvPr id="2" name="Picture 1" descr="A close up of a paper">
            <a:extLst>
              <a:ext uri="{FF2B5EF4-FFF2-40B4-BE49-F238E27FC236}">
                <a16:creationId xmlns:a16="http://schemas.microsoft.com/office/drawing/2014/main" id="{CEAB30F3-33E3-534F-1119-87C64BCE8B3A}"/>
              </a:ext>
            </a:extLst>
          </p:cNvPr>
          <p:cNvPicPr>
            <a:picLocks noChangeAspect="1"/>
          </p:cNvPicPr>
          <p:nvPr/>
        </p:nvPicPr>
        <p:blipFill>
          <a:blip r:embed="rId4">
            <a:extLst>
              <a:ext uri="{28A0092B-C50C-407E-A947-70E740481C1C}">
                <a14:useLocalDpi xmlns:a14="http://schemas.microsoft.com/office/drawing/2010/main" val="0"/>
              </a:ext>
            </a:extLst>
          </a:blip>
          <a:srcRect b="1437"/>
          <a:stretch/>
        </p:blipFill>
        <p:spPr>
          <a:xfrm rot="3621313">
            <a:off x="7980473" y="1417626"/>
            <a:ext cx="3738549" cy="2911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5" name="Group 5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5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6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7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4267316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1" name="Group 1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 name="Group 1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grpSp>
          <p:nvGrpSpPr>
            <p:cNvPr id="13" name="Group 1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grpSp>
      </p:grpSp>
      <p:grpSp>
        <p:nvGrpSpPr>
          <p:cNvPr id="52" name="Group 5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3" name="Rectangle 5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4" name="Picture 3" descr="A room with a large desk and a large table with a blue screen">
            <a:extLst>
              <a:ext uri="{FF2B5EF4-FFF2-40B4-BE49-F238E27FC236}">
                <a16:creationId xmlns:a16="http://schemas.microsoft.com/office/drawing/2014/main" id="{80F68A95-A4ED-31FB-543D-68DD420C2641}"/>
              </a:ext>
            </a:extLst>
          </p:cNvPr>
          <p:cNvPicPr>
            <a:picLocks noChangeAspect="1"/>
          </p:cNvPicPr>
          <p:nvPr/>
        </p:nvPicPr>
        <p:blipFill>
          <a:blip r:embed="rId4" cstate="print">
            <a:extLst>
              <a:ext uri="{28A0092B-C50C-407E-A947-70E740481C1C}">
                <a14:useLocalDpi xmlns:a14="http://schemas.microsoft.com/office/drawing/2010/main" val="0"/>
              </a:ext>
            </a:extLst>
          </a:blip>
          <a:srcRect l="29316" r="33000" b="-1"/>
          <a:stretch/>
        </p:blipFill>
        <p:spPr bwMode="auto">
          <a:xfrm>
            <a:off x="-5597" y="10"/>
            <a:ext cx="4635583" cy="6857990"/>
          </a:xfrm>
          <a:prstGeom prst="rect">
            <a:avLst/>
          </a:prstGeom>
          <a:noFill/>
        </p:spPr>
      </p:pic>
      <p:grpSp>
        <p:nvGrpSpPr>
          <p:cNvPr id="56" name="Group 5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7" name="Rectangle 5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Rectangle 5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6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5" name="Rectangle 8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8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7" name="Rectangle 9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9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TextBox 2">
            <a:extLst>
              <a:ext uri="{FF2B5EF4-FFF2-40B4-BE49-F238E27FC236}">
                <a16:creationId xmlns:a16="http://schemas.microsoft.com/office/drawing/2014/main" id="{90ABE0A7-E709-0385-1ECB-C0DC82ECE98B}"/>
              </a:ext>
            </a:extLst>
          </p:cNvPr>
          <p:cNvSpPr txBox="1"/>
          <p:nvPr/>
        </p:nvSpPr>
        <p:spPr>
          <a:xfrm>
            <a:off x="4925261" y="79214"/>
            <a:ext cx="6780964" cy="6759736"/>
          </a:xfrm>
          <a:prstGeom prst="rect">
            <a:avLst/>
          </a:prstGeom>
        </p:spPr>
        <p:txBody>
          <a:bodyPr vert="horz" lIns="91440" tIns="45720" rIns="91440" bIns="45720" rtlCol="0">
            <a:noAutofit/>
          </a:bodyPr>
          <a:lstStyle/>
          <a:p>
            <a:pPr marR="0" algn="ctr" defTabSz="914400">
              <a:lnSpc>
                <a:spcPct val="120000"/>
              </a:lnSpc>
              <a:spcAft>
                <a:spcPts val="800"/>
              </a:spcAft>
              <a:buSzPct val="125000"/>
            </a:pPr>
            <a:r>
              <a:rPr lang="en-US" sz="2400" b="1" u="sng" dirty="0">
                <a:effectLst/>
                <a:latin typeface="Bradley Hand ITC" panose="03070402050302030203" pitchFamily="66" charset="0"/>
              </a:rPr>
              <a:t>Scene Observations</a:t>
            </a:r>
          </a:p>
          <a:p>
            <a:pPr marR="0" algn="ctr" defTabSz="914400">
              <a:lnSpc>
                <a:spcPct val="120000"/>
              </a:lnSpc>
              <a:spcAft>
                <a:spcPts val="800"/>
              </a:spcAft>
              <a:buSzPct val="125000"/>
            </a:pPr>
            <a:endParaRPr lang="en-US" sz="2200" b="1" u="sng" dirty="0">
              <a:effectLst/>
              <a:latin typeface="Bradley Hand ITC" panose="03070402050302030203" pitchFamily="66" charset="0"/>
            </a:endParaRPr>
          </a:p>
          <a:p>
            <a:pPr marL="342900" marR="0" indent="-342900" algn="just" defTabSz="914400">
              <a:lnSpc>
                <a:spcPct val="120000"/>
              </a:lnSpc>
              <a:spcAft>
                <a:spcPts val="800"/>
              </a:spcAft>
              <a:buSzPct val="125000"/>
              <a:buFont typeface="Arial" panose="020B0604020202020204" pitchFamily="34" charset="0"/>
              <a:buChar char="•"/>
            </a:pPr>
            <a:r>
              <a:rPr lang="en-US" sz="2200" b="1" dirty="0">
                <a:effectLst/>
                <a:latin typeface="Bradley Hand ITC" panose="03070402050302030203" pitchFamily="66" charset="0"/>
              </a:rPr>
              <a:t>The state of the room/lab, scattered papers on the floor</a:t>
            </a:r>
            <a:r>
              <a:rPr lang="en-US" sz="2200" b="1" dirty="0">
                <a:latin typeface="Bradley Hand ITC" panose="03070402050302030203" pitchFamily="66" charset="0"/>
              </a:rPr>
              <a:t> and open drawers. </a:t>
            </a:r>
          </a:p>
          <a:p>
            <a:pPr marL="342900" marR="0" indent="-342900" algn="just" defTabSz="914400">
              <a:lnSpc>
                <a:spcPct val="120000"/>
              </a:lnSpc>
              <a:spcAft>
                <a:spcPts val="800"/>
              </a:spcAft>
              <a:buSzPct val="125000"/>
              <a:buFont typeface="Arial" panose="020B0604020202020204" pitchFamily="34" charset="0"/>
              <a:buChar char="•"/>
            </a:pPr>
            <a:r>
              <a:rPr lang="en-US" sz="2200" b="1" kern="100" dirty="0">
                <a:effectLst/>
                <a:latin typeface="Bradley Hand ITC" panose="03070402050302030203" pitchFamily="66" charset="0"/>
                <a:ea typeface="Calibri" panose="020F0502020204030204" pitchFamily="34" charset="0"/>
                <a:cs typeface="Times New Roman" panose="02020603050405020304" pitchFamily="18" charset="0"/>
              </a:rPr>
              <a:t>No damage was done to the lab or equipment and nothing was stolen, pointing to a planned disappearance.</a:t>
            </a:r>
            <a:endParaRPr lang="en-US" sz="2200" b="1" dirty="0">
              <a:latin typeface="Bradley Hand ITC" panose="03070402050302030203" pitchFamily="66" charset="0"/>
            </a:endParaRPr>
          </a:p>
          <a:p>
            <a:pPr marL="457200" marR="0" lvl="0" indent="-342900" algn="just" defTabSz="914400">
              <a:lnSpc>
                <a:spcPct val="12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No signs of forced entry or struggle.</a:t>
            </a:r>
          </a:p>
          <a:p>
            <a:pPr marR="0" algn="just" defTabSz="914400">
              <a:lnSpc>
                <a:spcPct val="120000"/>
              </a:lnSpc>
              <a:spcAft>
                <a:spcPts val="800"/>
              </a:spcAft>
              <a:buSzPct val="125000"/>
            </a:pPr>
            <a:r>
              <a:rPr lang="en-US" sz="2200" b="1" dirty="0">
                <a:effectLst/>
                <a:latin typeface="Bradley Hand ITC" panose="03070402050302030203" pitchFamily="66" charset="0"/>
              </a:rPr>
              <a:t>These findings support the theory of a deliberate act rather than an accidental disappearance (Al Mutawa et al., 2019).</a:t>
            </a:r>
          </a:p>
          <a:p>
            <a:pPr algn="just" defTabSz="914400">
              <a:lnSpc>
                <a:spcPct val="120000"/>
              </a:lnSpc>
              <a:spcAft>
                <a:spcPts val="800"/>
              </a:spcAft>
              <a:buSzPct val="125000"/>
            </a:pPr>
            <a:endParaRPr lang="en-US"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sz="22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indent="-342900" algn="just" defTabSz="914400">
              <a:lnSpc>
                <a:spcPct val="120000"/>
              </a:lnSpc>
              <a:spcAft>
                <a:spcPts val="800"/>
              </a:spcAft>
              <a:buSzPct val="125000"/>
              <a:buFont typeface="Arial" panose="020B0604020202020204" pitchFamily="34" charset="0"/>
              <a:buChar char="•"/>
            </a:pPr>
            <a:endParaRPr lang="en-US" sz="22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342900" marR="0" indent="-342900" algn="just" defTabSz="914400">
              <a:lnSpc>
                <a:spcPct val="120000"/>
              </a:lnSpc>
              <a:spcAft>
                <a:spcPts val="800"/>
              </a:spcAft>
              <a:buSzPct val="125000"/>
              <a:buFont typeface="Arial" panose="020B0604020202020204" pitchFamily="34" charset="0"/>
              <a:buChar char="•"/>
            </a:pPr>
            <a:endParaRPr lang="en-US" sz="2200" dirty="0">
              <a:effectLst/>
              <a:latin typeface="Bradley Hand ITC" panose="03070402050302030203" pitchFamily="66" charset="0"/>
            </a:endParaRPr>
          </a:p>
        </p:txBody>
      </p:sp>
    </p:spTree>
    <p:extLst>
      <p:ext uri="{BB962C8B-B14F-4D97-AF65-F5344CB8AC3E}">
        <p14:creationId xmlns:p14="http://schemas.microsoft.com/office/powerpoint/2010/main" val="463611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2" name="Group 11">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6"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7"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2"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3"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grpSp>
          <p:nvGrpSpPr>
            <p:cNvPr id="14" name="Group 13">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8"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grpSp>
      </p:grpSp>
      <p:pic>
        <p:nvPicPr>
          <p:cNvPr id="4" name="Picture 3" descr="A robot and a hand touching a light bulb&#10;&#10;AI-generated content may be incorrect.">
            <a:extLst>
              <a:ext uri="{FF2B5EF4-FFF2-40B4-BE49-F238E27FC236}">
                <a16:creationId xmlns:a16="http://schemas.microsoft.com/office/drawing/2014/main" id="{D4F9E93A-C9B0-1422-79F0-9AE92DFA530A}"/>
              </a:ext>
            </a:extLst>
          </p:cNvPr>
          <p:cNvPicPr>
            <a:picLocks noChangeAspect="1"/>
          </p:cNvPicPr>
          <p:nvPr/>
        </p:nvPicPr>
        <p:blipFill>
          <a:blip r:embed="rId4">
            <a:extLst>
              <a:ext uri="{28A0092B-C50C-407E-A947-70E740481C1C}">
                <a14:useLocalDpi xmlns:a14="http://schemas.microsoft.com/office/drawing/2010/main" val="0"/>
              </a:ext>
            </a:extLst>
          </a:blip>
          <a:srcRect l="21815" r="20394" b="2"/>
          <a:stretch/>
        </p:blipFill>
        <p:spPr>
          <a:xfrm>
            <a:off x="-46433" y="24607"/>
            <a:ext cx="3866074" cy="682863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TextBox 4">
            <a:extLst>
              <a:ext uri="{FF2B5EF4-FFF2-40B4-BE49-F238E27FC236}">
                <a16:creationId xmlns:a16="http://schemas.microsoft.com/office/drawing/2014/main" id="{5379F675-7C71-568B-1B91-95DAE814B7D1}"/>
              </a:ext>
            </a:extLst>
          </p:cNvPr>
          <p:cNvSpPr txBox="1"/>
          <p:nvPr/>
        </p:nvSpPr>
        <p:spPr>
          <a:xfrm>
            <a:off x="3819642" y="94456"/>
            <a:ext cx="7929444" cy="6606969"/>
          </a:xfrm>
          <a:prstGeom prst="rect">
            <a:avLst/>
          </a:prstGeom>
        </p:spPr>
        <p:txBody>
          <a:bodyPr vert="horz" lIns="91440" tIns="45720" rIns="91440" bIns="45720" rtlCol="0">
            <a:noAutofit/>
          </a:bodyPr>
          <a:lstStyle/>
          <a:p>
            <a:pPr marR="0" algn="ctr" defTabSz="914400">
              <a:lnSpc>
                <a:spcPct val="110000"/>
              </a:lnSpc>
              <a:spcAft>
                <a:spcPts val="800"/>
              </a:spcAft>
              <a:buSzPct val="125000"/>
            </a:pPr>
            <a:r>
              <a:rPr lang="en-US" sz="2400" b="1" u="sng" dirty="0">
                <a:effectLst/>
                <a:latin typeface="Bradley Hand ITC" panose="03070402050302030203" pitchFamily="66" charset="0"/>
              </a:rPr>
              <a:t>Theories on Dr. Hart’s Disappearance</a:t>
            </a:r>
          </a:p>
          <a:p>
            <a:pPr marL="0" marR="0" indent="-228600" defTabSz="914400">
              <a:lnSpc>
                <a:spcPct val="110000"/>
              </a:lnSpc>
              <a:spcAft>
                <a:spcPts val="800"/>
              </a:spcAft>
              <a:buSzPct val="125000"/>
              <a:buFont typeface="Arial" panose="020B0604020202020204" pitchFamily="34" charset="0"/>
              <a:buChar char="•"/>
            </a:pPr>
            <a:endParaRPr lang="en-US" u="sng" dirty="0">
              <a:effectLst/>
              <a:latin typeface="Bradley Hand ITC" panose="03070402050302030203" pitchFamily="66" charset="0"/>
            </a:endParaRPr>
          </a:p>
          <a:p>
            <a:pPr marR="0" algn="just" defTabSz="914400">
              <a:lnSpc>
                <a:spcPct val="110000"/>
              </a:lnSpc>
              <a:spcAft>
                <a:spcPts val="800"/>
              </a:spcAft>
              <a:buSzPct val="125000"/>
            </a:pPr>
            <a:r>
              <a:rPr lang="en-US" sz="2200" b="1" dirty="0">
                <a:effectLst/>
                <a:latin typeface="Bradley Hand ITC" panose="03070402050302030203" pitchFamily="66" charset="0"/>
              </a:rPr>
              <a:t>The theories surrounding Dr. Hart’s disappearance include:</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Professional rivalry and ethical whistleblowing.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latin typeface="Bradley Hand ITC" panose="03070402050302030203" pitchFamily="66" charset="0"/>
              </a:rPr>
              <a:t>Lack of definitive physical evidence, such as fingerprints or DNA at the scene, which suggests the involvement of someone with knowledge of how to avoid being found.</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Absence of struggle, but presence of circumstantial clues.</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Disagreements in high-risk AI research possibly escalating.</a:t>
            </a:r>
          </a:p>
          <a:p>
            <a:pPr marL="342900" marR="0" lvl="0" indent="-228600" algn="just" defTabSz="914400">
              <a:lnSpc>
                <a:spcPct val="110000"/>
              </a:lnSpc>
              <a:spcAft>
                <a:spcPts val="800"/>
              </a:spcAft>
              <a:buSzPct val="125000"/>
              <a:buFont typeface="Arial" panose="020B0604020202020204" pitchFamily="34" charset="0"/>
              <a:buChar char="•"/>
              <a:tabLst>
                <a:tab pos="457200" algn="l"/>
              </a:tabLst>
            </a:pPr>
            <a:r>
              <a:rPr lang="en-US" sz="2200" b="1" dirty="0">
                <a:effectLst/>
                <a:latin typeface="Bradley Hand ITC" panose="03070402050302030203" pitchFamily="66" charset="0"/>
              </a:rPr>
              <a:t>A mysterious urgent email that remains unexplained and torn piece of paper that sounds like a threat.</a:t>
            </a:r>
          </a:p>
          <a:p>
            <a:pPr marR="0" algn="just" defTabSz="914400">
              <a:lnSpc>
                <a:spcPct val="110000"/>
              </a:lnSpc>
              <a:spcAft>
                <a:spcPts val="800"/>
              </a:spcAft>
              <a:buSzPct val="125000"/>
            </a:pPr>
            <a:r>
              <a:rPr lang="en-US" sz="2200" b="1" dirty="0">
                <a:effectLst/>
                <a:latin typeface="Bradley Hand ITC" panose="03070402050302030203" pitchFamily="66" charset="0"/>
              </a:rPr>
              <a:t>These elements suggest targeted pressure or threats related to her research (</a:t>
            </a:r>
            <a:r>
              <a:rPr lang="en-US" sz="2200" b="1" dirty="0" err="1">
                <a:effectLst/>
                <a:latin typeface="Bradley Hand ITC" panose="03070402050302030203" pitchFamily="66" charset="0"/>
              </a:rPr>
              <a:t>Corfmat</a:t>
            </a:r>
            <a:r>
              <a:rPr lang="en-US" sz="2200" b="1" dirty="0">
                <a:effectLst/>
                <a:latin typeface="Bradley Hand ITC" panose="03070402050302030203" pitchFamily="66" charset="0"/>
              </a:rPr>
              <a:t> et al., 2025).</a:t>
            </a:r>
          </a:p>
        </p:txBody>
      </p:sp>
      <p:pic>
        <p:nvPicPr>
          <p:cNvPr id="2" name="Picture 1" descr="A screenshot of a computer&#10;&#10;AI-generated content may be incorrect.">
            <a:extLst>
              <a:ext uri="{FF2B5EF4-FFF2-40B4-BE49-F238E27FC236}">
                <a16:creationId xmlns:a16="http://schemas.microsoft.com/office/drawing/2014/main" id="{8167FDE7-38E3-3A66-60C7-91688B7D65FF}"/>
              </a:ext>
            </a:extLst>
          </p:cNvPr>
          <p:cNvPicPr>
            <a:picLocks noChangeAspect="1"/>
          </p:cNvPicPr>
          <p:nvPr/>
        </p:nvPicPr>
        <p:blipFill>
          <a:blip r:embed="rId5">
            <a:extLst>
              <a:ext uri="{28A0092B-C50C-407E-A947-70E740481C1C}">
                <a14:useLocalDpi xmlns:a14="http://schemas.microsoft.com/office/drawing/2010/main" val="0"/>
              </a:ext>
            </a:extLst>
          </a:blip>
          <a:srcRect r="9804"/>
          <a:stretch/>
        </p:blipFill>
        <p:spPr>
          <a:xfrm>
            <a:off x="8148770" y="5385292"/>
            <a:ext cx="3282818" cy="1281905"/>
          </a:xfrm>
          <a:prstGeom prst="rect">
            <a:avLst/>
          </a:prstGeom>
        </p:spPr>
      </p:pic>
    </p:spTree>
    <p:extLst>
      <p:ext uri="{BB962C8B-B14F-4D97-AF65-F5344CB8AC3E}">
        <p14:creationId xmlns:p14="http://schemas.microsoft.com/office/powerpoint/2010/main" val="279072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4E430A-DB2A-FFC2-159E-A6F26148EBA2}"/>
              </a:ext>
            </a:extLst>
          </p:cNvPr>
          <p:cNvSpPr txBox="1"/>
          <p:nvPr/>
        </p:nvSpPr>
        <p:spPr>
          <a:xfrm>
            <a:off x="839244" y="2248638"/>
            <a:ext cx="10709753" cy="3877985"/>
          </a:xfrm>
          <a:prstGeom prst="rect">
            <a:avLst/>
          </a:prstGeom>
          <a:noFill/>
          <a:ln>
            <a:solidFill>
              <a:schemeClr val="tx2"/>
            </a:solidFill>
          </a:ln>
        </p:spPr>
        <p:txBody>
          <a:bodyPr wrap="square">
            <a:spAutoFit/>
          </a:bodyPr>
          <a:lstStyle/>
          <a:p>
            <a:pPr algn="ctr">
              <a:buNone/>
            </a:pPr>
            <a:r>
              <a:rPr lang="en-US" sz="2400" b="1" dirty="0">
                <a:latin typeface="Bradley Hand ITC" panose="03070402050302030203" pitchFamily="66" charset="0"/>
              </a:rPr>
              <a:t>Reflection</a:t>
            </a:r>
          </a:p>
          <a:p>
            <a:pPr algn="ctr">
              <a:buNone/>
            </a:pPr>
            <a:endParaRPr lang="en-US" sz="2400" b="1" dirty="0">
              <a:latin typeface="Bradley Hand ITC" panose="03070402050302030203" pitchFamily="66" charset="0"/>
            </a:endParaRPr>
          </a:p>
          <a:p>
            <a:pPr algn="just"/>
            <a:r>
              <a:rPr lang="en-US" sz="2200" b="1" dirty="0">
                <a:latin typeface="Bradley Hand ITC" panose="03070402050302030203" pitchFamily="66" charset="0"/>
              </a:rPr>
              <a:t>Throughout this investigation, I faced challenges in interpreting and evaluating evidence that was mostly circumstantial. </a:t>
            </a:r>
          </a:p>
          <a:p>
            <a:pPr algn="just"/>
            <a:r>
              <a:rPr lang="en-US" sz="2200" b="1" dirty="0">
                <a:latin typeface="Bradley Hand ITC" panose="03070402050302030203" pitchFamily="66" charset="0"/>
              </a:rPr>
              <a:t>It was difficult to draw strong conclusions without concrete forensic findings, which taught me the importance of critical analysis and cautious reasoning. </a:t>
            </a:r>
          </a:p>
          <a:p>
            <a:pPr algn="just"/>
            <a:r>
              <a:rPr lang="en-US" sz="2200" b="1" u="sng" dirty="0">
                <a:latin typeface="Bradley Hand ITC" panose="03070402050302030203" pitchFamily="66" charset="0"/>
              </a:rPr>
              <a:t>One lesson </a:t>
            </a:r>
            <a:r>
              <a:rPr lang="en-US" sz="2200" b="1" dirty="0">
                <a:latin typeface="Bradley Hand ITC" panose="03070402050302030203" pitchFamily="66" charset="0"/>
              </a:rPr>
              <a:t>I learned was to rely on reliable academic sources to support ideas and arguments. I also </a:t>
            </a:r>
            <a:r>
              <a:rPr lang="en-US" sz="2200" b="1" dirty="0" err="1">
                <a:latin typeface="Bradley Hand ITC" panose="03070402050302030203" pitchFamily="66" charset="0"/>
              </a:rPr>
              <a:t>realised</a:t>
            </a:r>
            <a:r>
              <a:rPr lang="en-US" sz="2200" b="1" dirty="0">
                <a:latin typeface="Bradley Hand ITC" panose="03070402050302030203" pitchFamily="66" charset="0"/>
              </a:rPr>
              <a:t> the value of structuring information clearly and logically, especially when dealing with complex topics like AI ethics and criminal investigation. This process helped improve my research skills and made me more confident in using evidence-based reasoning.</a:t>
            </a:r>
          </a:p>
        </p:txBody>
      </p:sp>
      <p:pic>
        <p:nvPicPr>
          <p:cNvPr id="5" name="Picture 4" descr="A robot with a hand on his chin">
            <a:extLst>
              <a:ext uri="{FF2B5EF4-FFF2-40B4-BE49-F238E27FC236}">
                <a16:creationId xmlns:a16="http://schemas.microsoft.com/office/drawing/2014/main" id="{4E7E2657-108D-5CC3-4DA8-2FC082DC00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8356" y="107013"/>
            <a:ext cx="6325644" cy="2034938"/>
          </a:xfrm>
          <a:prstGeom prst="rect">
            <a:avLst/>
          </a:prstGeom>
          <a:ln>
            <a:solidFill>
              <a:schemeClr val="tx2"/>
            </a:solidFill>
          </a:ln>
        </p:spPr>
      </p:pic>
    </p:spTree>
    <p:extLst>
      <p:ext uri="{BB962C8B-B14F-4D97-AF65-F5344CB8AC3E}">
        <p14:creationId xmlns:p14="http://schemas.microsoft.com/office/powerpoint/2010/main" val="1751178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F40C2-FB4F-F997-9B21-6011F3B786ED}"/>
              </a:ext>
            </a:extLst>
          </p:cNvPr>
          <p:cNvSpPr txBox="1"/>
          <p:nvPr/>
        </p:nvSpPr>
        <p:spPr>
          <a:xfrm>
            <a:off x="850071" y="62950"/>
            <a:ext cx="10104895" cy="5847242"/>
          </a:xfrm>
          <a:prstGeom prst="rect">
            <a:avLst/>
          </a:prstGeom>
          <a:noFill/>
        </p:spPr>
        <p:txBody>
          <a:bodyPr wrap="square">
            <a:spAutoFit/>
          </a:bodyPr>
          <a:lstStyle/>
          <a:p>
            <a:pPr marR="0" algn="ctr">
              <a:lnSpc>
                <a:spcPct val="115000"/>
              </a:lnSpc>
              <a:spcAft>
                <a:spcPts val="800"/>
              </a:spcAft>
            </a:pPr>
            <a:r>
              <a:rPr lang="en-GB" sz="2200" b="1" kern="100" dirty="0">
                <a:effectLst/>
                <a:latin typeface="Bradley Hand ITC" panose="03070402050302030203" pitchFamily="66" charset="0"/>
                <a:ea typeface="Calibri" panose="020F0502020204030204" pitchFamily="34" charset="0"/>
                <a:cs typeface="Times New Roman" panose="02020603050405020304" pitchFamily="18" charset="0"/>
              </a:rPr>
              <a:t>Reference List</a:t>
            </a:r>
          </a:p>
          <a:p>
            <a:pPr marL="285750" marR="0" indent="-285750" algn="just">
              <a:lnSpc>
                <a:spcPct val="115000"/>
              </a:lnSpc>
              <a:spcAft>
                <a:spcPts val="800"/>
              </a:spcAft>
              <a:buFont typeface="Wingdings" panose="05000000000000000000" pitchFamily="2" charset="2"/>
              <a:buChar char="ü"/>
            </a:pP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Bali, J., Garg, R., &amp; Bali, R. (2019). Artificial intelligence (AI) in healthcare and biomedical research: Why a strong computational/AI bioethics framework is required?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Indian Journal of Ophthalmology</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67</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(1), 3–6. </a:t>
            </a:r>
            <a:r>
              <a:rPr lang="en-GB" sz="2000" b="1" u="sng" kern="100" dirty="0">
                <a:effectLst/>
                <a:latin typeface="Bradley Hand ITC" panose="03070402050302030203" pitchFamily="66"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https://doi.org/10.4103/ijo.ijo_1292_18</a:t>
            </a:r>
            <a:endPar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285750" marR="0" indent="-285750" algn="just">
              <a:lnSpc>
                <a:spcPct val="115000"/>
              </a:lnSpc>
              <a:spcAft>
                <a:spcPts val="800"/>
              </a:spcAft>
              <a:buFont typeface="Wingdings" panose="05000000000000000000" pitchFamily="2" charset="2"/>
              <a:buChar char="ü"/>
            </a:pPr>
            <a:r>
              <a:rPr lang="en-GB" sz="2000" b="1" kern="100" dirty="0" err="1">
                <a:effectLst/>
                <a:latin typeface="Bradley Hand ITC" panose="03070402050302030203" pitchFamily="66" charset="0"/>
                <a:ea typeface="Calibri" panose="020F0502020204030204" pitchFamily="34" charset="0"/>
                <a:cs typeface="Times New Roman" panose="02020603050405020304" pitchFamily="18" charset="0"/>
              </a:rPr>
              <a:t>Corfmat</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M., Martineau, J. T., &amp; Régis, C. (2025). High-reward, high-risk technologies? An ethical and legal account of AI development in healthcare.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BMC Medical Ethics</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26</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(1), 4–19. </a:t>
            </a:r>
            <a:r>
              <a:rPr lang="en-GB" sz="2000" b="1" u="sng" kern="100" dirty="0">
                <a:effectLst/>
                <a:latin typeface="Bradley Hand ITC" panose="03070402050302030203" pitchFamily="66"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https://doi.org/10.1186/s12910-024-01158-1</a:t>
            </a:r>
            <a:endPar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285750" marR="0" indent="-285750" algn="just">
              <a:lnSpc>
                <a:spcPct val="115000"/>
              </a:lnSpc>
              <a:spcAft>
                <a:spcPts val="800"/>
              </a:spcAft>
              <a:buFont typeface="Wingdings" panose="05000000000000000000" pitchFamily="2" charset="2"/>
              <a:buChar char="ü"/>
            </a:pP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Al Mutawa, N., Bryce, J., Franqueira, V. N. L., Marrington, A., &amp; Read, J. C. (2019). Behavioural Digital Forensics Model: Embedding Behavioural Evidence Analysis into the Investigation of Digital Crimes.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Digital Investigation</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GB" sz="2000" b="1" i="1" kern="100" dirty="0">
                <a:effectLst/>
                <a:latin typeface="Bradley Hand ITC" panose="03070402050302030203" pitchFamily="66" charset="0"/>
                <a:ea typeface="Calibri" panose="020F0502020204030204" pitchFamily="34" charset="0"/>
                <a:cs typeface="Times New Roman" panose="02020603050405020304" pitchFamily="18" charset="0"/>
              </a:rPr>
              <a:t>28</a:t>
            </a:r>
            <a:r>
              <a:rPr lang="en-GB" sz="2000" b="1" kern="100" dirty="0">
                <a:effectLst/>
                <a:latin typeface="Bradley Hand ITC" panose="03070402050302030203" pitchFamily="66" charset="0"/>
                <a:ea typeface="Calibri" panose="020F0502020204030204" pitchFamily="34" charset="0"/>
                <a:cs typeface="Times New Roman" panose="02020603050405020304" pitchFamily="18" charset="0"/>
              </a:rPr>
              <a:t>, 70–82. </a:t>
            </a:r>
            <a:r>
              <a:rPr lang="en-GB" sz="2000" b="1" u="sng" kern="100" dirty="0">
                <a:effectLst/>
                <a:latin typeface="Bradley Hand ITC" panose="03070402050302030203" pitchFamily="66"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https://doi.org/10.1016/j.diin.2018.12.003</a:t>
            </a:r>
            <a:endPar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marL="285750" marR="0" indent="-285750" algn="just">
              <a:lnSpc>
                <a:spcPct val="115000"/>
              </a:lnSpc>
              <a:spcAft>
                <a:spcPts val="800"/>
              </a:spcAft>
              <a:buFont typeface="Wingdings" panose="05000000000000000000" pitchFamily="2" charset="2"/>
              <a:buChar char="ü"/>
            </a:pPr>
            <a:r>
              <a:rPr lang="en-US" sz="2000" b="1" kern="100" dirty="0" err="1">
                <a:effectLst/>
                <a:latin typeface="Bradley Hand ITC" panose="03070402050302030203" pitchFamily="66" charset="0"/>
                <a:ea typeface="Calibri" panose="020F0502020204030204" pitchFamily="34" charset="0"/>
                <a:cs typeface="Times New Roman" panose="02020603050405020304" pitchFamily="18" charset="0"/>
              </a:rPr>
              <a:t>Arthanari</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 A., Raj, S. S., &amp; Ravindran, V. (2025). A Narrative Review in Application of Artificial Intelligence in Forensic Science: Enhancing Accuracy in Crime Scene Analysis and Evidence Interpretation. </a:t>
            </a:r>
            <a:r>
              <a:rPr lang="en-US" sz="2000" b="1" i="1" kern="100" dirty="0">
                <a:effectLst/>
                <a:latin typeface="Bradley Hand ITC" panose="03070402050302030203" pitchFamily="66" charset="0"/>
                <a:ea typeface="Calibri" panose="020F0502020204030204" pitchFamily="34" charset="0"/>
                <a:cs typeface="Times New Roman" panose="02020603050405020304" pitchFamily="18" charset="0"/>
              </a:rPr>
              <a:t>Journal of International Oral Health</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 </a:t>
            </a:r>
            <a:r>
              <a:rPr lang="en-US" sz="2000" b="1" i="1" kern="100" dirty="0">
                <a:effectLst/>
                <a:latin typeface="Bradley Hand ITC" panose="03070402050302030203" pitchFamily="66" charset="0"/>
                <a:ea typeface="Calibri" panose="020F0502020204030204" pitchFamily="34" charset="0"/>
                <a:cs typeface="Times New Roman" panose="02020603050405020304" pitchFamily="18" charset="0"/>
              </a:rPr>
              <a:t>17</a:t>
            </a:r>
            <a:r>
              <a:rPr lang="en-US" sz="2000" b="1" kern="100" dirty="0">
                <a:effectLst/>
                <a:latin typeface="Bradley Hand ITC" panose="03070402050302030203" pitchFamily="66" charset="0"/>
                <a:ea typeface="Calibri" panose="020F0502020204030204" pitchFamily="34" charset="0"/>
                <a:cs typeface="Times New Roman" panose="02020603050405020304" pitchFamily="18" charset="0"/>
              </a:rPr>
              <a:t>(1), 15–22. https://doi.org/10.4103/jioh.jioh_162_24</a:t>
            </a:r>
          </a:p>
        </p:txBody>
      </p:sp>
    </p:spTree>
    <p:extLst>
      <p:ext uri="{BB962C8B-B14F-4D97-AF65-F5344CB8AC3E}">
        <p14:creationId xmlns:p14="http://schemas.microsoft.com/office/powerpoint/2010/main" val="3560853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127</TotalTime>
  <Words>806</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Bradley Hand ITC</vt:lpstr>
      <vt:lpstr>Tw Cen MT</vt:lpstr>
      <vt:lpstr>Wingdings</vt:lpstr>
      <vt:lpstr>Circuit</vt:lpstr>
      <vt:lpstr>Dr Hart`s disappearance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Evelinne Alice Dicu</dc:creator>
  <cp:lastModifiedBy>Evelinne Alice Dicu</cp:lastModifiedBy>
  <cp:revision>10</cp:revision>
  <dcterms:created xsi:type="dcterms:W3CDTF">2025-03-22T00:00:12Z</dcterms:created>
  <dcterms:modified xsi:type="dcterms:W3CDTF">2025-03-23T22:35:18Z</dcterms:modified>
</cp:coreProperties>
</file>