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7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98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779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061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424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280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12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499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4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01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43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91B71-3780-4338-BE4E-3E0EE4CAFB66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723A1-9A34-4B24-909A-36564DEA8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447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Books of Prime Entry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Lecture Example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089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853576"/>
              </p:ext>
            </p:extLst>
          </p:nvPr>
        </p:nvGraphicFramePr>
        <p:xfrm>
          <a:off x="107504" y="-4"/>
          <a:ext cx="9036494" cy="6858000"/>
        </p:xfrm>
        <a:graphic>
          <a:graphicData uri="http://schemas.openxmlformats.org/drawingml/2006/table">
            <a:tbl>
              <a:tblPr/>
              <a:tblGrid>
                <a:gridCol w="1516956"/>
                <a:gridCol w="1011304"/>
                <a:gridCol w="1011304"/>
                <a:gridCol w="1011304"/>
                <a:gridCol w="1419089"/>
                <a:gridCol w="1022179"/>
                <a:gridCol w="1022179"/>
                <a:gridCol w="1022179"/>
              </a:tblGrid>
              <a:tr h="396712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600" b="1" i="1" u="none" strike="noStrike">
                          <a:effectLst/>
                          <a:latin typeface="Arial"/>
                        </a:rPr>
                        <a:t>SALES DAY BOOK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15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15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15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15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Date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Customer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Amount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151"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151"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10-Jan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Mr Gerrard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2000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25-Jan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Mr Hughes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1200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928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3200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034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130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4529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426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Debtors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3200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426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426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CR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Sales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3200</a:t>
                      </a: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effectLst/>
                        <a:latin typeface="Arial"/>
                      </a:endParaRPr>
                    </a:p>
                  </a:txBody>
                  <a:tcPr marL="8465" marR="8465" marT="846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5792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4712779"/>
              </p:ext>
            </p:extLst>
          </p:nvPr>
        </p:nvGraphicFramePr>
        <p:xfrm>
          <a:off x="0" y="1"/>
          <a:ext cx="9143999" cy="6857998"/>
        </p:xfrm>
        <a:graphic>
          <a:graphicData uri="http://schemas.openxmlformats.org/drawingml/2006/table">
            <a:tbl>
              <a:tblPr/>
              <a:tblGrid>
                <a:gridCol w="1086053"/>
                <a:gridCol w="1086053"/>
                <a:gridCol w="1086053"/>
                <a:gridCol w="1086053"/>
                <a:gridCol w="1090121"/>
                <a:gridCol w="1090121"/>
                <a:gridCol w="1090121"/>
                <a:gridCol w="764712"/>
                <a:gridCol w="764712"/>
              </a:tblGrid>
              <a:tr h="305632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200" b="1" i="1" u="none" strike="noStrike">
                          <a:effectLst/>
                          <a:latin typeface="Arial"/>
                        </a:rPr>
                        <a:t>PURCHASE DAY BOOK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0251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0251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0251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0251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812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Date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Narrative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Purchases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Rent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Insurance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04-Jan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Mr Jameson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950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950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07-Jan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Rent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12-Jan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Insurance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24-Jan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Mr Jameson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2000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2000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899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6478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3700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2950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463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Purchases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2950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Rent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Insurance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CR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Creditors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3700</a:t>
                      </a: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801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6557" marR="6557" marT="65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6485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368648"/>
              </p:ext>
            </p:extLst>
          </p:nvPr>
        </p:nvGraphicFramePr>
        <p:xfrm>
          <a:off x="2" y="0"/>
          <a:ext cx="9143995" cy="6858004"/>
        </p:xfrm>
        <a:graphic>
          <a:graphicData uri="http://schemas.openxmlformats.org/drawingml/2006/table">
            <a:tbl>
              <a:tblPr/>
              <a:tblGrid>
                <a:gridCol w="683018"/>
                <a:gridCol w="683018"/>
                <a:gridCol w="683018"/>
                <a:gridCol w="47316"/>
                <a:gridCol w="683018"/>
                <a:gridCol w="685577"/>
                <a:gridCol w="685577"/>
                <a:gridCol w="685577"/>
                <a:gridCol w="347904"/>
                <a:gridCol w="593483"/>
                <a:gridCol w="480927"/>
                <a:gridCol w="480927"/>
                <a:gridCol w="480927"/>
                <a:gridCol w="480927"/>
                <a:gridCol w="480927"/>
                <a:gridCol w="480927"/>
                <a:gridCol w="480927"/>
              </a:tblGrid>
              <a:tr h="272822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200" b="1" i="1" u="none" strike="noStrike">
                          <a:effectLst/>
                          <a:latin typeface="Arial"/>
                        </a:rPr>
                        <a:t>CASH BOOK (Receipts)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9613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9613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9613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9613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Date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Narrative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Capital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Cash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From 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Discount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Sales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Debtors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Allowed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01-Jan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James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8000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8000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19-Jan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Mr Green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25-Jan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Mr Gerrard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1900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1900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30-Jan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Mr Hudson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170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170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21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0018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10370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8000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470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1900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8413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094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094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5386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Bank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10370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Discount Allowed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094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094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CR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Capital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8000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CR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Debtors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094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Sales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470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094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Debtors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effectLst/>
                          <a:latin typeface="Arial"/>
                        </a:rPr>
                        <a:t>1900</a:t>
                      </a: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094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6113" marR="6113" marT="611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7884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435836"/>
              </p:ext>
            </p:extLst>
          </p:nvPr>
        </p:nvGraphicFramePr>
        <p:xfrm>
          <a:off x="6" y="6"/>
          <a:ext cx="9143993" cy="6857993"/>
        </p:xfrm>
        <a:graphic>
          <a:graphicData uri="http://schemas.openxmlformats.org/drawingml/2006/table">
            <a:tbl>
              <a:tblPr/>
              <a:tblGrid>
                <a:gridCol w="606528"/>
                <a:gridCol w="1197703"/>
                <a:gridCol w="238005"/>
                <a:gridCol w="606528"/>
                <a:gridCol w="685863"/>
                <a:gridCol w="522076"/>
                <a:gridCol w="818942"/>
                <a:gridCol w="790790"/>
                <a:gridCol w="790790"/>
                <a:gridCol w="481128"/>
                <a:gridCol w="481128"/>
                <a:gridCol w="481128"/>
                <a:gridCol w="481128"/>
                <a:gridCol w="481128"/>
                <a:gridCol w="481128"/>
              </a:tblGrid>
              <a:tr h="332496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300" b="1" i="1" u="none" strike="noStrike">
                          <a:effectLst/>
                          <a:latin typeface="Arial"/>
                        </a:rPr>
                        <a:t>CASH BOOK (Payments)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2337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2337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2337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2337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Date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        Narrative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To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Petty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Cash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Discount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Creditors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Cash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Purchases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Received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02-Jan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Petty cash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14-Jan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Mr Jones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17-Jan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Rent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20-Jan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Mr Jameson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900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900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26-Jan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Insurance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41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8142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2100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1650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8142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2337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624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Creditors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1650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Creditors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624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Petty cash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624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Purchases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350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CR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Discount Received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 dirty="0">
                          <a:effectLst/>
                          <a:latin typeface="Arial"/>
                        </a:rPr>
                        <a:t>50</a:t>
                      </a:r>
                    </a:p>
                  </a:txBody>
                  <a:tcPr marL="6920" marR="6920" marT="6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4158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225366"/>
              </p:ext>
            </p:extLst>
          </p:nvPr>
        </p:nvGraphicFramePr>
        <p:xfrm>
          <a:off x="2" y="3"/>
          <a:ext cx="9143997" cy="6857999"/>
        </p:xfrm>
        <a:graphic>
          <a:graphicData uri="http://schemas.openxmlformats.org/drawingml/2006/table">
            <a:tbl>
              <a:tblPr/>
              <a:tblGrid>
                <a:gridCol w="1296572"/>
                <a:gridCol w="1573370"/>
                <a:gridCol w="1301429"/>
                <a:gridCol w="1301429"/>
                <a:gridCol w="1301429"/>
                <a:gridCol w="1456825"/>
                <a:gridCol w="912943"/>
              </a:tblGrid>
              <a:tr h="25846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b="1" i="0" u="none" strike="noStrike">
                          <a:effectLst/>
                          <a:latin typeface="Arial"/>
                        </a:rPr>
                        <a:t>PETTY CASH BOOK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Receipts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Narrative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Date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Stamps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Stationery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Bank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02-Jan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Stamps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28-Jan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Stationery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29-Jan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18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18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Bal c/f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31-Jan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76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237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18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23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76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Bal b/f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b="0" i="0" u="none" strike="noStrike">
                          <a:effectLst/>
                          <a:latin typeface="Arial"/>
                        </a:rPr>
                        <a:t>01-Feb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46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931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931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Stamps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931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Stationery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18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931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931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CR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Petty cash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24</a:t>
                      </a: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931"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 dirty="0">
                        <a:effectLst/>
                        <a:latin typeface="Arial"/>
                      </a:endParaRPr>
                    </a:p>
                  </a:txBody>
                  <a:tcPr marL="7107" marR="7107" marT="710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8748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2550422"/>
              </p:ext>
            </p:extLst>
          </p:nvPr>
        </p:nvGraphicFramePr>
        <p:xfrm>
          <a:off x="0" y="-5"/>
          <a:ext cx="9143999" cy="6858008"/>
        </p:xfrm>
        <a:graphic>
          <a:graphicData uri="http://schemas.openxmlformats.org/drawingml/2006/table">
            <a:tbl>
              <a:tblPr/>
              <a:tblGrid>
                <a:gridCol w="757250"/>
                <a:gridCol w="757250"/>
                <a:gridCol w="757250"/>
                <a:gridCol w="757250"/>
                <a:gridCol w="1148089"/>
                <a:gridCol w="765392"/>
                <a:gridCol w="863103"/>
                <a:gridCol w="1042239"/>
                <a:gridCol w="765392"/>
                <a:gridCol w="765392"/>
                <a:gridCol w="765392"/>
              </a:tblGrid>
              <a:tr h="250223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000" b="1" i="1" u="none" strike="noStrike">
                          <a:effectLst/>
                          <a:latin typeface="Arial"/>
                        </a:rPr>
                        <a:t>TRIAL BALANCE AT 31-1-05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0223"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098"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1" i="1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Dr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Cr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098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£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098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09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Sales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3670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Income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Debtors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1200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Asset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Purchases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3300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Expense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Rent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300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Expense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Insurance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Expense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Creditors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2000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Liability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Bank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8270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Asset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Capital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8000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Capital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Discount Allowed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100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Expense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Petty Cash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76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Asset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Discount Received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50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Income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Stamps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Expense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Stationery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18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Expense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5098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4365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13720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300" b="0" i="0" u="none" strike="noStrike">
                          <a:effectLst/>
                          <a:latin typeface="Arial"/>
                        </a:rPr>
                        <a:t>13720</a:t>
                      </a: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1689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42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421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 dirty="0">
                        <a:effectLst/>
                        <a:latin typeface="Arial"/>
                      </a:endParaRPr>
                    </a:p>
                  </a:txBody>
                  <a:tcPr marL="6116" marR="6116" marT="611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4898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299</Words>
  <Application>Microsoft Office PowerPoint</Application>
  <PresentationFormat>On-screen Show (4:3)</PresentationFormat>
  <Paragraphs>257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Books of Prime Entry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Books of Prime Entry </dc:title>
  <dc:creator>Marie Pitson</dc:creator>
  <cp:lastModifiedBy>Marie Pitson</cp:lastModifiedBy>
  <cp:revision>1</cp:revision>
  <dcterms:created xsi:type="dcterms:W3CDTF">2017-02-15T08:33:25Z</dcterms:created>
  <dcterms:modified xsi:type="dcterms:W3CDTF">2017-02-15T08:39:49Z</dcterms:modified>
</cp:coreProperties>
</file>