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43"/>
  </p:notesMasterIdLst>
  <p:sldIdLst>
    <p:sldId id="256" r:id="rId4"/>
    <p:sldId id="280" r:id="rId5"/>
    <p:sldId id="281" r:id="rId6"/>
    <p:sldId id="282" r:id="rId7"/>
    <p:sldId id="286" r:id="rId8"/>
    <p:sldId id="306" r:id="rId9"/>
    <p:sldId id="312" r:id="rId10"/>
    <p:sldId id="302" r:id="rId11"/>
    <p:sldId id="335" r:id="rId12"/>
    <p:sldId id="307" r:id="rId13"/>
    <p:sldId id="320" r:id="rId14"/>
    <p:sldId id="336" r:id="rId15"/>
    <p:sldId id="273" r:id="rId16"/>
    <p:sldId id="274" r:id="rId17"/>
    <p:sldId id="285" r:id="rId18"/>
    <p:sldId id="324" r:id="rId19"/>
    <p:sldId id="257" r:id="rId20"/>
    <p:sldId id="337" r:id="rId21"/>
    <p:sldId id="258" r:id="rId22"/>
    <p:sldId id="338" r:id="rId23"/>
    <p:sldId id="263" r:id="rId24"/>
    <p:sldId id="259" r:id="rId25"/>
    <p:sldId id="264" r:id="rId26"/>
    <p:sldId id="265" r:id="rId27"/>
    <p:sldId id="260" r:id="rId28"/>
    <p:sldId id="339" r:id="rId29"/>
    <p:sldId id="266" r:id="rId30"/>
    <p:sldId id="261" r:id="rId31"/>
    <p:sldId id="267" r:id="rId32"/>
    <p:sldId id="283" r:id="rId33"/>
    <p:sldId id="284" r:id="rId34"/>
    <p:sldId id="268" r:id="rId35"/>
    <p:sldId id="262" r:id="rId36"/>
    <p:sldId id="269" r:id="rId37"/>
    <p:sldId id="270" r:id="rId38"/>
    <p:sldId id="340" r:id="rId39"/>
    <p:sldId id="271" r:id="rId40"/>
    <p:sldId id="341" r:id="rId41"/>
    <p:sldId id="272"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9" d="100"/>
          <a:sy n="99" d="100"/>
        </p:scale>
        <p:origin x="144" y="3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oleObject" Target="file:///C:\Users\mdurk\Documents\Harmony%20conference\Townhill%20Data\Townhill%20Data.xlsx" TargetMode="Externa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3200" b="1" i="0" u="none" strike="noStrike" kern="1200" spc="0" baseline="0">
                <a:solidFill>
                  <a:schemeClr val="tx1">
                    <a:lumMod val="65000"/>
                    <a:lumOff val="35000"/>
                  </a:schemeClr>
                </a:solidFill>
                <a:latin typeface="+mn-lt"/>
                <a:ea typeface="+mn-ea"/>
                <a:cs typeface="+mn-cs"/>
              </a:defRPr>
            </a:pPr>
            <a:r>
              <a:rPr lang="en-GB" sz="3200" b="1"/>
              <a:t>Townhill</a:t>
            </a:r>
            <a:r>
              <a:rPr lang="en-GB" sz="3200" b="1" baseline="0"/>
              <a:t> Crime 2006-2018</a:t>
            </a:r>
            <a:endParaRPr lang="en-GB" sz="3200" b="1"/>
          </a:p>
        </c:rich>
      </c:tx>
      <c:overlay val="0"/>
      <c:spPr>
        <a:noFill/>
        <a:ln>
          <a:noFill/>
        </a:ln>
        <a:effectLst/>
      </c:spPr>
      <c:txPr>
        <a:bodyPr rot="0" spcFirstLastPara="1" vertOverflow="ellipsis" vert="horz" wrap="square" anchor="ctr" anchorCtr="1"/>
        <a:lstStyle/>
        <a:p>
          <a:pPr>
            <a:defRPr sz="32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Crime!$A$3</c:f>
              <c:strCache>
                <c:ptCount val="1"/>
                <c:pt idx="0">
                  <c:v>Burglary</c:v>
                </c:pt>
              </c:strCache>
            </c:strRef>
          </c:tx>
          <c:spPr>
            <a:ln w="28575" cap="rnd">
              <a:solidFill>
                <a:schemeClr val="accent1"/>
              </a:solidFill>
              <a:round/>
            </a:ln>
            <a:effectLst/>
          </c:spPr>
          <c:marker>
            <c:symbol val="none"/>
          </c:marker>
          <c:cat>
            <c:numRef>
              <c:f>Crime!$B$2:$N$2</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Crime!$B$3:$N$3</c:f>
              <c:numCache>
                <c:formatCode>General</c:formatCode>
                <c:ptCount val="13"/>
                <c:pt idx="0">
                  <c:v>145</c:v>
                </c:pt>
                <c:pt idx="1">
                  <c:v>225</c:v>
                </c:pt>
                <c:pt idx="2">
                  <c:v>150</c:v>
                </c:pt>
                <c:pt idx="3">
                  <c:v>150</c:v>
                </c:pt>
                <c:pt idx="4">
                  <c:v>112</c:v>
                </c:pt>
                <c:pt idx="5">
                  <c:v>99</c:v>
                </c:pt>
                <c:pt idx="6">
                  <c:v>122</c:v>
                </c:pt>
                <c:pt idx="7">
                  <c:v>65</c:v>
                </c:pt>
                <c:pt idx="8">
                  <c:v>77</c:v>
                </c:pt>
                <c:pt idx="9">
                  <c:v>50</c:v>
                </c:pt>
                <c:pt idx="10">
                  <c:v>56</c:v>
                </c:pt>
                <c:pt idx="11">
                  <c:v>69</c:v>
                </c:pt>
                <c:pt idx="12">
                  <c:v>39</c:v>
                </c:pt>
              </c:numCache>
            </c:numRef>
          </c:val>
          <c:smooth val="0"/>
          <c:extLst>
            <c:ext xmlns:c16="http://schemas.microsoft.com/office/drawing/2014/chart" uri="{C3380CC4-5D6E-409C-BE32-E72D297353CC}">
              <c16:uniqueId val="{00000000-B8F1-4DED-8D97-2574A7ACD654}"/>
            </c:ext>
          </c:extLst>
        </c:ser>
        <c:ser>
          <c:idx val="1"/>
          <c:order val="1"/>
          <c:tx>
            <c:strRef>
              <c:f>Crime!$A$4</c:f>
              <c:strCache>
                <c:ptCount val="1"/>
                <c:pt idx="0">
                  <c:v>Theft from vehicles</c:v>
                </c:pt>
              </c:strCache>
            </c:strRef>
          </c:tx>
          <c:spPr>
            <a:ln w="28575" cap="rnd">
              <a:solidFill>
                <a:schemeClr val="accent2"/>
              </a:solidFill>
              <a:round/>
            </a:ln>
            <a:effectLst/>
          </c:spPr>
          <c:marker>
            <c:symbol val="none"/>
          </c:marker>
          <c:cat>
            <c:numRef>
              <c:f>Crime!$B$2:$N$2</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Crime!$B$4:$N$4</c:f>
              <c:numCache>
                <c:formatCode>General</c:formatCode>
                <c:ptCount val="13"/>
                <c:pt idx="0">
                  <c:v>75</c:v>
                </c:pt>
                <c:pt idx="1">
                  <c:v>50</c:v>
                </c:pt>
                <c:pt idx="2">
                  <c:v>40</c:v>
                </c:pt>
                <c:pt idx="3">
                  <c:v>50</c:v>
                </c:pt>
                <c:pt idx="4">
                  <c:v>43</c:v>
                </c:pt>
                <c:pt idx="5">
                  <c:v>86</c:v>
                </c:pt>
                <c:pt idx="6">
                  <c:v>50</c:v>
                </c:pt>
                <c:pt idx="7">
                  <c:v>36</c:v>
                </c:pt>
                <c:pt idx="8">
                  <c:v>24</c:v>
                </c:pt>
                <c:pt idx="9">
                  <c:v>27</c:v>
                </c:pt>
                <c:pt idx="10">
                  <c:v>18</c:v>
                </c:pt>
                <c:pt idx="11">
                  <c:v>38</c:v>
                </c:pt>
                <c:pt idx="12">
                  <c:v>17</c:v>
                </c:pt>
              </c:numCache>
            </c:numRef>
          </c:val>
          <c:smooth val="0"/>
          <c:extLst>
            <c:ext xmlns:c16="http://schemas.microsoft.com/office/drawing/2014/chart" uri="{C3380CC4-5D6E-409C-BE32-E72D297353CC}">
              <c16:uniqueId val="{00000001-B8F1-4DED-8D97-2574A7ACD654}"/>
            </c:ext>
          </c:extLst>
        </c:ser>
        <c:ser>
          <c:idx val="2"/>
          <c:order val="2"/>
          <c:tx>
            <c:strRef>
              <c:f>Crime!$A$5</c:f>
              <c:strCache>
                <c:ptCount val="1"/>
                <c:pt idx="0">
                  <c:v>Theft of vehicles</c:v>
                </c:pt>
              </c:strCache>
            </c:strRef>
          </c:tx>
          <c:spPr>
            <a:ln w="28575" cap="rnd">
              <a:solidFill>
                <a:schemeClr val="accent3"/>
              </a:solidFill>
              <a:round/>
            </a:ln>
            <a:effectLst/>
          </c:spPr>
          <c:marker>
            <c:symbol val="none"/>
          </c:marker>
          <c:cat>
            <c:numRef>
              <c:f>Crime!$B$2:$N$2</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Crime!$B$5:$N$5</c:f>
              <c:numCache>
                <c:formatCode>General</c:formatCode>
                <c:ptCount val="13"/>
                <c:pt idx="0">
                  <c:v>75</c:v>
                </c:pt>
                <c:pt idx="1">
                  <c:v>45</c:v>
                </c:pt>
                <c:pt idx="2">
                  <c:v>50</c:v>
                </c:pt>
                <c:pt idx="3">
                  <c:v>40</c:v>
                </c:pt>
                <c:pt idx="4">
                  <c:v>25</c:v>
                </c:pt>
                <c:pt idx="5">
                  <c:v>30</c:v>
                </c:pt>
                <c:pt idx="6">
                  <c:v>37</c:v>
                </c:pt>
                <c:pt idx="7">
                  <c:v>27</c:v>
                </c:pt>
                <c:pt idx="8">
                  <c:v>22</c:v>
                </c:pt>
                <c:pt idx="9">
                  <c:v>29</c:v>
                </c:pt>
                <c:pt idx="10">
                  <c:v>30</c:v>
                </c:pt>
                <c:pt idx="11">
                  <c:v>29</c:v>
                </c:pt>
                <c:pt idx="12">
                  <c:v>16</c:v>
                </c:pt>
              </c:numCache>
            </c:numRef>
          </c:val>
          <c:smooth val="0"/>
          <c:extLst>
            <c:ext xmlns:c16="http://schemas.microsoft.com/office/drawing/2014/chart" uri="{C3380CC4-5D6E-409C-BE32-E72D297353CC}">
              <c16:uniqueId val="{00000002-B8F1-4DED-8D97-2574A7ACD654}"/>
            </c:ext>
          </c:extLst>
        </c:ser>
        <c:ser>
          <c:idx val="3"/>
          <c:order val="3"/>
          <c:tx>
            <c:strRef>
              <c:f>Crime!$A$6</c:f>
              <c:strCache>
                <c:ptCount val="1"/>
                <c:pt idx="0">
                  <c:v>Other theft</c:v>
                </c:pt>
              </c:strCache>
            </c:strRef>
          </c:tx>
          <c:spPr>
            <a:ln w="28575" cap="rnd">
              <a:solidFill>
                <a:schemeClr val="accent4"/>
              </a:solidFill>
              <a:round/>
            </a:ln>
            <a:effectLst/>
          </c:spPr>
          <c:marker>
            <c:symbol val="none"/>
          </c:marker>
          <c:cat>
            <c:numRef>
              <c:f>Crime!$B$2:$N$2</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Crime!$B$6:$N$6</c:f>
              <c:numCache>
                <c:formatCode>General</c:formatCode>
                <c:ptCount val="13"/>
                <c:pt idx="0">
                  <c:v>190</c:v>
                </c:pt>
                <c:pt idx="1">
                  <c:v>225</c:v>
                </c:pt>
                <c:pt idx="2">
                  <c:v>200</c:v>
                </c:pt>
                <c:pt idx="3">
                  <c:v>175</c:v>
                </c:pt>
                <c:pt idx="4">
                  <c:v>160</c:v>
                </c:pt>
                <c:pt idx="5">
                  <c:v>117</c:v>
                </c:pt>
                <c:pt idx="6">
                  <c:v>88</c:v>
                </c:pt>
                <c:pt idx="7">
                  <c:v>73</c:v>
                </c:pt>
                <c:pt idx="8">
                  <c:v>94</c:v>
                </c:pt>
                <c:pt idx="9">
                  <c:v>79</c:v>
                </c:pt>
                <c:pt idx="10">
                  <c:v>96</c:v>
                </c:pt>
                <c:pt idx="11">
                  <c:v>95</c:v>
                </c:pt>
                <c:pt idx="12">
                  <c:v>80</c:v>
                </c:pt>
              </c:numCache>
            </c:numRef>
          </c:val>
          <c:smooth val="0"/>
          <c:extLst>
            <c:ext xmlns:c16="http://schemas.microsoft.com/office/drawing/2014/chart" uri="{C3380CC4-5D6E-409C-BE32-E72D297353CC}">
              <c16:uniqueId val="{00000003-B8F1-4DED-8D97-2574A7ACD654}"/>
            </c:ext>
          </c:extLst>
        </c:ser>
        <c:ser>
          <c:idx val="4"/>
          <c:order val="4"/>
          <c:tx>
            <c:strRef>
              <c:f>Crime!$A$7</c:f>
              <c:strCache>
                <c:ptCount val="1"/>
                <c:pt idx="0">
                  <c:v>Criminal damage</c:v>
                </c:pt>
              </c:strCache>
            </c:strRef>
          </c:tx>
          <c:spPr>
            <a:ln w="28575" cap="rnd">
              <a:solidFill>
                <a:schemeClr val="tx1"/>
              </a:solidFill>
              <a:round/>
            </a:ln>
            <a:effectLst/>
          </c:spPr>
          <c:marker>
            <c:symbol val="none"/>
          </c:marker>
          <c:cat>
            <c:numRef>
              <c:f>Crime!$B$2:$N$2</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Crime!$B$7:$N$7</c:f>
              <c:numCache>
                <c:formatCode>General</c:formatCode>
                <c:ptCount val="13"/>
                <c:pt idx="0">
                  <c:v>310</c:v>
                </c:pt>
                <c:pt idx="1">
                  <c:v>265</c:v>
                </c:pt>
                <c:pt idx="2">
                  <c:v>255</c:v>
                </c:pt>
                <c:pt idx="3">
                  <c:v>225</c:v>
                </c:pt>
                <c:pt idx="4">
                  <c:v>224</c:v>
                </c:pt>
                <c:pt idx="5">
                  <c:v>173</c:v>
                </c:pt>
                <c:pt idx="6">
                  <c:v>161</c:v>
                </c:pt>
                <c:pt idx="7">
                  <c:v>140</c:v>
                </c:pt>
                <c:pt idx="8">
                  <c:v>140</c:v>
                </c:pt>
                <c:pt idx="9">
                  <c:v>166</c:v>
                </c:pt>
                <c:pt idx="10">
                  <c:v>197</c:v>
                </c:pt>
                <c:pt idx="11">
                  <c:v>155</c:v>
                </c:pt>
                <c:pt idx="12">
                  <c:v>217</c:v>
                </c:pt>
              </c:numCache>
            </c:numRef>
          </c:val>
          <c:smooth val="0"/>
          <c:extLst>
            <c:ext xmlns:c16="http://schemas.microsoft.com/office/drawing/2014/chart" uri="{C3380CC4-5D6E-409C-BE32-E72D297353CC}">
              <c16:uniqueId val="{00000004-B8F1-4DED-8D97-2574A7ACD654}"/>
            </c:ext>
          </c:extLst>
        </c:ser>
        <c:ser>
          <c:idx val="5"/>
          <c:order val="5"/>
          <c:tx>
            <c:strRef>
              <c:f>Crime!$A$8</c:f>
              <c:strCache>
                <c:ptCount val="1"/>
                <c:pt idx="0">
                  <c:v>Drugs offences</c:v>
                </c:pt>
              </c:strCache>
            </c:strRef>
          </c:tx>
          <c:spPr>
            <a:ln w="28575" cap="rnd">
              <a:solidFill>
                <a:schemeClr val="accent6"/>
              </a:solidFill>
              <a:round/>
            </a:ln>
            <a:effectLst/>
          </c:spPr>
          <c:marker>
            <c:symbol val="none"/>
          </c:marker>
          <c:cat>
            <c:numRef>
              <c:f>Crime!$B$2:$N$2</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Crime!$B$8:$N$8</c:f>
              <c:numCache>
                <c:formatCode>General</c:formatCode>
                <c:ptCount val="13"/>
                <c:pt idx="0">
                  <c:v>20</c:v>
                </c:pt>
                <c:pt idx="1">
                  <c:v>25</c:v>
                </c:pt>
                <c:pt idx="2">
                  <c:v>35</c:v>
                </c:pt>
                <c:pt idx="3">
                  <c:v>40</c:v>
                </c:pt>
                <c:pt idx="4">
                  <c:v>68</c:v>
                </c:pt>
                <c:pt idx="5">
                  <c:v>52</c:v>
                </c:pt>
                <c:pt idx="6">
                  <c:v>44</c:v>
                </c:pt>
                <c:pt idx="7">
                  <c:v>29</c:v>
                </c:pt>
                <c:pt idx="8">
                  <c:v>36</c:v>
                </c:pt>
                <c:pt idx="9">
                  <c:v>29</c:v>
                </c:pt>
                <c:pt idx="10">
                  <c:v>17</c:v>
                </c:pt>
                <c:pt idx="11">
                  <c:v>25</c:v>
                </c:pt>
                <c:pt idx="12">
                  <c:v>20</c:v>
                </c:pt>
              </c:numCache>
            </c:numRef>
          </c:val>
          <c:smooth val="0"/>
          <c:extLst>
            <c:ext xmlns:c16="http://schemas.microsoft.com/office/drawing/2014/chart" uri="{C3380CC4-5D6E-409C-BE32-E72D297353CC}">
              <c16:uniqueId val="{00000005-B8F1-4DED-8D97-2574A7ACD654}"/>
            </c:ext>
          </c:extLst>
        </c:ser>
        <c:ser>
          <c:idx val="6"/>
          <c:order val="6"/>
          <c:tx>
            <c:strRef>
              <c:f>Crime!$A$9</c:f>
              <c:strCache>
                <c:ptCount val="1"/>
                <c:pt idx="0">
                  <c:v>Other  </c:v>
                </c:pt>
              </c:strCache>
            </c:strRef>
          </c:tx>
          <c:spPr>
            <a:ln w="28575" cap="rnd">
              <a:solidFill>
                <a:schemeClr val="accent1">
                  <a:lumMod val="60000"/>
                </a:schemeClr>
              </a:solidFill>
              <a:round/>
            </a:ln>
            <a:effectLst/>
          </c:spPr>
          <c:marker>
            <c:symbol val="none"/>
          </c:marker>
          <c:cat>
            <c:numRef>
              <c:f>Crime!$B$2:$N$2</c:f>
              <c:numCache>
                <c:formatCode>General</c:formatCode>
                <c:ptCount val="13"/>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numCache>
            </c:numRef>
          </c:cat>
          <c:val>
            <c:numRef>
              <c:f>Crime!$B$9:$N$9</c:f>
              <c:numCache>
                <c:formatCode>General</c:formatCode>
                <c:ptCount val="13"/>
                <c:pt idx="0">
                  <c:v>35</c:v>
                </c:pt>
                <c:pt idx="1">
                  <c:v>30</c:v>
                </c:pt>
                <c:pt idx="2">
                  <c:v>25</c:v>
                </c:pt>
                <c:pt idx="3">
                  <c:v>22</c:v>
                </c:pt>
                <c:pt idx="4">
                  <c:v>19</c:v>
                </c:pt>
                <c:pt idx="5">
                  <c:v>7</c:v>
                </c:pt>
                <c:pt idx="6">
                  <c:v>14</c:v>
                </c:pt>
                <c:pt idx="7">
                  <c:v>7</c:v>
                </c:pt>
                <c:pt idx="8">
                  <c:v>14</c:v>
                </c:pt>
                <c:pt idx="9">
                  <c:v>15</c:v>
                </c:pt>
                <c:pt idx="10">
                  <c:v>13</c:v>
                </c:pt>
                <c:pt idx="11">
                  <c:v>19</c:v>
                </c:pt>
                <c:pt idx="12">
                  <c:v>19</c:v>
                </c:pt>
              </c:numCache>
            </c:numRef>
          </c:val>
          <c:smooth val="0"/>
          <c:extLst>
            <c:ext xmlns:c16="http://schemas.microsoft.com/office/drawing/2014/chart" uri="{C3380CC4-5D6E-409C-BE32-E72D297353CC}">
              <c16:uniqueId val="{00000006-B8F1-4DED-8D97-2574A7ACD654}"/>
            </c:ext>
          </c:extLst>
        </c:ser>
        <c:dLbls>
          <c:showLegendKey val="0"/>
          <c:showVal val="0"/>
          <c:showCatName val="0"/>
          <c:showSerName val="0"/>
          <c:showPercent val="0"/>
          <c:showBubbleSize val="0"/>
        </c:dLbls>
        <c:smooth val="0"/>
        <c:axId val="389357896"/>
        <c:axId val="389547280"/>
      </c:lineChart>
      <c:catAx>
        <c:axId val="38935789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389547280"/>
        <c:crosses val="autoZero"/>
        <c:auto val="1"/>
        <c:lblAlgn val="ctr"/>
        <c:lblOffset val="100"/>
        <c:noMultiLvlLbl val="0"/>
      </c:catAx>
      <c:valAx>
        <c:axId val="38954728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8935789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25400" cap="flat" cmpd="sng" algn="ctr">
      <a:solidFill>
        <a:schemeClr val="tx1"/>
      </a:solidFill>
      <a:round/>
    </a:ln>
    <a:effectLst/>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0.79012</cdr:x>
      <cdr:y>0.77399</cdr:y>
    </cdr:from>
    <cdr:to>
      <cdr:x>0.99726</cdr:x>
      <cdr:y>0.99787</cdr:y>
    </cdr:to>
    <cdr:sp macro="" textlink="">
      <cdr:nvSpPr>
        <cdr:cNvPr id="2" name="TextBox 1">
          <a:extLst xmlns:a="http://schemas.openxmlformats.org/drawingml/2006/main">
            <a:ext uri="{FF2B5EF4-FFF2-40B4-BE49-F238E27FC236}">
              <a16:creationId xmlns:a16="http://schemas.microsoft.com/office/drawing/2014/main" id="{57AADA67-3D92-4655-A7D0-1FA9DC646065}"/>
            </a:ext>
          </a:extLst>
        </cdr:cNvPr>
        <cdr:cNvSpPr txBox="1"/>
      </cdr:nvSpPr>
      <cdr:spPr>
        <a:xfrm xmlns:a="http://schemas.openxmlformats.org/drawingml/2006/main">
          <a:off x="5486401" y="3457575"/>
          <a:ext cx="1438275" cy="100012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1100"/>
            <a:t>Data provided by South Wales Police Performance Analysts</a:t>
          </a:r>
        </a:p>
        <a:p xmlns:a="http://schemas.openxmlformats.org/drawingml/2006/main">
          <a:r>
            <a:rPr lang="en-GB" sz="1100"/>
            <a:t>16 April 2019</a:t>
          </a: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463DDB-E2D8-4972-AF93-07186303BC38}" type="datetimeFigureOut">
              <a:rPr lang="en-GB" smtClean="0"/>
              <a:t>12/03/2020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1E8964-FB50-45D0-9E43-AEE273F347C2}" type="slidenum">
              <a:rPr lang="en-GB" smtClean="0"/>
              <a:t>‹#›</a:t>
            </a:fld>
            <a:endParaRPr lang="en-GB"/>
          </a:p>
        </p:txBody>
      </p:sp>
    </p:spTree>
    <p:extLst>
      <p:ext uri="{BB962C8B-B14F-4D97-AF65-F5344CB8AC3E}">
        <p14:creationId xmlns:p14="http://schemas.microsoft.com/office/powerpoint/2010/main" val="4099533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379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EB170B-E1B9-4FC5-9B75-F16D3CAD26E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94177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8A9F8-B8D9-4090-838A-EAF11AC099D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578A78-B502-4F9F-8C34-F07741B350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E12FF0-D960-4461-9636-9C797F472EF3}"/>
              </a:ext>
            </a:extLst>
          </p:cNvPr>
          <p:cNvSpPr>
            <a:spLocks noGrp="1"/>
          </p:cNvSpPr>
          <p:nvPr>
            <p:ph type="dt" sz="half" idx="10"/>
          </p:nvPr>
        </p:nvSpPr>
        <p:spPr/>
        <p:txBody>
          <a:bodyPr/>
          <a:lstStyle/>
          <a:p>
            <a:fld id="{EE315177-F611-4448-8BF8-2253E301C03E}" type="datetimeFigureOut">
              <a:rPr lang="en-GB" smtClean="0"/>
              <a:t>12/03/2020</a:t>
            </a:fld>
            <a:endParaRPr lang="en-GB"/>
          </a:p>
        </p:txBody>
      </p:sp>
      <p:sp>
        <p:nvSpPr>
          <p:cNvPr id="5" name="Footer Placeholder 4">
            <a:extLst>
              <a:ext uri="{FF2B5EF4-FFF2-40B4-BE49-F238E27FC236}">
                <a16:creationId xmlns:a16="http://schemas.microsoft.com/office/drawing/2014/main" id="{8A2B14EE-5F34-4108-97BD-E42F736E56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C57759-5C85-461E-9130-FE64A004875A}"/>
              </a:ext>
            </a:extLst>
          </p:cNvPr>
          <p:cNvSpPr>
            <a:spLocks noGrp="1"/>
          </p:cNvSpPr>
          <p:nvPr>
            <p:ph type="sldNum" sz="quarter" idx="12"/>
          </p:nvPr>
        </p:nvSpPr>
        <p:spPr/>
        <p:txBody>
          <a:bodyPr/>
          <a:lstStyle/>
          <a:p>
            <a:fld id="{970E7621-9BB7-4ABB-9F36-B7B79ED1A1B7}" type="slidenum">
              <a:rPr lang="en-GB" smtClean="0"/>
              <a:t>‹#›</a:t>
            </a:fld>
            <a:endParaRPr lang="en-GB"/>
          </a:p>
        </p:txBody>
      </p:sp>
    </p:spTree>
    <p:extLst>
      <p:ext uri="{BB962C8B-B14F-4D97-AF65-F5344CB8AC3E}">
        <p14:creationId xmlns:p14="http://schemas.microsoft.com/office/powerpoint/2010/main" val="3971556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68FB8-F873-4D09-B726-EB36F46947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D8414E-E5CF-4BC9-9413-B2003F9E73E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B9212D-D0E3-4407-831F-0B7B47AEF111}"/>
              </a:ext>
            </a:extLst>
          </p:cNvPr>
          <p:cNvSpPr>
            <a:spLocks noGrp="1"/>
          </p:cNvSpPr>
          <p:nvPr>
            <p:ph type="dt" sz="half" idx="10"/>
          </p:nvPr>
        </p:nvSpPr>
        <p:spPr/>
        <p:txBody>
          <a:bodyPr/>
          <a:lstStyle/>
          <a:p>
            <a:fld id="{EE315177-F611-4448-8BF8-2253E301C03E}" type="datetimeFigureOut">
              <a:rPr lang="en-GB" smtClean="0"/>
              <a:t>12/03/2020</a:t>
            </a:fld>
            <a:endParaRPr lang="en-GB"/>
          </a:p>
        </p:txBody>
      </p:sp>
      <p:sp>
        <p:nvSpPr>
          <p:cNvPr id="5" name="Footer Placeholder 4">
            <a:extLst>
              <a:ext uri="{FF2B5EF4-FFF2-40B4-BE49-F238E27FC236}">
                <a16:creationId xmlns:a16="http://schemas.microsoft.com/office/drawing/2014/main" id="{6FCCFB9A-C7E8-4216-B834-55628B9767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5DA6A6-F105-4FC5-9096-FE35E4605633}"/>
              </a:ext>
            </a:extLst>
          </p:cNvPr>
          <p:cNvSpPr>
            <a:spLocks noGrp="1"/>
          </p:cNvSpPr>
          <p:nvPr>
            <p:ph type="sldNum" sz="quarter" idx="12"/>
          </p:nvPr>
        </p:nvSpPr>
        <p:spPr/>
        <p:txBody>
          <a:bodyPr/>
          <a:lstStyle/>
          <a:p>
            <a:fld id="{970E7621-9BB7-4ABB-9F36-B7B79ED1A1B7}" type="slidenum">
              <a:rPr lang="en-GB" smtClean="0"/>
              <a:t>‹#›</a:t>
            </a:fld>
            <a:endParaRPr lang="en-GB"/>
          </a:p>
        </p:txBody>
      </p:sp>
    </p:spTree>
    <p:extLst>
      <p:ext uri="{BB962C8B-B14F-4D97-AF65-F5344CB8AC3E}">
        <p14:creationId xmlns:p14="http://schemas.microsoft.com/office/powerpoint/2010/main" val="48153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809FF-D210-4BE7-8C05-5D6F41BA210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6D3FD8F-FF57-40B4-986E-ADFC26E46CF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6C33B91-4B16-482A-819F-4F05BAD762AA}"/>
              </a:ext>
            </a:extLst>
          </p:cNvPr>
          <p:cNvSpPr>
            <a:spLocks noGrp="1"/>
          </p:cNvSpPr>
          <p:nvPr>
            <p:ph type="dt" sz="half" idx="10"/>
          </p:nvPr>
        </p:nvSpPr>
        <p:spPr/>
        <p:txBody>
          <a:bodyPr/>
          <a:lstStyle/>
          <a:p>
            <a:fld id="{EE315177-F611-4448-8BF8-2253E301C03E}" type="datetimeFigureOut">
              <a:rPr lang="en-GB" smtClean="0"/>
              <a:t>12/03/2020</a:t>
            </a:fld>
            <a:endParaRPr lang="en-GB"/>
          </a:p>
        </p:txBody>
      </p:sp>
      <p:sp>
        <p:nvSpPr>
          <p:cNvPr id="5" name="Footer Placeholder 4">
            <a:extLst>
              <a:ext uri="{FF2B5EF4-FFF2-40B4-BE49-F238E27FC236}">
                <a16:creationId xmlns:a16="http://schemas.microsoft.com/office/drawing/2014/main" id="{9F737650-ACEF-4AC5-A2B4-F979ED4E2F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BC47FB-9407-449F-8D6E-39715BFD4FA7}"/>
              </a:ext>
            </a:extLst>
          </p:cNvPr>
          <p:cNvSpPr>
            <a:spLocks noGrp="1"/>
          </p:cNvSpPr>
          <p:nvPr>
            <p:ph type="sldNum" sz="quarter" idx="12"/>
          </p:nvPr>
        </p:nvSpPr>
        <p:spPr/>
        <p:txBody>
          <a:bodyPr/>
          <a:lstStyle/>
          <a:p>
            <a:fld id="{970E7621-9BB7-4ABB-9F36-B7B79ED1A1B7}" type="slidenum">
              <a:rPr lang="en-GB" smtClean="0"/>
              <a:t>‹#›</a:t>
            </a:fld>
            <a:endParaRPr lang="en-GB"/>
          </a:p>
        </p:txBody>
      </p:sp>
    </p:spTree>
    <p:extLst>
      <p:ext uri="{BB962C8B-B14F-4D97-AF65-F5344CB8AC3E}">
        <p14:creationId xmlns:p14="http://schemas.microsoft.com/office/powerpoint/2010/main" val="3844910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0212F-FA8F-46ED-9628-C20FD7FFA4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72F2D5-CD85-4528-9F48-E6CFFA034F2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9596A4C-BD39-442B-8FB6-1891BB69138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BBDEC33-4EE3-4C3F-9411-658753ACF36A}"/>
              </a:ext>
            </a:extLst>
          </p:cNvPr>
          <p:cNvSpPr>
            <a:spLocks noGrp="1"/>
          </p:cNvSpPr>
          <p:nvPr>
            <p:ph type="dt" sz="half" idx="10"/>
          </p:nvPr>
        </p:nvSpPr>
        <p:spPr/>
        <p:txBody>
          <a:bodyPr/>
          <a:lstStyle/>
          <a:p>
            <a:fld id="{EE315177-F611-4448-8BF8-2253E301C03E}" type="datetimeFigureOut">
              <a:rPr lang="en-GB" smtClean="0"/>
              <a:t>12/03/2020</a:t>
            </a:fld>
            <a:endParaRPr lang="en-GB"/>
          </a:p>
        </p:txBody>
      </p:sp>
      <p:sp>
        <p:nvSpPr>
          <p:cNvPr id="6" name="Footer Placeholder 5">
            <a:extLst>
              <a:ext uri="{FF2B5EF4-FFF2-40B4-BE49-F238E27FC236}">
                <a16:creationId xmlns:a16="http://schemas.microsoft.com/office/drawing/2014/main" id="{FAD37534-6C29-4496-BA11-2BD35CD237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112115-4252-4CCA-9D5B-C362022F386F}"/>
              </a:ext>
            </a:extLst>
          </p:cNvPr>
          <p:cNvSpPr>
            <a:spLocks noGrp="1"/>
          </p:cNvSpPr>
          <p:nvPr>
            <p:ph type="sldNum" sz="quarter" idx="12"/>
          </p:nvPr>
        </p:nvSpPr>
        <p:spPr/>
        <p:txBody>
          <a:bodyPr/>
          <a:lstStyle/>
          <a:p>
            <a:fld id="{970E7621-9BB7-4ABB-9F36-B7B79ED1A1B7}" type="slidenum">
              <a:rPr lang="en-GB" smtClean="0"/>
              <a:t>‹#›</a:t>
            </a:fld>
            <a:endParaRPr lang="en-GB"/>
          </a:p>
        </p:txBody>
      </p:sp>
    </p:spTree>
    <p:extLst>
      <p:ext uri="{BB962C8B-B14F-4D97-AF65-F5344CB8AC3E}">
        <p14:creationId xmlns:p14="http://schemas.microsoft.com/office/powerpoint/2010/main" val="38767953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B908A-B472-4055-AF33-AA0C7142D59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E96ECF-D74C-4852-9A60-530879BD79F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9C665ED-C3E3-4947-A703-13AC1369699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224607D-A596-430B-ABFA-6EAD99855B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3E915D5-F0C0-4DA3-9974-9535856415F3}"/>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F462E7F-AD94-4A78-9EB9-5F30349DAAC4}"/>
              </a:ext>
            </a:extLst>
          </p:cNvPr>
          <p:cNvSpPr>
            <a:spLocks noGrp="1"/>
          </p:cNvSpPr>
          <p:nvPr>
            <p:ph type="dt" sz="half" idx="10"/>
          </p:nvPr>
        </p:nvSpPr>
        <p:spPr/>
        <p:txBody>
          <a:bodyPr/>
          <a:lstStyle/>
          <a:p>
            <a:fld id="{EE315177-F611-4448-8BF8-2253E301C03E}" type="datetimeFigureOut">
              <a:rPr lang="en-GB" smtClean="0"/>
              <a:t>12/03/2020</a:t>
            </a:fld>
            <a:endParaRPr lang="en-GB"/>
          </a:p>
        </p:txBody>
      </p:sp>
      <p:sp>
        <p:nvSpPr>
          <p:cNvPr id="8" name="Footer Placeholder 7">
            <a:extLst>
              <a:ext uri="{FF2B5EF4-FFF2-40B4-BE49-F238E27FC236}">
                <a16:creationId xmlns:a16="http://schemas.microsoft.com/office/drawing/2014/main" id="{8981785E-984F-42F9-AF5A-5B0C342EC5A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35A380-0F92-45A2-820E-6DFE5164D449}"/>
              </a:ext>
            </a:extLst>
          </p:cNvPr>
          <p:cNvSpPr>
            <a:spLocks noGrp="1"/>
          </p:cNvSpPr>
          <p:nvPr>
            <p:ph type="sldNum" sz="quarter" idx="12"/>
          </p:nvPr>
        </p:nvSpPr>
        <p:spPr/>
        <p:txBody>
          <a:bodyPr/>
          <a:lstStyle/>
          <a:p>
            <a:fld id="{970E7621-9BB7-4ABB-9F36-B7B79ED1A1B7}" type="slidenum">
              <a:rPr lang="en-GB" smtClean="0"/>
              <a:t>‹#›</a:t>
            </a:fld>
            <a:endParaRPr lang="en-GB"/>
          </a:p>
        </p:txBody>
      </p:sp>
    </p:spTree>
    <p:extLst>
      <p:ext uri="{BB962C8B-B14F-4D97-AF65-F5344CB8AC3E}">
        <p14:creationId xmlns:p14="http://schemas.microsoft.com/office/powerpoint/2010/main" val="34451572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3D766-05F5-4153-95F7-8215F1493AE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D4F324-8151-48AD-B00E-8807C4EC4E99}"/>
              </a:ext>
            </a:extLst>
          </p:cNvPr>
          <p:cNvSpPr>
            <a:spLocks noGrp="1"/>
          </p:cNvSpPr>
          <p:nvPr>
            <p:ph type="dt" sz="half" idx="10"/>
          </p:nvPr>
        </p:nvSpPr>
        <p:spPr/>
        <p:txBody>
          <a:bodyPr/>
          <a:lstStyle/>
          <a:p>
            <a:fld id="{EE315177-F611-4448-8BF8-2253E301C03E}" type="datetimeFigureOut">
              <a:rPr lang="en-GB" smtClean="0"/>
              <a:t>12/03/2020</a:t>
            </a:fld>
            <a:endParaRPr lang="en-GB"/>
          </a:p>
        </p:txBody>
      </p:sp>
      <p:sp>
        <p:nvSpPr>
          <p:cNvPr id="4" name="Footer Placeholder 3">
            <a:extLst>
              <a:ext uri="{FF2B5EF4-FFF2-40B4-BE49-F238E27FC236}">
                <a16:creationId xmlns:a16="http://schemas.microsoft.com/office/drawing/2014/main" id="{24A236F3-FCAE-44EA-BEEE-7A9FA26F41E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402565-A7BA-4A95-87D9-911AF29DCE73}"/>
              </a:ext>
            </a:extLst>
          </p:cNvPr>
          <p:cNvSpPr>
            <a:spLocks noGrp="1"/>
          </p:cNvSpPr>
          <p:nvPr>
            <p:ph type="sldNum" sz="quarter" idx="12"/>
          </p:nvPr>
        </p:nvSpPr>
        <p:spPr/>
        <p:txBody>
          <a:bodyPr/>
          <a:lstStyle/>
          <a:p>
            <a:fld id="{970E7621-9BB7-4ABB-9F36-B7B79ED1A1B7}" type="slidenum">
              <a:rPr lang="en-GB" smtClean="0"/>
              <a:t>‹#›</a:t>
            </a:fld>
            <a:endParaRPr lang="en-GB"/>
          </a:p>
        </p:txBody>
      </p:sp>
    </p:spTree>
    <p:extLst>
      <p:ext uri="{BB962C8B-B14F-4D97-AF65-F5344CB8AC3E}">
        <p14:creationId xmlns:p14="http://schemas.microsoft.com/office/powerpoint/2010/main" val="92943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898EF7-58F7-4720-9B58-F2BA0F0BFD51}"/>
              </a:ext>
            </a:extLst>
          </p:cNvPr>
          <p:cNvSpPr>
            <a:spLocks noGrp="1"/>
          </p:cNvSpPr>
          <p:nvPr>
            <p:ph type="dt" sz="half" idx="10"/>
          </p:nvPr>
        </p:nvSpPr>
        <p:spPr/>
        <p:txBody>
          <a:bodyPr/>
          <a:lstStyle/>
          <a:p>
            <a:fld id="{EE315177-F611-4448-8BF8-2253E301C03E}" type="datetimeFigureOut">
              <a:rPr lang="en-GB" smtClean="0"/>
              <a:t>12/03/2020</a:t>
            </a:fld>
            <a:endParaRPr lang="en-GB"/>
          </a:p>
        </p:txBody>
      </p:sp>
      <p:sp>
        <p:nvSpPr>
          <p:cNvPr id="3" name="Footer Placeholder 2">
            <a:extLst>
              <a:ext uri="{FF2B5EF4-FFF2-40B4-BE49-F238E27FC236}">
                <a16:creationId xmlns:a16="http://schemas.microsoft.com/office/drawing/2014/main" id="{68D26398-063F-425D-9163-B959694087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2D2B83C-CC77-44B5-9536-2B222CD4FE59}"/>
              </a:ext>
            </a:extLst>
          </p:cNvPr>
          <p:cNvSpPr>
            <a:spLocks noGrp="1"/>
          </p:cNvSpPr>
          <p:nvPr>
            <p:ph type="sldNum" sz="quarter" idx="12"/>
          </p:nvPr>
        </p:nvSpPr>
        <p:spPr/>
        <p:txBody>
          <a:bodyPr/>
          <a:lstStyle/>
          <a:p>
            <a:fld id="{970E7621-9BB7-4ABB-9F36-B7B79ED1A1B7}" type="slidenum">
              <a:rPr lang="en-GB" smtClean="0"/>
              <a:t>‹#›</a:t>
            </a:fld>
            <a:endParaRPr lang="en-GB"/>
          </a:p>
        </p:txBody>
      </p:sp>
    </p:spTree>
    <p:extLst>
      <p:ext uri="{BB962C8B-B14F-4D97-AF65-F5344CB8AC3E}">
        <p14:creationId xmlns:p14="http://schemas.microsoft.com/office/powerpoint/2010/main" val="1281547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FA965-CEE3-4867-81FE-65F2F0B7AC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7D6FF58-8717-481E-A248-F3E7FD0ECDA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123A9C0-1739-4CE9-863D-6140DBA77C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8F3580F-4A9C-4B92-B727-70352523D826}"/>
              </a:ext>
            </a:extLst>
          </p:cNvPr>
          <p:cNvSpPr>
            <a:spLocks noGrp="1"/>
          </p:cNvSpPr>
          <p:nvPr>
            <p:ph type="dt" sz="half" idx="10"/>
          </p:nvPr>
        </p:nvSpPr>
        <p:spPr/>
        <p:txBody>
          <a:bodyPr/>
          <a:lstStyle/>
          <a:p>
            <a:fld id="{EE315177-F611-4448-8BF8-2253E301C03E}" type="datetimeFigureOut">
              <a:rPr lang="en-GB" smtClean="0"/>
              <a:t>12/03/2020</a:t>
            </a:fld>
            <a:endParaRPr lang="en-GB"/>
          </a:p>
        </p:txBody>
      </p:sp>
      <p:sp>
        <p:nvSpPr>
          <p:cNvPr id="6" name="Footer Placeholder 5">
            <a:extLst>
              <a:ext uri="{FF2B5EF4-FFF2-40B4-BE49-F238E27FC236}">
                <a16:creationId xmlns:a16="http://schemas.microsoft.com/office/drawing/2014/main" id="{55A78D81-38AB-4D8C-858B-EB5004F0A5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F31733-6DA5-4E8E-99AC-6F760EDCD12E}"/>
              </a:ext>
            </a:extLst>
          </p:cNvPr>
          <p:cNvSpPr>
            <a:spLocks noGrp="1"/>
          </p:cNvSpPr>
          <p:nvPr>
            <p:ph type="sldNum" sz="quarter" idx="12"/>
          </p:nvPr>
        </p:nvSpPr>
        <p:spPr/>
        <p:txBody>
          <a:bodyPr/>
          <a:lstStyle/>
          <a:p>
            <a:fld id="{970E7621-9BB7-4ABB-9F36-B7B79ED1A1B7}" type="slidenum">
              <a:rPr lang="en-GB" smtClean="0"/>
              <a:t>‹#›</a:t>
            </a:fld>
            <a:endParaRPr lang="en-GB"/>
          </a:p>
        </p:txBody>
      </p:sp>
    </p:spTree>
    <p:extLst>
      <p:ext uri="{BB962C8B-B14F-4D97-AF65-F5344CB8AC3E}">
        <p14:creationId xmlns:p14="http://schemas.microsoft.com/office/powerpoint/2010/main" val="1398338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D2EA8-C43A-4494-B324-469D137ABD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21D6D6C-A2A7-41C2-B508-3DA738686A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FE73D4E-9C47-4AA2-838A-F663913B6B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3DBC095-C26F-4D60-9804-E99E2FBABE92}"/>
              </a:ext>
            </a:extLst>
          </p:cNvPr>
          <p:cNvSpPr>
            <a:spLocks noGrp="1"/>
          </p:cNvSpPr>
          <p:nvPr>
            <p:ph type="dt" sz="half" idx="10"/>
          </p:nvPr>
        </p:nvSpPr>
        <p:spPr/>
        <p:txBody>
          <a:bodyPr/>
          <a:lstStyle/>
          <a:p>
            <a:fld id="{EE315177-F611-4448-8BF8-2253E301C03E}" type="datetimeFigureOut">
              <a:rPr lang="en-GB" smtClean="0"/>
              <a:t>12/03/2020</a:t>
            </a:fld>
            <a:endParaRPr lang="en-GB"/>
          </a:p>
        </p:txBody>
      </p:sp>
      <p:sp>
        <p:nvSpPr>
          <p:cNvPr id="6" name="Footer Placeholder 5">
            <a:extLst>
              <a:ext uri="{FF2B5EF4-FFF2-40B4-BE49-F238E27FC236}">
                <a16:creationId xmlns:a16="http://schemas.microsoft.com/office/drawing/2014/main" id="{84891A49-8153-43C8-9EEF-DE8CFFE4BE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6E6797-194A-4AB5-8A5A-B2CA3FF61B69}"/>
              </a:ext>
            </a:extLst>
          </p:cNvPr>
          <p:cNvSpPr>
            <a:spLocks noGrp="1"/>
          </p:cNvSpPr>
          <p:nvPr>
            <p:ph type="sldNum" sz="quarter" idx="12"/>
          </p:nvPr>
        </p:nvSpPr>
        <p:spPr/>
        <p:txBody>
          <a:bodyPr/>
          <a:lstStyle/>
          <a:p>
            <a:fld id="{970E7621-9BB7-4ABB-9F36-B7B79ED1A1B7}" type="slidenum">
              <a:rPr lang="en-GB" smtClean="0"/>
              <a:t>‹#›</a:t>
            </a:fld>
            <a:endParaRPr lang="en-GB"/>
          </a:p>
        </p:txBody>
      </p:sp>
    </p:spTree>
    <p:extLst>
      <p:ext uri="{BB962C8B-B14F-4D97-AF65-F5344CB8AC3E}">
        <p14:creationId xmlns:p14="http://schemas.microsoft.com/office/powerpoint/2010/main" val="247434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309D9-F285-421E-AEEB-B5C9BFD6B2B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E3C139-789E-4DAE-9C3C-20BA9A811AA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A0B999-FC50-4ED7-8B54-84D4C27326C0}"/>
              </a:ext>
            </a:extLst>
          </p:cNvPr>
          <p:cNvSpPr>
            <a:spLocks noGrp="1"/>
          </p:cNvSpPr>
          <p:nvPr>
            <p:ph type="dt" sz="half" idx="10"/>
          </p:nvPr>
        </p:nvSpPr>
        <p:spPr/>
        <p:txBody>
          <a:bodyPr/>
          <a:lstStyle/>
          <a:p>
            <a:fld id="{EE315177-F611-4448-8BF8-2253E301C03E}" type="datetimeFigureOut">
              <a:rPr lang="en-GB" smtClean="0"/>
              <a:t>12/03/2020</a:t>
            </a:fld>
            <a:endParaRPr lang="en-GB"/>
          </a:p>
        </p:txBody>
      </p:sp>
      <p:sp>
        <p:nvSpPr>
          <p:cNvPr id="5" name="Footer Placeholder 4">
            <a:extLst>
              <a:ext uri="{FF2B5EF4-FFF2-40B4-BE49-F238E27FC236}">
                <a16:creationId xmlns:a16="http://schemas.microsoft.com/office/drawing/2014/main" id="{80CE0855-64FD-4D73-962F-94AB7EE856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DC049C-3475-44BE-BC72-75DA58173100}"/>
              </a:ext>
            </a:extLst>
          </p:cNvPr>
          <p:cNvSpPr>
            <a:spLocks noGrp="1"/>
          </p:cNvSpPr>
          <p:nvPr>
            <p:ph type="sldNum" sz="quarter" idx="12"/>
          </p:nvPr>
        </p:nvSpPr>
        <p:spPr/>
        <p:txBody>
          <a:bodyPr/>
          <a:lstStyle/>
          <a:p>
            <a:fld id="{970E7621-9BB7-4ABB-9F36-B7B79ED1A1B7}" type="slidenum">
              <a:rPr lang="en-GB" smtClean="0"/>
              <a:t>‹#›</a:t>
            </a:fld>
            <a:endParaRPr lang="en-GB"/>
          </a:p>
        </p:txBody>
      </p:sp>
    </p:spTree>
    <p:extLst>
      <p:ext uri="{BB962C8B-B14F-4D97-AF65-F5344CB8AC3E}">
        <p14:creationId xmlns:p14="http://schemas.microsoft.com/office/powerpoint/2010/main" val="2976902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741A6F-AF1B-4977-84F7-B413E145C0F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611C0C-3AEA-46C4-B10C-B14F2A92F08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456105-3ECE-49CE-BAB5-2FB0CFAA633B}"/>
              </a:ext>
            </a:extLst>
          </p:cNvPr>
          <p:cNvSpPr>
            <a:spLocks noGrp="1"/>
          </p:cNvSpPr>
          <p:nvPr>
            <p:ph type="dt" sz="half" idx="10"/>
          </p:nvPr>
        </p:nvSpPr>
        <p:spPr/>
        <p:txBody>
          <a:bodyPr/>
          <a:lstStyle/>
          <a:p>
            <a:fld id="{EE315177-F611-4448-8BF8-2253E301C03E}" type="datetimeFigureOut">
              <a:rPr lang="en-GB" smtClean="0"/>
              <a:t>12/03/2020</a:t>
            </a:fld>
            <a:endParaRPr lang="en-GB"/>
          </a:p>
        </p:txBody>
      </p:sp>
      <p:sp>
        <p:nvSpPr>
          <p:cNvPr id="5" name="Footer Placeholder 4">
            <a:extLst>
              <a:ext uri="{FF2B5EF4-FFF2-40B4-BE49-F238E27FC236}">
                <a16:creationId xmlns:a16="http://schemas.microsoft.com/office/drawing/2014/main" id="{19E7DADF-5F2D-493C-93FA-48549A59DD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CA065B-4FF0-44DA-84B0-09AA7801A806}"/>
              </a:ext>
            </a:extLst>
          </p:cNvPr>
          <p:cNvSpPr>
            <a:spLocks noGrp="1"/>
          </p:cNvSpPr>
          <p:nvPr>
            <p:ph type="sldNum" sz="quarter" idx="12"/>
          </p:nvPr>
        </p:nvSpPr>
        <p:spPr/>
        <p:txBody>
          <a:bodyPr/>
          <a:lstStyle/>
          <a:p>
            <a:fld id="{970E7621-9BB7-4ABB-9F36-B7B79ED1A1B7}" type="slidenum">
              <a:rPr lang="en-GB" smtClean="0"/>
              <a:t>‹#›</a:t>
            </a:fld>
            <a:endParaRPr lang="en-GB"/>
          </a:p>
        </p:txBody>
      </p:sp>
    </p:spTree>
    <p:extLst>
      <p:ext uri="{BB962C8B-B14F-4D97-AF65-F5344CB8AC3E}">
        <p14:creationId xmlns:p14="http://schemas.microsoft.com/office/powerpoint/2010/main" val="8291818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6777186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0572032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71A169-6760-4451-B567-DD5E360501F2}"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42697126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B71A169-6760-4451-B567-DD5E360501F2}"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4649600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B71A169-6760-4451-B567-DD5E360501F2}" type="datetimeFigureOut">
              <a:rPr lang="en-GB" smtClean="0"/>
              <a:t>12/03/2020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844021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B71A169-6760-4451-B567-DD5E360501F2}" type="datetimeFigureOut">
              <a:rPr lang="en-GB" smtClean="0"/>
              <a:t>12/03/2020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39278504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71A169-6760-4451-B567-DD5E360501F2}" type="datetimeFigureOut">
              <a:rPr lang="en-GB" smtClean="0"/>
              <a:t>12/03/2020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9333159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71A169-6760-4451-B567-DD5E360501F2}"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26096672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71A169-6760-4451-B567-DD5E360501F2}"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677300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37776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0429858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388025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862759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23309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537619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12/03/2020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571484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12/03/2020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26492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12/03/2020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2631852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344825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214331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860460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64749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BF07B2-D6CC-4144-B308-53BE8C22CFF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F1470F-EC1B-4406-9456-59E8EDB7BE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C3772C-5694-4843-BE6D-CDE9BB3045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315177-F611-4448-8BF8-2253E301C03E}" type="datetimeFigureOut">
              <a:rPr lang="en-GB" smtClean="0"/>
              <a:t>12/03/2020</a:t>
            </a:fld>
            <a:endParaRPr lang="en-GB"/>
          </a:p>
        </p:txBody>
      </p:sp>
      <p:sp>
        <p:nvSpPr>
          <p:cNvPr id="5" name="Footer Placeholder 4">
            <a:extLst>
              <a:ext uri="{FF2B5EF4-FFF2-40B4-BE49-F238E27FC236}">
                <a16:creationId xmlns:a16="http://schemas.microsoft.com/office/drawing/2014/main" id="{57F7A4B2-6378-4D51-9D75-0F3007F079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2443800-E868-4776-B337-7D9044840A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0E7621-9BB7-4ABB-9F36-B7B79ED1A1B7}" type="slidenum">
              <a:rPr lang="en-GB" smtClean="0"/>
              <a:t>‹#›</a:t>
            </a:fld>
            <a:endParaRPr lang="en-GB"/>
          </a:p>
        </p:txBody>
      </p:sp>
    </p:spTree>
    <p:extLst>
      <p:ext uri="{BB962C8B-B14F-4D97-AF65-F5344CB8AC3E}">
        <p14:creationId xmlns:p14="http://schemas.microsoft.com/office/powerpoint/2010/main" val="26891178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71A169-6760-4451-B567-DD5E360501F2}" type="datetimeFigureOut">
              <a:rPr lang="en-GB" smtClean="0"/>
              <a:t>12/03/2020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197F62-6C3C-41F7-A1BC-A026399F9CB1}" type="slidenum">
              <a:rPr lang="en-GB" smtClean="0"/>
              <a:t>‹#›</a:t>
            </a:fld>
            <a:endParaRPr lang="en-GB"/>
          </a:p>
        </p:txBody>
      </p:sp>
    </p:spTree>
    <p:extLst>
      <p:ext uri="{BB962C8B-B14F-4D97-AF65-F5344CB8AC3E}">
        <p14:creationId xmlns:p14="http://schemas.microsoft.com/office/powerpoint/2010/main" val="13543972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12/03/2020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12182350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london.gov.uk/what-we-do/mayors-office-policing-and-crime-mopac/governance-and-decision-making/mopac-decisions-0/vru-work-programme-community"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london.gov.uk/sites/default/files/pcd_673_vru_work_programme_community.pdf"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ssir.org/pdf/Backbone_Organizations_Field_Guide.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9.xm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humanosphere.org/basics/2013/07/how-playpumps-are-an-example-of-learning-from-failure/" TargetMode="External"/><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ssir.org/articles/entry/how_to_tell_stories_about_complex_issues"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hbr.org/2007/09/performing-a-project-premortem" TargetMode="External"/><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ssir.org/articles/entry/six_proven_practices_for_backbone_organizations" TargetMode="External"/><Relationship Id="rId2" Type="http://schemas.openxmlformats.org/officeDocument/2006/relationships/hyperlink" Target="https://ssir.org/pdf/Backbone_Organizations_Field_Guide.pdf" TargetMode="External"/><Relationship Id="rId1" Type="http://schemas.openxmlformats.org/officeDocument/2006/relationships/slideLayout" Target="../slideLayouts/slideLayout2.xml"/><Relationship Id="rId5" Type="http://schemas.openxmlformats.org/officeDocument/2006/relationships/hyperlink" Target="https://ssir.org/articles/entry/understanding_the_value_of_backbone_organizations_in_collective_impact_1" TargetMode="External"/><Relationship Id="rId4" Type="http://schemas.openxmlformats.org/officeDocument/2006/relationships/hyperlink" Target="https://ssir.org/articles/entry/how_to_tell_stories_about_complex_issu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2D921F5-79BE-453D-9FD9-D256A008EDF1}"/>
              </a:ext>
            </a:extLst>
          </p:cNvPr>
          <p:cNvSpPr>
            <a:spLocks noGrp="1"/>
          </p:cNvSpPr>
          <p:nvPr>
            <p:ph type="title"/>
          </p:nvPr>
        </p:nvSpPr>
        <p:spPr>
          <a:xfrm>
            <a:off x="5953525" y="3429000"/>
            <a:ext cx="6024133" cy="2889114"/>
          </a:xfrm>
        </p:spPr>
        <p:txBody>
          <a:bodyPr vert="horz" lIns="91440" tIns="45720" rIns="91440" bIns="45720" rtlCol="0" anchor="b">
            <a:noAutofit/>
          </a:bodyPr>
          <a:lstStyle/>
          <a:p>
            <a:r>
              <a:rPr lang="en-US" sz="7200" dirty="0"/>
              <a:t>Backbone </a:t>
            </a:r>
            <a:r>
              <a:rPr lang="en-US" sz="7200" dirty="0" err="1"/>
              <a:t>Organisations</a:t>
            </a:r>
            <a:endParaRPr lang="en-US" sz="7200" dirty="0"/>
          </a:p>
        </p:txBody>
      </p:sp>
      <p:sp>
        <p:nvSpPr>
          <p:cNvPr id="10" name="Freeform: Shape 9">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6241CC3C-62D2-4917-BB20-B4CB0A7789DD}"/>
              </a:ext>
            </a:extLst>
          </p:cNvPr>
          <p:cNvPicPr>
            <a:picLocks noChangeAspect="1"/>
          </p:cNvPicPr>
          <p:nvPr/>
        </p:nvPicPr>
        <p:blipFill rotWithShape="1">
          <a:blip r:embed="rId2"/>
          <a:srcRect l="27643" r="22946"/>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305358612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10BD4AB-8F26-4543-94E1-1F1590E99089}"/>
              </a:ext>
            </a:extLst>
          </p:cNvPr>
          <p:cNvPicPr>
            <a:picLocks noChangeAspect="1"/>
          </p:cNvPicPr>
          <p:nvPr/>
        </p:nvPicPr>
        <p:blipFill>
          <a:blip r:embed="rId2"/>
          <a:stretch>
            <a:fillRect/>
          </a:stretch>
        </p:blipFill>
        <p:spPr>
          <a:xfrm>
            <a:off x="3339125" y="858901"/>
            <a:ext cx="8852875" cy="5438391"/>
          </a:xfrm>
          <a:prstGeom prst="rect">
            <a:avLst/>
          </a:prstGeom>
        </p:spPr>
      </p:pic>
      <p:sp>
        <p:nvSpPr>
          <p:cNvPr id="3" name="Title 2">
            <a:extLst>
              <a:ext uri="{FF2B5EF4-FFF2-40B4-BE49-F238E27FC236}">
                <a16:creationId xmlns:a16="http://schemas.microsoft.com/office/drawing/2014/main" id="{B7BA75A3-5ED1-4DB1-9305-C66F76521012}"/>
              </a:ext>
            </a:extLst>
          </p:cNvPr>
          <p:cNvSpPr>
            <a:spLocks noGrp="1"/>
          </p:cNvSpPr>
          <p:nvPr>
            <p:ph type="title"/>
          </p:nvPr>
        </p:nvSpPr>
        <p:spPr/>
        <p:txBody>
          <a:bodyPr/>
          <a:lstStyle/>
          <a:p>
            <a:r>
              <a:rPr lang="en-GB" dirty="0"/>
              <a:t>Objectives</a:t>
            </a:r>
          </a:p>
        </p:txBody>
      </p:sp>
      <p:sp>
        <p:nvSpPr>
          <p:cNvPr id="4" name="Content Placeholder 3">
            <a:extLst>
              <a:ext uri="{FF2B5EF4-FFF2-40B4-BE49-F238E27FC236}">
                <a16:creationId xmlns:a16="http://schemas.microsoft.com/office/drawing/2014/main" id="{9AFBA7F1-A24E-4E3F-B43A-DA3B94F42029}"/>
              </a:ext>
            </a:extLst>
          </p:cNvPr>
          <p:cNvSpPr>
            <a:spLocks noGrp="1"/>
          </p:cNvSpPr>
          <p:nvPr>
            <p:ph idx="1"/>
          </p:nvPr>
        </p:nvSpPr>
        <p:spPr>
          <a:xfrm>
            <a:off x="838200" y="1825625"/>
            <a:ext cx="3248608" cy="4351338"/>
          </a:xfrm>
        </p:spPr>
        <p:txBody>
          <a:bodyPr/>
          <a:lstStyle/>
          <a:p>
            <a:r>
              <a:rPr lang="en-GB" dirty="0"/>
              <a:t>Clarify the nature of </a:t>
            </a:r>
            <a:r>
              <a:rPr lang="en-GB" b="1" dirty="0"/>
              <a:t>multi-stakeholder initiatives</a:t>
            </a:r>
          </a:p>
          <a:p>
            <a:r>
              <a:rPr lang="en-GB" dirty="0"/>
              <a:t>Binding organisations to a central strategy</a:t>
            </a:r>
          </a:p>
          <a:p>
            <a:r>
              <a:rPr lang="en-GB" dirty="0"/>
              <a:t>Six key organising principles</a:t>
            </a:r>
          </a:p>
          <a:p>
            <a:endParaRPr lang="en-GB" dirty="0"/>
          </a:p>
        </p:txBody>
      </p:sp>
    </p:spTree>
    <p:extLst>
      <p:ext uri="{BB962C8B-B14F-4D97-AF65-F5344CB8AC3E}">
        <p14:creationId xmlns:p14="http://schemas.microsoft.com/office/powerpoint/2010/main" val="3536801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C39B1-B690-4DEE-AB8D-6424AE4DBF54}"/>
              </a:ext>
            </a:extLst>
          </p:cNvPr>
          <p:cNvSpPr>
            <a:spLocks noGrp="1"/>
          </p:cNvSpPr>
          <p:nvPr>
            <p:ph type="title"/>
          </p:nvPr>
        </p:nvSpPr>
        <p:spPr/>
        <p:txBody>
          <a:bodyPr/>
          <a:lstStyle/>
          <a:p>
            <a:r>
              <a:rPr lang="en-GB" dirty="0"/>
              <a:t>London’s Violence Reduction Unit</a:t>
            </a:r>
          </a:p>
        </p:txBody>
      </p:sp>
      <p:sp>
        <p:nvSpPr>
          <p:cNvPr id="3" name="Content Placeholder 2">
            <a:extLst>
              <a:ext uri="{FF2B5EF4-FFF2-40B4-BE49-F238E27FC236}">
                <a16:creationId xmlns:a16="http://schemas.microsoft.com/office/drawing/2014/main" id="{008FB38E-42ED-412C-8B9E-0F4ED60E63E8}"/>
              </a:ext>
            </a:extLst>
          </p:cNvPr>
          <p:cNvSpPr>
            <a:spLocks noGrp="1"/>
          </p:cNvSpPr>
          <p:nvPr>
            <p:ph idx="1"/>
          </p:nvPr>
        </p:nvSpPr>
        <p:spPr>
          <a:xfrm>
            <a:off x="838200" y="2281187"/>
            <a:ext cx="4079033" cy="3895776"/>
          </a:xfrm>
        </p:spPr>
        <p:txBody>
          <a:bodyPr/>
          <a:lstStyle/>
          <a:p>
            <a:r>
              <a:rPr lang="en-GB" dirty="0"/>
              <a:t>High profile illustration</a:t>
            </a:r>
          </a:p>
          <a:p>
            <a:r>
              <a:rPr lang="en-GB" dirty="0"/>
              <a:t>Example of high-level strategy to grassroots action</a:t>
            </a:r>
          </a:p>
          <a:p>
            <a:r>
              <a:rPr lang="en-GB" dirty="0"/>
              <a:t>Also, an illustration of a robust report structure</a:t>
            </a:r>
          </a:p>
        </p:txBody>
      </p:sp>
      <p:pic>
        <p:nvPicPr>
          <p:cNvPr id="4" name="Picture 3">
            <a:hlinkClick r:id="rId2"/>
            <a:extLst>
              <a:ext uri="{FF2B5EF4-FFF2-40B4-BE49-F238E27FC236}">
                <a16:creationId xmlns:a16="http://schemas.microsoft.com/office/drawing/2014/main" id="{2C3A502B-BE00-44AE-B4AB-2A7CE24B2BD4}"/>
              </a:ext>
            </a:extLst>
          </p:cNvPr>
          <p:cNvPicPr>
            <a:picLocks noChangeAspect="1"/>
          </p:cNvPicPr>
          <p:nvPr/>
        </p:nvPicPr>
        <p:blipFill>
          <a:blip r:embed="rId3"/>
          <a:stretch>
            <a:fillRect/>
          </a:stretch>
        </p:blipFill>
        <p:spPr>
          <a:xfrm>
            <a:off x="5125453" y="2281187"/>
            <a:ext cx="6581498" cy="3290749"/>
          </a:xfrm>
          <a:prstGeom prst="rect">
            <a:avLst/>
          </a:prstGeom>
          <a:ln cmpd="thickThin">
            <a:solidFill>
              <a:schemeClr val="tx1"/>
            </a:solidFill>
          </a:ln>
        </p:spPr>
      </p:pic>
    </p:spTree>
    <p:extLst>
      <p:ext uri="{BB962C8B-B14F-4D97-AF65-F5344CB8AC3E}">
        <p14:creationId xmlns:p14="http://schemas.microsoft.com/office/powerpoint/2010/main" val="516566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2"/>
            <a:extLst>
              <a:ext uri="{FF2B5EF4-FFF2-40B4-BE49-F238E27FC236}">
                <a16:creationId xmlns:a16="http://schemas.microsoft.com/office/drawing/2014/main" id="{922B386F-5565-4316-BC8C-00DC16ADD633}"/>
              </a:ext>
            </a:extLst>
          </p:cNvPr>
          <p:cNvPicPr>
            <a:picLocks noChangeAspect="1"/>
          </p:cNvPicPr>
          <p:nvPr/>
        </p:nvPicPr>
        <p:blipFill>
          <a:blip r:embed="rId3"/>
          <a:stretch>
            <a:fillRect/>
          </a:stretch>
        </p:blipFill>
        <p:spPr>
          <a:xfrm rot="274663">
            <a:off x="7000532" y="304799"/>
            <a:ext cx="4670756" cy="6248400"/>
          </a:xfrm>
          <a:prstGeom prst="rect">
            <a:avLst/>
          </a:prstGeom>
        </p:spPr>
      </p:pic>
      <p:sp>
        <p:nvSpPr>
          <p:cNvPr id="5" name="TextBox 4">
            <a:extLst>
              <a:ext uri="{FF2B5EF4-FFF2-40B4-BE49-F238E27FC236}">
                <a16:creationId xmlns:a16="http://schemas.microsoft.com/office/drawing/2014/main" id="{4070A1A3-A599-48B6-8CB8-7112A8E35696}"/>
              </a:ext>
            </a:extLst>
          </p:cNvPr>
          <p:cNvSpPr txBox="1"/>
          <p:nvPr/>
        </p:nvSpPr>
        <p:spPr>
          <a:xfrm>
            <a:off x="812799" y="733778"/>
            <a:ext cx="5475111" cy="5693866"/>
          </a:xfrm>
          <a:prstGeom prst="rect">
            <a:avLst/>
          </a:prstGeom>
          <a:noFill/>
        </p:spPr>
        <p:txBody>
          <a:bodyPr wrap="square" rtlCol="0">
            <a:spAutoFit/>
          </a:bodyPr>
          <a:lstStyle/>
          <a:p>
            <a:pPr marL="285750" indent="-285750">
              <a:buFont typeface="Arial" panose="020B0604020202020204" pitchFamily="34" charset="0"/>
              <a:buChar char="•"/>
            </a:pPr>
            <a:r>
              <a:rPr lang="en-GB" sz="2800" dirty="0"/>
              <a:t>It is always important for proposals to be outlined in a clear and concise manner</a:t>
            </a:r>
          </a:p>
          <a:p>
            <a:pPr marL="285750" indent="-285750">
              <a:buFont typeface="Arial" panose="020B0604020202020204" pitchFamily="34" charset="0"/>
              <a:buChar char="•"/>
            </a:pPr>
            <a:r>
              <a:rPr lang="en-GB" sz="2800" dirty="0"/>
              <a:t>Detail about the approach to be taken are essential, with clarity about the specific steps, financial and legal implications</a:t>
            </a:r>
          </a:p>
          <a:p>
            <a:pPr marL="285750" indent="-285750">
              <a:buFont typeface="Arial" panose="020B0604020202020204" pitchFamily="34" charset="0"/>
              <a:buChar char="•"/>
            </a:pPr>
            <a:r>
              <a:rPr lang="en-GB" sz="2800" dirty="0"/>
              <a:t>Without the authority of a strategic manager (someone with the authority to say yes or no) no projects get off the ground</a:t>
            </a:r>
          </a:p>
          <a:p>
            <a:pPr marL="285750" indent="-285750">
              <a:buFont typeface="Arial" panose="020B0604020202020204" pitchFamily="34" charset="0"/>
              <a:buChar char="•"/>
            </a:pPr>
            <a:r>
              <a:rPr lang="en-GB" sz="2800" dirty="0"/>
              <a:t>Sophie Linden, Deputy London Mayor for Policing and Crime</a:t>
            </a:r>
          </a:p>
        </p:txBody>
      </p:sp>
      <p:sp>
        <p:nvSpPr>
          <p:cNvPr id="6" name="Arrow: Right 5">
            <a:extLst>
              <a:ext uri="{FF2B5EF4-FFF2-40B4-BE49-F238E27FC236}">
                <a16:creationId xmlns:a16="http://schemas.microsoft.com/office/drawing/2014/main" id="{F6E1C960-B6E5-4627-9850-F70B556A9DF7}"/>
              </a:ext>
            </a:extLst>
          </p:cNvPr>
          <p:cNvSpPr/>
          <p:nvPr/>
        </p:nvSpPr>
        <p:spPr>
          <a:xfrm>
            <a:off x="5813778" y="5825067"/>
            <a:ext cx="1253066" cy="395111"/>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64128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4ACD8-4331-486A-AF3C-56BB3CF7CEC5}"/>
              </a:ext>
            </a:extLst>
          </p:cNvPr>
          <p:cNvSpPr>
            <a:spLocks noGrp="1"/>
          </p:cNvSpPr>
          <p:nvPr>
            <p:ph type="title"/>
          </p:nvPr>
        </p:nvSpPr>
        <p:spPr>
          <a:xfrm>
            <a:off x="244529" y="79899"/>
            <a:ext cx="5554636" cy="814867"/>
          </a:xfrm>
        </p:spPr>
        <p:txBody>
          <a:bodyPr/>
          <a:lstStyle/>
          <a:p>
            <a:r>
              <a:rPr lang="en-GB" dirty="0"/>
              <a:t>Regenerating </a:t>
            </a:r>
            <a:r>
              <a:rPr lang="en-GB" dirty="0" err="1"/>
              <a:t>Townhill</a:t>
            </a:r>
            <a:endParaRPr lang="en-GB" dirty="0"/>
          </a:p>
        </p:txBody>
      </p:sp>
      <p:pic>
        <p:nvPicPr>
          <p:cNvPr id="4" name="Picture 3">
            <a:extLst>
              <a:ext uri="{FF2B5EF4-FFF2-40B4-BE49-F238E27FC236}">
                <a16:creationId xmlns:a16="http://schemas.microsoft.com/office/drawing/2014/main" id="{0591C825-299F-4092-992E-73D9D24024AE}"/>
              </a:ext>
            </a:extLst>
          </p:cNvPr>
          <p:cNvPicPr>
            <a:picLocks noChangeAspect="1"/>
          </p:cNvPicPr>
          <p:nvPr/>
        </p:nvPicPr>
        <p:blipFill>
          <a:blip r:embed="rId2"/>
          <a:stretch>
            <a:fillRect/>
          </a:stretch>
        </p:blipFill>
        <p:spPr>
          <a:xfrm>
            <a:off x="6392836" y="79899"/>
            <a:ext cx="5799164" cy="6858000"/>
          </a:xfrm>
          <a:prstGeom prst="rect">
            <a:avLst/>
          </a:prstGeom>
        </p:spPr>
      </p:pic>
      <p:pic>
        <p:nvPicPr>
          <p:cNvPr id="5" name="Picture 4">
            <a:extLst>
              <a:ext uri="{FF2B5EF4-FFF2-40B4-BE49-F238E27FC236}">
                <a16:creationId xmlns:a16="http://schemas.microsoft.com/office/drawing/2014/main" id="{A585F5B2-1EBB-4224-A6B1-DDE587424294}"/>
              </a:ext>
            </a:extLst>
          </p:cNvPr>
          <p:cNvPicPr>
            <a:picLocks noChangeAspect="1"/>
          </p:cNvPicPr>
          <p:nvPr/>
        </p:nvPicPr>
        <p:blipFill>
          <a:blip r:embed="rId3"/>
          <a:stretch>
            <a:fillRect/>
          </a:stretch>
        </p:blipFill>
        <p:spPr>
          <a:xfrm>
            <a:off x="1012055" y="894766"/>
            <a:ext cx="4225770" cy="5713941"/>
          </a:xfrm>
          <a:prstGeom prst="rect">
            <a:avLst/>
          </a:prstGeom>
        </p:spPr>
      </p:pic>
    </p:spTree>
    <p:extLst>
      <p:ext uri="{BB962C8B-B14F-4D97-AF65-F5344CB8AC3E}">
        <p14:creationId xmlns:p14="http://schemas.microsoft.com/office/powerpoint/2010/main" val="3363628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F1DBCA6-CC4D-4D92-8B98-4C2EEC5A7002}"/>
              </a:ext>
            </a:extLst>
          </p:cNvPr>
          <p:cNvPicPr>
            <a:picLocks noChangeAspect="1"/>
          </p:cNvPicPr>
          <p:nvPr/>
        </p:nvPicPr>
        <p:blipFill>
          <a:blip r:embed="rId2"/>
          <a:stretch>
            <a:fillRect/>
          </a:stretch>
        </p:blipFill>
        <p:spPr>
          <a:xfrm>
            <a:off x="0" y="-74437"/>
            <a:ext cx="12192000" cy="7006873"/>
          </a:xfrm>
          <a:prstGeom prst="rect">
            <a:avLst/>
          </a:prstGeom>
        </p:spPr>
      </p:pic>
      <p:sp>
        <p:nvSpPr>
          <p:cNvPr id="4" name="Rectangle 3">
            <a:extLst>
              <a:ext uri="{FF2B5EF4-FFF2-40B4-BE49-F238E27FC236}">
                <a16:creationId xmlns:a16="http://schemas.microsoft.com/office/drawing/2014/main" id="{F03C65D6-3522-4827-94AE-3AE5B940A3BF}"/>
              </a:ext>
            </a:extLst>
          </p:cNvPr>
          <p:cNvSpPr/>
          <p:nvPr/>
        </p:nvSpPr>
        <p:spPr>
          <a:xfrm>
            <a:off x="424872" y="221673"/>
            <a:ext cx="5754255" cy="6186309"/>
          </a:xfrm>
          <a:prstGeom prst="rect">
            <a:avLst/>
          </a:prstGeom>
        </p:spPr>
        <p:txBody>
          <a:bodyPr wrap="square">
            <a:spAutoFit/>
          </a:bodyPr>
          <a:lstStyle/>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4400" b="1" i="0" u="none" strike="noStrike" kern="1200" cap="none" spc="0" normalizeH="0" baseline="0" noProof="0" dirty="0">
                <a:ln>
                  <a:noFill/>
                </a:ln>
                <a:solidFill>
                  <a:prstClr val="black"/>
                </a:solidFill>
                <a:effectLst/>
                <a:uLnTx/>
                <a:uFillTx/>
                <a:latin typeface="Calibri" panose="020F0502020204030204"/>
                <a:ea typeface="+mn-ea"/>
                <a:cs typeface="+mn-cs"/>
              </a:rPr>
              <a:t>£6.3m investment</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4400" b="1" i="0" u="none" strike="noStrike" kern="1200" cap="none" spc="0" normalizeH="0" baseline="0" noProof="0" dirty="0">
                <a:ln>
                  <a:noFill/>
                </a:ln>
                <a:solidFill>
                  <a:prstClr val="black"/>
                </a:solidFill>
                <a:effectLst/>
                <a:uLnTx/>
                <a:uFillTx/>
                <a:latin typeface="Calibri" panose="020F0502020204030204"/>
                <a:ea typeface="+mn-ea"/>
                <a:cs typeface="+mn-cs"/>
              </a:rPr>
              <a:t>£2.7m match funded </a:t>
            </a:r>
            <a:r>
              <a:rPr kumimoji="0" lang="en-GB" sz="4400" b="0" i="0" u="none" strike="noStrike" kern="1200" cap="none" spc="0" normalizeH="0" baseline="0" noProof="0" dirty="0">
                <a:ln>
                  <a:noFill/>
                </a:ln>
                <a:solidFill>
                  <a:prstClr val="black"/>
                </a:solidFill>
                <a:effectLst/>
                <a:uLnTx/>
                <a:uFillTx/>
                <a:latin typeface="Calibri" panose="020F0502020204030204"/>
                <a:ea typeface="+mn-ea"/>
                <a:cs typeface="+mn-cs"/>
              </a:rPr>
              <a:t>by C&amp;C Swansea</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4400" b="1" i="0" u="none" strike="noStrike" kern="1200" cap="none" spc="0" normalizeH="0" baseline="0" noProof="0" dirty="0">
                <a:ln>
                  <a:noFill/>
                </a:ln>
                <a:solidFill>
                  <a:prstClr val="black"/>
                </a:solidFill>
                <a:effectLst/>
                <a:uLnTx/>
                <a:uFillTx/>
                <a:latin typeface="Calibri" panose="020F0502020204030204"/>
                <a:ea typeface="+mn-ea"/>
                <a:cs typeface="+mn-cs"/>
              </a:rPr>
              <a:t>28 local projects</a:t>
            </a:r>
            <a:br>
              <a:rPr kumimoji="0" lang="en-GB" sz="44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4400" b="1" i="0" u="none" strike="noStrike" kern="1200" cap="none" spc="0" normalizeH="0" baseline="0" noProof="0" dirty="0">
                <a:ln>
                  <a:noFill/>
                </a:ln>
                <a:solidFill>
                  <a:prstClr val="black"/>
                </a:solidFill>
                <a:effectLst/>
                <a:uLnTx/>
                <a:uFillTx/>
                <a:latin typeface="Calibri" panose="020F0502020204030204"/>
                <a:ea typeface="+mn-ea"/>
                <a:cs typeface="+mn-cs"/>
              </a:rPr>
              <a:t>Multi-agency</a:t>
            </a:r>
            <a:r>
              <a:rPr kumimoji="0" lang="en-GB" sz="4400" b="0" i="0" u="none" strike="noStrike" kern="1200" cap="none" spc="0" normalizeH="0" baseline="0" noProof="0" dirty="0">
                <a:ln>
                  <a:noFill/>
                </a:ln>
                <a:solidFill>
                  <a:prstClr val="black"/>
                </a:solidFill>
                <a:effectLst/>
                <a:uLnTx/>
                <a:uFillTx/>
                <a:latin typeface="Calibri" panose="020F0502020204030204"/>
                <a:ea typeface="+mn-ea"/>
                <a:cs typeface="+mn-cs"/>
              </a:rPr>
              <a:t> partnership &amp; collaboration</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4400" b="1" i="0" u="none" strike="noStrike" kern="1200" cap="none" spc="0" normalizeH="0" baseline="0" noProof="0" dirty="0">
                <a:ln>
                  <a:noFill/>
                </a:ln>
                <a:solidFill>
                  <a:prstClr val="black"/>
                </a:solidFill>
                <a:effectLst/>
                <a:uLnTx/>
                <a:uFillTx/>
                <a:latin typeface="Calibri" panose="020F0502020204030204"/>
                <a:ea typeface="+mn-ea"/>
                <a:cs typeface="+mn-cs"/>
              </a:rPr>
              <a:t>Community</a:t>
            </a:r>
            <a:r>
              <a:rPr kumimoji="0" lang="en-GB" sz="4400" b="0" i="0" u="none" strike="noStrike" kern="1200" cap="none" spc="0" normalizeH="0" baseline="0" noProof="0" dirty="0">
                <a:ln>
                  <a:noFill/>
                </a:ln>
                <a:solidFill>
                  <a:prstClr val="black"/>
                </a:solidFill>
                <a:effectLst/>
                <a:uLnTx/>
                <a:uFillTx/>
                <a:latin typeface="Calibri" panose="020F0502020204030204"/>
                <a:ea typeface="+mn-ea"/>
                <a:cs typeface="+mn-cs"/>
              </a:rPr>
              <a:t> design &amp; delivery</a:t>
            </a:r>
          </a:p>
        </p:txBody>
      </p:sp>
      <p:pic>
        <p:nvPicPr>
          <p:cNvPr id="11" name="Picture 10">
            <a:extLst>
              <a:ext uri="{FF2B5EF4-FFF2-40B4-BE49-F238E27FC236}">
                <a16:creationId xmlns:a16="http://schemas.microsoft.com/office/drawing/2014/main" id="{360F3140-F228-4F06-BB82-5777DF2DECCB}"/>
              </a:ext>
            </a:extLst>
          </p:cNvPr>
          <p:cNvPicPr>
            <a:picLocks noChangeAspect="1"/>
          </p:cNvPicPr>
          <p:nvPr/>
        </p:nvPicPr>
        <p:blipFill>
          <a:blip r:embed="rId3"/>
          <a:stretch>
            <a:fillRect/>
          </a:stretch>
        </p:blipFill>
        <p:spPr>
          <a:xfrm>
            <a:off x="9148074" y="-74437"/>
            <a:ext cx="3043926" cy="3043926"/>
          </a:xfrm>
          <a:prstGeom prst="rect">
            <a:avLst/>
          </a:prstGeom>
        </p:spPr>
      </p:pic>
    </p:spTree>
    <p:extLst>
      <p:ext uri="{BB962C8B-B14F-4D97-AF65-F5344CB8AC3E}">
        <p14:creationId xmlns:p14="http://schemas.microsoft.com/office/powerpoint/2010/main" val="1487499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wipe(down)">
                                      <p:cBhvr>
                                        <p:cTn id="3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outdoor, sky&#10;&#10;Description generated with very high confidence">
            <a:extLst>
              <a:ext uri="{FF2B5EF4-FFF2-40B4-BE49-F238E27FC236}">
                <a16:creationId xmlns:a16="http://schemas.microsoft.com/office/drawing/2014/main" id="{CD475E9F-33CC-41E4-8A68-F6E3BA1C25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9023"/>
            <a:ext cx="7803034" cy="6858000"/>
          </a:xfrm>
          <a:prstGeom prst="rect">
            <a:avLst/>
          </a:prstGeom>
        </p:spPr>
      </p:pic>
      <p:sp>
        <p:nvSpPr>
          <p:cNvPr id="6" name="TextBox 5">
            <a:extLst>
              <a:ext uri="{FF2B5EF4-FFF2-40B4-BE49-F238E27FC236}">
                <a16:creationId xmlns:a16="http://schemas.microsoft.com/office/drawing/2014/main" id="{4F8E7477-7B1F-4E64-A9AB-6C23069EC517}"/>
              </a:ext>
            </a:extLst>
          </p:cNvPr>
          <p:cNvSpPr txBox="1"/>
          <p:nvPr/>
        </p:nvSpPr>
        <p:spPr>
          <a:xfrm>
            <a:off x="4765964" y="345353"/>
            <a:ext cx="7313147" cy="156966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Erecting the Phoenix was the easy part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Making it busy was the initial challenge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Keeping it busy was seen as the Holy Grail</a:t>
            </a:r>
          </a:p>
        </p:txBody>
      </p:sp>
      <p:sp>
        <p:nvSpPr>
          <p:cNvPr id="7" name="TextBox 6">
            <a:extLst>
              <a:ext uri="{FF2B5EF4-FFF2-40B4-BE49-F238E27FC236}">
                <a16:creationId xmlns:a16="http://schemas.microsoft.com/office/drawing/2014/main" id="{933C5589-7A39-4034-9291-3525AD4D0D6E}"/>
              </a:ext>
            </a:extLst>
          </p:cNvPr>
          <p:cNvSpPr txBox="1"/>
          <p:nvPr/>
        </p:nvSpPr>
        <p:spPr>
          <a:xfrm>
            <a:off x="7654021" y="2692240"/>
            <a:ext cx="4425090" cy="35394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Calibri" panose="020F0502020204030204"/>
                <a:ea typeface="+mn-ea"/>
                <a:cs typeface="+mn-cs"/>
              </a:rPr>
              <a:t>Self-generated income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£0.00 in 2001</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£80,000 pa by 2006</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£250,000 pa by 2008</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£285,000 last year</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7001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 calcmode="lin" valueType="num">
                                      <p:cBhvr additive="base">
                                        <p:cTn id="25"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anim calcmode="lin" valueType="num">
                                      <p:cBhvr additive="base">
                                        <p:cTn id="31"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xEl>
                                              <p:pRg st="2" end="2"/>
                                            </p:txEl>
                                          </p:spTgt>
                                        </p:tgtEl>
                                        <p:attrNameLst>
                                          <p:attrName>style.visibility</p:attrName>
                                        </p:attrNameLst>
                                      </p:cBhvr>
                                      <p:to>
                                        <p:strVal val="visible"/>
                                      </p:to>
                                    </p:set>
                                    <p:anim calcmode="lin" valueType="num">
                                      <p:cBhvr additive="base">
                                        <p:cTn id="37"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7">
                                            <p:txEl>
                                              <p:pRg st="3" end="3"/>
                                            </p:txEl>
                                          </p:spTgt>
                                        </p:tgtEl>
                                        <p:attrNameLst>
                                          <p:attrName>style.visibility</p:attrName>
                                        </p:attrNameLst>
                                      </p:cBhvr>
                                      <p:to>
                                        <p:strVal val="visible"/>
                                      </p:to>
                                    </p:set>
                                    <p:anim calcmode="lin" valueType="num">
                                      <p:cBhvr additive="base">
                                        <p:cTn id="43"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7">
                                            <p:txEl>
                                              <p:pRg st="4" end="4"/>
                                            </p:txEl>
                                          </p:spTgt>
                                        </p:tgtEl>
                                        <p:attrNameLst>
                                          <p:attrName>style.visibility</p:attrName>
                                        </p:attrNameLst>
                                      </p:cBhvr>
                                      <p:to>
                                        <p:strVal val="visible"/>
                                      </p:to>
                                    </p:set>
                                    <p:anim calcmode="lin" valueType="num">
                                      <p:cBhvr additive="base">
                                        <p:cTn id="49"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7" name="Picture 3"/>
          <p:cNvPicPr>
            <a:picLocks noGrp="1" noChangeAspect="1" noChangeArrowheads="1"/>
          </p:cNvPicPr>
          <p:nvPr>
            <p:ph type="body" idx="4294967295"/>
          </p:nvPr>
        </p:nvPicPr>
        <p:blipFill>
          <a:blip r:embed="rId3">
            <a:extLst>
              <a:ext uri="{28A0092B-C50C-407E-A947-70E740481C1C}">
                <a14:useLocalDpi xmlns:a14="http://schemas.microsoft.com/office/drawing/2010/main" val="0"/>
              </a:ext>
            </a:extLst>
          </a:blip>
          <a:srcRect/>
          <a:stretch>
            <a:fillRect/>
          </a:stretch>
        </p:blipFill>
        <p:spPr>
          <a:xfrm>
            <a:off x="0" y="0"/>
            <a:ext cx="12192000" cy="8563428"/>
          </a:xfrm>
        </p:spPr>
      </p:pic>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AA919F-794D-475A-983B-09871FFD68E2}"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F87B5050-A3FA-4FE7-AB38-62F3EE070179}"/>
              </a:ext>
            </a:extLst>
          </p:cNvPr>
          <p:cNvSpPr txBox="1"/>
          <p:nvPr/>
        </p:nvSpPr>
        <p:spPr>
          <a:xfrm>
            <a:off x="83126" y="136525"/>
            <a:ext cx="5394037" cy="3046988"/>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A social enterprise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Deliver community services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Generate an independent income stream</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Reduce need for government grants</a:t>
            </a:r>
          </a:p>
        </p:txBody>
      </p:sp>
      <p:sp>
        <p:nvSpPr>
          <p:cNvPr id="5" name="TextBox 4">
            <a:extLst>
              <a:ext uri="{FF2B5EF4-FFF2-40B4-BE49-F238E27FC236}">
                <a16:creationId xmlns:a16="http://schemas.microsoft.com/office/drawing/2014/main" id="{EC622D5D-43DD-45EF-8A18-94500FF6DD0A}"/>
              </a:ext>
            </a:extLst>
          </p:cNvPr>
          <p:cNvSpPr txBox="1"/>
          <p:nvPr/>
        </p:nvSpPr>
        <p:spPr>
          <a:xfrm>
            <a:off x="7596909" y="462346"/>
            <a:ext cx="4595091" cy="2554545"/>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£1.3m facility</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No debts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C&amp;C Swansea as landlord</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Board of directors</a:t>
            </a:r>
          </a:p>
        </p:txBody>
      </p:sp>
    </p:spTree>
    <p:extLst>
      <p:ext uri="{BB962C8B-B14F-4D97-AF65-F5344CB8AC3E}">
        <p14:creationId xmlns:p14="http://schemas.microsoft.com/office/powerpoint/2010/main" val="3706011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 calcmode="lin" valueType="num">
                                      <p:cBhvr additive="base">
                                        <p:cTn id="3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1" end="1"/>
                                            </p:txEl>
                                          </p:spTgt>
                                        </p:tgtEl>
                                        <p:attrNameLst>
                                          <p:attrName>style.visibility</p:attrName>
                                        </p:attrNameLst>
                                      </p:cBhvr>
                                      <p:to>
                                        <p:strVal val="visible"/>
                                      </p:to>
                                    </p:set>
                                    <p:anim calcmode="lin" valueType="num">
                                      <p:cBhvr additive="base">
                                        <p:cTn id="3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anim calcmode="lin" valueType="num">
                                      <p:cBhvr additive="base">
                                        <p:cTn id="4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3" end="3"/>
                                            </p:txEl>
                                          </p:spTgt>
                                        </p:tgtEl>
                                        <p:attrNameLst>
                                          <p:attrName>style.visibility</p:attrName>
                                        </p:attrNameLst>
                                      </p:cBhvr>
                                      <p:to>
                                        <p:strVal val="visible"/>
                                      </p:to>
                                    </p:set>
                                    <p:anim calcmode="lin" valueType="num">
                                      <p:cBhvr additive="base">
                                        <p:cTn id="4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E255EE0-9C4A-4742-AB28-6A686CD112DB}"/>
              </a:ext>
            </a:extLst>
          </p:cNvPr>
          <p:cNvPicPr>
            <a:picLocks noChangeAspect="1"/>
          </p:cNvPicPr>
          <p:nvPr/>
        </p:nvPicPr>
        <p:blipFill>
          <a:blip r:embed="rId2"/>
          <a:stretch>
            <a:fillRect/>
          </a:stretch>
        </p:blipFill>
        <p:spPr>
          <a:xfrm>
            <a:off x="694943" y="0"/>
            <a:ext cx="10240901" cy="6858000"/>
          </a:xfrm>
          <a:prstGeom prst="rect">
            <a:avLst/>
          </a:prstGeom>
        </p:spPr>
      </p:pic>
    </p:spTree>
    <p:extLst>
      <p:ext uri="{BB962C8B-B14F-4D97-AF65-F5344CB8AC3E}">
        <p14:creationId xmlns:p14="http://schemas.microsoft.com/office/powerpoint/2010/main" val="1541862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C891E32A-A2FC-483E-8E64-1D043EAF1DD5}"/>
              </a:ext>
            </a:extLst>
          </p:cNvPr>
          <p:cNvSpPr txBox="1"/>
          <p:nvPr/>
        </p:nvSpPr>
        <p:spPr>
          <a:xfrm>
            <a:off x="9282545" y="442833"/>
            <a:ext cx="2743201" cy="627864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Sport &amp; health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Business units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Community café</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Catering service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Conference rooms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Children’s nursery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err="1">
                <a:ln>
                  <a:noFill/>
                </a:ln>
                <a:solidFill>
                  <a:prstClr val="black"/>
                </a:solidFill>
                <a:effectLst/>
                <a:uLnTx/>
                <a:uFillTx/>
                <a:latin typeface="Calibri" panose="020F0502020204030204"/>
                <a:ea typeface="+mn-ea"/>
                <a:cs typeface="+mn-cs"/>
              </a:rPr>
              <a:t>Townhill</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library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Playground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Box 4"/>
          <p:cNvSpPr txBox="1"/>
          <p:nvPr/>
        </p:nvSpPr>
        <p:spPr>
          <a:xfrm>
            <a:off x="378555" y="1230993"/>
            <a:ext cx="8834718"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noFill/>
                </a:ln>
                <a:solidFill>
                  <a:prstClr val="white"/>
                </a:solidFill>
                <a:effectLst/>
                <a:uLnTx/>
                <a:uFillTx/>
                <a:latin typeface="Calibri" panose="020F0502020204030204"/>
                <a:ea typeface="+mn-ea"/>
                <a:cs typeface="+mn-cs"/>
              </a:rPr>
              <a:t>Jobs …Education … Health</a:t>
            </a:r>
          </a:p>
        </p:txBody>
      </p:sp>
    </p:spTree>
    <p:extLst>
      <p:ext uri="{BB962C8B-B14F-4D97-AF65-F5344CB8AC3E}">
        <p14:creationId xmlns:p14="http://schemas.microsoft.com/office/powerpoint/2010/main" val="3241394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07576"/>
            <a:ext cx="11274910" cy="968189"/>
          </a:xfrm>
        </p:spPr>
        <p:txBody>
          <a:bodyPr>
            <a:normAutofit/>
          </a:bodyPr>
          <a:lstStyle/>
          <a:p>
            <a:r>
              <a:rPr lang="en-GB" sz="6000" b="1" dirty="0"/>
              <a:t>The logic of community practice</a:t>
            </a:r>
          </a:p>
        </p:txBody>
      </p:sp>
      <p:sp>
        <p:nvSpPr>
          <p:cNvPr id="3" name="Content Placeholder 2"/>
          <p:cNvSpPr>
            <a:spLocks noGrp="1"/>
          </p:cNvSpPr>
          <p:nvPr>
            <p:ph idx="1"/>
          </p:nvPr>
        </p:nvSpPr>
        <p:spPr>
          <a:xfrm>
            <a:off x="363071" y="1196788"/>
            <a:ext cx="11750039" cy="5502221"/>
          </a:xfrm>
        </p:spPr>
        <p:txBody>
          <a:bodyPr>
            <a:noAutofit/>
          </a:bodyPr>
          <a:lstStyle/>
          <a:p>
            <a:pPr marL="514350" indent="-514350">
              <a:buFont typeface="+mj-lt"/>
              <a:buAutoNum type="arabicPeriod"/>
            </a:pPr>
            <a:r>
              <a:rPr lang="en-GB" sz="3200" dirty="0"/>
              <a:t>Inactive residents, and communities, contribute to poverty, exclusion and disadvantage</a:t>
            </a:r>
          </a:p>
          <a:p>
            <a:pPr marL="514350" indent="-514350">
              <a:buFont typeface="+mj-lt"/>
              <a:buAutoNum type="arabicPeriod"/>
            </a:pPr>
            <a:r>
              <a:rPr lang="en-GB" sz="3200" dirty="0"/>
              <a:t>Active, vibrant communities help to reduce poverty, exclusion and disadvantage</a:t>
            </a:r>
          </a:p>
          <a:p>
            <a:pPr marL="514350" indent="-514350">
              <a:buFont typeface="+mj-lt"/>
              <a:buAutoNum type="arabicPeriod"/>
            </a:pPr>
            <a:r>
              <a:rPr lang="en-GB" sz="3200" dirty="0"/>
              <a:t>Multiple deprivation places significant disproportionate pressure on public services</a:t>
            </a:r>
          </a:p>
          <a:p>
            <a:pPr marL="514350" indent="-514350">
              <a:buFont typeface="+mj-lt"/>
              <a:buAutoNum type="arabicPeriod"/>
            </a:pPr>
            <a:r>
              <a:rPr lang="en-GB" sz="3200" dirty="0"/>
              <a:t>Community practice mobilises communities</a:t>
            </a:r>
          </a:p>
          <a:p>
            <a:pPr marL="514350" indent="-514350">
              <a:buFont typeface="+mj-lt"/>
              <a:buAutoNum type="arabicPeriod"/>
            </a:pPr>
            <a:r>
              <a:rPr lang="en-GB" sz="3200" dirty="0"/>
              <a:t>This has intrinsic and extrinsic value: internal community value and external value for public services</a:t>
            </a:r>
          </a:p>
          <a:p>
            <a:pPr marL="514350" indent="-514350">
              <a:buFont typeface="+mj-lt"/>
              <a:buAutoNum type="arabicPeriod"/>
            </a:pPr>
            <a:r>
              <a:rPr lang="en-GB" sz="3200" dirty="0"/>
              <a:t>These improvements reduce the costs to the public purse</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9066AF5-86CC-4159-855A-C057236591EC}"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E99A6E1F-AE8A-47F7-A17B-D171C6B50ACF}"/>
              </a:ext>
            </a:extLst>
          </p:cNvPr>
          <p:cNvSpPr txBox="1"/>
          <p:nvPr/>
        </p:nvSpPr>
        <p:spPr>
          <a:xfrm>
            <a:off x="118334" y="6454588"/>
            <a:ext cx="306593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Chanan</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and Miller (2013)</a:t>
            </a:r>
          </a:p>
        </p:txBody>
      </p:sp>
    </p:spTree>
    <p:extLst>
      <p:ext uri="{BB962C8B-B14F-4D97-AF65-F5344CB8AC3E}">
        <p14:creationId xmlns:p14="http://schemas.microsoft.com/office/powerpoint/2010/main" val="2962599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1C925-4F41-4073-AF86-6F55753A2348}"/>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83AEC469-AF54-4E19-B1FA-055A18315649}"/>
              </a:ext>
            </a:extLst>
          </p:cNvPr>
          <p:cNvGraphicFramePr>
            <a:graphicFrameLocks noGrp="1"/>
          </p:cNvGraphicFramePr>
          <p:nvPr>
            <p:ph idx="1"/>
            <p:extLst>
              <p:ext uri="{D42A27DB-BD31-4B8C-83A1-F6EECF244321}">
                <p14:modId xmlns:p14="http://schemas.microsoft.com/office/powerpoint/2010/main" val="1075892380"/>
              </p:ext>
            </p:extLst>
          </p:nvPr>
        </p:nvGraphicFramePr>
        <p:xfrm>
          <a:off x="559837" y="365125"/>
          <a:ext cx="11187404" cy="624094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258794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graphicEl>
                                              <a:chart seriesIdx="-3" categoryIdx="-3" bldStep="gridLegend"/>
                                            </p:graphicEl>
                                          </p:spTgt>
                                        </p:tgtEl>
                                        <p:attrNameLst>
                                          <p:attrName>style.visibility</p:attrName>
                                        </p:attrNameLst>
                                      </p:cBhvr>
                                      <p:to>
                                        <p:strVal val="visible"/>
                                      </p:to>
                                    </p:set>
                                    <p:anim calcmode="lin" valueType="num">
                                      <p:cBhvr additive="base">
                                        <p:cTn id="7" dur="500" fill="hold"/>
                                        <p:tgtEl>
                                          <p:spTgt spid="4">
                                            <p:graphicEl>
                                              <a:chart seriesIdx="-3" categoryIdx="-3" bldStep="gridLegend"/>
                                            </p:graphic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graphicEl>
                                              <a:chart seriesIdx="-3" categoryIdx="-3" bldStep="gridLegend"/>
                                            </p:graphic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
                                            <p:graphicEl>
                                              <a:chart seriesIdx="0" categoryIdx="-4" bldStep="series"/>
                                            </p:graphicEl>
                                          </p:spTgt>
                                        </p:tgtEl>
                                        <p:attrNameLst>
                                          <p:attrName>style.visibility</p:attrName>
                                        </p:attrNameLst>
                                      </p:cBhvr>
                                      <p:to>
                                        <p:strVal val="visible"/>
                                      </p:to>
                                    </p:set>
                                    <p:anim calcmode="lin" valueType="num">
                                      <p:cBhvr additive="base">
                                        <p:cTn id="13" dur="500" fill="hold"/>
                                        <p:tgtEl>
                                          <p:spTgt spid="4">
                                            <p:graphicEl>
                                              <a:chart seriesIdx="0" categoryIdx="-4" bldStep="series"/>
                                            </p:graphic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
                                            <p:graphicEl>
                                              <a:chart seriesIdx="0" categoryIdx="-4" bldStep="series"/>
                                            </p:graphic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graphicEl>
                                              <a:chart seriesIdx="1" categoryIdx="-4" bldStep="series"/>
                                            </p:graphicEl>
                                          </p:spTgt>
                                        </p:tgtEl>
                                        <p:attrNameLst>
                                          <p:attrName>style.visibility</p:attrName>
                                        </p:attrNameLst>
                                      </p:cBhvr>
                                      <p:to>
                                        <p:strVal val="visible"/>
                                      </p:to>
                                    </p:set>
                                    <p:anim calcmode="lin" valueType="num">
                                      <p:cBhvr additive="base">
                                        <p:cTn id="19" dur="500" fill="hold"/>
                                        <p:tgtEl>
                                          <p:spTgt spid="4">
                                            <p:graphicEl>
                                              <a:chart seriesIdx="1" categoryIdx="-4" bldStep="series"/>
                                            </p:graphic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
                                            <p:graphicEl>
                                              <a:chart seriesIdx="1" categoryIdx="-4" bldStep="series"/>
                                            </p:graphic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
                                            <p:graphicEl>
                                              <a:chart seriesIdx="2" categoryIdx="-4" bldStep="series"/>
                                            </p:graphicEl>
                                          </p:spTgt>
                                        </p:tgtEl>
                                        <p:attrNameLst>
                                          <p:attrName>style.visibility</p:attrName>
                                        </p:attrNameLst>
                                      </p:cBhvr>
                                      <p:to>
                                        <p:strVal val="visible"/>
                                      </p:to>
                                    </p:set>
                                    <p:anim calcmode="lin" valueType="num">
                                      <p:cBhvr additive="base">
                                        <p:cTn id="25" dur="500" fill="hold"/>
                                        <p:tgtEl>
                                          <p:spTgt spid="4">
                                            <p:graphicEl>
                                              <a:chart seriesIdx="2" categoryIdx="-4" bldStep="series"/>
                                            </p:graphic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
                                            <p:graphicEl>
                                              <a:chart seriesIdx="2" categoryIdx="-4" bldStep="series"/>
                                            </p:graphic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
                                            <p:graphicEl>
                                              <a:chart seriesIdx="3" categoryIdx="-4" bldStep="series"/>
                                            </p:graphicEl>
                                          </p:spTgt>
                                        </p:tgtEl>
                                        <p:attrNameLst>
                                          <p:attrName>style.visibility</p:attrName>
                                        </p:attrNameLst>
                                      </p:cBhvr>
                                      <p:to>
                                        <p:strVal val="visible"/>
                                      </p:to>
                                    </p:set>
                                    <p:anim calcmode="lin" valueType="num">
                                      <p:cBhvr additive="base">
                                        <p:cTn id="31" dur="500" fill="hold"/>
                                        <p:tgtEl>
                                          <p:spTgt spid="4">
                                            <p:graphicEl>
                                              <a:chart seriesIdx="3" categoryIdx="-4" bldStep="series"/>
                                            </p:graphic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
                                            <p:graphicEl>
                                              <a:chart seriesIdx="3" categoryIdx="-4" bldStep="series"/>
                                            </p:graphic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4">
                                            <p:graphicEl>
                                              <a:chart seriesIdx="4" categoryIdx="-4" bldStep="series"/>
                                            </p:graphicEl>
                                          </p:spTgt>
                                        </p:tgtEl>
                                        <p:attrNameLst>
                                          <p:attrName>style.visibility</p:attrName>
                                        </p:attrNameLst>
                                      </p:cBhvr>
                                      <p:to>
                                        <p:strVal val="visible"/>
                                      </p:to>
                                    </p:set>
                                    <p:anim calcmode="lin" valueType="num">
                                      <p:cBhvr additive="base">
                                        <p:cTn id="37" dur="500" fill="hold"/>
                                        <p:tgtEl>
                                          <p:spTgt spid="4">
                                            <p:graphicEl>
                                              <a:chart seriesIdx="4" categoryIdx="-4" bldStep="series"/>
                                            </p:graphic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4">
                                            <p:graphicEl>
                                              <a:chart seriesIdx="4" categoryIdx="-4" bldStep="series"/>
                                            </p:graphic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4">
                                            <p:graphicEl>
                                              <a:chart seriesIdx="5" categoryIdx="-4" bldStep="series"/>
                                            </p:graphicEl>
                                          </p:spTgt>
                                        </p:tgtEl>
                                        <p:attrNameLst>
                                          <p:attrName>style.visibility</p:attrName>
                                        </p:attrNameLst>
                                      </p:cBhvr>
                                      <p:to>
                                        <p:strVal val="visible"/>
                                      </p:to>
                                    </p:set>
                                    <p:anim calcmode="lin" valueType="num">
                                      <p:cBhvr additive="base">
                                        <p:cTn id="43" dur="500" fill="hold"/>
                                        <p:tgtEl>
                                          <p:spTgt spid="4">
                                            <p:graphicEl>
                                              <a:chart seriesIdx="5" categoryIdx="-4" bldStep="series"/>
                                            </p:graphic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4">
                                            <p:graphicEl>
                                              <a:chart seriesIdx="5" categoryIdx="-4" bldStep="series"/>
                                            </p:graphic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4">
                                            <p:graphicEl>
                                              <a:chart seriesIdx="6" categoryIdx="-4" bldStep="series"/>
                                            </p:graphicEl>
                                          </p:spTgt>
                                        </p:tgtEl>
                                        <p:attrNameLst>
                                          <p:attrName>style.visibility</p:attrName>
                                        </p:attrNameLst>
                                      </p:cBhvr>
                                      <p:to>
                                        <p:strVal val="visible"/>
                                      </p:to>
                                    </p:set>
                                    <p:anim calcmode="lin" valueType="num">
                                      <p:cBhvr additive="base">
                                        <p:cTn id="49" dur="500" fill="hold"/>
                                        <p:tgtEl>
                                          <p:spTgt spid="4">
                                            <p:graphicEl>
                                              <a:chart seriesIdx="6" categoryIdx="-4" bldStep="series"/>
                                            </p:graphic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4">
                                            <p:graphicEl>
                                              <a:chart seriesIdx="6" categoryIdx="-4" bldStep="series"/>
                                            </p:graphic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Chart bld="series"/>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95943"/>
            <a:ext cx="12192000" cy="6662057"/>
          </a:xfrm>
          <a:prstGeom prst="rect">
            <a:avLst/>
          </a:prstGeom>
        </p:spPr>
      </p:pic>
      <p:sp>
        <p:nvSpPr>
          <p:cNvPr id="4" name="Content Placeholder 3">
            <a:extLst>
              <a:ext uri="{FF2B5EF4-FFF2-40B4-BE49-F238E27FC236}">
                <a16:creationId xmlns:a16="http://schemas.microsoft.com/office/drawing/2014/main" id="{7740BBFC-0B62-43A3-8C92-0E5EBAE8C1D7}"/>
              </a:ext>
            </a:extLst>
          </p:cNvPr>
          <p:cNvSpPr>
            <a:spLocks noGrp="1"/>
          </p:cNvSpPr>
          <p:nvPr>
            <p:ph idx="1"/>
          </p:nvPr>
        </p:nvSpPr>
        <p:spPr>
          <a:xfrm>
            <a:off x="7525512" y="521208"/>
            <a:ext cx="4517136" cy="3465576"/>
          </a:xfrm>
        </p:spPr>
        <p:txBody>
          <a:bodyPr>
            <a:normAutofit/>
          </a:bodyPr>
          <a:lstStyle/>
          <a:p>
            <a:r>
              <a:rPr lang="en-US" dirty="0"/>
              <a:t>Getting people from across the public, private, and civil sectors to effectively work together comes down to one fundamental question: How do you get people to work with you who don’t work for you? </a:t>
            </a:r>
          </a:p>
        </p:txBody>
      </p:sp>
      <p:sp>
        <p:nvSpPr>
          <p:cNvPr id="5" name="Rectangle 4"/>
          <p:cNvSpPr/>
          <p:nvPr/>
        </p:nvSpPr>
        <p:spPr>
          <a:xfrm>
            <a:off x="158496" y="4849660"/>
            <a:ext cx="5501640" cy="1938992"/>
          </a:xfrm>
          <a:prstGeom prst="rect">
            <a:avLst/>
          </a:prstGeom>
        </p:spPr>
        <p:txBody>
          <a:bodyPr wrap="square">
            <a:spAutoFit/>
          </a:bodyPr>
          <a:lstStyle/>
          <a:p>
            <a:r>
              <a:rPr lang="en-GB" sz="2400" dirty="0">
                <a:solidFill>
                  <a:schemeClr val="bg1"/>
                </a:solidFill>
              </a:rPr>
              <a:t>We are skilled at developing hierarchical systems - command-and-control, contractual relationships, and volumes of management theory tell us how to make these relationships work.</a:t>
            </a:r>
          </a:p>
        </p:txBody>
      </p:sp>
    </p:spTree>
    <p:extLst>
      <p:ext uri="{BB962C8B-B14F-4D97-AF65-F5344CB8AC3E}">
        <p14:creationId xmlns:p14="http://schemas.microsoft.com/office/powerpoint/2010/main" val="514701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B7EDF-7E48-4F72-9A2B-136FC1B31ED2}"/>
              </a:ext>
            </a:extLst>
          </p:cNvPr>
          <p:cNvSpPr>
            <a:spLocks noGrp="1"/>
          </p:cNvSpPr>
          <p:nvPr>
            <p:ph type="title"/>
          </p:nvPr>
        </p:nvSpPr>
        <p:spPr/>
        <p:txBody>
          <a:bodyPr/>
          <a:lstStyle/>
          <a:p>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Multi-stakeholder collaborations (MSCs) </a:t>
            </a:r>
            <a:endParaRPr lang="en-GB" dirty="0"/>
          </a:p>
        </p:txBody>
      </p:sp>
      <p:sp>
        <p:nvSpPr>
          <p:cNvPr id="3" name="Content Placeholder 2">
            <a:extLst>
              <a:ext uri="{FF2B5EF4-FFF2-40B4-BE49-F238E27FC236}">
                <a16:creationId xmlns:a16="http://schemas.microsoft.com/office/drawing/2014/main" id="{C4C2E314-C7BC-4762-8339-14C3CB6A00EB}"/>
              </a:ext>
            </a:extLst>
          </p:cNvPr>
          <p:cNvSpPr>
            <a:spLocks noGrp="1"/>
          </p:cNvSpPr>
          <p:nvPr>
            <p:ph idx="1"/>
          </p:nvPr>
        </p:nvSpPr>
        <p:spPr>
          <a:xfrm>
            <a:off x="838200" y="1825625"/>
            <a:ext cx="6842760" cy="4351338"/>
          </a:xfrm>
        </p:spPr>
        <p:txBody>
          <a:bodyPr>
            <a:normAutofit/>
          </a:bodyPr>
          <a:lstStyle/>
          <a:p>
            <a:pPr>
              <a:lnSpc>
                <a:spcPct val="107000"/>
              </a:lnSpc>
              <a:spcBef>
                <a:spcPts val="2250"/>
              </a:spcBef>
              <a:spcAft>
                <a:spcPts val="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MSCs face a host of different challenges because the people involved don’t work for each other and are under no obligation to cooperate. They volunteer their time, talent, and treasure. Altruism may bring them together, but rarely holds them together.</a:t>
            </a:r>
            <a:endParaRPr lang="en-GB" sz="24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Most MSCs excel at vision and fail in execution. </a:t>
            </a:r>
          </a:p>
          <a:p>
            <a:endParaRPr lang="en-GB" dirty="0"/>
          </a:p>
        </p:txBody>
      </p:sp>
      <p:pic>
        <p:nvPicPr>
          <p:cNvPr id="4" name="Picture 3">
            <a:extLst>
              <a:ext uri="{FF2B5EF4-FFF2-40B4-BE49-F238E27FC236}">
                <a16:creationId xmlns:a16="http://schemas.microsoft.com/office/drawing/2014/main" id="{96CD6F77-5DE6-445B-81E3-577AE747B47A}"/>
              </a:ext>
            </a:extLst>
          </p:cNvPr>
          <p:cNvPicPr>
            <a:picLocks noChangeAspect="1"/>
          </p:cNvPicPr>
          <p:nvPr/>
        </p:nvPicPr>
        <p:blipFill>
          <a:blip r:embed="rId2"/>
          <a:stretch>
            <a:fillRect/>
          </a:stretch>
        </p:blipFill>
        <p:spPr>
          <a:xfrm>
            <a:off x="8336280" y="2121058"/>
            <a:ext cx="3017520" cy="2772347"/>
          </a:xfrm>
          <a:prstGeom prst="rect">
            <a:avLst/>
          </a:prstGeom>
        </p:spPr>
      </p:pic>
    </p:spTree>
    <p:extLst>
      <p:ext uri="{BB962C8B-B14F-4D97-AF65-F5344CB8AC3E}">
        <p14:creationId xmlns:p14="http://schemas.microsoft.com/office/powerpoint/2010/main" val="192784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B7EDF-7E48-4F72-9A2B-136FC1B31ED2}"/>
              </a:ext>
            </a:extLst>
          </p:cNvPr>
          <p:cNvSpPr>
            <a:spLocks noGrp="1"/>
          </p:cNvSpPr>
          <p:nvPr>
            <p:ph type="title"/>
          </p:nvPr>
        </p:nvSpPr>
        <p:spPr/>
        <p:txBody>
          <a:bodyPr/>
          <a:lstStyle/>
          <a:p>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Multi-stakeholder collaborations </a:t>
            </a:r>
            <a:endParaRPr lang="en-GB" dirty="0"/>
          </a:p>
        </p:txBody>
      </p:sp>
      <p:sp>
        <p:nvSpPr>
          <p:cNvPr id="3" name="Content Placeholder 2">
            <a:extLst>
              <a:ext uri="{FF2B5EF4-FFF2-40B4-BE49-F238E27FC236}">
                <a16:creationId xmlns:a16="http://schemas.microsoft.com/office/drawing/2014/main" id="{C4C2E314-C7BC-4762-8339-14C3CB6A00EB}"/>
              </a:ext>
            </a:extLst>
          </p:cNvPr>
          <p:cNvSpPr>
            <a:spLocks noGrp="1"/>
          </p:cNvSpPr>
          <p:nvPr>
            <p:ph idx="1"/>
          </p:nvPr>
        </p:nvSpPr>
        <p:spPr/>
        <p:txBody>
          <a:bodyPr>
            <a:normAutofit lnSpcReduction="10000"/>
          </a:bodyPr>
          <a:lstStyle/>
          <a:p>
            <a:pPr>
              <a:lnSpc>
                <a:spcPct val="107000"/>
              </a:lnSpc>
              <a:spcAft>
                <a:spcPts val="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‘Backbone organisations’ hold the centre on collective strategy and the ‘Collaborate Up’ research focuses on the </a:t>
            </a:r>
            <a:r>
              <a:rPr lang="en-GB" i="1" dirty="0">
                <a:solidFill>
                  <a:srgbClr val="000000"/>
                </a:solidFill>
                <a:latin typeface="Arial" panose="020B0604020202020204" pitchFamily="34" charset="0"/>
                <a:ea typeface="Times New Roman" panose="02020603050405020304" pitchFamily="18" charset="0"/>
                <a:cs typeface="Arial" panose="020B0604020202020204" pitchFamily="34" charset="0"/>
              </a:rPr>
              <a:t>how</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 of running a successful backbone organization.</a:t>
            </a:r>
            <a:endParaRPr lang="en-GB" sz="24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GB" b="1" dirty="0">
                <a:solidFill>
                  <a:srgbClr val="000000"/>
                </a:solidFill>
                <a:latin typeface="Arial" panose="020B0604020202020204" pitchFamily="34" charset="0"/>
                <a:ea typeface="Times New Roman" panose="02020603050405020304" pitchFamily="18" charset="0"/>
                <a:cs typeface="Arial" panose="020B0604020202020204" pitchFamily="34" charset="0"/>
              </a:rPr>
              <a:t>Six key principles </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for backbone organizations to follow to maintain alignment, drive impact, and create continuous learning throughout the life of a collaboration. </a:t>
            </a:r>
          </a:p>
          <a:p>
            <a:pPr>
              <a:lnSpc>
                <a:spcPct val="107000"/>
              </a:lnSpc>
              <a:spcAft>
                <a:spcPts val="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A full listing of our 27 recommended practices is available in our manual for practitioners, “</a:t>
            </a:r>
            <a:r>
              <a:rPr lang="en-GB" dirty="0">
                <a:solidFill>
                  <a:srgbClr val="990000"/>
                </a:solidFill>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Backbone Organizations: A Field Guide</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a:t>
            </a:r>
            <a:endParaRPr lang="en-GB" sz="2400" dirty="0">
              <a:latin typeface="Arial" panose="020B0604020202020204" pitchFamily="34" charset="0"/>
              <a:ea typeface="Calibri" panose="020F0502020204030204" pitchFamily="34" charset="0"/>
              <a:cs typeface="Arial" panose="020B0604020202020204" pitchFamily="34" charset="0"/>
            </a:endParaRPr>
          </a:p>
          <a:p>
            <a:endParaRPr lang="en-GB" dirty="0"/>
          </a:p>
        </p:txBody>
      </p:sp>
      <p:pic>
        <p:nvPicPr>
          <p:cNvPr id="4" name="Picture 3">
            <a:extLst>
              <a:ext uri="{FF2B5EF4-FFF2-40B4-BE49-F238E27FC236}">
                <a16:creationId xmlns:a16="http://schemas.microsoft.com/office/drawing/2014/main" id="{96CD6F77-5DE6-445B-81E3-577AE747B47A}"/>
              </a:ext>
            </a:extLst>
          </p:cNvPr>
          <p:cNvPicPr>
            <a:picLocks noChangeAspect="1"/>
          </p:cNvPicPr>
          <p:nvPr/>
        </p:nvPicPr>
        <p:blipFill>
          <a:blip r:embed="rId3"/>
          <a:stretch>
            <a:fillRect/>
          </a:stretch>
        </p:blipFill>
        <p:spPr>
          <a:xfrm>
            <a:off x="9829800" y="290513"/>
            <a:ext cx="1524000" cy="1400175"/>
          </a:xfrm>
          <a:prstGeom prst="rect">
            <a:avLst/>
          </a:prstGeom>
        </p:spPr>
      </p:pic>
    </p:spTree>
    <p:extLst>
      <p:ext uri="{BB962C8B-B14F-4D97-AF65-F5344CB8AC3E}">
        <p14:creationId xmlns:p14="http://schemas.microsoft.com/office/powerpoint/2010/main" val="247103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91402" y="341638"/>
            <a:ext cx="4551903" cy="43396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rPr>
              <a:t>Working Together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2060"/>
                </a:solidFill>
                <a:effectLst/>
                <a:uLnTx/>
                <a:uFillTx/>
                <a:latin typeface="Tahoma" panose="020B0604030504040204" pitchFamily="34" charset="0"/>
                <a:ea typeface="Tahoma" panose="020B0604030504040204" pitchFamily="34" charset="0"/>
                <a:cs typeface="Tahoma" panose="020B0604030504040204" pitchFamily="34" charset="0"/>
              </a:rPr>
              <a:t>Critical Incident Group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2060"/>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2060"/>
                </a:solidFill>
                <a:effectLst/>
                <a:uLnTx/>
                <a:uFillTx/>
                <a:latin typeface="Tahoma" panose="020B0604030504040204" pitchFamily="34" charset="0"/>
                <a:ea typeface="Tahoma" panose="020B0604030504040204" pitchFamily="34" charset="0"/>
                <a:cs typeface="Tahoma" panose="020B0604030504040204" pitchFamily="34" charset="0"/>
              </a:rPr>
              <a:t>High St, Swansea</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2060"/>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2060"/>
                </a:solidFill>
                <a:effectLst/>
                <a:uLnTx/>
                <a:uFillTx/>
                <a:latin typeface="Tahoma" panose="020B0604030504040204" pitchFamily="34" charset="0"/>
                <a:ea typeface="Tahoma" panose="020B0604030504040204" pitchFamily="34" charset="0"/>
                <a:cs typeface="Tahoma" panose="020B0604030504040204" pitchFamily="34" charset="0"/>
              </a:rPr>
              <a:t>Safer Swansea Community Safety Partnership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2060"/>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2060"/>
                </a:solidFill>
                <a:effectLst/>
                <a:uLnTx/>
                <a:uFillTx/>
                <a:latin typeface="Tahoma" panose="020B0604030504040204" pitchFamily="34" charset="0"/>
                <a:ea typeface="Tahoma" panose="020B0604030504040204" pitchFamily="34" charset="0"/>
                <a:cs typeface="Tahoma" panose="020B0604030504040204" pitchFamily="34" charset="0"/>
              </a:rPr>
              <a:t>Adam Hill – Deputy Chief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2060"/>
                </a:solidFill>
                <a:effectLst/>
                <a:uLnTx/>
                <a:uFillTx/>
                <a:latin typeface="Tahoma" panose="020B0604030504040204" pitchFamily="34" charset="0"/>
                <a:ea typeface="Tahoma" panose="020B0604030504040204" pitchFamily="34" charset="0"/>
                <a:cs typeface="Tahoma" panose="020B0604030504040204" pitchFamily="34" charset="0"/>
              </a:rPr>
              <a:t>Executive Swansea Council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1" i="0" u="none" strike="noStrike" kern="1200" cap="none" spc="0" normalizeH="0" baseline="0" noProof="0" dirty="0">
              <a:ln>
                <a:noFill/>
              </a:ln>
              <a:solidFill>
                <a:srgbClr val="002060"/>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2060"/>
                </a:solidFill>
                <a:effectLst/>
                <a:uLnTx/>
                <a:uFillTx/>
                <a:latin typeface="Tahoma" panose="020B0604030504040204" pitchFamily="34" charset="0"/>
                <a:ea typeface="Tahoma" panose="020B0604030504040204" pitchFamily="34" charset="0"/>
                <a:cs typeface="Tahoma" panose="020B0604030504040204" pitchFamily="34" charset="0"/>
              </a:rPr>
              <a:t>Supt Gareth Morgan  - SWP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2060"/>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2060"/>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68065" y="5426924"/>
            <a:ext cx="1602712" cy="1153953"/>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54003" y="5304687"/>
            <a:ext cx="1085714" cy="1276190"/>
          </a:xfrm>
          <a:prstGeom prst="rect">
            <a:avLst/>
          </a:prstGeom>
        </p:spPr>
      </p:pic>
    </p:spTree>
    <p:extLst>
      <p:ext uri="{BB962C8B-B14F-4D97-AF65-F5344CB8AC3E}">
        <p14:creationId xmlns:p14="http://schemas.microsoft.com/office/powerpoint/2010/main" val="22136181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E2003-8706-482D-8D33-ED6BD9248511}"/>
              </a:ext>
            </a:extLst>
          </p:cNvPr>
          <p:cNvSpPr>
            <a:spLocks noGrp="1"/>
          </p:cNvSpPr>
          <p:nvPr>
            <p:ph type="title"/>
          </p:nvPr>
        </p:nvSpPr>
        <p:spPr>
          <a:xfrm>
            <a:off x="4965430" y="629268"/>
            <a:ext cx="6586491" cy="1286160"/>
          </a:xfrm>
        </p:spPr>
        <p:txBody>
          <a:bodyPr anchor="b">
            <a:normAutofit/>
          </a:bodyPr>
          <a:lstStyle/>
          <a:p>
            <a:r>
              <a:rPr lang="en-US" sz="4100"/>
              <a:t>Principle 1: Clarity of Purpose</a:t>
            </a:r>
            <a:endParaRPr lang="en-GB" sz="4100"/>
          </a:p>
        </p:txBody>
      </p:sp>
      <p:sp>
        <p:nvSpPr>
          <p:cNvPr id="3" name="Content Placeholder 2">
            <a:extLst>
              <a:ext uri="{FF2B5EF4-FFF2-40B4-BE49-F238E27FC236}">
                <a16:creationId xmlns:a16="http://schemas.microsoft.com/office/drawing/2014/main" id="{3AB47190-4393-4DA0-A42C-94A289AECA43}"/>
              </a:ext>
            </a:extLst>
          </p:cNvPr>
          <p:cNvSpPr>
            <a:spLocks noGrp="1"/>
          </p:cNvSpPr>
          <p:nvPr>
            <p:ph idx="1"/>
          </p:nvPr>
        </p:nvSpPr>
        <p:spPr>
          <a:xfrm>
            <a:off x="4965431" y="2438400"/>
            <a:ext cx="6586489" cy="3785419"/>
          </a:xfrm>
        </p:spPr>
        <p:txBody>
          <a:bodyPr>
            <a:normAutofit/>
          </a:bodyPr>
          <a:lstStyle/>
          <a:p>
            <a:r>
              <a:rPr lang="en-US" dirty="0"/>
              <a:t>Over time, the overarching vision and purpose of a collaboration can and will change. </a:t>
            </a:r>
          </a:p>
          <a:p>
            <a:r>
              <a:rPr lang="en-US" dirty="0"/>
              <a:t>MSCs need someone to maintain a constant drumbeat, ensuring that all partners maintain a clear and consistent connection to the overarching purpose of the partnership.</a:t>
            </a:r>
          </a:p>
        </p:txBody>
      </p:sp>
      <p:pic>
        <p:nvPicPr>
          <p:cNvPr id="4" name="Picture 3">
            <a:extLst>
              <a:ext uri="{FF2B5EF4-FFF2-40B4-BE49-F238E27FC236}">
                <a16:creationId xmlns:a16="http://schemas.microsoft.com/office/drawing/2014/main" id="{C36D8947-EB6D-4D62-9AC5-CF1F05864E2E}"/>
              </a:ext>
            </a:extLst>
          </p:cNvPr>
          <p:cNvPicPr>
            <a:picLocks noChangeAspect="1"/>
          </p:cNvPicPr>
          <p:nvPr/>
        </p:nvPicPr>
        <p:blipFill rotWithShape="1">
          <a:blip r:embed="rId2"/>
          <a:srcRect l="17564" r="37317"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F69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1348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8">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0">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9"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Rectangle 25">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9BCE2003-8706-482D-8D33-ED6BD9248511}"/>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Principle 1: Clarity of Purpose</a:t>
            </a:r>
            <a:endParaRPr lang="en-GB" sz="4000">
              <a:solidFill>
                <a:srgbClr val="FFFFFF"/>
              </a:solidFill>
            </a:endParaRPr>
          </a:p>
        </p:txBody>
      </p:sp>
      <p:pic>
        <p:nvPicPr>
          <p:cNvPr id="4" name="Picture 3">
            <a:extLst>
              <a:ext uri="{FF2B5EF4-FFF2-40B4-BE49-F238E27FC236}">
                <a16:creationId xmlns:a16="http://schemas.microsoft.com/office/drawing/2014/main" id="{5BB49333-426C-4943-A129-0CEAD73087AD}"/>
              </a:ext>
            </a:extLst>
          </p:cNvPr>
          <p:cNvPicPr>
            <a:picLocks noChangeAspect="1"/>
          </p:cNvPicPr>
          <p:nvPr/>
        </p:nvPicPr>
        <p:blipFill rotWithShape="1">
          <a:blip r:embed="rId2"/>
          <a:srcRect r="4" b="2587"/>
          <a:stretch/>
        </p:blipFill>
        <p:spPr>
          <a:xfrm>
            <a:off x="1424902" y="2492376"/>
            <a:ext cx="3209779" cy="3563372"/>
          </a:xfrm>
          <a:prstGeom prst="rect">
            <a:avLst/>
          </a:prstGeom>
        </p:spPr>
      </p:pic>
      <p:sp>
        <p:nvSpPr>
          <p:cNvPr id="3" name="Content Placeholder 2">
            <a:extLst>
              <a:ext uri="{FF2B5EF4-FFF2-40B4-BE49-F238E27FC236}">
                <a16:creationId xmlns:a16="http://schemas.microsoft.com/office/drawing/2014/main" id="{3AB47190-4393-4DA0-A42C-94A289AECA43}"/>
              </a:ext>
            </a:extLst>
          </p:cNvPr>
          <p:cNvSpPr>
            <a:spLocks noGrp="1"/>
          </p:cNvSpPr>
          <p:nvPr>
            <p:ph idx="1"/>
          </p:nvPr>
        </p:nvSpPr>
        <p:spPr>
          <a:xfrm>
            <a:off x="5295569" y="2494450"/>
            <a:ext cx="6684937" cy="3563159"/>
          </a:xfrm>
        </p:spPr>
        <p:txBody>
          <a:bodyPr>
            <a:noAutofit/>
          </a:bodyPr>
          <a:lstStyle/>
          <a:p>
            <a:r>
              <a:rPr lang="en-US" sz="2400" dirty="0"/>
              <a:t>Like the relationship between the brain and the body’s nervous system, a partnership’s leaders (the brain) must craft and constantly articulate the common purpose as part of their job. The backbone organization (the nervous system) should provide the glue that keeps this connection strong, carrying the signals generated by the brain to the individual partners.</a:t>
            </a:r>
          </a:p>
          <a:p>
            <a:r>
              <a:rPr lang="en-US" sz="2400" dirty="0"/>
              <a:t>Facilitating effective communications across the partners provide one way of keeping that connection strong. </a:t>
            </a:r>
            <a:endParaRPr lang="en-GB" sz="2400" dirty="0"/>
          </a:p>
        </p:txBody>
      </p:sp>
    </p:spTree>
    <p:extLst>
      <p:ext uri="{BB962C8B-B14F-4D97-AF65-F5344CB8AC3E}">
        <p14:creationId xmlns:p14="http://schemas.microsoft.com/office/powerpoint/2010/main" val="3703499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7"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Rectangle 30">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B3FF086-F573-4FA8-9A4C-61D44BE3F5AA}"/>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Principle 2: Driving Long-Term Momentum and Growth</a:t>
            </a:r>
            <a:endParaRPr lang="en-GB" sz="4000">
              <a:solidFill>
                <a:srgbClr val="FFFFFF"/>
              </a:solidFill>
            </a:endParaRPr>
          </a:p>
        </p:txBody>
      </p:sp>
      <p:pic>
        <p:nvPicPr>
          <p:cNvPr id="4" name="Picture 3">
            <a:extLst>
              <a:ext uri="{FF2B5EF4-FFF2-40B4-BE49-F238E27FC236}">
                <a16:creationId xmlns:a16="http://schemas.microsoft.com/office/drawing/2014/main" id="{B57DDE7E-166B-405C-A277-98DD720F39C7}"/>
              </a:ext>
            </a:extLst>
          </p:cNvPr>
          <p:cNvPicPr>
            <a:picLocks noChangeAspect="1"/>
          </p:cNvPicPr>
          <p:nvPr/>
        </p:nvPicPr>
        <p:blipFill rotWithShape="1">
          <a:blip r:embed="rId2"/>
          <a:srcRect l="24654" r="24677" b="-1"/>
          <a:stretch/>
        </p:blipFill>
        <p:spPr>
          <a:xfrm>
            <a:off x="1424902" y="2492375"/>
            <a:ext cx="3564280" cy="3956925"/>
          </a:xfrm>
          <a:prstGeom prst="rect">
            <a:avLst/>
          </a:prstGeom>
        </p:spPr>
      </p:pic>
      <p:sp>
        <p:nvSpPr>
          <p:cNvPr id="3" name="Content Placeholder 2">
            <a:extLst>
              <a:ext uri="{FF2B5EF4-FFF2-40B4-BE49-F238E27FC236}">
                <a16:creationId xmlns:a16="http://schemas.microsoft.com/office/drawing/2014/main" id="{3475BCB7-17C4-4636-B050-2FD48F8CF55C}"/>
              </a:ext>
            </a:extLst>
          </p:cNvPr>
          <p:cNvSpPr>
            <a:spLocks noGrp="1"/>
          </p:cNvSpPr>
          <p:nvPr>
            <p:ph idx="1"/>
          </p:nvPr>
        </p:nvSpPr>
        <p:spPr>
          <a:xfrm>
            <a:off x="5295569" y="2812887"/>
            <a:ext cx="5471529" cy="3244722"/>
          </a:xfrm>
        </p:spPr>
        <p:txBody>
          <a:bodyPr>
            <a:normAutofit/>
          </a:bodyPr>
          <a:lstStyle/>
          <a:p>
            <a:r>
              <a:rPr lang="en-US" sz="2400" dirty="0"/>
              <a:t>Human sustainability and financial sustainability are inextricably linked. </a:t>
            </a:r>
          </a:p>
          <a:p>
            <a:r>
              <a:rPr lang="en-US" sz="2400" dirty="0"/>
              <a:t>MSCs that fail to provide adequate individual and collective growth and development—continuous opportunities to experiment, learn, grow, and innovate—run out of steam. </a:t>
            </a:r>
          </a:p>
        </p:txBody>
      </p:sp>
    </p:spTree>
    <p:extLst>
      <p:ext uri="{BB962C8B-B14F-4D97-AF65-F5344CB8AC3E}">
        <p14:creationId xmlns:p14="http://schemas.microsoft.com/office/powerpoint/2010/main" val="4192033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3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Rectangle 3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B3FF086-F573-4FA8-9A4C-61D44BE3F5AA}"/>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Principle 2: Driving Long-Term Momentum and Growth</a:t>
            </a:r>
            <a:endParaRPr lang="en-GB" sz="4000">
              <a:solidFill>
                <a:srgbClr val="FFFFFF"/>
              </a:solidFill>
            </a:endParaRPr>
          </a:p>
        </p:txBody>
      </p:sp>
      <p:sp>
        <p:nvSpPr>
          <p:cNvPr id="3" name="Content Placeholder 2">
            <a:extLst>
              <a:ext uri="{FF2B5EF4-FFF2-40B4-BE49-F238E27FC236}">
                <a16:creationId xmlns:a16="http://schemas.microsoft.com/office/drawing/2014/main" id="{3475BCB7-17C4-4636-B050-2FD48F8CF55C}"/>
              </a:ext>
            </a:extLst>
          </p:cNvPr>
          <p:cNvSpPr>
            <a:spLocks noGrp="1"/>
          </p:cNvSpPr>
          <p:nvPr>
            <p:ph idx="1"/>
          </p:nvPr>
        </p:nvSpPr>
        <p:spPr>
          <a:xfrm>
            <a:off x="841780" y="2943422"/>
            <a:ext cx="5251329" cy="3906350"/>
          </a:xfrm>
        </p:spPr>
        <p:txBody>
          <a:bodyPr>
            <a:noAutofit/>
          </a:bodyPr>
          <a:lstStyle/>
          <a:p>
            <a:r>
              <a:rPr lang="en-US" sz="2400" dirty="0"/>
              <a:t>MSCs that fail to demonstrate a personal and collective return on investment—a return on investment (ROI) on people’s time and money—run out of money. </a:t>
            </a:r>
          </a:p>
          <a:p>
            <a:r>
              <a:rPr lang="en-US" sz="2400" dirty="0"/>
              <a:t>The backbone organization should ensure the MSC succeeds by growing and expanding its influence and continually attracting the people and money that amplify its impact.</a:t>
            </a:r>
            <a:endParaRPr lang="en-GB" sz="2400" dirty="0"/>
          </a:p>
        </p:txBody>
      </p:sp>
      <p:pic>
        <p:nvPicPr>
          <p:cNvPr id="5" name="Picture 4">
            <a:extLst>
              <a:ext uri="{FF2B5EF4-FFF2-40B4-BE49-F238E27FC236}">
                <a16:creationId xmlns:a16="http://schemas.microsoft.com/office/drawing/2014/main" id="{8EA16F7A-7F49-490D-8AEB-D32E733D88D4}"/>
              </a:ext>
            </a:extLst>
          </p:cNvPr>
          <p:cNvPicPr>
            <a:picLocks noChangeAspect="1"/>
          </p:cNvPicPr>
          <p:nvPr/>
        </p:nvPicPr>
        <p:blipFill rotWithShape="1">
          <a:blip r:embed="rId2"/>
          <a:srcRect l="14163" r="3288" b="-3"/>
          <a:stretch/>
        </p:blipFill>
        <p:spPr>
          <a:xfrm>
            <a:off x="6098892" y="2492376"/>
            <a:ext cx="4802404" cy="3563372"/>
          </a:xfrm>
          <a:prstGeom prst="rect">
            <a:avLst/>
          </a:prstGeom>
        </p:spPr>
      </p:pic>
    </p:spTree>
    <p:extLst>
      <p:ext uri="{BB962C8B-B14F-4D97-AF65-F5344CB8AC3E}">
        <p14:creationId xmlns:p14="http://schemas.microsoft.com/office/powerpoint/2010/main" val="2651089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DDF4EE8-2A6A-4F70-B9DD-E799B9BCE81B}"/>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Return On Investment (ROI): stats and stories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4CF5D1C1-271C-4A84-ADBB-CA7614434672}"/>
              </a:ext>
            </a:extLst>
          </p:cNvPr>
          <p:cNvSpPr>
            <a:spLocks noGrp="1"/>
          </p:cNvSpPr>
          <p:nvPr>
            <p:ph idx="1"/>
          </p:nvPr>
        </p:nvSpPr>
        <p:spPr>
          <a:xfrm>
            <a:off x="5221863" y="1586204"/>
            <a:ext cx="6236130" cy="4907902"/>
          </a:xfrm>
        </p:spPr>
        <p:txBody>
          <a:bodyPr anchor="ctr">
            <a:noAutofit/>
          </a:bodyPr>
          <a:lstStyle/>
          <a:p>
            <a:r>
              <a:rPr lang="en-US" sz="2400" dirty="0">
                <a:solidFill>
                  <a:srgbClr val="FEFFFF"/>
                </a:solidFill>
              </a:rPr>
              <a:t>ROI narrative: a concise story that explains how the partnership creates value for individual partners and how it measurably improves the condition of the people it aims to help. </a:t>
            </a:r>
          </a:p>
          <a:p>
            <a:r>
              <a:rPr lang="en-US" sz="2400" dirty="0">
                <a:solidFill>
                  <a:srgbClr val="FEFFFF"/>
                </a:solidFill>
              </a:rPr>
              <a:t>Gather the facts and figures and convert them into vignettes the partners can use in presentations, in digital media, and in fundraising meetings. </a:t>
            </a:r>
          </a:p>
          <a:p>
            <a:r>
              <a:rPr lang="en-US" sz="2400" dirty="0">
                <a:solidFill>
                  <a:srgbClr val="FEFFFF"/>
                </a:solidFill>
              </a:rPr>
              <a:t>The ROI narrative provides a compact time capsule of the partnership’s value, with facts and figures arrayed in a readily retold story with the potential of going viral.</a:t>
            </a:r>
            <a:endParaRPr lang="en-GB" sz="2400" dirty="0">
              <a:solidFill>
                <a:srgbClr val="FEFFFF"/>
              </a:solidFill>
            </a:endParaRPr>
          </a:p>
        </p:txBody>
      </p:sp>
    </p:spTree>
    <p:extLst>
      <p:ext uri="{BB962C8B-B14F-4D97-AF65-F5344CB8AC3E}">
        <p14:creationId xmlns:p14="http://schemas.microsoft.com/office/powerpoint/2010/main" val="459797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AC688BE-2F59-4C56-8DB1-6FCD8DA01A25}"/>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Principle 3:  Strong Partnership Identity</a:t>
            </a:r>
            <a:endParaRPr lang="en-GB" sz="4000">
              <a:solidFill>
                <a:srgbClr val="FFFFFF"/>
              </a:solidFill>
            </a:endParaRPr>
          </a:p>
        </p:txBody>
      </p:sp>
      <p:pic>
        <p:nvPicPr>
          <p:cNvPr id="4" name="Picture 3">
            <a:extLst>
              <a:ext uri="{FF2B5EF4-FFF2-40B4-BE49-F238E27FC236}">
                <a16:creationId xmlns:a16="http://schemas.microsoft.com/office/drawing/2014/main" id="{7AC108A5-F157-4F1E-AE04-029D392C2231}"/>
              </a:ext>
            </a:extLst>
          </p:cNvPr>
          <p:cNvPicPr>
            <a:picLocks noChangeAspect="1"/>
          </p:cNvPicPr>
          <p:nvPr/>
        </p:nvPicPr>
        <p:blipFill rotWithShape="1">
          <a:blip r:embed="rId2"/>
          <a:srcRect l="16462" r="23599"/>
          <a:stretch/>
        </p:blipFill>
        <p:spPr>
          <a:xfrm>
            <a:off x="1424902" y="2492376"/>
            <a:ext cx="3209779" cy="3563372"/>
          </a:xfrm>
          <a:prstGeom prst="rect">
            <a:avLst/>
          </a:prstGeom>
        </p:spPr>
      </p:pic>
      <p:sp>
        <p:nvSpPr>
          <p:cNvPr id="3" name="Content Placeholder 2">
            <a:extLst>
              <a:ext uri="{FF2B5EF4-FFF2-40B4-BE49-F238E27FC236}">
                <a16:creationId xmlns:a16="http://schemas.microsoft.com/office/drawing/2014/main" id="{DED8E28E-9C4C-40DE-AF31-7C6813BCBC65}"/>
              </a:ext>
            </a:extLst>
          </p:cNvPr>
          <p:cNvSpPr>
            <a:spLocks noGrp="1"/>
          </p:cNvSpPr>
          <p:nvPr>
            <p:ph idx="1"/>
          </p:nvPr>
        </p:nvSpPr>
        <p:spPr>
          <a:xfrm>
            <a:off x="5122507" y="2378076"/>
            <a:ext cx="6792686" cy="4265320"/>
          </a:xfrm>
        </p:spPr>
        <p:txBody>
          <a:bodyPr>
            <a:normAutofit/>
          </a:bodyPr>
          <a:lstStyle/>
          <a:p>
            <a:r>
              <a:rPr lang="en-US" sz="2400" dirty="0"/>
              <a:t>What are the first few things the founders of a new country create?</a:t>
            </a:r>
          </a:p>
          <a:p>
            <a:r>
              <a:rPr lang="en-US" sz="2400" dirty="0"/>
              <a:t>Often before they finish the constitution or name leaders to important posts, they pick a name and design a flag. </a:t>
            </a:r>
          </a:p>
          <a:p>
            <a:r>
              <a:rPr lang="en-US" sz="2400" dirty="0"/>
              <a:t>A shared name, symbols, and language bind people together. The same is true for partnerships. </a:t>
            </a:r>
          </a:p>
          <a:p>
            <a:r>
              <a:rPr lang="en-US" sz="2400" dirty="0"/>
              <a:t>Give the MSC a name, design a logo, develop a unique culture and identity. A backbone organization should be the keeper and steward of the MSC’s identity.</a:t>
            </a:r>
          </a:p>
          <a:p>
            <a:endParaRPr lang="en-GB" sz="1900" dirty="0"/>
          </a:p>
        </p:txBody>
      </p:sp>
    </p:spTree>
    <p:extLst>
      <p:ext uri="{BB962C8B-B14F-4D97-AF65-F5344CB8AC3E}">
        <p14:creationId xmlns:p14="http://schemas.microsoft.com/office/powerpoint/2010/main" val="2113451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07D1FC0-77EA-4EE1-9427-B05800CD8A7B}"/>
              </a:ext>
            </a:extLst>
          </p:cNvPr>
          <p:cNvSpPr>
            <a:spLocks noGrp="1"/>
          </p:cNvSpPr>
          <p:nvPr>
            <p:ph type="title"/>
          </p:nvPr>
        </p:nvSpPr>
        <p:spPr>
          <a:xfrm>
            <a:off x="1047280" y="759805"/>
            <a:ext cx="10306520" cy="1325563"/>
          </a:xfrm>
        </p:spPr>
        <p:txBody>
          <a:bodyPr>
            <a:normAutofit/>
          </a:bodyPr>
          <a:lstStyle/>
          <a:p>
            <a:r>
              <a:rPr lang="en-GB" sz="4000">
                <a:solidFill>
                  <a:srgbClr val="FFFFFF"/>
                </a:solidFill>
              </a:rPr>
              <a:t>Clear identity</a:t>
            </a:r>
          </a:p>
        </p:txBody>
      </p:sp>
      <p:pic>
        <p:nvPicPr>
          <p:cNvPr id="4" name="Picture 3">
            <a:extLst>
              <a:ext uri="{FF2B5EF4-FFF2-40B4-BE49-F238E27FC236}">
                <a16:creationId xmlns:a16="http://schemas.microsoft.com/office/drawing/2014/main" id="{EA4DF502-7A44-4339-B623-A67B88213C8B}"/>
              </a:ext>
            </a:extLst>
          </p:cNvPr>
          <p:cNvPicPr>
            <a:picLocks noChangeAspect="1"/>
          </p:cNvPicPr>
          <p:nvPr/>
        </p:nvPicPr>
        <p:blipFill rotWithShape="1">
          <a:blip r:embed="rId2"/>
          <a:srcRect l="4284" r="18127" b="-2"/>
          <a:stretch/>
        </p:blipFill>
        <p:spPr>
          <a:xfrm>
            <a:off x="1424902" y="2492376"/>
            <a:ext cx="3209779" cy="3563372"/>
          </a:xfrm>
          <a:prstGeom prst="rect">
            <a:avLst/>
          </a:prstGeom>
        </p:spPr>
      </p:pic>
      <p:sp>
        <p:nvSpPr>
          <p:cNvPr id="3" name="Content Placeholder 2">
            <a:extLst>
              <a:ext uri="{FF2B5EF4-FFF2-40B4-BE49-F238E27FC236}">
                <a16:creationId xmlns:a16="http://schemas.microsoft.com/office/drawing/2014/main" id="{455568B2-9DFE-4938-92BB-015B949BB4C6}"/>
              </a:ext>
            </a:extLst>
          </p:cNvPr>
          <p:cNvSpPr>
            <a:spLocks noGrp="1"/>
          </p:cNvSpPr>
          <p:nvPr>
            <p:ph idx="1"/>
          </p:nvPr>
        </p:nvSpPr>
        <p:spPr>
          <a:xfrm>
            <a:off x="4940261" y="2378076"/>
            <a:ext cx="7040245" cy="4302642"/>
          </a:xfrm>
        </p:spPr>
        <p:txBody>
          <a:bodyPr>
            <a:noAutofit/>
          </a:bodyPr>
          <a:lstStyle/>
          <a:p>
            <a:r>
              <a:rPr lang="en-US" sz="2400" dirty="0"/>
              <a:t>Establishing the MSC’s identity, while necessary, is insufficient.</a:t>
            </a:r>
          </a:p>
          <a:p>
            <a:r>
              <a:rPr lang="en-US" sz="2400" dirty="0"/>
              <a:t> Partnerships can be especially tricky because they ask us to create and maintain dual loyalties, staying loyal to our home organization and having additional loyalty to the MSC. </a:t>
            </a:r>
          </a:p>
          <a:p>
            <a:r>
              <a:rPr lang="en-US" sz="2400" dirty="0"/>
              <a:t>Not only is this complicated; it almost inevitably leads to conflict when the needs of the home organization come up against the needs of the MSC. </a:t>
            </a:r>
          </a:p>
          <a:p>
            <a:r>
              <a:rPr lang="en-US" sz="2400" dirty="0"/>
              <a:t>Great MSCs harness this energy, growing from it rather than being weakened by it.</a:t>
            </a:r>
            <a:endParaRPr lang="en-GB" sz="2400" dirty="0"/>
          </a:p>
        </p:txBody>
      </p:sp>
    </p:spTree>
    <p:extLst>
      <p:ext uri="{BB962C8B-B14F-4D97-AF65-F5344CB8AC3E}">
        <p14:creationId xmlns:p14="http://schemas.microsoft.com/office/powerpoint/2010/main" val="3572007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48D3F14D-7034-430D-9DF4-E0892FB534FA}"/>
              </a:ext>
            </a:extLst>
          </p:cNvPr>
          <p:cNvPicPr>
            <a:picLocks noChangeAspect="1"/>
          </p:cNvPicPr>
          <p:nvPr/>
        </p:nvPicPr>
        <p:blipFill>
          <a:blip r:embed="rId2"/>
          <a:stretch>
            <a:fillRect/>
          </a:stretch>
        </p:blipFill>
        <p:spPr>
          <a:xfrm>
            <a:off x="0" y="0"/>
            <a:ext cx="12192000" cy="6858000"/>
          </a:xfrm>
          <a:prstGeom prst="rect">
            <a:avLst/>
          </a:prstGeom>
        </p:spPr>
      </p:pic>
      <p:sp>
        <p:nvSpPr>
          <p:cNvPr id="11" name="Title 10">
            <a:extLst>
              <a:ext uri="{FF2B5EF4-FFF2-40B4-BE49-F238E27FC236}">
                <a16:creationId xmlns:a16="http://schemas.microsoft.com/office/drawing/2014/main" id="{592B5FE6-30A1-4C59-85A9-996DEF7B851F}"/>
              </a:ext>
            </a:extLst>
          </p:cNvPr>
          <p:cNvSpPr>
            <a:spLocks noGrp="1"/>
          </p:cNvSpPr>
          <p:nvPr>
            <p:ph type="title"/>
          </p:nvPr>
        </p:nvSpPr>
        <p:spPr>
          <a:solidFill>
            <a:schemeClr val="bg2"/>
          </a:solidFill>
        </p:spPr>
        <p:txBody>
          <a:bodyPr/>
          <a:lstStyle/>
          <a:p>
            <a:r>
              <a:rPr lang="en-GB" dirty="0"/>
              <a:t>Great teams are made not born</a:t>
            </a:r>
          </a:p>
        </p:txBody>
      </p:sp>
      <p:sp>
        <p:nvSpPr>
          <p:cNvPr id="3" name="Content Placeholder 2">
            <a:extLst>
              <a:ext uri="{FF2B5EF4-FFF2-40B4-BE49-F238E27FC236}">
                <a16:creationId xmlns:a16="http://schemas.microsoft.com/office/drawing/2014/main" id="{A1FE08A7-6F2F-4067-A894-244B904CD6FA}"/>
              </a:ext>
            </a:extLst>
          </p:cNvPr>
          <p:cNvSpPr>
            <a:spLocks noGrp="1"/>
          </p:cNvSpPr>
          <p:nvPr>
            <p:ph idx="1"/>
          </p:nvPr>
        </p:nvSpPr>
        <p:spPr>
          <a:xfrm>
            <a:off x="838201" y="1825625"/>
            <a:ext cx="10133822" cy="4667250"/>
          </a:xfrm>
          <a:solidFill>
            <a:schemeClr val="bg2"/>
          </a:solidFill>
        </p:spPr>
        <p:txBody>
          <a:bodyPr>
            <a:normAutofit/>
          </a:bodyPr>
          <a:lstStyle/>
          <a:p>
            <a:r>
              <a:rPr lang="en-US" dirty="0"/>
              <a:t>The backbone organization should guide partners to learn how to put their issues on the table and to use straight talk (the ability to speak politely but directly) to discuss them. </a:t>
            </a:r>
          </a:p>
          <a:p>
            <a:r>
              <a:rPr lang="en-US" dirty="0"/>
              <a:t>The backbone organization should also enable partners to actively work on the partnership, improving the way the partners work together. </a:t>
            </a:r>
          </a:p>
          <a:p>
            <a:r>
              <a:rPr lang="en-US" dirty="0"/>
              <a:t>This is distinguished from working in the partnership where partners work together to solve the common problem or advance the common purpose. Both are essential parts of partnership success.</a:t>
            </a:r>
            <a:endParaRPr lang="en-GB" dirty="0"/>
          </a:p>
        </p:txBody>
      </p:sp>
    </p:spTree>
    <p:extLst>
      <p:ext uri="{BB962C8B-B14F-4D97-AF65-F5344CB8AC3E}">
        <p14:creationId xmlns:p14="http://schemas.microsoft.com/office/powerpoint/2010/main" val="2345686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3" grpId="0" build="p" animBg="1"/>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1BA99538-BEFA-4D30-8FCB-6C913487322F}"/>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Principle 4: Connected and Aligned People and Activities</a:t>
            </a:r>
            <a:endParaRPr lang="en-GB" sz="4000">
              <a:solidFill>
                <a:srgbClr val="FFFFFF"/>
              </a:solidFill>
            </a:endParaRPr>
          </a:p>
        </p:txBody>
      </p:sp>
      <p:sp>
        <p:nvSpPr>
          <p:cNvPr id="3" name="Content Placeholder 2">
            <a:extLst>
              <a:ext uri="{FF2B5EF4-FFF2-40B4-BE49-F238E27FC236}">
                <a16:creationId xmlns:a16="http://schemas.microsoft.com/office/drawing/2014/main" id="{A28463C6-D92E-4AC1-8E6D-F06D3561B0EF}"/>
              </a:ext>
            </a:extLst>
          </p:cNvPr>
          <p:cNvSpPr>
            <a:spLocks noGrp="1"/>
          </p:cNvSpPr>
          <p:nvPr>
            <p:ph idx="1"/>
          </p:nvPr>
        </p:nvSpPr>
        <p:spPr>
          <a:xfrm>
            <a:off x="1119322" y="3098685"/>
            <a:ext cx="4973787" cy="3563372"/>
          </a:xfrm>
        </p:spPr>
        <p:txBody>
          <a:bodyPr>
            <a:noAutofit/>
          </a:bodyPr>
          <a:lstStyle/>
          <a:p>
            <a:r>
              <a:rPr lang="en-US" sz="2400" dirty="0"/>
              <a:t>In any endeavor, specialization drives productivity while coordination multiplies impact. </a:t>
            </a:r>
          </a:p>
          <a:p>
            <a:r>
              <a:rPr lang="en-US" sz="2400" dirty="0"/>
              <a:t>In partnerships, a tension exists between specialization and coordination. Partners often want to just get down to work without the bother of coordination. </a:t>
            </a:r>
          </a:p>
        </p:txBody>
      </p:sp>
      <p:pic>
        <p:nvPicPr>
          <p:cNvPr id="4" name="Picture 3">
            <a:extLst>
              <a:ext uri="{FF2B5EF4-FFF2-40B4-BE49-F238E27FC236}">
                <a16:creationId xmlns:a16="http://schemas.microsoft.com/office/drawing/2014/main" id="{838D0707-83FB-4308-81B7-B696886DDD90}"/>
              </a:ext>
            </a:extLst>
          </p:cNvPr>
          <p:cNvPicPr>
            <a:picLocks noChangeAspect="1"/>
          </p:cNvPicPr>
          <p:nvPr/>
        </p:nvPicPr>
        <p:blipFill rotWithShape="1">
          <a:blip r:embed="rId2"/>
          <a:srcRect l="7782" r="16408" b="-1"/>
          <a:stretch/>
        </p:blipFill>
        <p:spPr>
          <a:xfrm>
            <a:off x="6420799" y="2812887"/>
            <a:ext cx="4802404" cy="3563372"/>
          </a:xfrm>
          <a:prstGeom prst="rect">
            <a:avLst/>
          </a:prstGeom>
        </p:spPr>
      </p:pic>
    </p:spTree>
    <p:extLst>
      <p:ext uri="{BB962C8B-B14F-4D97-AF65-F5344CB8AC3E}">
        <p14:creationId xmlns:p14="http://schemas.microsoft.com/office/powerpoint/2010/main" val="2935906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1BA99538-BEFA-4D30-8FCB-6C913487322F}"/>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Principle 4: Connected and Aligned People and Activities</a:t>
            </a:r>
            <a:endParaRPr lang="en-GB" sz="4000">
              <a:solidFill>
                <a:srgbClr val="FFFFFF"/>
              </a:solidFill>
            </a:endParaRPr>
          </a:p>
        </p:txBody>
      </p:sp>
      <p:sp>
        <p:nvSpPr>
          <p:cNvPr id="3" name="Content Placeholder 2">
            <a:extLst>
              <a:ext uri="{FF2B5EF4-FFF2-40B4-BE49-F238E27FC236}">
                <a16:creationId xmlns:a16="http://schemas.microsoft.com/office/drawing/2014/main" id="{A28463C6-D92E-4AC1-8E6D-F06D3561B0EF}"/>
              </a:ext>
            </a:extLst>
          </p:cNvPr>
          <p:cNvSpPr>
            <a:spLocks noGrp="1"/>
          </p:cNvSpPr>
          <p:nvPr>
            <p:ph idx="1"/>
          </p:nvPr>
        </p:nvSpPr>
        <p:spPr>
          <a:xfrm>
            <a:off x="1424904" y="2494450"/>
            <a:ext cx="4928395" cy="3876502"/>
          </a:xfrm>
        </p:spPr>
        <p:txBody>
          <a:bodyPr>
            <a:noAutofit/>
          </a:bodyPr>
          <a:lstStyle/>
          <a:p>
            <a:r>
              <a:rPr lang="en-US" sz="2400" dirty="0"/>
              <a:t>But MSCs need to coordinate across multiple tasks, teams, and organizations to maximize impact and eliminate duplication of effort. </a:t>
            </a:r>
          </a:p>
          <a:p>
            <a:r>
              <a:rPr lang="en-US" sz="2400" dirty="0"/>
              <a:t>Over-coordination can lead to partners feeling burdened by unnecessary reporting and stuck in boring and unproductive meetings that benefit the coordinators without advancing the mission.</a:t>
            </a:r>
            <a:endParaRPr lang="en-GB" sz="2400" dirty="0"/>
          </a:p>
        </p:txBody>
      </p:sp>
      <p:pic>
        <p:nvPicPr>
          <p:cNvPr id="4" name="Picture 3">
            <a:extLst>
              <a:ext uri="{FF2B5EF4-FFF2-40B4-BE49-F238E27FC236}">
                <a16:creationId xmlns:a16="http://schemas.microsoft.com/office/drawing/2014/main" id="{5DAD1E26-0B24-4566-8C35-194A2BC6A86A}"/>
              </a:ext>
            </a:extLst>
          </p:cNvPr>
          <p:cNvPicPr>
            <a:picLocks noChangeAspect="1"/>
          </p:cNvPicPr>
          <p:nvPr/>
        </p:nvPicPr>
        <p:blipFill rotWithShape="1">
          <a:blip r:embed="rId2"/>
          <a:srcRect l="20148" r="-2" b="-2"/>
          <a:stretch/>
        </p:blipFill>
        <p:spPr>
          <a:xfrm>
            <a:off x="6979886" y="2543175"/>
            <a:ext cx="4802404" cy="3563372"/>
          </a:xfrm>
          <a:prstGeom prst="rect">
            <a:avLst/>
          </a:prstGeom>
        </p:spPr>
      </p:pic>
    </p:spTree>
    <p:extLst>
      <p:ext uri="{BB962C8B-B14F-4D97-AF65-F5344CB8AC3E}">
        <p14:creationId xmlns:p14="http://schemas.microsoft.com/office/powerpoint/2010/main" val="1138183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5ADD2-A0AE-401D-A64D-A27D7D599FC4}"/>
              </a:ext>
            </a:extLst>
          </p:cNvPr>
          <p:cNvSpPr>
            <a:spLocks noGrp="1"/>
          </p:cNvSpPr>
          <p:nvPr>
            <p:ph type="title"/>
          </p:nvPr>
        </p:nvSpPr>
        <p:spPr>
          <a:xfrm>
            <a:off x="838200" y="365125"/>
            <a:ext cx="10515600" cy="1325563"/>
          </a:xfrm>
        </p:spPr>
        <p:txBody>
          <a:bodyPr>
            <a:normAutofit/>
          </a:bodyPr>
          <a:lstStyle/>
          <a:p>
            <a:r>
              <a:rPr lang="en-GB" dirty="0"/>
              <a:t>Task allocation and clear communication</a:t>
            </a:r>
          </a:p>
        </p:txBody>
      </p:sp>
      <p:sp>
        <p:nvSpPr>
          <p:cNvPr id="3" name="Content Placeholder 2">
            <a:extLst>
              <a:ext uri="{FF2B5EF4-FFF2-40B4-BE49-F238E27FC236}">
                <a16:creationId xmlns:a16="http://schemas.microsoft.com/office/drawing/2014/main" id="{F9DAACA5-EFB4-4CE1-851A-1DF2CC542CCC}"/>
              </a:ext>
            </a:extLst>
          </p:cNvPr>
          <p:cNvSpPr>
            <a:spLocks noGrp="1"/>
          </p:cNvSpPr>
          <p:nvPr>
            <p:ph idx="1"/>
          </p:nvPr>
        </p:nvSpPr>
        <p:spPr>
          <a:xfrm>
            <a:off x="838200" y="1825624"/>
            <a:ext cx="5843648" cy="4546299"/>
          </a:xfrm>
        </p:spPr>
        <p:txBody>
          <a:bodyPr>
            <a:noAutofit/>
          </a:bodyPr>
          <a:lstStyle/>
          <a:p>
            <a:r>
              <a:rPr lang="en-US" sz="2400" dirty="0"/>
              <a:t>Help leadership decide how much partners want to work together and who will do which tasks in return for which benefits. </a:t>
            </a:r>
          </a:p>
          <a:p>
            <a:r>
              <a:rPr lang="en-US" sz="2400" dirty="0"/>
              <a:t>Clear and consistent communications to internal and external audiences</a:t>
            </a:r>
          </a:p>
          <a:p>
            <a:r>
              <a:rPr lang="en-US" sz="2400" dirty="0"/>
              <a:t>Let leadership focus on generating the original ideas. </a:t>
            </a:r>
          </a:p>
          <a:p>
            <a:r>
              <a:rPr lang="en-US" sz="2400" dirty="0"/>
              <a:t>The backbone organization maintains consistency of communications and keeps partners engaged from meeting to meeting, ensuring effective decision-making and follow-through.</a:t>
            </a:r>
            <a:endParaRPr lang="en-GB" sz="2400" dirty="0"/>
          </a:p>
        </p:txBody>
      </p:sp>
      <p:pic>
        <p:nvPicPr>
          <p:cNvPr id="4" name="Picture 3">
            <a:extLst>
              <a:ext uri="{FF2B5EF4-FFF2-40B4-BE49-F238E27FC236}">
                <a16:creationId xmlns:a16="http://schemas.microsoft.com/office/drawing/2014/main" id="{E640DE52-BBE9-4318-9A43-6CA377C068C5}"/>
              </a:ext>
            </a:extLst>
          </p:cNvPr>
          <p:cNvPicPr>
            <a:picLocks noChangeAspect="1"/>
          </p:cNvPicPr>
          <p:nvPr/>
        </p:nvPicPr>
        <p:blipFill rotWithShape="1">
          <a:blip r:embed="rId2"/>
          <a:srcRect r="2923"/>
          <a:stretch/>
        </p:blipFill>
        <p:spPr>
          <a:xfrm>
            <a:off x="6681848" y="2129913"/>
            <a:ext cx="5104471" cy="3498992"/>
          </a:xfrm>
          <a:prstGeom prst="rect">
            <a:avLst/>
          </a:prstGeom>
        </p:spPr>
      </p:pic>
    </p:spTree>
    <p:extLst>
      <p:ext uri="{BB962C8B-B14F-4D97-AF65-F5344CB8AC3E}">
        <p14:creationId xmlns:p14="http://schemas.microsoft.com/office/powerpoint/2010/main" val="1740099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27D15F9-FBA9-45B6-A1EE-7E26109074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49D845D-9A57-49AC-9523-BB0D6DA6FE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3348EFE1-9D21-4DC0-8EC9-C887670613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D9CD0CF4-76F6-470E-A8EF-DD74FC196C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71645EB6-7E0C-491E-9A5B-C25E80A64A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D20E5CAC-62A4-48E1-9F9F-1F81766831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053A11D2-F06B-447E-96A7-27A21A8FA64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2BC5ED52-0D31-42E0-A41E-1BCA034FEAA9}"/>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Principle 5: Involving the Target Population</a:t>
            </a:r>
            <a:endParaRPr lang="en-GB" sz="4000">
              <a:solidFill>
                <a:srgbClr val="FFFFFF"/>
              </a:solidFill>
            </a:endParaRPr>
          </a:p>
        </p:txBody>
      </p:sp>
      <p:pic>
        <p:nvPicPr>
          <p:cNvPr id="7" name="Graphic 6" descr="Target Audience">
            <a:extLst>
              <a:ext uri="{FF2B5EF4-FFF2-40B4-BE49-F238E27FC236}">
                <a16:creationId xmlns:a16="http://schemas.microsoft.com/office/drawing/2014/main" id="{681FC000-D515-4A9F-B457-BD9E9A7F9DD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24902" y="2669172"/>
            <a:ext cx="3209779" cy="3209779"/>
          </a:xfrm>
          <a:prstGeom prst="rect">
            <a:avLst/>
          </a:prstGeom>
        </p:spPr>
      </p:pic>
      <p:sp>
        <p:nvSpPr>
          <p:cNvPr id="3" name="Content Placeholder 2">
            <a:extLst>
              <a:ext uri="{FF2B5EF4-FFF2-40B4-BE49-F238E27FC236}">
                <a16:creationId xmlns:a16="http://schemas.microsoft.com/office/drawing/2014/main" id="{A7C625EC-A048-4871-A506-AF087D854ACE}"/>
              </a:ext>
            </a:extLst>
          </p:cNvPr>
          <p:cNvSpPr>
            <a:spLocks noGrp="1"/>
          </p:cNvSpPr>
          <p:nvPr>
            <p:ph idx="1"/>
          </p:nvPr>
        </p:nvSpPr>
        <p:spPr>
          <a:xfrm>
            <a:off x="4867079" y="2384246"/>
            <a:ext cx="6915211" cy="4289686"/>
          </a:xfrm>
        </p:spPr>
        <p:txBody>
          <a:bodyPr>
            <a:noAutofit/>
          </a:bodyPr>
          <a:lstStyle/>
          <a:p>
            <a:r>
              <a:rPr lang="en-US" sz="2400" dirty="0"/>
              <a:t>It might seem obvious that before you try to help someone, you should talk to them. Surprisingly, few people do. </a:t>
            </a:r>
          </a:p>
          <a:p>
            <a:r>
              <a:rPr lang="en-US" sz="2400" dirty="0"/>
              <a:t>Much of philanthropy over the decades has involved wealthy people sitting around and deciding what poor and vulnerable people need. </a:t>
            </a:r>
          </a:p>
          <a:p>
            <a:r>
              <a:rPr lang="en-US" sz="2400" dirty="0"/>
              <a:t>Forgetting to listen is a critical error</a:t>
            </a:r>
          </a:p>
          <a:p>
            <a:r>
              <a:rPr lang="en-US" sz="2400" dirty="0"/>
              <a:t>Actively involve the people they want to help in the design, implementation, iteration, and assessment of their solutions.</a:t>
            </a:r>
            <a:endParaRPr lang="en-GB" sz="2400" dirty="0"/>
          </a:p>
        </p:txBody>
      </p:sp>
    </p:spTree>
    <p:extLst>
      <p:ext uri="{BB962C8B-B14F-4D97-AF65-F5344CB8AC3E}">
        <p14:creationId xmlns:p14="http://schemas.microsoft.com/office/powerpoint/2010/main" val="2977480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93F398-8955-4847-B39F-539C164B4366}"/>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r>
              <a:rPr lang="en-GB" sz="5400" dirty="0"/>
              <a:t>Agile</a:t>
            </a:r>
          </a:p>
        </p:txBody>
      </p:sp>
      <p:sp>
        <p:nvSpPr>
          <p:cNvPr id="3" name="Content Placeholder 2">
            <a:extLst>
              <a:ext uri="{FF2B5EF4-FFF2-40B4-BE49-F238E27FC236}">
                <a16:creationId xmlns:a16="http://schemas.microsoft.com/office/drawing/2014/main" id="{21C25D93-FC0E-4A17-8B38-B17E58F5C224}"/>
              </a:ext>
            </a:extLst>
          </p:cNvPr>
          <p:cNvSpPr>
            <a:spLocks noGrp="1"/>
          </p:cNvSpPr>
          <p:nvPr>
            <p:ph idx="1"/>
          </p:nvPr>
        </p:nvSpPr>
        <p:spPr>
          <a:xfrm>
            <a:off x="374905" y="2478024"/>
            <a:ext cx="4016474" cy="4058243"/>
          </a:xfrm>
        </p:spPr>
        <p:txBody>
          <a:bodyPr>
            <a:normAutofit/>
          </a:bodyPr>
          <a:lstStyle/>
          <a:p>
            <a:pPr>
              <a:spcAft>
                <a:spcPts val="0"/>
              </a:spcAft>
            </a:pPr>
            <a:r>
              <a:rPr lang="en-GB" sz="2400" dirty="0">
                <a:latin typeface="Arial" panose="020B0604020202020204" pitchFamily="34" charset="0"/>
                <a:ea typeface="Times New Roman" panose="02020603050405020304" pitchFamily="18" charset="0"/>
                <a:cs typeface="Arial" panose="020B0604020202020204" pitchFamily="34" charset="0"/>
              </a:rPr>
              <a:t>The backbone organization should help an MSC adopt an iterative and agile approach, involving users from the very beginning. </a:t>
            </a:r>
          </a:p>
          <a:p>
            <a:pPr>
              <a:spcAft>
                <a:spcPts val="0"/>
              </a:spcAft>
            </a:pPr>
            <a:r>
              <a:rPr lang="en-GB" sz="2400" dirty="0">
                <a:latin typeface="Arial" panose="020B0604020202020204" pitchFamily="34" charset="0"/>
                <a:ea typeface="Times New Roman" panose="02020603050405020304" pitchFamily="18" charset="0"/>
                <a:cs typeface="Arial" panose="020B0604020202020204" pitchFamily="34" charset="0"/>
              </a:rPr>
              <a:t>Partnerships that adopt an agile approach improve their probability of success in three ways. </a:t>
            </a:r>
          </a:p>
          <a:p>
            <a:endParaRPr lang="en-GB" sz="2000" dirty="0"/>
          </a:p>
        </p:txBody>
      </p:sp>
      <p:pic>
        <p:nvPicPr>
          <p:cNvPr id="4" name="Picture 3">
            <a:extLst>
              <a:ext uri="{FF2B5EF4-FFF2-40B4-BE49-F238E27FC236}">
                <a16:creationId xmlns:a16="http://schemas.microsoft.com/office/drawing/2014/main" id="{17CBAE1E-60C0-4E4B-BF63-792B81EF0D2F}"/>
              </a:ext>
            </a:extLst>
          </p:cNvPr>
          <p:cNvPicPr>
            <a:picLocks noChangeAspect="1"/>
          </p:cNvPicPr>
          <p:nvPr/>
        </p:nvPicPr>
        <p:blipFill>
          <a:blip r:embed="rId2"/>
          <a:stretch>
            <a:fillRect/>
          </a:stretch>
        </p:blipFill>
        <p:spPr>
          <a:xfrm>
            <a:off x="4672382" y="1061155"/>
            <a:ext cx="7519618" cy="5075741"/>
          </a:xfrm>
          <a:prstGeom prst="rect">
            <a:avLst/>
          </a:prstGeom>
        </p:spPr>
      </p:pic>
    </p:spTree>
    <p:extLst>
      <p:ext uri="{BB962C8B-B14F-4D97-AF65-F5344CB8AC3E}">
        <p14:creationId xmlns:p14="http://schemas.microsoft.com/office/powerpoint/2010/main" val="129256452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1D526-168E-442B-BB16-452083471D8F}"/>
              </a:ext>
            </a:extLst>
          </p:cNvPr>
          <p:cNvSpPr>
            <a:spLocks noGrp="1"/>
          </p:cNvSpPr>
          <p:nvPr>
            <p:ph type="title"/>
          </p:nvPr>
        </p:nvSpPr>
        <p:spPr/>
        <p:txBody>
          <a:bodyPr/>
          <a:lstStyle/>
          <a:p>
            <a:r>
              <a:rPr lang="en-GB" dirty="0"/>
              <a:t>Fall in love with the problem</a:t>
            </a:r>
          </a:p>
        </p:txBody>
      </p:sp>
      <p:sp>
        <p:nvSpPr>
          <p:cNvPr id="3" name="Content Placeholder 2">
            <a:extLst>
              <a:ext uri="{FF2B5EF4-FFF2-40B4-BE49-F238E27FC236}">
                <a16:creationId xmlns:a16="http://schemas.microsoft.com/office/drawing/2014/main" id="{5990F3F0-5502-4113-AAE0-B906DCBF3B1B}"/>
              </a:ext>
            </a:extLst>
          </p:cNvPr>
          <p:cNvSpPr>
            <a:spLocks noGrp="1"/>
          </p:cNvSpPr>
          <p:nvPr>
            <p:ph idx="1"/>
          </p:nvPr>
        </p:nvSpPr>
        <p:spPr>
          <a:xfrm>
            <a:off x="838200" y="1825625"/>
            <a:ext cx="5257800" cy="4351338"/>
          </a:xfrm>
        </p:spPr>
        <p:txBody>
          <a:bodyPr/>
          <a:lstStyle/>
          <a:p>
            <a:r>
              <a:rPr lang="en-US" dirty="0"/>
              <a:t>First, by falling in love with the problems facing the target population before they fall in love with specific solutions, they avoid the classic cut-and-paste error that afflicts many attempts at social innovation, perhaps most infamously in the failed </a:t>
            </a:r>
            <a:r>
              <a:rPr lang="en-US" dirty="0" err="1"/>
              <a:t>PlayPump</a:t>
            </a:r>
            <a:r>
              <a:rPr lang="en-US" dirty="0"/>
              <a:t> example. </a:t>
            </a:r>
          </a:p>
          <a:p>
            <a:endParaRPr lang="en-GB" dirty="0"/>
          </a:p>
        </p:txBody>
      </p:sp>
      <p:pic>
        <p:nvPicPr>
          <p:cNvPr id="4" name="Picture 3">
            <a:extLst>
              <a:ext uri="{FF2B5EF4-FFF2-40B4-BE49-F238E27FC236}">
                <a16:creationId xmlns:a16="http://schemas.microsoft.com/office/drawing/2014/main" id="{F0FFF26C-5DE0-4BF2-A6D8-ECD0BD5538B0}"/>
              </a:ext>
            </a:extLst>
          </p:cNvPr>
          <p:cNvPicPr>
            <a:picLocks noChangeAspect="1"/>
          </p:cNvPicPr>
          <p:nvPr/>
        </p:nvPicPr>
        <p:blipFill>
          <a:blip r:embed="rId2"/>
          <a:stretch>
            <a:fillRect/>
          </a:stretch>
        </p:blipFill>
        <p:spPr>
          <a:xfrm>
            <a:off x="6601968" y="2314079"/>
            <a:ext cx="4965284" cy="2979170"/>
          </a:xfrm>
          <a:prstGeom prst="rect">
            <a:avLst/>
          </a:prstGeom>
        </p:spPr>
      </p:pic>
      <p:sp>
        <p:nvSpPr>
          <p:cNvPr id="5" name="Rectangle 4">
            <a:extLst>
              <a:ext uri="{FF2B5EF4-FFF2-40B4-BE49-F238E27FC236}">
                <a16:creationId xmlns:a16="http://schemas.microsoft.com/office/drawing/2014/main" id="{39077F1E-F3B8-4194-8A0B-95B0DE7B5B33}"/>
              </a:ext>
            </a:extLst>
          </p:cNvPr>
          <p:cNvSpPr/>
          <p:nvPr/>
        </p:nvSpPr>
        <p:spPr>
          <a:xfrm>
            <a:off x="3300984" y="5846544"/>
            <a:ext cx="6096000" cy="646331"/>
          </a:xfrm>
          <a:prstGeom prst="rect">
            <a:avLst/>
          </a:prstGeom>
        </p:spPr>
        <p:txBody>
          <a:bodyPr>
            <a:spAutoFit/>
          </a:bodyPr>
          <a:lstStyle/>
          <a:p>
            <a:r>
              <a:rPr lang="en-GB" dirty="0">
                <a:hlinkClick r:id="rId3"/>
              </a:rPr>
              <a:t>http://www.humanosphere.org/basics/2013/07/how-playpumps-are-an-example-of-learning-from-failure/</a:t>
            </a:r>
            <a:r>
              <a:rPr lang="en-GB" dirty="0"/>
              <a:t> </a:t>
            </a:r>
          </a:p>
        </p:txBody>
      </p:sp>
    </p:spTree>
    <p:extLst>
      <p:ext uri="{BB962C8B-B14F-4D97-AF65-F5344CB8AC3E}">
        <p14:creationId xmlns:p14="http://schemas.microsoft.com/office/powerpoint/2010/main" val="840259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1300B-A403-43C9-8906-38BD048CF023}"/>
              </a:ext>
            </a:extLst>
          </p:cNvPr>
          <p:cNvSpPr>
            <a:spLocks noGrp="1"/>
          </p:cNvSpPr>
          <p:nvPr>
            <p:ph type="title"/>
          </p:nvPr>
        </p:nvSpPr>
        <p:spPr>
          <a:xfrm>
            <a:off x="481013" y="3752849"/>
            <a:ext cx="3290887" cy="2452687"/>
          </a:xfrm>
        </p:spPr>
        <p:txBody>
          <a:bodyPr anchor="ctr">
            <a:normAutofit/>
          </a:bodyPr>
          <a:lstStyle/>
          <a:p>
            <a:r>
              <a:rPr lang="en-GB" sz="5400" dirty="0"/>
              <a:t>Engage!</a:t>
            </a:r>
          </a:p>
        </p:txBody>
      </p:sp>
      <p:pic>
        <p:nvPicPr>
          <p:cNvPr id="4" name="Picture 3">
            <a:extLst>
              <a:ext uri="{FF2B5EF4-FFF2-40B4-BE49-F238E27FC236}">
                <a16:creationId xmlns:a16="http://schemas.microsoft.com/office/drawing/2014/main" id="{4D24FC9B-8CEE-4474-98A9-1CA4514E88A5}"/>
              </a:ext>
            </a:extLst>
          </p:cNvPr>
          <p:cNvPicPr>
            <a:picLocks noChangeAspect="1"/>
          </p:cNvPicPr>
          <p:nvPr/>
        </p:nvPicPr>
        <p:blipFill rotWithShape="1">
          <a:blip r:embed="rId2"/>
          <a:srcRect t="2605" b="36525"/>
          <a:stretch/>
        </p:blipFill>
        <p:spPr>
          <a:xfrm>
            <a:off x="20" y="10"/>
            <a:ext cx="12191980" cy="3710603"/>
          </a:xfrm>
          <a:custGeom>
            <a:avLst/>
            <a:gdLst>
              <a:gd name="connsiteX0" fmla="*/ 0 w 12192000"/>
              <a:gd name="connsiteY0" fmla="*/ 0 h 3692092"/>
              <a:gd name="connsiteX1" fmla="*/ 12192000 w 12192000"/>
              <a:gd name="connsiteY1" fmla="*/ 0 h 3692092"/>
              <a:gd name="connsiteX2" fmla="*/ 12192000 w 12192000"/>
              <a:gd name="connsiteY2" fmla="*/ 3504824 h 3692092"/>
              <a:gd name="connsiteX3" fmla="*/ 12024691 w 12192000"/>
              <a:gd name="connsiteY3" fmla="*/ 3517794 h 3692092"/>
              <a:gd name="connsiteX4" fmla="*/ 160485 w 12192000"/>
              <a:gd name="connsiteY4" fmla="*/ 3663863 h 3692092"/>
              <a:gd name="connsiteX5" fmla="*/ 0 w 12192000"/>
              <a:gd name="connsiteY5" fmla="*/ 3692092 h 369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DBE565D5-8737-4FA3-9EDC-2A2B5D67E4CF}"/>
              </a:ext>
            </a:extLst>
          </p:cNvPr>
          <p:cNvSpPr>
            <a:spLocks noGrp="1"/>
          </p:cNvSpPr>
          <p:nvPr>
            <p:ph idx="1"/>
          </p:nvPr>
        </p:nvSpPr>
        <p:spPr>
          <a:xfrm>
            <a:off x="3048000" y="3883378"/>
            <a:ext cx="8884356" cy="2878666"/>
          </a:xfrm>
        </p:spPr>
        <p:txBody>
          <a:bodyPr anchor="ctr">
            <a:normAutofit lnSpcReduction="10000"/>
          </a:bodyPr>
          <a:lstStyle/>
          <a:p>
            <a:r>
              <a:rPr lang="en-US" sz="2400" dirty="0"/>
              <a:t>Second, they directly and continuously involve the target population—the best possible source for understanding the problems they face. </a:t>
            </a:r>
          </a:p>
          <a:p>
            <a:r>
              <a:rPr lang="en-US" sz="2400" dirty="0"/>
              <a:t>This improves the quality of the solution and the probability that the target population will use it. </a:t>
            </a:r>
          </a:p>
          <a:p>
            <a:r>
              <a:rPr lang="en-US" sz="2400" dirty="0"/>
              <a:t>Third, because collaborators focus on quickly delivering functional programs instead of comprehensive but delayed programs, they accelerate their efficiency in delivering impact.</a:t>
            </a:r>
          </a:p>
          <a:p>
            <a:endParaRPr lang="en-GB" sz="1800" dirty="0"/>
          </a:p>
        </p:txBody>
      </p:sp>
    </p:spTree>
    <p:extLst>
      <p:ext uri="{BB962C8B-B14F-4D97-AF65-F5344CB8AC3E}">
        <p14:creationId xmlns:p14="http://schemas.microsoft.com/office/powerpoint/2010/main" val="559982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1C49F1B-5C60-46A8-A8B3-2534A04C7085}"/>
              </a:ext>
            </a:extLst>
          </p:cNvPr>
          <p:cNvPicPr>
            <a:picLocks noChangeAspect="1"/>
          </p:cNvPicPr>
          <p:nvPr/>
        </p:nvPicPr>
        <p:blipFill>
          <a:blip r:embed="rId2"/>
          <a:stretch>
            <a:fillRect/>
          </a:stretch>
        </p:blipFill>
        <p:spPr>
          <a:xfrm>
            <a:off x="79680" y="0"/>
            <a:ext cx="12032640" cy="6858000"/>
          </a:xfrm>
          <a:prstGeom prst="rect">
            <a:avLst/>
          </a:prstGeom>
        </p:spPr>
      </p:pic>
      <p:sp>
        <p:nvSpPr>
          <p:cNvPr id="2" name="Title 1">
            <a:extLst>
              <a:ext uri="{FF2B5EF4-FFF2-40B4-BE49-F238E27FC236}">
                <a16:creationId xmlns:a16="http://schemas.microsoft.com/office/drawing/2014/main" id="{4A1D5A8E-106D-4C38-B3EA-82D3CE28BC9B}"/>
              </a:ext>
            </a:extLst>
          </p:cNvPr>
          <p:cNvSpPr>
            <a:spLocks noGrp="1"/>
          </p:cNvSpPr>
          <p:nvPr>
            <p:ph type="title"/>
          </p:nvPr>
        </p:nvSpPr>
        <p:spPr>
          <a:xfrm>
            <a:off x="166255" y="18255"/>
            <a:ext cx="4739244" cy="1325563"/>
          </a:xfrm>
          <a:solidFill>
            <a:schemeClr val="bg2"/>
          </a:solidFill>
        </p:spPr>
        <p:txBody>
          <a:bodyPr/>
          <a:lstStyle/>
          <a:p>
            <a:r>
              <a:rPr lang="en-GB" dirty="0"/>
              <a:t>Horses for courses</a:t>
            </a:r>
          </a:p>
        </p:txBody>
      </p:sp>
      <p:sp>
        <p:nvSpPr>
          <p:cNvPr id="3" name="Content Placeholder 2">
            <a:extLst>
              <a:ext uri="{FF2B5EF4-FFF2-40B4-BE49-F238E27FC236}">
                <a16:creationId xmlns:a16="http://schemas.microsoft.com/office/drawing/2014/main" id="{ED80FE29-5599-4F75-89BA-01029BF32919}"/>
              </a:ext>
            </a:extLst>
          </p:cNvPr>
          <p:cNvSpPr>
            <a:spLocks noGrp="1"/>
          </p:cNvSpPr>
          <p:nvPr>
            <p:ph idx="1"/>
          </p:nvPr>
        </p:nvSpPr>
        <p:spPr>
          <a:xfrm>
            <a:off x="6285297" y="18256"/>
            <a:ext cx="5827023" cy="6839744"/>
          </a:xfrm>
          <a:solidFill>
            <a:schemeClr val="bg2"/>
          </a:solidFill>
        </p:spPr>
        <p:txBody>
          <a:bodyPr/>
          <a:lstStyle/>
          <a:p>
            <a:r>
              <a:rPr lang="en-US" dirty="0"/>
              <a:t>We recommend the backbone organization take on the work of engaging the target population. </a:t>
            </a:r>
          </a:p>
          <a:p>
            <a:r>
              <a:rPr lang="en-US" dirty="0"/>
              <a:t>Often great managers and doers do not excel at interacting with target populations. They know how to get stuff done, but their pride in ownership can inhibit their ability to effectively gather user input.</a:t>
            </a:r>
          </a:p>
          <a:p>
            <a:r>
              <a:rPr lang="en-US" dirty="0"/>
              <a:t>The backbone organization should use and/or train the partners in the use of specific tools like user focus groups, co-creation and co-design methods, human-centered design thinking, surveys, and other tools.</a:t>
            </a:r>
            <a:endParaRPr lang="en-GB" dirty="0"/>
          </a:p>
        </p:txBody>
      </p:sp>
    </p:spTree>
    <p:extLst>
      <p:ext uri="{BB962C8B-B14F-4D97-AF65-F5344CB8AC3E}">
        <p14:creationId xmlns:p14="http://schemas.microsoft.com/office/powerpoint/2010/main" val="1457235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913235F-A805-4E22-986C-22A3EBE0135E}"/>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Principle 6: Clear Measures of Success Connected to Learning</a:t>
            </a:r>
            <a:endParaRPr lang="en-GB" sz="4000">
              <a:solidFill>
                <a:srgbClr val="FFFFFF"/>
              </a:solidFill>
            </a:endParaRPr>
          </a:p>
        </p:txBody>
      </p:sp>
      <p:pic>
        <p:nvPicPr>
          <p:cNvPr id="4" name="Picture 3">
            <a:extLst>
              <a:ext uri="{FF2B5EF4-FFF2-40B4-BE49-F238E27FC236}">
                <a16:creationId xmlns:a16="http://schemas.microsoft.com/office/drawing/2014/main" id="{227795FF-D3A6-454C-9735-E940DB84BC79}"/>
              </a:ext>
            </a:extLst>
          </p:cNvPr>
          <p:cNvPicPr>
            <a:picLocks noChangeAspect="1"/>
          </p:cNvPicPr>
          <p:nvPr/>
        </p:nvPicPr>
        <p:blipFill rotWithShape="1">
          <a:blip r:embed="rId2"/>
          <a:srcRect l="28060" r="17893" b="-3"/>
          <a:stretch/>
        </p:blipFill>
        <p:spPr>
          <a:xfrm>
            <a:off x="1424902" y="2492376"/>
            <a:ext cx="3209779" cy="3563372"/>
          </a:xfrm>
          <a:prstGeom prst="rect">
            <a:avLst/>
          </a:prstGeom>
        </p:spPr>
      </p:pic>
      <p:sp>
        <p:nvSpPr>
          <p:cNvPr id="3" name="Content Placeholder 2">
            <a:extLst>
              <a:ext uri="{FF2B5EF4-FFF2-40B4-BE49-F238E27FC236}">
                <a16:creationId xmlns:a16="http://schemas.microsoft.com/office/drawing/2014/main" id="{B3995439-A700-4E05-ABCB-9626E597090E}"/>
              </a:ext>
            </a:extLst>
          </p:cNvPr>
          <p:cNvSpPr>
            <a:spLocks noGrp="1"/>
          </p:cNvSpPr>
          <p:nvPr>
            <p:ph idx="1"/>
          </p:nvPr>
        </p:nvSpPr>
        <p:spPr>
          <a:xfrm>
            <a:off x="5295569" y="2979930"/>
            <a:ext cx="6686634" cy="3563373"/>
          </a:xfrm>
        </p:spPr>
        <p:txBody>
          <a:bodyPr>
            <a:noAutofit/>
          </a:bodyPr>
          <a:lstStyle/>
          <a:p>
            <a:r>
              <a:rPr lang="en-US" sz="2400" dirty="0"/>
              <a:t>When you measure everything, you measure nothing.</a:t>
            </a:r>
          </a:p>
          <a:p>
            <a:r>
              <a:rPr lang="en-US" sz="2400" dirty="0"/>
              <a:t>The backbone organization should help partners develop a balanced scorecard of the fewest, most critical metrics for self- and comparative-assessment and then turn those into active learning and intelligent action.</a:t>
            </a:r>
            <a:endParaRPr lang="en-GB" sz="2400" dirty="0"/>
          </a:p>
        </p:txBody>
      </p:sp>
    </p:spTree>
    <p:extLst>
      <p:ext uri="{BB962C8B-B14F-4D97-AF65-F5344CB8AC3E}">
        <p14:creationId xmlns:p14="http://schemas.microsoft.com/office/powerpoint/2010/main" val="21382875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0F1EC-6259-4886-BE8E-CFE729845DA4}"/>
              </a:ext>
            </a:extLst>
          </p:cNvPr>
          <p:cNvSpPr>
            <a:spLocks noGrp="1"/>
          </p:cNvSpPr>
          <p:nvPr>
            <p:ph type="title"/>
          </p:nvPr>
        </p:nvSpPr>
        <p:spPr/>
        <p:txBody>
          <a:bodyPr/>
          <a:lstStyle/>
          <a:p>
            <a:r>
              <a:rPr lang="en-GB" dirty="0"/>
              <a:t>Stats and stories</a:t>
            </a:r>
          </a:p>
        </p:txBody>
      </p:sp>
      <p:sp>
        <p:nvSpPr>
          <p:cNvPr id="3" name="Content Placeholder 2">
            <a:extLst>
              <a:ext uri="{FF2B5EF4-FFF2-40B4-BE49-F238E27FC236}">
                <a16:creationId xmlns:a16="http://schemas.microsoft.com/office/drawing/2014/main" id="{609DF22C-3CAA-453C-862A-53AB823707EF}"/>
              </a:ext>
            </a:extLst>
          </p:cNvPr>
          <p:cNvSpPr>
            <a:spLocks noGrp="1"/>
          </p:cNvSpPr>
          <p:nvPr>
            <p:ph idx="1"/>
          </p:nvPr>
        </p:nvSpPr>
        <p:spPr>
          <a:xfrm>
            <a:off x="838200" y="1825625"/>
            <a:ext cx="7700158" cy="4351338"/>
          </a:xfrm>
        </p:spPr>
        <p:txBody>
          <a:bodyPr>
            <a:normAutofit lnSpcReduction="10000"/>
          </a:bodyPr>
          <a:lstStyle/>
          <a:p>
            <a:pPr>
              <a:lnSpc>
                <a:spcPct val="107000"/>
              </a:lnSpc>
              <a:spcAft>
                <a:spcPts val="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Backbone organizations should also help MSCs convey data and information in a way that resonates inside and outside the partnership. </a:t>
            </a:r>
          </a:p>
          <a:p>
            <a:pPr>
              <a:lnSpc>
                <a:spcPct val="107000"/>
              </a:lnSpc>
              <a:spcAft>
                <a:spcPts val="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Before humans had a written language, we told stories. </a:t>
            </a:r>
          </a:p>
          <a:p>
            <a:pPr>
              <a:lnSpc>
                <a:spcPct val="107000"/>
              </a:lnSpc>
              <a:spcAft>
                <a:spcPts val="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Our brains remember complex ideas and data when told in narrative, and compelling stories can </a:t>
            </a:r>
            <a:r>
              <a:rPr lang="en-GB" dirty="0">
                <a:solidFill>
                  <a:srgbClr val="990000"/>
                </a:solidFill>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drive changes in beliefs and </a:t>
            </a:r>
            <a:r>
              <a:rPr lang="en-GB" dirty="0" err="1">
                <a:solidFill>
                  <a:srgbClr val="990000"/>
                </a:solidFill>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behaviors</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dirty="0"/>
          </a:p>
        </p:txBody>
      </p:sp>
      <p:sp>
        <p:nvSpPr>
          <p:cNvPr id="4" name="Rectangle 3">
            <a:extLst>
              <a:ext uri="{FF2B5EF4-FFF2-40B4-BE49-F238E27FC236}">
                <a16:creationId xmlns:a16="http://schemas.microsoft.com/office/drawing/2014/main" id="{EE8FB362-6411-4AD7-8513-8D5F2510CD9E}"/>
              </a:ext>
            </a:extLst>
          </p:cNvPr>
          <p:cNvSpPr/>
          <p:nvPr/>
        </p:nvSpPr>
        <p:spPr>
          <a:xfrm>
            <a:off x="8977745" y="926275"/>
            <a:ext cx="2784327" cy="25266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Official statistics</a:t>
            </a:r>
          </a:p>
        </p:txBody>
      </p:sp>
      <p:sp>
        <p:nvSpPr>
          <p:cNvPr id="5" name="Rectangle 4">
            <a:extLst>
              <a:ext uri="{FF2B5EF4-FFF2-40B4-BE49-F238E27FC236}">
                <a16:creationId xmlns:a16="http://schemas.microsoft.com/office/drawing/2014/main" id="{E6728FD3-641D-4E8F-A62E-CB26BF4D0A76}"/>
              </a:ext>
            </a:extLst>
          </p:cNvPr>
          <p:cNvSpPr/>
          <p:nvPr/>
        </p:nvSpPr>
        <p:spPr>
          <a:xfrm>
            <a:off x="8977745" y="3826043"/>
            <a:ext cx="2784327" cy="25266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Meaningful personal stories</a:t>
            </a:r>
          </a:p>
        </p:txBody>
      </p:sp>
    </p:spTree>
    <p:extLst>
      <p:ext uri="{BB962C8B-B14F-4D97-AF65-F5344CB8AC3E}">
        <p14:creationId xmlns:p14="http://schemas.microsoft.com/office/powerpoint/2010/main" val="1336539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BF8BF2B-B8C5-42D1-B2C3-8735CECEB243}"/>
              </a:ext>
            </a:extLst>
          </p:cNvPr>
          <p:cNvSpPr>
            <a:spLocks noGrp="1"/>
          </p:cNvSpPr>
          <p:nvPr>
            <p:ph type="title"/>
          </p:nvPr>
        </p:nvSpPr>
        <p:spPr>
          <a:xfrm>
            <a:off x="1047280" y="759805"/>
            <a:ext cx="10306520" cy="1325563"/>
          </a:xfrm>
        </p:spPr>
        <p:txBody>
          <a:bodyPr>
            <a:normAutofit/>
          </a:bodyPr>
          <a:lstStyle/>
          <a:p>
            <a:r>
              <a:rPr lang="en-GB" sz="4000">
                <a:solidFill>
                  <a:srgbClr val="FFFFFF"/>
                </a:solidFill>
              </a:rPr>
              <a:t>The power of reflection</a:t>
            </a:r>
          </a:p>
        </p:txBody>
      </p:sp>
      <p:pic>
        <p:nvPicPr>
          <p:cNvPr id="4" name="Picture 3">
            <a:extLst>
              <a:ext uri="{FF2B5EF4-FFF2-40B4-BE49-F238E27FC236}">
                <a16:creationId xmlns:a16="http://schemas.microsoft.com/office/drawing/2014/main" id="{DD18602D-2E43-4C72-A03B-82324E495B02}"/>
              </a:ext>
            </a:extLst>
          </p:cNvPr>
          <p:cNvPicPr>
            <a:picLocks noChangeAspect="1"/>
          </p:cNvPicPr>
          <p:nvPr/>
        </p:nvPicPr>
        <p:blipFill rotWithShape="1">
          <a:blip r:embed="rId2"/>
          <a:srcRect l="29914" r="19507"/>
          <a:stretch/>
        </p:blipFill>
        <p:spPr>
          <a:xfrm>
            <a:off x="1424902" y="2492376"/>
            <a:ext cx="3209779" cy="3563372"/>
          </a:xfrm>
          <a:prstGeom prst="rect">
            <a:avLst/>
          </a:prstGeom>
        </p:spPr>
      </p:pic>
      <p:sp>
        <p:nvSpPr>
          <p:cNvPr id="3" name="Content Placeholder 2">
            <a:extLst>
              <a:ext uri="{FF2B5EF4-FFF2-40B4-BE49-F238E27FC236}">
                <a16:creationId xmlns:a16="http://schemas.microsoft.com/office/drawing/2014/main" id="{D9242F4B-CE0D-41BC-AD30-68F17F041216}"/>
              </a:ext>
            </a:extLst>
          </p:cNvPr>
          <p:cNvSpPr>
            <a:spLocks noGrp="1"/>
          </p:cNvSpPr>
          <p:nvPr>
            <p:ph idx="1"/>
          </p:nvPr>
        </p:nvSpPr>
        <p:spPr>
          <a:xfrm>
            <a:off x="5295569" y="2494450"/>
            <a:ext cx="6893383" cy="4072605"/>
          </a:xfrm>
        </p:spPr>
        <p:txBody>
          <a:bodyPr>
            <a:normAutofit/>
          </a:bodyPr>
          <a:lstStyle/>
          <a:p>
            <a:pPr>
              <a:spcAft>
                <a:spcPts val="0"/>
              </a:spcAft>
            </a:pPr>
            <a:r>
              <a:rPr lang="en-GB" sz="2400" dirty="0">
                <a:latin typeface="Arial" panose="020B0604020202020204" pitchFamily="34" charset="0"/>
                <a:ea typeface="Times New Roman" panose="02020603050405020304" pitchFamily="18" charset="0"/>
                <a:cs typeface="Arial" panose="020B0604020202020204" pitchFamily="34" charset="0"/>
              </a:rPr>
              <a:t>The best athletes, performers, and teams rehearse over and over again and relentlessly study each performance, read the reviews, and watch the game tape. </a:t>
            </a:r>
          </a:p>
          <a:p>
            <a:pPr>
              <a:spcAft>
                <a:spcPts val="0"/>
              </a:spcAft>
            </a:pPr>
            <a:r>
              <a:rPr lang="en-GB" sz="2400" dirty="0">
                <a:latin typeface="Arial" panose="020B0604020202020204" pitchFamily="34" charset="0"/>
                <a:ea typeface="Times New Roman" panose="02020603050405020304" pitchFamily="18" charset="0"/>
                <a:cs typeface="Arial" panose="020B0604020202020204" pitchFamily="34" charset="0"/>
              </a:rPr>
              <a:t>Even among these elite, most focus on their flaws. The very best examine their strengths. </a:t>
            </a:r>
          </a:p>
          <a:p>
            <a:pPr>
              <a:spcAft>
                <a:spcPts val="0"/>
              </a:spcAft>
            </a:pPr>
            <a:r>
              <a:rPr lang="en-GB" sz="2400" dirty="0">
                <a:latin typeface="Arial" panose="020B0604020202020204" pitchFamily="34" charset="0"/>
                <a:ea typeface="Times New Roman" panose="02020603050405020304" pitchFamily="18" charset="0"/>
                <a:cs typeface="Arial" panose="020B0604020202020204" pitchFamily="34" charset="0"/>
              </a:rPr>
              <a:t>The backbone organization should run introspection and retrospection sessions on partnership activities and outcomes, mining them for lessons learned and replicable solutions. </a:t>
            </a:r>
          </a:p>
          <a:p>
            <a:endParaRPr lang="en-GB" sz="2000" dirty="0"/>
          </a:p>
        </p:txBody>
      </p:sp>
    </p:spTree>
    <p:extLst>
      <p:ext uri="{BB962C8B-B14F-4D97-AF65-F5344CB8AC3E}">
        <p14:creationId xmlns:p14="http://schemas.microsoft.com/office/powerpoint/2010/main" val="513451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17D3712-3928-40B6-A42F-83345E6ADFAD}"/>
              </a:ext>
            </a:extLst>
          </p:cNvPr>
          <p:cNvPicPr>
            <a:picLocks noChangeAspect="1"/>
          </p:cNvPicPr>
          <p:nvPr/>
        </p:nvPicPr>
        <p:blipFill rotWithShape="1">
          <a:blip r:embed="rId2"/>
          <a:srcRect t="881"/>
          <a:stretch/>
        </p:blipFill>
        <p:spPr>
          <a:xfrm>
            <a:off x="-1"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ABF8BF2B-B8C5-42D1-B2C3-8735CECEB243}"/>
              </a:ext>
            </a:extLst>
          </p:cNvPr>
          <p:cNvSpPr>
            <a:spLocks noGrp="1"/>
          </p:cNvSpPr>
          <p:nvPr>
            <p:ph type="title"/>
          </p:nvPr>
        </p:nvSpPr>
        <p:spPr>
          <a:xfrm>
            <a:off x="709448" y="1151908"/>
            <a:ext cx="4408817" cy="2104796"/>
          </a:xfrm>
        </p:spPr>
        <p:txBody>
          <a:bodyPr>
            <a:normAutofit/>
          </a:bodyPr>
          <a:lstStyle/>
          <a:p>
            <a:pPr algn="ctr"/>
            <a:r>
              <a:rPr lang="en-GB" sz="5400" dirty="0"/>
              <a:t>The power of reflection</a:t>
            </a:r>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242F4B-CE0D-41BC-AD30-68F17F041216}"/>
              </a:ext>
            </a:extLst>
          </p:cNvPr>
          <p:cNvSpPr>
            <a:spLocks noGrp="1"/>
          </p:cNvSpPr>
          <p:nvPr>
            <p:ph idx="1"/>
          </p:nvPr>
        </p:nvSpPr>
        <p:spPr>
          <a:xfrm>
            <a:off x="183929" y="3296936"/>
            <a:ext cx="5649314" cy="3520831"/>
          </a:xfrm>
        </p:spPr>
        <p:txBody>
          <a:bodyPr anchor="ctr">
            <a:normAutofit/>
          </a:bodyPr>
          <a:lstStyle/>
          <a:p>
            <a:pPr>
              <a:spcAft>
                <a:spcPts val="0"/>
              </a:spcAft>
            </a:pPr>
            <a:r>
              <a:rPr lang="en-GB" sz="2400" dirty="0">
                <a:latin typeface="Arial" panose="020B0604020202020204" pitchFamily="34" charset="0"/>
                <a:ea typeface="Times New Roman" panose="02020603050405020304" pitchFamily="18" charset="0"/>
                <a:cs typeface="Arial" panose="020B0604020202020204" pitchFamily="34" charset="0"/>
              </a:rPr>
              <a:t>To do this, the backbone organization should use a variety of practices from appreciative inquiry to </a:t>
            </a:r>
            <a:r>
              <a:rPr lang="en-GB" sz="2400" dirty="0">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premortems</a:t>
            </a:r>
            <a:r>
              <a:rPr lang="en-GB" sz="2400" dirty="0">
                <a:latin typeface="Arial" panose="020B0604020202020204" pitchFamily="34" charset="0"/>
                <a:ea typeface="Times New Roman" panose="02020603050405020304" pitchFamily="18" charset="0"/>
                <a:cs typeface="Arial" panose="020B0604020202020204" pitchFamily="34" charset="0"/>
              </a:rPr>
              <a:t> to after-action reviews. </a:t>
            </a:r>
          </a:p>
          <a:p>
            <a:pPr>
              <a:spcAft>
                <a:spcPts val="0"/>
              </a:spcAft>
            </a:pPr>
            <a:r>
              <a:rPr lang="en-GB" sz="2400" dirty="0">
                <a:latin typeface="Arial" panose="020B0604020202020204" pitchFamily="34" charset="0"/>
                <a:ea typeface="Times New Roman" panose="02020603050405020304" pitchFamily="18" charset="0"/>
                <a:cs typeface="Arial" panose="020B0604020202020204" pitchFamily="34" charset="0"/>
              </a:rPr>
              <a:t>We recommend focusing more on identifying team strengths and looking to address weaknesses by bringing in new partners or individuals rather than trying to fix current partners.</a:t>
            </a:r>
            <a:endParaRPr lang="en-GB" sz="2400" dirty="0">
              <a:latin typeface="Arial" panose="020B0604020202020204" pitchFamily="34" charset="0"/>
              <a:ea typeface="Calibri" panose="020F0502020204030204" pitchFamily="34" charset="0"/>
              <a:cs typeface="Arial" panose="020B0604020202020204" pitchFamily="34" charset="0"/>
            </a:endParaRPr>
          </a:p>
          <a:p>
            <a:endParaRPr lang="en-GB" sz="1800" dirty="0"/>
          </a:p>
        </p:txBody>
      </p:sp>
    </p:spTree>
    <p:extLst>
      <p:ext uri="{BB962C8B-B14F-4D97-AF65-F5344CB8AC3E}">
        <p14:creationId xmlns:p14="http://schemas.microsoft.com/office/powerpoint/2010/main" val="25190842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BF012-5095-4505-8949-894280C926E4}"/>
              </a:ext>
            </a:extLst>
          </p:cNvPr>
          <p:cNvSpPr>
            <a:spLocks noGrp="1"/>
          </p:cNvSpPr>
          <p:nvPr>
            <p:ph type="title"/>
          </p:nvPr>
        </p:nvSpPr>
        <p:spPr/>
        <p:txBody>
          <a:bodyPr/>
          <a:lstStyle/>
          <a:p>
            <a:r>
              <a:rPr lang="en-GB" dirty="0"/>
              <a:t>Worth the effort</a:t>
            </a:r>
          </a:p>
        </p:txBody>
      </p:sp>
      <p:sp>
        <p:nvSpPr>
          <p:cNvPr id="3" name="Content Placeholder 2">
            <a:extLst>
              <a:ext uri="{FF2B5EF4-FFF2-40B4-BE49-F238E27FC236}">
                <a16:creationId xmlns:a16="http://schemas.microsoft.com/office/drawing/2014/main" id="{E566931E-8823-490E-8180-2B8A94D0F63F}"/>
              </a:ext>
            </a:extLst>
          </p:cNvPr>
          <p:cNvSpPr>
            <a:spLocks noGrp="1"/>
          </p:cNvSpPr>
          <p:nvPr>
            <p:ph idx="1"/>
          </p:nvPr>
        </p:nvSpPr>
        <p:spPr>
          <a:xfrm>
            <a:off x="838200" y="1825625"/>
            <a:ext cx="5728855" cy="4159539"/>
          </a:xfrm>
        </p:spPr>
        <p:txBody>
          <a:bodyPr>
            <a:normAutofit/>
          </a:bodyPr>
          <a:lstStyle/>
          <a:p>
            <a:r>
              <a:rPr lang="en-US" dirty="0"/>
              <a:t>Facilitation and coordination within a partnership are notable when they fail, and unnoticed when they succeed. </a:t>
            </a:r>
          </a:p>
          <a:p>
            <a:r>
              <a:rPr lang="en-US" dirty="0"/>
              <a:t>Partners will likely never vote to have a backbone organization and may attribute the backbone organization’s success to their own ability to work well together. </a:t>
            </a:r>
          </a:p>
          <a:p>
            <a:endParaRPr lang="en-GB" dirty="0"/>
          </a:p>
        </p:txBody>
      </p:sp>
      <p:pic>
        <p:nvPicPr>
          <p:cNvPr id="4" name="Picture 3">
            <a:extLst>
              <a:ext uri="{FF2B5EF4-FFF2-40B4-BE49-F238E27FC236}">
                <a16:creationId xmlns:a16="http://schemas.microsoft.com/office/drawing/2014/main" id="{759806FD-6E40-4530-90F0-00D378EF1E78}"/>
              </a:ext>
            </a:extLst>
          </p:cNvPr>
          <p:cNvPicPr>
            <a:picLocks noChangeAspect="1"/>
          </p:cNvPicPr>
          <p:nvPr/>
        </p:nvPicPr>
        <p:blipFill>
          <a:blip r:embed="rId2"/>
          <a:stretch>
            <a:fillRect/>
          </a:stretch>
        </p:blipFill>
        <p:spPr>
          <a:xfrm>
            <a:off x="7402412" y="0"/>
            <a:ext cx="4631121" cy="6858000"/>
          </a:xfrm>
          <a:prstGeom prst="rect">
            <a:avLst/>
          </a:prstGeom>
        </p:spPr>
      </p:pic>
    </p:spTree>
    <p:extLst>
      <p:ext uri="{BB962C8B-B14F-4D97-AF65-F5344CB8AC3E}">
        <p14:creationId xmlns:p14="http://schemas.microsoft.com/office/powerpoint/2010/main" val="6915293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4BF012-5095-4505-8949-894280C926E4}"/>
              </a:ext>
            </a:extLst>
          </p:cNvPr>
          <p:cNvSpPr>
            <a:spLocks noGrp="1"/>
          </p:cNvSpPr>
          <p:nvPr>
            <p:ph type="title"/>
          </p:nvPr>
        </p:nvSpPr>
        <p:spPr>
          <a:xfrm>
            <a:off x="7357771" y="142503"/>
            <a:ext cx="4843114" cy="1698173"/>
          </a:xfrm>
        </p:spPr>
        <p:txBody>
          <a:bodyPr>
            <a:noAutofit/>
          </a:bodyPr>
          <a:lstStyle/>
          <a:p>
            <a:r>
              <a:rPr lang="en-GB" sz="5400" dirty="0"/>
              <a:t>Worth the effort</a:t>
            </a:r>
          </a:p>
        </p:txBody>
      </p:sp>
      <p:pic>
        <p:nvPicPr>
          <p:cNvPr id="4" name="Picture 3">
            <a:extLst>
              <a:ext uri="{FF2B5EF4-FFF2-40B4-BE49-F238E27FC236}">
                <a16:creationId xmlns:a16="http://schemas.microsoft.com/office/drawing/2014/main" id="{4F265910-B715-4340-8577-EB88649966E2}"/>
              </a:ext>
            </a:extLst>
          </p:cNvPr>
          <p:cNvPicPr>
            <a:picLocks noChangeAspect="1"/>
          </p:cNvPicPr>
          <p:nvPr/>
        </p:nvPicPr>
        <p:blipFill rotWithShape="1">
          <a:blip r:embed="rId2"/>
          <a:srcRect t="11440" r="1" b="1"/>
          <a:stretch/>
        </p:blipFill>
        <p:spPr>
          <a:xfrm>
            <a:off x="20" y="10"/>
            <a:ext cx="7743929" cy="6857990"/>
          </a:xfrm>
          <a:custGeom>
            <a:avLst/>
            <a:gdLst/>
            <a:ahLst/>
            <a:cxnLst/>
            <a:rect l="l" t="t" r="r" b="b"/>
            <a:pathLst>
              <a:path w="7743949" h="6858000">
                <a:moveTo>
                  <a:pt x="956085" y="2071857"/>
                </a:moveTo>
                <a:cubicBezTo>
                  <a:pt x="956085" y="2071857"/>
                  <a:pt x="956085" y="2071857"/>
                  <a:pt x="4999548" y="2071857"/>
                </a:cubicBezTo>
                <a:cubicBezTo>
                  <a:pt x="5252811" y="2071857"/>
                  <a:pt x="5497339" y="2211072"/>
                  <a:pt x="5619604" y="2437296"/>
                </a:cubicBezTo>
                <a:cubicBezTo>
                  <a:pt x="5619604" y="2437296"/>
                  <a:pt x="5619604" y="2437296"/>
                  <a:pt x="7645701" y="5926372"/>
                </a:cubicBezTo>
                <a:cubicBezTo>
                  <a:pt x="7776699" y="6143896"/>
                  <a:pt x="7776699" y="6422327"/>
                  <a:pt x="7645701" y="6639850"/>
                </a:cubicBezTo>
                <a:cubicBezTo>
                  <a:pt x="7645701" y="6639850"/>
                  <a:pt x="7645701" y="6639850"/>
                  <a:pt x="7538856" y="6823844"/>
                </a:cubicBezTo>
                <a:lnTo>
                  <a:pt x="7519022" y="6858000"/>
                </a:lnTo>
                <a:lnTo>
                  <a:pt x="0" y="6858000"/>
                </a:lnTo>
                <a:lnTo>
                  <a:pt x="0" y="3003362"/>
                </a:lnTo>
                <a:lnTo>
                  <a:pt x="144017" y="2754282"/>
                </a:lnTo>
                <a:cubicBezTo>
                  <a:pt x="203181" y="2651956"/>
                  <a:pt x="264254" y="2546330"/>
                  <a:pt x="327296" y="2437296"/>
                </a:cubicBezTo>
                <a:cubicBezTo>
                  <a:pt x="458294" y="2211072"/>
                  <a:pt x="694090" y="2071857"/>
                  <a:pt x="956085" y="2071857"/>
                </a:cubicBezTo>
                <a:close/>
                <a:moveTo>
                  <a:pt x="6281397" y="1163923"/>
                </a:moveTo>
                <a:cubicBezTo>
                  <a:pt x="6281397" y="1163923"/>
                  <a:pt x="6281397" y="1163923"/>
                  <a:pt x="7148441" y="1163923"/>
                </a:cubicBezTo>
                <a:cubicBezTo>
                  <a:pt x="7202749" y="1163923"/>
                  <a:pt x="7255183" y="1193775"/>
                  <a:pt x="7281401" y="1242285"/>
                </a:cubicBezTo>
                <a:cubicBezTo>
                  <a:pt x="7281401" y="1242285"/>
                  <a:pt x="7281401" y="1242285"/>
                  <a:pt x="7715859" y="1990451"/>
                </a:cubicBezTo>
                <a:cubicBezTo>
                  <a:pt x="7743949" y="2037095"/>
                  <a:pt x="7743949" y="2096799"/>
                  <a:pt x="7715859" y="2143443"/>
                </a:cubicBezTo>
                <a:cubicBezTo>
                  <a:pt x="7715859" y="2143443"/>
                  <a:pt x="7715859" y="2143443"/>
                  <a:pt x="7281401" y="2891610"/>
                </a:cubicBezTo>
                <a:cubicBezTo>
                  <a:pt x="7255183" y="2940119"/>
                  <a:pt x="7202749" y="2969971"/>
                  <a:pt x="7148441" y="2969971"/>
                </a:cubicBezTo>
                <a:cubicBezTo>
                  <a:pt x="7148441" y="2969971"/>
                  <a:pt x="7148441" y="2969971"/>
                  <a:pt x="6281397" y="2969971"/>
                </a:cubicBezTo>
                <a:cubicBezTo>
                  <a:pt x="6225217" y="2969971"/>
                  <a:pt x="6174655" y="2940119"/>
                  <a:pt x="6146565" y="2891610"/>
                </a:cubicBezTo>
                <a:cubicBezTo>
                  <a:pt x="6146565" y="2891610"/>
                  <a:pt x="6146565" y="2891610"/>
                  <a:pt x="5713979" y="2143443"/>
                </a:cubicBezTo>
                <a:cubicBezTo>
                  <a:pt x="5685889" y="2096799"/>
                  <a:pt x="5685889" y="2037095"/>
                  <a:pt x="5713979" y="1990451"/>
                </a:cubicBezTo>
                <a:cubicBezTo>
                  <a:pt x="5713979" y="1990451"/>
                  <a:pt x="5713979" y="1990451"/>
                  <a:pt x="6146565" y="1242285"/>
                </a:cubicBezTo>
                <a:cubicBezTo>
                  <a:pt x="6174655" y="1193775"/>
                  <a:pt x="6225217" y="1163923"/>
                  <a:pt x="6281397" y="1163923"/>
                </a:cubicBezTo>
                <a:close/>
                <a:moveTo>
                  <a:pt x="0" y="0"/>
                </a:moveTo>
                <a:lnTo>
                  <a:pt x="6600525" y="0"/>
                </a:lnTo>
                <a:lnTo>
                  <a:pt x="6486618" y="196155"/>
                </a:lnTo>
                <a:cubicBezTo>
                  <a:pt x="6261242" y="584267"/>
                  <a:pt x="5994130" y="1044253"/>
                  <a:pt x="5677553" y="1589421"/>
                </a:cubicBezTo>
                <a:cubicBezTo>
                  <a:pt x="5555288" y="1815646"/>
                  <a:pt x="5310759" y="1954861"/>
                  <a:pt x="5057496" y="1954861"/>
                </a:cubicBezTo>
                <a:cubicBezTo>
                  <a:pt x="5057496" y="1954861"/>
                  <a:pt x="5057496" y="1954861"/>
                  <a:pt x="1014033" y="1954861"/>
                </a:cubicBezTo>
                <a:cubicBezTo>
                  <a:pt x="752038" y="1954861"/>
                  <a:pt x="516243" y="1815646"/>
                  <a:pt x="385244" y="1589421"/>
                </a:cubicBezTo>
                <a:cubicBezTo>
                  <a:pt x="385244" y="1589421"/>
                  <a:pt x="385244" y="1589421"/>
                  <a:pt x="69234" y="1042874"/>
                </a:cubicBezTo>
                <a:lnTo>
                  <a:pt x="0" y="923133"/>
                </a:lnTo>
                <a:close/>
              </a:path>
            </a:pathLst>
          </a:custGeom>
        </p:spPr>
      </p:pic>
      <p:sp>
        <p:nvSpPr>
          <p:cNvPr id="3" name="Content Placeholder 2">
            <a:extLst>
              <a:ext uri="{FF2B5EF4-FFF2-40B4-BE49-F238E27FC236}">
                <a16:creationId xmlns:a16="http://schemas.microsoft.com/office/drawing/2014/main" id="{E566931E-8823-490E-8180-2B8A94D0F63F}"/>
              </a:ext>
            </a:extLst>
          </p:cNvPr>
          <p:cNvSpPr>
            <a:spLocks noGrp="1"/>
          </p:cNvSpPr>
          <p:nvPr>
            <p:ph idx="1"/>
          </p:nvPr>
        </p:nvSpPr>
        <p:spPr>
          <a:xfrm>
            <a:off x="7623956" y="1983169"/>
            <a:ext cx="4310743" cy="4387921"/>
          </a:xfrm>
        </p:spPr>
        <p:txBody>
          <a:bodyPr>
            <a:normAutofit lnSpcReduction="10000"/>
          </a:bodyPr>
          <a:lstStyle/>
          <a:p>
            <a:r>
              <a:rPr lang="en-US" sz="2400" dirty="0"/>
              <a:t>Only when it doesn’t work, when coordination breaks down and balls get dropped, or partners start to fight with one another, will people miss the backbone organization.</a:t>
            </a:r>
          </a:p>
          <a:p>
            <a:r>
              <a:rPr lang="en-US" sz="2400" dirty="0"/>
              <a:t>If partnership leadership can successfully navigate committing resources to establishing the backbone organization and enabling it to carry out these six principles, the odds of success go way up. It’s worth the fight.</a:t>
            </a:r>
          </a:p>
          <a:p>
            <a:endParaRPr lang="en-GB" sz="1300" dirty="0"/>
          </a:p>
        </p:txBody>
      </p:sp>
    </p:spTree>
    <p:extLst>
      <p:ext uri="{BB962C8B-B14F-4D97-AF65-F5344CB8AC3E}">
        <p14:creationId xmlns:p14="http://schemas.microsoft.com/office/powerpoint/2010/main" val="1541755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2E220-7827-47E0-B1A5-2B46D9EB03F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578CC5E-A6D0-4455-8CC2-EFED22FD046F}"/>
              </a:ext>
            </a:extLst>
          </p:cNvPr>
          <p:cNvSpPr>
            <a:spLocks noGrp="1"/>
          </p:cNvSpPr>
          <p:nvPr>
            <p:ph idx="1"/>
          </p:nvPr>
        </p:nvSpPr>
        <p:spPr/>
        <p:txBody>
          <a:bodyPr>
            <a:normAutofit fontScale="70000" lnSpcReduction="20000"/>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Collaborate Up (2018)</a:t>
            </a:r>
            <a:r>
              <a:rPr lang="en-US" dirty="0">
                <a:latin typeface="Calibri" panose="020F0502020204030204" pitchFamily="34" charset="0"/>
                <a:ea typeface="Calibri" panose="020F0502020204030204" pitchFamily="34" charset="0"/>
                <a:cs typeface="Times New Roman" panose="02020603050405020304" pitchFamily="18" charset="0"/>
              </a:rPr>
              <a:t> Backbone Organizations: A Field Guide: 27 Ways to Drive Impact in Multi-Stakeholder Initiatives</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hlinkClick r:id="rId2"/>
              </a:rPr>
              <a:t>https://ssir.org/pdf/Backbone_Organizations_Field_Guide.pdf</a:t>
            </a: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Crespin R and Moser H (2018) Six Proven Practices for Backbone Organizations, Stanford Social Innovation Review, 5</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Jul7 2018, available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https://ssir.org/articles/entry/six_proven_practices_for_backbone_organizations#</a:t>
            </a: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err="1">
                <a:latin typeface="Calibri" panose="020F0502020204030204" pitchFamily="34" charset="0"/>
                <a:ea typeface="Calibri" panose="020F0502020204030204" pitchFamily="34" charset="0"/>
                <a:cs typeface="Times New Roman" panose="02020603050405020304" pitchFamily="18" charset="0"/>
              </a:rPr>
              <a:t>Neimand</a:t>
            </a:r>
            <a:r>
              <a:rPr lang="en-GB" dirty="0">
                <a:latin typeface="Calibri" panose="020F0502020204030204" pitchFamily="34" charset="0"/>
                <a:ea typeface="Calibri" panose="020F0502020204030204" pitchFamily="34" charset="0"/>
                <a:cs typeface="Times New Roman" panose="02020603050405020304" pitchFamily="18" charset="0"/>
              </a:rPr>
              <a:t> A (2018) </a:t>
            </a:r>
            <a:r>
              <a:rPr lang="en-US" dirty="0">
                <a:latin typeface="Calibri" panose="020F0502020204030204" pitchFamily="34" charset="0"/>
                <a:ea typeface="Calibri" panose="020F0502020204030204" pitchFamily="34" charset="0"/>
                <a:cs typeface="Times New Roman" panose="02020603050405020304" pitchFamily="18" charset="0"/>
              </a:rPr>
              <a:t>How to Tell Stories About Complex Issues, available at </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hlinkClick r:id="rId4"/>
              </a:rPr>
              <a:t>https://ssir.org/articles/entry/how_to_tell_stories_about_complex_issues</a:t>
            </a: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Turner S, Merchant K, Kania J and Martin E (2012)</a:t>
            </a:r>
            <a:r>
              <a:rPr lang="en-US" dirty="0">
                <a:latin typeface="Calibri" panose="020F0502020204030204" pitchFamily="34" charset="0"/>
                <a:ea typeface="Calibri" panose="020F0502020204030204" pitchFamily="34" charset="0"/>
                <a:cs typeface="Times New Roman" panose="02020603050405020304" pitchFamily="18" charset="0"/>
              </a:rPr>
              <a:t> Understanding the Value of Backbone Organizations in Collective Impact (Part 1): An in-depth review of what it takes to be a backbone organization, and how to evaluate and support its work, available at </a:t>
            </a:r>
            <a:r>
              <a:rPr lang="en-GB" dirty="0">
                <a:latin typeface="Calibri" panose="020F0502020204030204" pitchFamily="34" charset="0"/>
                <a:ea typeface="Calibri" panose="020F0502020204030204" pitchFamily="34" charset="0"/>
                <a:cs typeface="Times New Roman" panose="02020603050405020304" pitchFamily="18" charset="0"/>
                <a:hlinkClick r:id="rId5"/>
              </a:rPr>
              <a:t>https://ssir.org/articles/entry/understanding_the_value_of_backbone_organizations_in_collective_impact_1#</a:t>
            </a:r>
            <a:r>
              <a:rPr lang="en-GB" dirty="0">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37687884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2248</Words>
  <Application>Microsoft Office PowerPoint</Application>
  <PresentationFormat>Widescreen</PresentationFormat>
  <Paragraphs>164</Paragraphs>
  <Slides>39</Slides>
  <Notes>1</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39</vt:i4>
      </vt:variant>
    </vt:vector>
  </HeadingPairs>
  <TitlesOfParts>
    <vt:vector size="48" baseType="lpstr">
      <vt:lpstr>Arial</vt:lpstr>
      <vt:lpstr>Calibri</vt:lpstr>
      <vt:lpstr>Calibri Light</vt:lpstr>
      <vt:lpstr>Microsoft Sans Serif</vt:lpstr>
      <vt:lpstr>Tahoma</vt:lpstr>
      <vt:lpstr>Wingdings</vt:lpstr>
      <vt:lpstr>Office Theme</vt:lpstr>
      <vt:lpstr>1_Office Theme</vt:lpstr>
      <vt:lpstr>2_Office Theme</vt:lpstr>
      <vt:lpstr>Backbone Organisations</vt:lpstr>
      <vt:lpstr>Objectives</vt:lpstr>
      <vt:lpstr>London’s Violence Reduction Unit</vt:lpstr>
      <vt:lpstr>PowerPoint Presentation</vt:lpstr>
      <vt:lpstr>Regenerating Townhill</vt:lpstr>
      <vt:lpstr>PowerPoint Presentation</vt:lpstr>
      <vt:lpstr>PowerPoint Presentation</vt:lpstr>
      <vt:lpstr>PowerPoint Presentation</vt:lpstr>
      <vt:lpstr>PowerPoint Presentation</vt:lpstr>
      <vt:lpstr>PowerPoint Presentation</vt:lpstr>
      <vt:lpstr>The logic of community practice</vt:lpstr>
      <vt:lpstr>PowerPoint Presentation</vt:lpstr>
      <vt:lpstr>PowerPoint Presentation</vt:lpstr>
      <vt:lpstr>Multi-stakeholder collaborations (MSCs) </vt:lpstr>
      <vt:lpstr>Multi-stakeholder collaborations </vt:lpstr>
      <vt:lpstr>PowerPoint Presentation</vt:lpstr>
      <vt:lpstr>Principle 1: Clarity of Purpose</vt:lpstr>
      <vt:lpstr>Principle 1: Clarity of Purpose</vt:lpstr>
      <vt:lpstr>Principle 2: Driving Long-Term Momentum and Growth</vt:lpstr>
      <vt:lpstr>Principle 2: Driving Long-Term Momentum and Growth</vt:lpstr>
      <vt:lpstr>Return On Investment (ROI): stats and stories</vt:lpstr>
      <vt:lpstr>Principle 3:  Strong Partnership Identity</vt:lpstr>
      <vt:lpstr>Clear identity</vt:lpstr>
      <vt:lpstr>Great teams are made not born</vt:lpstr>
      <vt:lpstr>Principle 4: Connected and Aligned People and Activities</vt:lpstr>
      <vt:lpstr>Principle 4: Connected and Aligned People and Activities</vt:lpstr>
      <vt:lpstr>Task allocation and clear communication</vt:lpstr>
      <vt:lpstr>Principle 5: Involving the Target Population</vt:lpstr>
      <vt:lpstr>Agile</vt:lpstr>
      <vt:lpstr>Fall in love with the problem</vt:lpstr>
      <vt:lpstr>Engage!</vt:lpstr>
      <vt:lpstr>Horses for courses</vt:lpstr>
      <vt:lpstr>Principle 6: Clear Measures of Success Connected to Learning</vt:lpstr>
      <vt:lpstr>Stats and stories</vt:lpstr>
      <vt:lpstr>The power of reflection</vt:lpstr>
      <vt:lpstr>The power of reflection</vt:lpstr>
      <vt:lpstr>Worth the effort</vt:lpstr>
      <vt:lpstr>Worth the effort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Backbone Organisations</dc:title>
  <dc:creator>Mike Durke</dc:creator>
  <cp:lastModifiedBy>Mike Durke</cp:lastModifiedBy>
  <cp:revision>2</cp:revision>
  <dcterms:created xsi:type="dcterms:W3CDTF">2020-03-12T08:55:22Z</dcterms:created>
  <dcterms:modified xsi:type="dcterms:W3CDTF">2020-03-12T09:01:35Z</dcterms:modified>
</cp:coreProperties>
</file>