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57" r:id="rId11"/>
    <p:sldId id="266" r:id="rId12"/>
    <p:sldId id="267" r:id="rId13"/>
  </p:sldIdLst>
  <p:sldSz cx="12192000" cy="6858000"/>
  <p:notesSz cx="6858000" cy="9144000"/>
  <p:defaultTextStyle>
    <a:defPPr>
      <a:defRPr lang="hu-H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4705"/>
    <a:srgbClr val="FDEF0A"/>
    <a:srgbClr val="98D2DD"/>
    <a:srgbClr val="8CBDCB"/>
    <a:srgbClr val="6AA1A5"/>
    <a:srgbClr val="AFBFBE"/>
    <a:srgbClr val="188AA5"/>
    <a:srgbClr val="E10A2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56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ímdia">
    <p:spTree>
      <p:nvGrpSpPr>
        <p:cNvPr id="1" name=""/>
        <p:cNvGrpSpPr/>
        <p:nvPr/>
      </p:nvGrpSpPr>
      <p:grpSpPr>
        <a:xfrm>
          <a:off x="0" y="0"/>
          <a:ext cx="0" cy="0"/>
          <a:chOff x="0" y="0"/>
          <a:chExt cx="0" cy="0"/>
        </a:xfrm>
      </p:grpSpPr>
      <p:sp>
        <p:nvSpPr>
          <p:cNvPr id="2" name="Cím 1"/>
          <p:cNvSpPr>
            <a:spLocks noGrp="1"/>
          </p:cNvSpPr>
          <p:nvPr>
            <p:ph type="ctrTitle"/>
          </p:nvPr>
        </p:nvSpPr>
        <p:spPr>
          <a:xfrm>
            <a:off x="1524000" y="1122363"/>
            <a:ext cx="9144000" cy="2387600"/>
          </a:xfrm>
        </p:spPr>
        <p:txBody>
          <a:bodyPr anchor="b"/>
          <a:lstStyle>
            <a:lvl1pPr algn="ctr">
              <a:defRPr sz="6000"/>
            </a:lvl1pPr>
          </a:lstStyle>
          <a:p>
            <a:r>
              <a:rPr lang="hu-HU"/>
              <a:t>Mintacím szerkesztése</a:t>
            </a:r>
          </a:p>
        </p:txBody>
      </p:sp>
      <p:sp>
        <p:nvSpPr>
          <p:cNvPr id="3" name="Alcím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hu-HU"/>
              <a:t>Kattintson ide az alcím mintájának szerkesztéséhez</a:t>
            </a:r>
          </a:p>
        </p:txBody>
      </p:sp>
      <p:sp>
        <p:nvSpPr>
          <p:cNvPr id="4" name="Dátum helye 3"/>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5" name="Élőláb helye 4"/>
          <p:cNvSpPr>
            <a:spLocks noGrp="1"/>
          </p:cNvSpPr>
          <p:nvPr>
            <p:ph type="ftr" sz="quarter" idx="11"/>
          </p:nvPr>
        </p:nvSpPr>
        <p:spPr/>
        <p:txBody>
          <a:bodyPr/>
          <a:lstStyle/>
          <a:p>
            <a:endParaRPr lang="hu-HU"/>
          </a:p>
        </p:txBody>
      </p:sp>
      <p:sp>
        <p:nvSpPr>
          <p:cNvPr id="6" name="Dia számának helye 5"/>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355412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ím és tartalom">
    <p:spTree>
      <p:nvGrpSpPr>
        <p:cNvPr id="1" name=""/>
        <p:cNvGrpSpPr/>
        <p:nvPr/>
      </p:nvGrpSpPr>
      <p:grpSpPr>
        <a:xfrm>
          <a:off x="0" y="0"/>
          <a:ext cx="0" cy="0"/>
          <a:chOff x="0" y="0"/>
          <a:chExt cx="0" cy="0"/>
        </a:xfrm>
      </p:grpSpPr>
      <p:sp>
        <p:nvSpPr>
          <p:cNvPr id="2" name="Cím 1"/>
          <p:cNvSpPr>
            <a:spLocks noGrp="1"/>
          </p:cNvSpPr>
          <p:nvPr>
            <p:ph type="title"/>
          </p:nvPr>
        </p:nvSpPr>
        <p:spPr/>
        <p:txBody>
          <a:bodyPr/>
          <a:lstStyle/>
          <a:p>
            <a:r>
              <a:rPr lang="hu-HU"/>
              <a:t>Mintacím szerkesztése</a:t>
            </a:r>
          </a:p>
        </p:txBody>
      </p:sp>
      <p:sp>
        <p:nvSpPr>
          <p:cNvPr id="3" name="Tartalom helye 2"/>
          <p:cNvSpPr>
            <a:spLocks noGrp="1"/>
          </p:cNvSpPr>
          <p:nvPr>
            <p:ph idx="1"/>
          </p:nvPr>
        </p:nvSpPr>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Dátum helye 3"/>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5" name="Élőláb helye 4"/>
          <p:cNvSpPr>
            <a:spLocks noGrp="1"/>
          </p:cNvSpPr>
          <p:nvPr>
            <p:ph type="ftr" sz="quarter" idx="11"/>
          </p:nvPr>
        </p:nvSpPr>
        <p:spPr/>
        <p:txBody>
          <a:bodyPr/>
          <a:lstStyle/>
          <a:p>
            <a:endParaRPr lang="hu-HU"/>
          </a:p>
        </p:txBody>
      </p:sp>
      <p:sp>
        <p:nvSpPr>
          <p:cNvPr id="6" name="Dia számának helye 5"/>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3712581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zakaszfejléc">
    <p:spTree>
      <p:nvGrpSpPr>
        <p:cNvPr id="1" name=""/>
        <p:cNvGrpSpPr/>
        <p:nvPr/>
      </p:nvGrpSpPr>
      <p:grpSpPr>
        <a:xfrm>
          <a:off x="0" y="0"/>
          <a:ext cx="0" cy="0"/>
          <a:chOff x="0" y="0"/>
          <a:chExt cx="0" cy="0"/>
        </a:xfrm>
      </p:grpSpPr>
      <p:sp>
        <p:nvSpPr>
          <p:cNvPr id="2" name="Cím 1"/>
          <p:cNvSpPr>
            <a:spLocks noGrp="1"/>
          </p:cNvSpPr>
          <p:nvPr>
            <p:ph type="title"/>
          </p:nvPr>
        </p:nvSpPr>
        <p:spPr>
          <a:xfrm>
            <a:off x="831850" y="1709738"/>
            <a:ext cx="10515600" cy="2852737"/>
          </a:xfrm>
        </p:spPr>
        <p:txBody>
          <a:bodyPr anchor="b"/>
          <a:lstStyle>
            <a:lvl1pPr>
              <a:defRPr sz="6000"/>
            </a:lvl1pPr>
          </a:lstStyle>
          <a:p>
            <a:r>
              <a:rPr lang="hu-HU"/>
              <a:t>Mintacím szerkesztése</a:t>
            </a:r>
          </a:p>
        </p:txBody>
      </p:sp>
      <p:sp>
        <p:nvSpPr>
          <p:cNvPr id="3" name="Szöveg helye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hu-HU"/>
              <a:t>Mintaszöveg szerkesztése</a:t>
            </a:r>
          </a:p>
        </p:txBody>
      </p:sp>
      <p:sp>
        <p:nvSpPr>
          <p:cNvPr id="4" name="Dátum helye 3"/>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5" name="Élőláb helye 4"/>
          <p:cNvSpPr>
            <a:spLocks noGrp="1"/>
          </p:cNvSpPr>
          <p:nvPr>
            <p:ph type="ftr" sz="quarter" idx="11"/>
          </p:nvPr>
        </p:nvSpPr>
        <p:spPr/>
        <p:txBody>
          <a:bodyPr/>
          <a:lstStyle/>
          <a:p>
            <a:endParaRPr lang="hu-HU"/>
          </a:p>
        </p:txBody>
      </p:sp>
      <p:sp>
        <p:nvSpPr>
          <p:cNvPr id="6" name="Dia számának helye 5"/>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286904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tartalomrész">
    <p:spTree>
      <p:nvGrpSpPr>
        <p:cNvPr id="1" name=""/>
        <p:cNvGrpSpPr/>
        <p:nvPr/>
      </p:nvGrpSpPr>
      <p:grpSpPr>
        <a:xfrm>
          <a:off x="0" y="0"/>
          <a:ext cx="0" cy="0"/>
          <a:chOff x="0" y="0"/>
          <a:chExt cx="0" cy="0"/>
        </a:xfrm>
      </p:grpSpPr>
      <p:sp>
        <p:nvSpPr>
          <p:cNvPr id="2" name="Cím 1"/>
          <p:cNvSpPr>
            <a:spLocks noGrp="1"/>
          </p:cNvSpPr>
          <p:nvPr>
            <p:ph type="title"/>
          </p:nvPr>
        </p:nvSpPr>
        <p:spPr/>
        <p:txBody>
          <a:bodyPr/>
          <a:lstStyle/>
          <a:p>
            <a:r>
              <a:rPr lang="hu-HU"/>
              <a:t>Mintacím szerkesztése</a:t>
            </a:r>
          </a:p>
        </p:txBody>
      </p:sp>
      <p:sp>
        <p:nvSpPr>
          <p:cNvPr id="3" name="Tartalom helye 2"/>
          <p:cNvSpPr>
            <a:spLocks noGrp="1"/>
          </p:cNvSpPr>
          <p:nvPr>
            <p:ph sz="half" idx="1"/>
          </p:nvPr>
        </p:nvSpPr>
        <p:spPr>
          <a:xfrm>
            <a:off x="838200" y="1825625"/>
            <a:ext cx="5181600" cy="4351338"/>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Tartalom helye 3"/>
          <p:cNvSpPr>
            <a:spLocks noGrp="1"/>
          </p:cNvSpPr>
          <p:nvPr>
            <p:ph sz="half" idx="2"/>
          </p:nvPr>
        </p:nvSpPr>
        <p:spPr>
          <a:xfrm>
            <a:off x="6172200" y="1825625"/>
            <a:ext cx="5181600" cy="4351338"/>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5" name="Dátum helye 4"/>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6" name="Élőláb helye 5"/>
          <p:cNvSpPr>
            <a:spLocks noGrp="1"/>
          </p:cNvSpPr>
          <p:nvPr>
            <p:ph type="ftr" sz="quarter" idx="11"/>
          </p:nvPr>
        </p:nvSpPr>
        <p:spPr/>
        <p:txBody>
          <a:bodyPr/>
          <a:lstStyle/>
          <a:p>
            <a:endParaRPr lang="hu-HU"/>
          </a:p>
        </p:txBody>
      </p:sp>
      <p:sp>
        <p:nvSpPr>
          <p:cNvPr id="7" name="Dia számának helye 6"/>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1686108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Összehasonlítás">
    <p:spTree>
      <p:nvGrpSpPr>
        <p:cNvPr id="1" name=""/>
        <p:cNvGrpSpPr/>
        <p:nvPr/>
      </p:nvGrpSpPr>
      <p:grpSpPr>
        <a:xfrm>
          <a:off x="0" y="0"/>
          <a:ext cx="0" cy="0"/>
          <a:chOff x="0" y="0"/>
          <a:chExt cx="0" cy="0"/>
        </a:xfrm>
      </p:grpSpPr>
      <p:sp>
        <p:nvSpPr>
          <p:cNvPr id="2" name="Cím 1"/>
          <p:cNvSpPr>
            <a:spLocks noGrp="1"/>
          </p:cNvSpPr>
          <p:nvPr>
            <p:ph type="title"/>
          </p:nvPr>
        </p:nvSpPr>
        <p:spPr>
          <a:xfrm>
            <a:off x="839788" y="365125"/>
            <a:ext cx="10515600" cy="1325563"/>
          </a:xfrm>
        </p:spPr>
        <p:txBody>
          <a:bodyPr/>
          <a:lstStyle/>
          <a:p>
            <a:r>
              <a:rPr lang="hu-HU"/>
              <a:t>Mintacím szerkesztése</a:t>
            </a:r>
          </a:p>
        </p:txBody>
      </p:sp>
      <p:sp>
        <p:nvSpPr>
          <p:cNvPr id="3" name="Szöveg helye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4" name="Tartalom helye 3"/>
          <p:cNvSpPr>
            <a:spLocks noGrp="1"/>
          </p:cNvSpPr>
          <p:nvPr>
            <p:ph sz="half" idx="2"/>
          </p:nvPr>
        </p:nvSpPr>
        <p:spPr>
          <a:xfrm>
            <a:off x="839788" y="2505075"/>
            <a:ext cx="5157787" cy="3684588"/>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5" name="Szöveg helye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6" name="Tartalom helye 5"/>
          <p:cNvSpPr>
            <a:spLocks noGrp="1"/>
          </p:cNvSpPr>
          <p:nvPr>
            <p:ph sz="quarter" idx="4"/>
          </p:nvPr>
        </p:nvSpPr>
        <p:spPr>
          <a:xfrm>
            <a:off x="6172200" y="2505075"/>
            <a:ext cx="5183188" cy="3684588"/>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7" name="Dátum helye 6"/>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8" name="Élőláb helye 7"/>
          <p:cNvSpPr>
            <a:spLocks noGrp="1"/>
          </p:cNvSpPr>
          <p:nvPr>
            <p:ph type="ftr" sz="quarter" idx="11"/>
          </p:nvPr>
        </p:nvSpPr>
        <p:spPr/>
        <p:txBody>
          <a:bodyPr/>
          <a:lstStyle/>
          <a:p>
            <a:endParaRPr lang="hu-HU"/>
          </a:p>
        </p:txBody>
      </p:sp>
      <p:sp>
        <p:nvSpPr>
          <p:cNvPr id="9" name="Dia számának helye 8"/>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2823856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Csak cím">
    <p:spTree>
      <p:nvGrpSpPr>
        <p:cNvPr id="1" name=""/>
        <p:cNvGrpSpPr/>
        <p:nvPr/>
      </p:nvGrpSpPr>
      <p:grpSpPr>
        <a:xfrm>
          <a:off x="0" y="0"/>
          <a:ext cx="0" cy="0"/>
          <a:chOff x="0" y="0"/>
          <a:chExt cx="0" cy="0"/>
        </a:xfrm>
      </p:grpSpPr>
      <p:sp>
        <p:nvSpPr>
          <p:cNvPr id="2" name="Cím 1"/>
          <p:cNvSpPr>
            <a:spLocks noGrp="1"/>
          </p:cNvSpPr>
          <p:nvPr>
            <p:ph type="title"/>
          </p:nvPr>
        </p:nvSpPr>
        <p:spPr/>
        <p:txBody>
          <a:bodyPr/>
          <a:lstStyle/>
          <a:p>
            <a:r>
              <a:rPr lang="hu-HU"/>
              <a:t>Mintacím szerkesztése</a:t>
            </a:r>
          </a:p>
        </p:txBody>
      </p:sp>
      <p:sp>
        <p:nvSpPr>
          <p:cNvPr id="3" name="Dátum helye 2"/>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4" name="Élőláb helye 3"/>
          <p:cNvSpPr>
            <a:spLocks noGrp="1"/>
          </p:cNvSpPr>
          <p:nvPr>
            <p:ph type="ftr" sz="quarter" idx="11"/>
          </p:nvPr>
        </p:nvSpPr>
        <p:spPr/>
        <p:txBody>
          <a:bodyPr/>
          <a:lstStyle/>
          <a:p>
            <a:endParaRPr lang="hu-HU"/>
          </a:p>
        </p:txBody>
      </p:sp>
      <p:sp>
        <p:nvSpPr>
          <p:cNvPr id="5" name="Dia számának helye 4"/>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262536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Üres">
    <p:spTree>
      <p:nvGrpSpPr>
        <p:cNvPr id="1" name=""/>
        <p:cNvGrpSpPr/>
        <p:nvPr/>
      </p:nvGrpSpPr>
      <p:grpSpPr>
        <a:xfrm>
          <a:off x="0" y="0"/>
          <a:ext cx="0" cy="0"/>
          <a:chOff x="0" y="0"/>
          <a:chExt cx="0" cy="0"/>
        </a:xfrm>
      </p:grpSpPr>
      <p:sp>
        <p:nvSpPr>
          <p:cNvPr id="2" name="Dátum helye 1"/>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3" name="Élőláb helye 2"/>
          <p:cNvSpPr>
            <a:spLocks noGrp="1"/>
          </p:cNvSpPr>
          <p:nvPr>
            <p:ph type="ftr" sz="quarter" idx="11"/>
          </p:nvPr>
        </p:nvSpPr>
        <p:spPr/>
        <p:txBody>
          <a:bodyPr/>
          <a:lstStyle/>
          <a:p>
            <a:endParaRPr lang="hu-HU"/>
          </a:p>
        </p:txBody>
      </p:sp>
      <p:sp>
        <p:nvSpPr>
          <p:cNvPr id="4" name="Dia számának helye 3"/>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1879771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Tartalomrész képaláírással">
    <p:spTree>
      <p:nvGrpSpPr>
        <p:cNvPr id="1" name=""/>
        <p:cNvGrpSpPr/>
        <p:nvPr/>
      </p:nvGrpSpPr>
      <p:grpSpPr>
        <a:xfrm>
          <a:off x="0" y="0"/>
          <a:ext cx="0" cy="0"/>
          <a:chOff x="0" y="0"/>
          <a:chExt cx="0" cy="0"/>
        </a:xfrm>
      </p:grpSpPr>
      <p:sp>
        <p:nvSpPr>
          <p:cNvPr id="2" name="Cím 1"/>
          <p:cNvSpPr>
            <a:spLocks noGrp="1"/>
          </p:cNvSpPr>
          <p:nvPr>
            <p:ph type="title"/>
          </p:nvPr>
        </p:nvSpPr>
        <p:spPr>
          <a:xfrm>
            <a:off x="839788" y="457200"/>
            <a:ext cx="3932237" cy="1600200"/>
          </a:xfrm>
        </p:spPr>
        <p:txBody>
          <a:bodyPr anchor="b"/>
          <a:lstStyle>
            <a:lvl1pPr>
              <a:defRPr sz="3200"/>
            </a:lvl1pPr>
          </a:lstStyle>
          <a:p>
            <a:r>
              <a:rPr lang="hu-HU"/>
              <a:t>Mintacím szerkesztése</a:t>
            </a:r>
          </a:p>
        </p:txBody>
      </p:sp>
      <p:sp>
        <p:nvSpPr>
          <p:cNvPr id="3" name="Tartalom helye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Szöveg helye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átum helye 4"/>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6" name="Élőláb helye 5"/>
          <p:cNvSpPr>
            <a:spLocks noGrp="1"/>
          </p:cNvSpPr>
          <p:nvPr>
            <p:ph type="ftr" sz="quarter" idx="11"/>
          </p:nvPr>
        </p:nvSpPr>
        <p:spPr/>
        <p:txBody>
          <a:bodyPr/>
          <a:lstStyle/>
          <a:p>
            <a:endParaRPr lang="hu-HU"/>
          </a:p>
        </p:txBody>
      </p:sp>
      <p:sp>
        <p:nvSpPr>
          <p:cNvPr id="7" name="Dia számának helye 6"/>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746142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Kép képaláírással">
    <p:spTree>
      <p:nvGrpSpPr>
        <p:cNvPr id="1" name=""/>
        <p:cNvGrpSpPr/>
        <p:nvPr/>
      </p:nvGrpSpPr>
      <p:grpSpPr>
        <a:xfrm>
          <a:off x="0" y="0"/>
          <a:ext cx="0" cy="0"/>
          <a:chOff x="0" y="0"/>
          <a:chExt cx="0" cy="0"/>
        </a:xfrm>
      </p:grpSpPr>
      <p:sp>
        <p:nvSpPr>
          <p:cNvPr id="2" name="Cím 1"/>
          <p:cNvSpPr>
            <a:spLocks noGrp="1"/>
          </p:cNvSpPr>
          <p:nvPr>
            <p:ph type="title"/>
          </p:nvPr>
        </p:nvSpPr>
        <p:spPr>
          <a:xfrm>
            <a:off x="839788" y="457200"/>
            <a:ext cx="3932237" cy="1600200"/>
          </a:xfrm>
        </p:spPr>
        <p:txBody>
          <a:bodyPr anchor="b"/>
          <a:lstStyle>
            <a:lvl1pPr>
              <a:defRPr sz="3200"/>
            </a:lvl1pPr>
          </a:lstStyle>
          <a:p>
            <a:r>
              <a:rPr lang="hu-HU"/>
              <a:t>Mintacím szerkesztése</a:t>
            </a:r>
          </a:p>
        </p:txBody>
      </p:sp>
      <p:sp>
        <p:nvSpPr>
          <p:cNvPr id="3" name="Kép hely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hu-HU"/>
          </a:p>
        </p:txBody>
      </p:sp>
      <p:sp>
        <p:nvSpPr>
          <p:cNvPr id="4" name="Szöveg helye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átum helye 4"/>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6" name="Élőláb helye 5"/>
          <p:cNvSpPr>
            <a:spLocks noGrp="1"/>
          </p:cNvSpPr>
          <p:nvPr>
            <p:ph type="ftr" sz="quarter" idx="11"/>
          </p:nvPr>
        </p:nvSpPr>
        <p:spPr/>
        <p:txBody>
          <a:bodyPr/>
          <a:lstStyle/>
          <a:p>
            <a:endParaRPr lang="hu-HU"/>
          </a:p>
        </p:txBody>
      </p:sp>
      <p:sp>
        <p:nvSpPr>
          <p:cNvPr id="7" name="Dia számának helye 6"/>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216094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Cím és függőleges szöveg">
    <p:spTree>
      <p:nvGrpSpPr>
        <p:cNvPr id="1" name=""/>
        <p:cNvGrpSpPr/>
        <p:nvPr/>
      </p:nvGrpSpPr>
      <p:grpSpPr>
        <a:xfrm>
          <a:off x="0" y="0"/>
          <a:ext cx="0" cy="0"/>
          <a:chOff x="0" y="0"/>
          <a:chExt cx="0" cy="0"/>
        </a:xfrm>
      </p:grpSpPr>
      <p:sp>
        <p:nvSpPr>
          <p:cNvPr id="2" name="Cím 1"/>
          <p:cNvSpPr>
            <a:spLocks noGrp="1"/>
          </p:cNvSpPr>
          <p:nvPr>
            <p:ph type="title"/>
          </p:nvPr>
        </p:nvSpPr>
        <p:spPr/>
        <p:txBody>
          <a:bodyPr/>
          <a:lstStyle/>
          <a:p>
            <a:r>
              <a:rPr lang="hu-HU"/>
              <a:t>Mintacím szerkesztése</a:t>
            </a:r>
          </a:p>
        </p:txBody>
      </p:sp>
      <p:sp>
        <p:nvSpPr>
          <p:cNvPr id="3" name="Függőleges szöveg helye 2"/>
          <p:cNvSpPr>
            <a:spLocks noGrp="1"/>
          </p:cNvSpPr>
          <p:nvPr>
            <p:ph type="body" orient="vert" idx="1"/>
          </p:nvPr>
        </p:nvSpPr>
        <p:spPr/>
        <p:txBody>
          <a:bodyPr vert="eaVert"/>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Dátum helye 3"/>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5" name="Élőláb helye 4"/>
          <p:cNvSpPr>
            <a:spLocks noGrp="1"/>
          </p:cNvSpPr>
          <p:nvPr>
            <p:ph type="ftr" sz="quarter" idx="11"/>
          </p:nvPr>
        </p:nvSpPr>
        <p:spPr/>
        <p:txBody>
          <a:bodyPr/>
          <a:lstStyle/>
          <a:p>
            <a:endParaRPr lang="hu-HU"/>
          </a:p>
        </p:txBody>
      </p:sp>
      <p:sp>
        <p:nvSpPr>
          <p:cNvPr id="6" name="Dia számának helye 5"/>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3690269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Függőleges cím és szöveg">
    <p:spTree>
      <p:nvGrpSpPr>
        <p:cNvPr id="1" name=""/>
        <p:cNvGrpSpPr/>
        <p:nvPr/>
      </p:nvGrpSpPr>
      <p:grpSpPr>
        <a:xfrm>
          <a:off x="0" y="0"/>
          <a:ext cx="0" cy="0"/>
          <a:chOff x="0" y="0"/>
          <a:chExt cx="0" cy="0"/>
        </a:xfrm>
      </p:grpSpPr>
      <p:sp>
        <p:nvSpPr>
          <p:cNvPr id="2" name="Függőleges cím 1"/>
          <p:cNvSpPr>
            <a:spLocks noGrp="1"/>
          </p:cNvSpPr>
          <p:nvPr>
            <p:ph type="title" orient="vert"/>
          </p:nvPr>
        </p:nvSpPr>
        <p:spPr>
          <a:xfrm>
            <a:off x="8724900" y="365125"/>
            <a:ext cx="2628900" cy="5811838"/>
          </a:xfrm>
        </p:spPr>
        <p:txBody>
          <a:bodyPr vert="eaVert"/>
          <a:lstStyle/>
          <a:p>
            <a:r>
              <a:rPr lang="hu-HU"/>
              <a:t>Mintacím szerkesztése</a:t>
            </a:r>
          </a:p>
        </p:txBody>
      </p:sp>
      <p:sp>
        <p:nvSpPr>
          <p:cNvPr id="3" name="Függőleges szöveg helye 2"/>
          <p:cNvSpPr>
            <a:spLocks noGrp="1"/>
          </p:cNvSpPr>
          <p:nvPr>
            <p:ph type="body" orient="vert" idx="1"/>
          </p:nvPr>
        </p:nvSpPr>
        <p:spPr>
          <a:xfrm>
            <a:off x="838200" y="365125"/>
            <a:ext cx="7734300" cy="5811838"/>
          </a:xfrm>
        </p:spPr>
        <p:txBody>
          <a:bodyPr vert="eaVert"/>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Dátum helye 3"/>
          <p:cNvSpPr>
            <a:spLocks noGrp="1"/>
          </p:cNvSpPr>
          <p:nvPr>
            <p:ph type="dt" sz="half" idx="10"/>
          </p:nvPr>
        </p:nvSpPr>
        <p:spPr/>
        <p:txBody>
          <a:bodyPr/>
          <a:lstStyle/>
          <a:p>
            <a:fld id="{DC1196DE-D8B4-4B83-9D2A-17F5421E1D43}" type="datetimeFigureOut">
              <a:rPr lang="hu-HU" smtClean="0"/>
              <a:pPr/>
              <a:t>2018. 12. 10.</a:t>
            </a:fld>
            <a:endParaRPr lang="hu-HU"/>
          </a:p>
        </p:txBody>
      </p:sp>
      <p:sp>
        <p:nvSpPr>
          <p:cNvPr id="5" name="Élőláb helye 4"/>
          <p:cNvSpPr>
            <a:spLocks noGrp="1"/>
          </p:cNvSpPr>
          <p:nvPr>
            <p:ph type="ftr" sz="quarter" idx="11"/>
          </p:nvPr>
        </p:nvSpPr>
        <p:spPr/>
        <p:txBody>
          <a:bodyPr/>
          <a:lstStyle/>
          <a:p>
            <a:endParaRPr lang="hu-HU"/>
          </a:p>
        </p:txBody>
      </p:sp>
      <p:sp>
        <p:nvSpPr>
          <p:cNvPr id="6" name="Dia számának helye 5"/>
          <p:cNvSpPr>
            <a:spLocks noGrp="1"/>
          </p:cNvSpPr>
          <p:nvPr>
            <p:ph type="sldNum" sz="quarter" idx="12"/>
          </p:nvPr>
        </p:nvSpPr>
        <p:spPr/>
        <p:txBody>
          <a:bodyPr/>
          <a:lstStyle/>
          <a:p>
            <a:fld id="{3ECAF093-C3A5-4335-84B0-22C79DEB26F0}" type="slidenum">
              <a:rPr lang="hu-HU" smtClean="0"/>
              <a:pPr/>
              <a:t>‹#›</a:t>
            </a:fld>
            <a:endParaRPr lang="hu-HU"/>
          </a:p>
        </p:txBody>
      </p:sp>
    </p:spTree>
    <p:extLst>
      <p:ext uri="{BB962C8B-B14F-4D97-AF65-F5344CB8AC3E}">
        <p14:creationId xmlns:p14="http://schemas.microsoft.com/office/powerpoint/2010/main" val="3909407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0"/>
            <a:lum/>
          </a:blip>
          <a:srcRect/>
          <a:stretch>
            <a:fillRect l="-14000" r="-14000"/>
          </a:stretch>
        </a:blipFill>
        <a:effectLst/>
      </p:bgPr>
    </p:bg>
    <p:spTree>
      <p:nvGrpSpPr>
        <p:cNvPr id="1" name=""/>
        <p:cNvGrpSpPr/>
        <p:nvPr/>
      </p:nvGrpSpPr>
      <p:grpSpPr>
        <a:xfrm>
          <a:off x="0" y="0"/>
          <a:ext cx="0" cy="0"/>
          <a:chOff x="0" y="0"/>
          <a:chExt cx="0" cy="0"/>
        </a:xfrm>
      </p:grpSpPr>
      <p:sp>
        <p:nvSpPr>
          <p:cNvPr id="2" name="Cím helye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hu-HU"/>
              <a:t>Mintacím szerkesztése</a:t>
            </a:r>
          </a:p>
        </p:txBody>
      </p:sp>
      <p:sp>
        <p:nvSpPr>
          <p:cNvPr id="3" name="Szöveg helye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Dátum helye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1196DE-D8B4-4B83-9D2A-17F5421E1D43}" type="datetimeFigureOut">
              <a:rPr lang="hu-HU" smtClean="0"/>
              <a:pPr/>
              <a:t>2018. 12. 10.</a:t>
            </a:fld>
            <a:endParaRPr lang="hu-HU"/>
          </a:p>
        </p:txBody>
      </p:sp>
      <p:sp>
        <p:nvSpPr>
          <p:cNvPr id="5" name="Élőláb helye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hu-HU"/>
          </a:p>
        </p:txBody>
      </p:sp>
      <p:sp>
        <p:nvSpPr>
          <p:cNvPr id="6" name="Dia számának helye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CAF093-C3A5-4335-84B0-22C79DEB26F0}" type="slidenum">
              <a:rPr lang="hu-HU" smtClean="0"/>
              <a:pPr/>
              <a:t>‹#›</a:t>
            </a:fld>
            <a:endParaRPr lang="hu-HU"/>
          </a:p>
        </p:txBody>
      </p:sp>
    </p:spTree>
    <p:extLst>
      <p:ext uri="{BB962C8B-B14F-4D97-AF65-F5344CB8AC3E}">
        <p14:creationId xmlns:p14="http://schemas.microsoft.com/office/powerpoint/2010/main" val="16223466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hu-H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ctrTitle"/>
          </p:nvPr>
        </p:nvSpPr>
        <p:spPr/>
        <p:txBody>
          <a:bodyPr>
            <a:normAutofit/>
          </a:bodyPr>
          <a:lstStyle/>
          <a:p>
            <a:r>
              <a:rPr lang="hu-HU" sz="4800" b="1"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Presentation</a:t>
            </a:r>
            <a:r>
              <a:rPr lang="hu-HU"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hu-HU" sz="4800" b="1"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about</a:t>
            </a:r>
            <a:r>
              <a:rPr lang="hu-HU"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hu-HU" sz="4800" b="1"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motivation</a:t>
            </a:r>
            <a:r>
              <a:rPr lang="hu-HU"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hu-HU" sz="4800" b="1"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goals</a:t>
            </a:r>
            <a:r>
              <a:rPr lang="hu-HU"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a:t>
            </a:r>
            <a:r>
              <a:rPr lang="hu-HU" sz="4800" b="1"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self-discipline</a:t>
            </a:r>
            <a:endParaRPr lang="hu-HU"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Alcím 2"/>
          <p:cNvSpPr>
            <a:spLocks noGrp="1"/>
          </p:cNvSpPr>
          <p:nvPr>
            <p:ph type="subTitle" idx="1"/>
          </p:nvPr>
        </p:nvSpPr>
        <p:spPr/>
        <p:txBody>
          <a:bodyPr/>
          <a:lstStyle/>
          <a:p>
            <a:endParaRPr lang="hu-HU" dirty="0"/>
          </a:p>
          <a:p>
            <a:r>
              <a:rPr lang="hu-HU" dirty="0"/>
              <a:t>Ferenc </a:t>
            </a:r>
            <a:r>
              <a:rPr lang="hu-HU" dirty="0" err="1"/>
              <a:t>Szell</a:t>
            </a:r>
            <a:endParaRPr lang="hu-HU" dirty="0"/>
          </a:p>
          <a:p>
            <a:r>
              <a:rPr lang="hu-HU" dirty="0"/>
              <a:t>11 December 2018</a:t>
            </a:r>
          </a:p>
        </p:txBody>
      </p:sp>
    </p:spTree>
    <p:extLst>
      <p:ext uri="{BB962C8B-B14F-4D97-AF65-F5344CB8AC3E}">
        <p14:creationId xmlns:p14="http://schemas.microsoft.com/office/powerpoint/2010/main" val="1064445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98D2DD"/>
            </a:gs>
            <a:gs pos="74000">
              <a:schemeClr val="accent1">
                <a:lumMod val="20000"/>
                <a:lumOff val="80000"/>
              </a:schemeClr>
            </a:gs>
            <a:gs pos="83000">
              <a:schemeClr val="accent1">
                <a:lumMod val="45000"/>
                <a:lumOff val="55000"/>
              </a:schemeClr>
            </a:gs>
            <a:gs pos="100000">
              <a:schemeClr val="accent1">
                <a:lumMod val="30000"/>
                <a:lumOff val="70000"/>
              </a:schemeClr>
            </a:gs>
          </a:gsLst>
          <a:lin ang="2700000" scaled="1"/>
        </a:gradFill>
        <a:effectLst/>
      </p:bgPr>
    </p:bg>
    <p:spTree>
      <p:nvGrpSpPr>
        <p:cNvPr id="1" name=""/>
        <p:cNvGrpSpPr/>
        <p:nvPr/>
      </p:nvGrpSpPr>
      <p:grpSpPr>
        <a:xfrm>
          <a:off x="0" y="0"/>
          <a:ext cx="0" cy="0"/>
          <a:chOff x="0" y="0"/>
          <a:chExt cx="0" cy="0"/>
        </a:xfrm>
      </p:grpSpPr>
      <p:sp>
        <p:nvSpPr>
          <p:cNvPr id="2" name="Cím 1"/>
          <p:cNvSpPr>
            <a:spLocks noGrp="1"/>
          </p:cNvSpPr>
          <p:nvPr>
            <p:ph type="title"/>
          </p:nvPr>
        </p:nvSpPr>
        <p:spPr/>
        <p:txBody>
          <a:bodyPr>
            <a:normAutofit/>
          </a:bodyPr>
          <a:lstStyle/>
          <a:p>
            <a:pPr algn="r"/>
            <a:r>
              <a:rPr lang="hu-HU" sz="1800" i="1" dirty="0">
                <a:latin typeface="Times New Roman" panose="02020603050405020304" pitchFamily="18" charset="0"/>
                <a:cs typeface="Times New Roman" panose="02020603050405020304" pitchFamily="18" charset="0"/>
              </a:rPr>
              <a:t> </a:t>
            </a:r>
          </a:p>
        </p:txBody>
      </p:sp>
      <p:pic>
        <p:nvPicPr>
          <p:cNvPr id="6" name="Tartalom helye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326880" y="561428"/>
            <a:ext cx="2274095" cy="2155645"/>
          </a:xfrm>
        </p:spPr>
      </p:pic>
      <p:sp>
        <p:nvSpPr>
          <p:cNvPr id="7" name="Téglalap 6"/>
          <p:cNvSpPr/>
          <p:nvPr/>
        </p:nvSpPr>
        <p:spPr>
          <a:xfrm>
            <a:off x="7289108" y="3174620"/>
            <a:ext cx="4496493" cy="646331"/>
          </a:xfrm>
          <a:prstGeom prst="rect">
            <a:avLst/>
          </a:prstGeom>
        </p:spPr>
        <p:txBody>
          <a:bodyPr wrap="square">
            <a:spAutoFit/>
          </a:bodyPr>
          <a:lstStyle/>
          <a:p>
            <a:r>
              <a:rPr lang="hu-HU" i="1" dirty="0">
                <a:latin typeface="Times New Roman" panose="02020603050405020304" pitchFamily="18" charset="0"/>
                <a:cs typeface="Times New Roman" panose="02020603050405020304" pitchFamily="18" charset="0"/>
              </a:rPr>
              <a:t>„The </a:t>
            </a:r>
            <a:r>
              <a:rPr lang="hu-HU" i="1" dirty="0" err="1">
                <a:latin typeface="Times New Roman" panose="02020603050405020304" pitchFamily="18" charset="0"/>
                <a:cs typeface="Times New Roman" panose="02020603050405020304" pitchFamily="18" charset="0"/>
              </a:rPr>
              <a:t>meaning</a:t>
            </a:r>
            <a:r>
              <a:rPr lang="hu-HU" i="1" dirty="0">
                <a:latin typeface="Times New Roman" panose="02020603050405020304" pitchFamily="18" charset="0"/>
                <a:cs typeface="Times New Roman" panose="02020603050405020304" pitchFamily="18" charset="0"/>
              </a:rPr>
              <a:t> of </a:t>
            </a:r>
            <a:r>
              <a:rPr lang="hu-HU" i="1" dirty="0" err="1">
                <a:latin typeface="Times New Roman" panose="02020603050405020304" pitchFamily="18" charset="0"/>
                <a:cs typeface="Times New Roman" panose="02020603050405020304" pitchFamily="18" charset="0"/>
              </a:rPr>
              <a:t>existence</a:t>
            </a:r>
            <a:r>
              <a:rPr lang="hu-HU" i="1" dirty="0">
                <a:latin typeface="Times New Roman" panose="02020603050405020304" pitchFamily="18" charset="0"/>
                <a:cs typeface="Times New Roman" panose="02020603050405020304" pitchFamily="18" charset="0"/>
              </a:rPr>
              <a:t> is </a:t>
            </a:r>
            <a:r>
              <a:rPr lang="hu-HU" i="1" dirty="0" err="1">
                <a:latin typeface="Times New Roman" panose="02020603050405020304" pitchFamily="18" charset="0"/>
                <a:cs typeface="Times New Roman" panose="02020603050405020304" pitchFamily="18" charset="0"/>
              </a:rPr>
              <a:t>the</a:t>
            </a:r>
            <a:r>
              <a:rPr lang="hu-HU" i="1" dirty="0">
                <a:latin typeface="Times New Roman" panose="02020603050405020304" pitchFamily="18" charset="0"/>
                <a:cs typeface="Times New Roman" panose="02020603050405020304" pitchFamily="18" charset="0"/>
              </a:rPr>
              <a:t> </a:t>
            </a:r>
            <a:r>
              <a:rPr lang="hu-HU" i="1" dirty="0" err="1">
                <a:latin typeface="Times New Roman" panose="02020603050405020304" pitchFamily="18" charset="0"/>
                <a:cs typeface="Times New Roman" panose="02020603050405020304" pitchFamily="18" charset="0"/>
              </a:rPr>
              <a:t>development</a:t>
            </a:r>
            <a:r>
              <a:rPr lang="hu-HU" i="1" dirty="0">
                <a:latin typeface="Times New Roman" panose="02020603050405020304" pitchFamily="18" charset="0"/>
                <a:cs typeface="Times New Roman" panose="02020603050405020304" pitchFamily="18" charset="0"/>
              </a:rPr>
              <a:t> of </a:t>
            </a:r>
            <a:r>
              <a:rPr lang="hu-HU" i="1" dirty="0" err="1">
                <a:latin typeface="Times New Roman" panose="02020603050405020304" pitchFamily="18" charset="0"/>
                <a:cs typeface="Times New Roman" panose="02020603050405020304" pitchFamily="18" charset="0"/>
              </a:rPr>
              <a:t>character</a:t>
            </a:r>
            <a:r>
              <a:rPr lang="hu-HU" i="1" dirty="0">
                <a:latin typeface="Times New Roman" panose="02020603050405020304" pitchFamily="18" charset="0"/>
                <a:cs typeface="Times New Roman" panose="02020603050405020304" pitchFamily="18" charset="0"/>
              </a:rPr>
              <a:t>”</a:t>
            </a:r>
            <a:endParaRPr lang="hu-HU" dirty="0"/>
          </a:p>
        </p:txBody>
      </p:sp>
      <p:pic>
        <p:nvPicPr>
          <p:cNvPr id="8" name="Kép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2594" y="1384663"/>
            <a:ext cx="4822693" cy="4297679"/>
          </a:xfrm>
          <a:prstGeom prst="rect">
            <a:avLst/>
          </a:prstGeom>
        </p:spPr>
      </p:pic>
    </p:spTree>
    <p:extLst>
      <p:ext uri="{BB962C8B-B14F-4D97-AF65-F5344CB8AC3E}">
        <p14:creationId xmlns:p14="http://schemas.microsoft.com/office/powerpoint/2010/main" val="3482748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tile tx="0" ty="0" sx="100000" sy="100000" flip="none" algn="tl"/>
        </a:blipFill>
        <a:effectLst/>
      </p:bgPr>
    </p:bg>
    <p:spTree>
      <p:nvGrpSpPr>
        <p:cNvPr id="1" name=""/>
        <p:cNvGrpSpPr/>
        <p:nvPr/>
      </p:nvGrpSpPr>
      <p:grpSpPr>
        <a:xfrm>
          <a:off x="0" y="0"/>
          <a:ext cx="0" cy="0"/>
          <a:chOff x="0" y="0"/>
          <a:chExt cx="0" cy="0"/>
        </a:xfrm>
      </p:grpSpPr>
      <p:sp>
        <p:nvSpPr>
          <p:cNvPr id="4" name="Téglalap 3"/>
          <p:cNvSpPr/>
          <p:nvPr/>
        </p:nvSpPr>
        <p:spPr>
          <a:xfrm>
            <a:off x="2685143" y="2496457"/>
            <a:ext cx="6458857" cy="1938992"/>
          </a:xfrm>
          <a:prstGeom prst="rect">
            <a:avLst/>
          </a:prstGeom>
        </p:spPr>
        <p:txBody>
          <a:bodyPr wrap="square">
            <a:spAutoFit/>
          </a:bodyPr>
          <a:lstStyle/>
          <a:p>
            <a:pPr algn="ctr">
              <a:spcAft>
                <a:spcPts val="0"/>
              </a:spcAft>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The motivation to succeed comes from the burning desire to achieve the purpose. Napoleon Hill wrote:</a:t>
            </a:r>
            <a:endParaRPr lang="hu-HU" sz="2400" dirty="0">
              <a:latin typeface="Times New Roman" panose="02020603050405020304" pitchFamily="18" charset="0"/>
              <a:ea typeface="Times New Roman" panose="02020603050405020304" pitchFamily="18" charset="0"/>
              <a:cs typeface="Times New Roman" panose="02020603050405020304" pitchFamily="18" charset="0"/>
            </a:endParaRPr>
          </a:p>
          <a:p>
            <a:pPr algn="ctr">
              <a:spcAft>
                <a:spcPts val="0"/>
              </a:spcAft>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 </a:t>
            </a:r>
            <a:br>
              <a:rPr lang="hu-HU" sz="2400" dirty="0">
                <a:latin typeface="Times New Roman" panose="02020603050405020304" pitchFamily="18" charset="0"/>
                <a:ea typeface="Times New Roman" panose="02020603050405020304" pitchFamily="18" charset="0"/>
                <a:cs typeface="Times New Roman" panose="02020603050405020304" pitchFamily="18" charset="0"/>
              </a:rPr>
            </a:br>
            <a:r>
              <a:rPr lang="en-US" sz="2400" i="1" dirty="0">
                <a:latin typeface="Times New Roman" panose="02020603050405020304" pitchFamily="18" charset="0"/>
                <a:ea typeface="Times New Roman" panose="02020603050405020304" pitchFamily="18" charset="0"/>
                <a:cs typeface="Times New Roman" panose="02020603050405020304" pitchFamily="18" charset="0"/>
              </a:rPr>
              <a:t>”Whenever the mind of </a:t>
            </a:r>
            <a:r>
              <a:rPr lang="hu-HU" sz="2400" i="1" dirty="0">
                <a:latin typeface="Times New Roman" panose="02020603050405020304" pitchFamily="18" charset="0"/>
                <a:ea typeface="Times New Roman" panose="02020603050405020304" pitchFamily="18" charset="0"/>
                <a:cs typeface="Times New Roman" panose="02020603050405020304" pitchFamily="18" charset="0"/>
              </a:rPr>
              <a:t>a </a:t>
            </a:r>
            <a:r>
              <a:rPr lang="en-US" sz="2400" i="1" dirty="0">
                <a:latin typeface="Times New Roman" panose="02020603050405020304" pitchFamily="18" charset="0"/>
                <a:ea typeface="Times New Roman" panose="02020603050405020304" pitchFamily="18" charset="0"/>
                <a:cs typeface="Times New Roman" panose="02020603050405020304" pitchFamily="18" charset="0"/>
              </a:rPr>
              <a:t>man can conceive and believe, the mind can achieve”</a:t>
            </a:r>
            <a:endParaRPr lang="hu-HU" sz="2400" i="1"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0286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p:txBody>
          <a:bodyPr/>
          <a:lstStyle/>
          <a:p>
            <a:pPr algn="ctr"/>
            <a:r>
              <a:rPr lang="hu-HU" dirty="0">
                <a:latin typeface="Times New Roman" panose="02020603050405020304" pitchFamily="18" charset="0"/>
                <a:cs typeface="Times New Roman" panose="02020603050405020304" pitchFamily="18" charset="0"/>
              </a:rPr>
              <a:t>W</a:t>
            </a:r>
            <a:r>
              <a:rPr lang="en-US" dirty="0">
                <a:latin typeface="Times New Roman" panose="02020603050405020304" pitchFamily="18" charset="0"/>
                <a:cs typeface="Times New Roman" panose="02020603050405020304" pitchFamily="18" charset="0"/>
              </a:rPr>
              <a:t>hat is motivation?</a:t>
            </a:r>
            <a:br>
              <a:rPr lang="hu-HU" dirty="0"/>
            </a:br>
            <a:endParaRPr lang="hu-HU" dirty="0"/>
          </a:p>
        </p:txBody>
      </p:sp>
      <p:sp>
        <p:nvSpPr>
          <p:cNvPr id="3" name="Tartalom helye 2"/>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The word ‘Motive’ comes from the Latin language. It means “move” and expresses activities that </a:t>
            </a:r>
            <a:r>
              <a:rPr lang="en-US" dirty="0" err="1">
                <a:latin typeface="Times New Roman" panose="02020603050405020304" pitchFamily="18" charset="0"/>
                <a:cs typeface="Times New Roman" panose="02020603050405020304" pitchFamily="18" charset="0"/>
              </a:rPr>
              <a:t>energise</a:t>
            </a:r>
            <a:r>
              <a:rPr lang="en-US" dirty="0">
                <a:latin typeface="Times New Roman" panose="02020603050405020304" pitchFamily="18" charset="0"/>
                <a:cs typeface="Times New Roman" panose="02020603050405020304" pitchFamily="18" charset="0"/>
              </a:rPr>
              <a:t> and give direction to people’s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a:t>
            </a:r>
          </a:p>
          <a:p>
            <a:pPr>
              <a:buNone/>
            </a:pPr>
            <a:endParaRPr lang="hu-HU" dirty="0">
              <a:latin typeface="Times New Roman" panose="02020603050405020304" pitchFamily="18" charset="0"/>
              <a:cs typeface="Times New Roman" panose="02020603050405020304" pitchFamily="18" charset="0"/>
            </a:endParaRPr>
          </a:p>
          <a:p>
            <a:r>
              <a:rPr lang="en-AU" dirty="0"/>
              <a:t>Motivation generally implies to process involved in initiation, direction, and </a:t>
            </a:r>
            <a:r>
              <a:rPr lang="en-AU" dirty="0" err="1"/>
              <a:t>energisation</a:t>
            </a:r>
            <a:r>
              <a:rPr lang="en-AU" dirty="0"/>
              <a:t> of people’s behaviour.</a:t>
            </a:r>
            <a:r>
              <a:rPr lang="en-US" dirty="0">
                <a:latin typeface="Times New Roman" panose="02020603050405020304" pitchFamily="18" charset="0"/>
                <a:cs typeface="Times New Roman" panose="02020603050405020304" pitchFamily="18" charset="0"/>
              </a:rPr>
              <a:t> (Green, </a:t>
            </a:r>
            <a:r>
              <a:rPr lang="hu-HU" dirty="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1995</a:t>
            </a:r>
            <a:r>
              <a:rPr lang="hu-HU" dirty="0">
                <a:latin typeface="Times New Roman" panose="02020603050405020304" pitchFamily="18" charset="0"/>
                <a:cs typeface="Times New Roman" panose="02020603050405020304" pitchFamily="18" charset="0"/>
              </a:rPr>
              <a:t>) </a:t>
            </a:r>
            <a:r>
              <a:rPr lang="hu-HU" dirty="0" err="1">
                <a:latin typeface="Times New Roman" panose="02020603050405020304" pitchFamily="18" charset="0"/>
                <a:cs typeface="Times New Roman" panose="02020603050405020304" pitchFamily="18" charset="0"/>
              </a:rPr>
              <a:t>in</a:t>
            </a:r>
            <a:r>
              <a:rPr lang="en-US" dirty="0">
                <a:latin typeface="Times New Roman" panose="02020603050405020304" pitchFamily="18" charset="0"/>
                <a:cs typeface="Times New Roman" panose="02020603050405020304" pitchFamily="18" charset="0"/>
              </a:rPr>
              <a:t> Gross, 2010)</a:t>
            </a:r>
            <a:endParaRPr lang="hu-HU"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9954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églalap 3"/>
          <p:cNvSpPr/>
          <p:nvPr/>
        </p:nvSpPr>
        <p:spPr>
          <a:xfrm>
            <a:off x="1465943" y="494687"/>
            <a:ext cx="9739086" cy="5909310"/>
          </a:xfrm>
          <a:prstGeom prst="rect">
            <a:avLst/>
          </a:prstGeom>
        </p:spPr>
        <p:txBody>
          <a:bodyPr wrap="square" anchor="ctr" anchorCtr="1">
            <a:spAutoFit/>
          </a:bodyPr>
          <a:lstStyle/>
          <a:p>
            <a:r>
              <a:rPr lang="en-US" sz="2100" dirty="0">
                <a:latin typeface="Times New Roman" panose="02020603050405020304" pitchFamily="18" charset="0"/>
                <a:ea typeface="Times New Roman" panose="02020603050405020304" pitchFamily="18" charset="0"/>
                <a:cs typeface="Times New Roman" panose="02020603050405020304" pitchFamily="18" charset="0"/>
              </a:rPr>
              <a:t>According to the Rationalists, human beings are free to choose between different courses of action. </a:t>
            </a:r>
          </a:p>
          <a:p>
            <a:r>
              <a:rPr lang="en-US" sz="2100" dirty="0">
                <a:latin typeface="Times New Roman" panose="02020603050405020304" pitchFamily="18" charset="0"/>
                <a:ea typeface="Times New Roman" panose="02020603050405020304" pitchFamily="18" charset="0"/>
                <a:cs typeface="Times New Roman" panose="02020603050405020304" pitchFamily="18" charset="0"/>
              </a:rPr>
              <a:t>But this makes the notion of motivation almost unnecessary</a:t>
            </a:r>
            <a:r>
              <a:rPr lang="en-US" sz="2100">
                <a:latin typeface="Times New Roman" panose="02020603050405020304" pitchFamily="18" charset="0"/>
                <a:ea typeface="Times New Roman" panose="02020603050405020304" pitchFamily="18" charset="0"/>
                <a:cs typeface="Times New Roman" panose="02020603050405020304" pitchFamily="18" charset="0"/>
              </a:rPr>
              <a:t>. </a:t>
            </a:r>
            <a:endParaRPr lang="en-US" sz="21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hu-HU" sz="2100" dirty="0">
              <a:latin typeface="Times New Roman" panose="02020603050405020304" pitchFamily="18" charset="0"/>
              <a:ea typeface="Times New Roman" panose="02020603050405020304" pitchFamily="18" charset="0"/>
              <a:cs typeface="Times New Roman" panose="02020603050405020304" pitchFamily="18" charset="0"/>
            </a:endParaRPr>
          </a:p>
          <a:p>
            <a:r>
              <a:rPr lang="en-US" sz="2100" dirty="0">
                <a:latin typeface="Times New Roman" panose="02020603050405020304" pitchFamily="18" charset="0"/>
                <a:ea typeface="Times New Roman" panose="02020603050405020304" pitchFamily="18" charset="0"/>
                <a:cs typeface="Times New Roman" panose="02020603050405020304" pitchFamily="18" charset="0"/>
              </a:rPr>
              <a:t>This concept of freedom and responsibility is the central of both humanistic and cognitive approaches.</a:t>
            </a:r>
          </a:p>
          <a:p>
            <a:endParaRPr lang="hu-HU" sz="2100" dirty="0">
              <a:latin typeface="Times New Roman" panose="02020603050405020304" pitchFamily="18" charset="0"/>
              <a:ea typeface="Times New Roman" panose="02020603050405020304" pitchFamily="18" charset="0"/>
              <a:cs typeface="Times New Roman" panose="02020603050405020304" pitchFamily="18" charset="0"/>
            </a:endParaRPr>
          </a:p>
          <a:p>
            <a:r>
              <a:rPr lang="en-US" sz="2100" dirty="0">
                <a:latin typeface="Times New Roman" panose="02020603050405020304" pitchFamily="18" charset="0"/>
                <a:ea typeface="Times New Roman" panose="02020603050405020304" pitchFamily="18" charset="0"/>
                <a:cs typeface="Times New Roman" panose="02020603050405020304" pitchFamily="18" charset="0"/>
              </a:rPr>
              <a:t>In the seventeenth-century a British philosopher Thomas Hobbes proposed the theory of hedonism. </a:t>
            </a:r>
          </a:p>
          <a:p>
            <a:r>
              <a:rPr lang="en-US" sz="2100" dirty="0">
                <a:latin typeface="Times New Roman" panose="02020603050405020304" pitchFamily="18" charset="0"/>
                <a:ea typeface="Times New Roman" panose="02020603050405020304" pitchFamily="18" charset="0"/>
                <a:cs typeface="Times New Roman" panose="02020603050405020304" pitchFamily="18" charset="0"/>
              </a:rPr>
              <a:t>According to him all </a:t>
            </a:r>
            <a:r>
              <a:rPr lang="en-US" sz="2100" dirty="0" err="1">
                <a:latin typeface="Times New Roman" panose="02020603050405020304" pitchFamily="18" charset="0"/>
                <a:ea typeface="Times New Roman" panose="02020603050405020304" pitchFamily="18" charset="0"/>
                <a:cs typeface="Times New Roman" panose="02020603050405020304" pitchFamily="18" charset="0"/>
              </a:rPr>
              <a:t>behaviour</a:t>
            </a:r>
            <a:r>
              <a:rPr lang="en-US" sz="2100" dirty="0">
                <a:latin typeface="Times New Roman" panose="02020603050405020304" pitchFamily="18" charset="0"/>
                <a:ea typeface="Times New Roman" panose="02020603050405020304" pitchFamily="18" charset="0"/>
                <a:cs typeface="Times New Roman" panose="02020603050405020304" pitchFamily="18" charset="0"/>
              </a:rPr>
              <a:t> is determined by the seeking of pleasure and the avoidance of pain. </a:t>
            </a:r>
            <a:endParaRPr lang="hu-HU" sz="21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endParaRPr lang="hu-HU" sz="21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US" sz="2100" dirty="0">
                <a:latin typeface="Times New Roman" panose="02020603050405020304" pitchFamily="18" charset="0"/>
                <a:ea typeface="Times New Roman" panose="02020603050405020304" pitchFamily="18" charset="0"/>
                <a:cs typeface="Times New Roman" panose="02020603050405020304" pitchFamily="18" charset="0"/>
              </a:rPr>
              <a:t>Also, this is the central of Freud's psychoanalytic theory, captured in the concept of the pleasure principle. </a:t>
            </a:r>
          </a:p>
          <a:p>
            <a:pPr>
              <a:spcAft>
                <a:spcPts val="0"/>
              </a:spcAft>
            </a:pPr>
            <a:r>
              <a:rPr lang="en-US" sz="2100" dirty="0">
                <a:latin typeface="Times New Roman" panose="02020603050405020304" pitchFamily="18" charset="0"/>
                <a:ea typeface="Times New Roman" panose="02020603050405020304" pitchFamily="18" charset="0"/>
                <a:cs typeface="Times New Roman" panose="02020603050405020304" pitchFamily="18" charset="0"/>
              </a:rPr>
              <a:t>Similarly, the basic principles of positive and negative reinforcement harmonize the seeking of pleasure and avoidance of pain. However, this is the central of Skinner's operant conditioning.</a:t>
            </a:r>
          </a:p>
          <a:p>
            <a:pPr>
              <a:spcAft>
                <a:spcPts val="0"/>
              </a:spcAft>
            </a:pPr>
            <a:r>
              <a:rPr lang="en-US" sz="2100" dirty="0">
                <a:latin typeface="Times New Roman" panose="02020603050405020304" pitchFamily="18" charset="0"/>
                <a:ea typeface="Times New Roman" panose="02020603050405020304" pitchFamily="18" charset="0"/>
                <a:cs typeface="Times New Roman" panose="02020603050405020304" pitchFamily="18" charset="0"/>
              </a:rPr>
              <a:t>(Gross</a:t>
            </a:r>
            <a:r>
              <a:rPr lang="hu-HU" sz="2100" dirty="0">
                <a:latin typeface="Times New Roman" panose="02020603050405020304" pitchFamily="18" charset="0"/>
                <a:ea typeface="Times New Roman" panose="02020603050405020304" pitchFamily="18" charset="0"/>
                <a:cs typeface="Times New Roman" panose="02020603050405020304" pitchFamily="18" charset="0"/>
              </a:rPr>
              <a:t>,</a:t>
            </a:r>
            <a:r>
              <a:rPr lang="en-US" sz="2100" dirty="0">
                <a:latin typeface="Times New Roman" panose="02020603050405020304" pitchFamily="18" charset="0"/>
                <a:ea typeface="Times New Roman" panose="02020603050405020304" pitchFamily="18" charset="0"/>
                <a:cs typeface="Times New Roman" panose="02020603050405020304" pitchFamily="18" charset="0"/>
              </a:rPr>
              <a:t> 2010)</a:t>
            </a:r>
            <a:endParaRPr lang="hu-HU" sz="2100"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3237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tileRect/>
        </a:gradFill>
        <a:effectLst/>
      </p:bgPr>
    </p:bg>
    <p:spTree>
      <p:nvGrpSpPr>
        <p:cNvPr id="1" name=""/>
        <p:cNvGrpSpPr/>
        <p:nvPr/>
      </p:nvGrpSpPr>
      <p:grpSpPr>
        <a:xfrm>
          <a:off x="0" y="0"/>
          <a:ext cx="0" cy="0"/>
          <a:chOff x="0" y="0"/>
          <a:chExt cx="0" cy="0"/>
        </a:xfrm>
      </p:grpSpPr>
      <p:sp>
        <p:nvSpPr>
          <p:cNvPr id="2" name="Cím 1"/>
          <p:cNvSpPr>
            <a:spLocks noGrp="1"/>
          </p:cNvSpPr>
          <p:nvPr>
            <p:ph type="title"/>
          </p:nvPr>
        </p:nvSpPr>
        <p:spPr/>
        <p:txBody>
          <a:bodyPr/>
          <a:lstStyle/>
          <a:p>
            <a:r>
              <a:rPr lang="hu-HU" dirty="0" err="1">
                <a:latin typeface="Times New Roman" panose="02020603050405020304" pitchFamily="18" charset="0"/>
                <a:cs typeface="Times New Roman" panose="02020603050405020304" pitchFamily="18" charset="0"/>
              </a:rPr>
              <a:t>What</a:t>
            </a:r>
            <a:r>
              <a:rPr lang="hu-HU" dirty="0">
                <a:latin typeface="Times New Roman" panose="02020603050405020304" pitchFamily="18" charset="0"/>
                <a:cs typeface="Times New Roman" panose="02020603050405020304" pitchFamily="18" charset="0"/>
              </a:rPr>
              <a:t> is </a:t>
            </a:r>
            <a:r>
              <a:rPr lang="hu-HU" dirty="0" err="1">
                <a:latin typeface="Times New Roman" panose="02020603050405020304" pitchFamily="18" charset="0"/>
                <a:cs typeface="Times New Roman" panose="02020603050405020304" pitchFamily="18" charset="0"/>
              </a:rPr>
              <a:t>this</a:t>
            </a:r>
            <a:r>
              <a:rPr lang="hu-HU" dirty="0">
                <a:latin typeface="Times New Roman" panose="02020603050405020304" pitchFamily="18" charset="0"/>
                <a:cs typeface="Times New Roman" panose="02020603050405020304" pitchFamily="18" charset="0"/>
              </a:rPr>
              <a:t>?</a:t>
            </a:r>
          </a:p>
        </p:txBody>
      </p:sp>
      <p:pic>
        <p:nvPicPr>
          <p:cNvPr id="8" name="Tartalom helye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6389" y="1618546"/>
            <a:ext cx="4848072" cy="4690813"/>
          </a:xfrm>
        </p:spPr>
      </p:pic>
      <p:sp>
        <p:nvSpPr>
          <p:cNvPr id="9" name="Téglalap 8"/>
          <p:cNvSpPr/>
          <p:nvPr/>
        </p:nvSpPr>
        <p:spPr>
          <a:xfrm>
            <a:off x="5716301" y="1027906"/>
            <a:ext cx="5765800" cy="5355312"/>
          </a:xfrm>
          <a:prstGeom prst="rect">
            <a:avLst/>
          </a:prstGeom>
        </p:spPr>
        <p:txBody>
          <a:bodyPr wrap="square">
            <a:spAutoFit/>
          </a:bodyPr>
          <a:lstStyle/>
          <a:p>
            <a:pPr marL="180340" indent="-180340">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At the lowest level of the pyramid, there are basic physiological needs such as hunger, thirst, etc. and then towards the pyramid peak, we meet higher and higher motifs.</a:t>
            </a:r>
          </a:p>
          <a:p>
            <a:pPr marL="180340" indent="-180340">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Maslow believes that the needs which are on the different levels of the pyramid can only be acquired when the previous needs are partly satisfied.</a:t>
            </a:r>
            <a:r>
              <a:rPr lang="en-GB"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180340" indent="-180340">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For example, on the second level of the pyramid, there is a security need, it only occurs if the physiological need is partially satisfied on the level under.</a:t>
            </a:r>
          </a:p>
          <a:p>
            <a:pPr marL="180340" indent="-180340">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The pyramid contains only human needs, such as the need of honour, cognitive, aesthetic, and self-realization.</a:t>
            </a:r>
          </a:p>
          <a:p>
            <a:pPr marL="180340" indent="-180340">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Self-realization means an accomplishment of the possibilities within us.</a:t>
            </a:r>
          </a:p>
          <a:p>
            <a:pPr marL="180340" indent="-180340">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However, the hierarchy by Maslow does not always apply, for example, this system of motivations does not explain the starving scientists or the behaviour of hunger strikers who subordinated their basic needs to a higher need.</a:t>
            </a:r>
            <a:endParaRPr lang="hu-HU" dirty="0">
              <a:latin typeface="Times New Roman" panose="02020603050405020304" pitchFamily="18" charset="0"/>
              <a:ea typeface="Times New Roman" panose="02020603050405020304" pitchFamily="18" charset="0"/>
              <a:cs typeface="Times New Roman" panose="02020603050405020304" pitchFamily="18" charset="0"/>
            </a:endParaRPr>
          </a:p>
          <a:p>
            <a:pPr marL="180340" indent="-180340">
              <a:spcAft>
                <a:spcPts val="0"/>
              </a:spcAft>
            </a:pPr>
            <a:r>
              <a:rPr lang="hu-HU" dirty="0">
                <a:latin typeface="Times New Roman" panose="02020603050405020304" pitchFamily="18" charset="0"/>
                <a:ea typeface="Times New Roman" panose="02020603050405020304" pitchFamily="18" charset="0"/>
                <a:cs typeface="Times New Roman" panose="02020603050405020304" pitchFamily="18" charset="0"/>
              </a:rPr>
              <a:t>(</a:t>
            </a:r>
            <a:r>
              <a:rPr lang="hu-HU" dirty="0" err="1">
                <a:latin typeface="Times New Roman" panose="02020603050405020304" pitchFamily="18" charset="0"/>
                <a:ea typeface="Times New Roman" panose="02020603050405020304" pitchFamily="18" charset="0"/>
                <a:cs typeface="Times New Roman" panose="02020603050405020304" pitchFamily="18" charset="0"/>
              </a:rPr>
              <a:t>Maslow</a:t>
            </a:r>
            <a:r>
              <a:rPr lang="hu-HU" dirty="0">
                <a:latin typeface="Times New Roman" panose="02020603050405020304" pitchFamily="18" charset="0"/>
                <a:ea typeface="Times New Roman" panose="02020603050405020304" pitchFamily="18" charset="0"/>
                <a:cs typeface="Times New Roman" panose="02020603050405020304" pitchFamily="18" charset="0"/>
              </a:rPr>
              <a:t>, 1945)</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771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 calcmode="lin" valueType="num">
                                      <p:cBhvr additive="base">
                                        <p:cTn id="2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 calcmode="lin" valueType="num">
                                      <p:cBhvr additive="base">
                                        <p:cTn id="2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 calcmode="lin" valueType="num">
                                      <p:cBhvr additive="base">
                                        <p:cTn id="31"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9">
                                            <p:txEl>
                                              <p:pRg st="4" end="4"/>
                                            </p:txEl>
                                          </p:spTgt>
                                        </p:tgtEl>
                                        <p:attrNameLst>
                                          <p:attrName>style.visibility</p:attrName>
                                        </p:attrNameLst>
                                      </p:cBhvr>
                                      <p:to>
                                        <p:strVal val="visible"/>
                                      </p:to>
                                    </p:set>
                                    <p:anim calcmode="lin" valueType="num">
                                      <p:cBhvr additive="base">
                                        <p:cTn id="3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4" end="4"/>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9">
                                            <p:txEl>
                                              <p:pRg st="5" end="5"/>
                                            </p:txEl>
                                          </p:spTgt>
                                        </p:tgtEl>
                                        <p:attrNameLst>
                                          <p:attrName>style.visibility</p:attrName>
                                        </p:attrNameLst>
                                      </p:cBhvr>
                                      <p:to>
                                        <p:strVal val="visible"/>
                                      </p:to>
                                    </p:set>
                                    <p:anim calcmode="lin" valueType="num">
                                      <p:cBhvr additive="base">
                                        <p:cTn id="39"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5" end="5"/>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9">
                                            <p:txEl>
                                              <p:pRg st="6" end="6"/>
                                            </p:txEl>
                                          </p:spTgt>
                                        </p:tgtEl>
                                        <p:attrNameLst>
                                          <p:attrName>style.visibility</p:attrName>
                                        </p:attrNameLst>
                                      </p:cBhvr>
                                      <p:to>
                                        <p:strVal val="visible"/>
                                      </p:to>
                                    </p:set>
                                    <p:anim calcmode="lin" valueType="num">
                                      <p:cBhvr additive="base">
                                        <p:cTn id="43"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gradFill>
        <a:effectLst/>
      </p:bgPr>
    </p:bg>
    <p:spTree>
      <p:nvGrpSpPr>
        <p:cNvPr id="1" name=""/>
        <p:cNvGrpSpPr/>
        <p:nvPr/>
      </p:nvGrpSpPr>
      <p:grpSpPr>
        <a:xfrm>
          <a:off x="0" y="0"/>
          <a:ext cx="0" cy="0"/>
          <a:chOff x="0" y="0"/>
          <a:chExt cx="0" cy="0"/>
        </a:xfrm>
      </p:grpSpPr>
      <p:pic>
        <p:nvPicPr>
          <p:cNvPr id="7" name="Tartalom helye 6"/>
          <p:cNvPicPr>
            <a:picLocks noGrp="1" noChangeAspect="1"/>
          </p:cNvPicPr>
          <p:nvPr>
            <p:ph sz="half" idx="4294967295"/>
          </p:nvPr>
        </p:nvPicPr>
        <p:blipFill>
          <a:blip r:embed="rId2">
            <a:extLst>
              <a:ext uri="{28A0092B-C50C-407E-A947-70E740481C1C}">
                <a14:useLocalDpi xmlns:a14="http://schemas.microsoft.com/office/drawing/2010/main" val="0"/>
              </a:ext>
            </a:extLst>
          </a:blip>
          <a:stretch>
            <a:fillRect/>
          </a:stretch>
        </p:blipFill>
        <p:spPr>
          <a:xfrm>
            <a:off x="574766" y="431074"/>
            <a:ext cx="6283234" cy="5930537"/>
          </a:xfrm>
        </p:spPr>
      </p:pic>
      <p:sp>
        <p:nvSpPr>
          <p:cNvPr id="8" name="Szövegdoboz 7"/>
          <p:cNvSpPr txBox="1"/>
          <p:nvPr/>
        </p:nvSpPr>
        <p:spPr>
          <a:xfrm>
            <a:off x="7286171" y="1005839"/>
            <a:ext cx="4470400" cy="4524315"/>
          </a:xfrm>
          <a:prstGeom prst="rect">
            <a:avLst/>
          </a:prstGeom>
          <a:noFill/>
        </p:spPr>
        <p:txBody>
          <a:bodyPr wrap="square" rtlCol="0">
            <a:spAutoFit/>
          </a:bodyPr>
          <a:lstStyle/>
          <a:p>
            <a:r>
              <a:rPr lang="en-US" dirty="0"/>
              <a:t>S</a:t>
            </a:r>
            <a:r>
              <a:rPr lang="en-AU" dirty="0"/>
              <a:t>elf-esteem</a:t>
            </a:r>
            <a:r>
              <a:rPr lang="hu-HU" dirty="0"/>
              <a:t> can be enhanced by success.</a:t>
            </a:r>
          </a:p>
          <a:p>
            <a:endParaRPr lang="hu-HU" dirty="0"/>
          </a:p>
          <a:p>
            <a:r>
              <a:rPr lang="hu-HU" dirty="0"/>
              <a:t>To achieve success we need goals.</a:t>
            </a:r>
          </a:p>
          <a:p>
            <a:endParaRPr lang="hu-HU" dirty="0"/>
          </a:p>
          <a:p>
            <a:r>
              <a:rPr lang="hu-HU" dirty="0"/>
              <a:t>The </a:t>
            </a:r>
            <a:r>
              <a:rPr lang="hu-HU" dirty="0" err="1"/>
              <a:t>goals</a:t>
            </a:r>
            <a:r>
              <a:rPr lang="hu-HU" dirty="0"/>
              <a:t> </a:t>
            </a:r>
            <a:r>
              <a:rPr lang="hu-HU" dirty="0" err="1"/>
              <a:t>should</a:t>
            </a:r>
            <a:r>
              <a:rPr lang="hu-HU" dirty="0"/>
              <a:t> be </a:t>
            </a:r>
            <a:r>
              <a:rPr lang="hu-HU" dirty="0" err="1"/>
              <a:t>in</a:t>
            </a:r>
            <a:r>
              <a:rPr lang="hu-HU" dirty="0"/>
              <a:t> line </a:t>
            </a:r>
            <a:r>
              <a:rPr lang="hu-HU" dirty="0" err="1"/>
              <a:t>with</a:t>
            </a:r>
            <a:r>
              <a:rPr lang="hu-HU" dirty="0"/>
              <a:t> </a:t>
            </a:r>
            <a:r>
              <a:rPr lang="hu-HU" dirty="0" err="1"/>
              <a:t>our</a:t>
            </a:r>
            <a:r>
              <a:rPr lang="hu-HU" dirty="0"/>
              <a:t> </a:t>
            </a:r>
            <a:r>
              <a:rPr lang="hu-HU" dirty="0" err="1"/>
              <a:t>own</a:t>
            </a:r>
            <a:r>
              <a:rPr lang="hu-HU" dirty="0"/>
              <a:t> </a:t>
            </a:r>
            <a:r>
              <a:rPr lang="hu-HU" dirty="0" err="1"/>
              <a:t>desires</a:t>
            </a:r>
            <a:r>
              <a:rPr lang="hu-HU" dirty="0"/>
              <a:t> and </a:t>
            </a:r>
            <a:r>
              <a:rPr lang="hu-HU" dirty="0" err="1"/>
              <a:t>values</a:t>
            </a:r>
            <a:r>
              <a:rPr lang="hu-HU" dirty="0"/>
              <a:t>.</a:t>
            </a:r>
          </a:p>
          <a:p>
            <a:endParaRPr lang="hu-HU" dirty="0"/>
          </a:p>
          <a:p>
            <a:r>
              <a:rPr lang="hu-HU" dirty="0"/>
              <a:t>If our goals are s</a:t>
            </a:r>
            <a:r>
              <a:rPr lang="en-US" dirty="0"/>
              <a:t>y</a:t>
            </a:r>
            <a:r>
              <a:rPr lang="hu-HU" dirty="0"/>
              <a:t>mmetri</a:t>
            </a:r>
            <a:r>
              <a:rPr lang="en-US" dirty="0"/>
              <a:t>c</a:t>
            </a:r>
            <a:r>
              <a:rPr lang="hu-HU" dirty="0"/>
              <a:t>al with our personality and desires, the level of our motivation significantly </a:t>
            </a:r>
            <a:r>
              <a:rPr lang="en-US" dirty="0"/>
              <a:t>increases</a:t>
            </a:r>
            <a:r>
              <a:rPr lang="hu-HU" dirty="0"/>
              <a:t>.</a:t>
            </a:r>
          </a:p>
          <a:p>
            <a:endParaRPr lang="hu-HU" dirty="0"/>
          </a:p>
          <a:p>
            <a:endParaRPr lang="hu-HU" dirty="0"/>
          </a:p>
          <a:p>
            <a:endParaRPr lang="hu-HU" dirty="0"/>
          </a:p>
          <a:p>
            <a:endParaRPr lang="hu-HU" dirty="0"/>
          </a:p>
          <a:p>
            <a:endParaRPr lang="hu-HU" dirty="0"/>
          </a:p>
          <a:p>
            <a:endParaRPr lang="hu-HU" dirty="0"/>
          </a:p>
        </p:txBody>
      </p:sp>
    </p:spTree>
    <p:extLst>
      <p:ext uri="{BB962C8B-B14F-4D97-AF65-F5344CB8AC3E}">
        <p14:creationId xmlns:p14="http://schemas.microsoft.com/office/powerpoint/2010/main" val="1469571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p:txBody>
          <a:bodyPr/>
          <a:lstStyle/>
          <a:p>
            <a:pPr algn="ctr"/>
            <a:r>
              <a:rPr lang="en-US" b="1" i="1" dirty="0">
                <a:latin typeface="Times New Roman" panose="02020603050405020304" pitchFamily="18" charset="0"/>
                <a:cs typeface="Times New Roman" panose="02020603050405020304" pitchFamily="18" charset="0"/>
              </a:rPr>
              <a:t>Goals…what kind of goals?</a:t>
            </a:r>
            <a:endParaRPr lang="hu-HU" b="1" dirty="0">
              <a:latin typeface="Times New Roman" panose="02020603050405020304" pitchFamily="18" charset="0"/>
              <a:cs typeface="Times New Roman" panose="02020603050405020304" pitchFamily="18" charset="0"/>
            </a:endParaRPr>
          </a:p>
        </p:txBody>
      </p:sp>
      <p:sp>
        <p:nvSpPr>
          <p:cNvPr id="3" name="Tartalom helye 2"/>
          <p:cNvSpPr>
            <a:spLocks noGrp="1"/>
          </p:cNvSpPr>
          <p:nvPr>
            <p:ph idx="1"/>
          </p:nvPr>
        </p:nvSpPr>
        <p:spPr>
          <a:xfrm>
            <a:off x="838200" y="1632857"/>
            <a:ext cx="10515600" cy="4544106"/>
          </a:xfrm>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Health and Fitness: We all </a:t>
            </a:r>
            <a:r>
              <a:rPr lang="hu-HU" dirty="0" err="1">
                <a:latin typeface="Times New Roman" panose="02020603050405020304" pitchFamily="18" charset="0"/>
                <a:cs typeface="Times New Roman" panose="02020603050405020304" pitchFamily="18" charset="0"/>
              </a:rPr>
              <a:t>would</a:t>
            </a:r>
            <a:r>
              <a:rPr lang="hu-HU" dirty="0">
                <a:latin typeface="Times New Roman" panose="02020603050405020304" pitchFamily="18" charset="0"/>
                <a:cs typeface="Times New Roman" panose="02020603050405020304" pitchFamily="18" charset="0"/>
              </a:rPr>
              <a:t> </a:t>
            </a:r>
            <a:r>
              <a:rPr lang="hu-HU" dirty="0" err="1">
                <a:latin typeface="Times New Roman" panose="02020603050405020304" pitchFamily="18" charset="0"/>
                <a:cs typeface="Times New Roman" panose="02020603050405020304" pitchFamily="18" charset="0"/>
              </a:rPr>
              <a:t>like</a:t>
            </a:r>
            <a:r>
              <a:rPr lang="hu-HU" dirty="0">
                <a:latin typeface="Times New Roman" panose="02020603050405020304" pitchFamily="18" charset="0"/>
                <a:cs typeface="Times New Roman" panose="02020603050405020304" pitchFamily="18" charset="0"/>
              </a:rPr>
              <a:t> </a:t>
            </a:r>
            <a:r>
              <a:rPr lang="hu-HU" dirty="0" err="1">
                <a:latin typeface="Times New Roman" panose="02020603050405020304" pitchFamily="18" charset="0"/>
                <a:cs typeface="Times New Roman" panose="02020603050405020304" pitchFamily="18" charset="0"/>
              </a:rPr>
              <a:t>to</a:t>
            </a:r>
            <a:r>
              <a:rPr lang="hu-HU" dirty="0">
                <a:latin typeface="Times New Roman" panose="02020603050405020304" pitchFamily="18" charset="0"/>
                <a:cs typeface="Times New Roman" panose="02020603050405020304" pitchFamily="18" charset="0"/>
              </a:rPr>
              <a:t> be </a:t>
            </a:r>
            <a:r>
              <a:rPr lang="en-GB" dirty="0">
                <a:latin typeface="Times New Roman" panose="02020603050405020304" pitchFamily="18" charset="0"/>
                <a:cs typeface="Times New Roman" panose="02020603050405020304" pitchFamily="18" charset="0"/>
              </a:rPr>
              <a:t>healthy, we want a high energy level and painless life. Today, medicine has grown to an incredibly high level. Our health depends on us, </a:t>
            </a:r>
            <a:r>
              <a:rPr lang="hu-HU" dirty="0" err="1">
                <a:latin typeface="Times New Roman" panose="02020603050405020304" pitchFamily="18" charset="0"/>
                <a:cs typeface="Times New Roman" panose="02020603050405020304" pitchFamily="18" charset="0"/>
              </a:rPr>
              <a:t>not</a:t>
            </a:r>
            <a:r>
              <a:rPr lang="hu-HU"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on luck. Taking up excellent health habits make us healthier than others who have poor </a:t>
            </a:r>
            <a:r>
              <a:rPr lang="hu-HU" dirty="0" err="1">
                <a:latin typeface="Times New Roman" panose="02020603050405020304" pitchFamily="18" charset="0"/>
                <a:cs typeface="Times New Roman" panose="02020603050405020304" pitchFamily="18" charset="0"/>
              </a:rPr>
              <a:t>health</a:t>
            </a:r>
            <a:r>
              <a:rPr lang="hu-HU"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habits. </a:t>
            </a:r>
          </a:p>
          <a:p>
            <a:r>
              <a:rPr lang="en-GB" dirty="0">
                <a:latin typeface="Times New Roman" panose="02020603050405020304" pitchFamily="18" charset="0"/>
                <a:cs typeface="Times New Roman" panose="02020603050405020304" pitchFamily="18" charset="0"/>
              </a:rPr>
              <a:t>Excellent relationships: The second goal we all share is to have excellent intimate, personal or corporate relationships with people we love and respect and who also love and respect us. Some psychologists say your happiness is determined by the quality of your relationships at every stage of your life and in all areas. How you get along with others, how much they like you, love you and respect you, perhaps determine better your quality of life than any other factor. By mastering various communication and behavioural habits, great relationships can be built and maintained with others.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2907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p:cNvSpPr>
            <a:spLocks noGrp="1"/>
          </p:cNvSpPr>
          <p:nvPr>
            <p:ph type="title"/>
          </p:nvPr>
        </p:nvSpPr>
        <p:spPr/>
        <p:txBody>
          <a:bodyPr/>
          <a:lstStyle/>
          <a:p>
            <a:pPr algn="ctr"/>
            <a:r>
              <a:rPr lang="hu-HU" dirty="0">
                <a:latin typeface="Times New Roman" panose="02020603050405020304" pitchFamily="18" charset="0"/>
                <a:cs typeface="Times New Roman" panose="02020603050405020304" pitchFamily="18" charset="0"/>
              </a:rPr>
              <a:t>…</a:t>
            </a:r>
            <a:r>
              <a:rPr lang="hu-HU" dirty="0" err="1">
                <a:latin typeface="Times New Roman" panose="02020603050405020304" pitchFamily="18" charset="0"/>
                <a:cs typeface="Times New Roman" panose="02020603050405020304" pitchFamily="18" charset="0"/>
              </a:rPr>
              <a:t>furthermore</a:t>
            </a:r>
            <a:endParaRPr lang="hu-HU" dirty="0">
              <a:latin typeface="Times New Roman" panose="02020603050405020304" pitchFamily="18" charset="0"/>
              <a:cs typeface="Times New Roman" panose="02020603050405020304" pitchFamily="18" charset="0"/>
            </a:endParaRPr>
          </a:p>
        </p:txBody>
      </p:sp>
      <p:sp>
        <p:nvSpPr>
          <p:cNvPr id="3" name="Tartalom helye 2"/>
          <p:cNvSpPr>
            <a:spLocks noGrp="1"/>
          </p:cNvSpPr>
          <p:nvPr>
            <p:ph idx="1"/>
          </p:nvPr>
        </p:nvSpPr>
        <p:spPr/>
        <p:txBody>
          <a:bodyPr>
            <a:normAutofit/>
          </a:bodyPr>
          <a:lstStyle/>
          <a:p>
            <a:r>
              <a:rPr lang="en-US" sz="2600" dirty="0">
                <a:latin typeface="Times New Roman" panose="02020603050405020304" pitchFamily="18" charset="0"/>
                <a:cs typeface="Times New Roman" panose="02020603050405020304" pitchFamily="18" charset="0"/>
              </a:rPr>
              <a:t>We do what we like: We want a delightful job, we want to do it well and we want to be paid for it well. We can aspire to get and keep the job we want, to have higher wages and faster progress. We can learn how to master the habits of people who are the most successful and the most talented in every area.</a:t>
            </a:r>
            <a:endParaRPr lang="hu-HU" sz="2600" dirty="0">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Intellectual development: It is important to develop our intellectual progress. The more skills and abilities we have, the more we are able to succeed in today’s society and the more opportunities we have.</a:t>
            </a:r>
            <a:r>
              <a:rPr lang="hu-HU" sz="2600" dirty="0">
                <a:latin typeface="Times New Roman" panose="02020603050405020304" pitchFamily="18" charset="0"/>
                <a:cs typeface="Times New Roman" panose="02020603050405020304" pitchFamily="18" charset="0"/>
              </a:rPr>
              <a:t> </a:t>
            </a:r>
          </a:p>
          <a:p>
            <a:pPr>
              <a:buNone/>
            </a:pPr>
            <a:r>
              <a:rPr lang="hu-HU" sz="2600" dirty="0">
                <a:latin typeface="Times New Roman" panose="02020603050405020304" pitchFamily="18" charset="0"/>
                <a:cs typeface="Times New Roman" panose="02020603050405020304" pitchFamily="18" charset="0"/>
              </a:rPr>
              <a:t>(Tracy, 2014)</a:t>
            </a:r>
          </a:p>
          <a:p>
            <a:endParaRPr lang="hu-HU" sz="2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3525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25000"/>
            <a:lum/>
          </a:blip>
          <a:srcRect/>
          <a:stretch>
            <a:fillRect l="-4000" r="-4000"/>
          </a:stretch>
        </a:blipFill>
        <a:effectLst/>
      </p:bgPr>
    </p:bg>
    <p:spTree>
      <p:nvGrpSpPr>
        <p:cNvPr id="1" name=""/>
        <p:cNvGrpSpPr/>
        <p:nvPr/>
      </p:nvGrpSpPr>
      <p:grpSpPr>
        <a:xfrm>
          <a:off x="0" y="0"/>
          <a:ext cx="0" cy="0"/>
          <a:chOff x="0" y="0"/>
          <a:chExt cx="0" cy="0"/>
        </a:xfrm>
      </p:grpSpPr>
      <p:sp>
        <p:nvSpPr>
          <p:cNvPr id="2" name="Cím 1"/>
          <p:cNvSpPr>
            <a:spLocks noGrp="1"/>
          </p:cNvSpPr>
          <p:nvPr>
            <p:ph type="title"/>
          </p:nvPr>
        </p:nvSpPr>
        <p:spPr/>
        <p:txBody>
          <a:bodyPr>
            <a:normAutofit/>
          </a:bodyPr>
          <a:lstStyle/>
          <a:p>
            <a:pPr algn="ctr"/>
            <a:r>
              <a:rPr lang="hu-HU" sz="5400" b="1" dirty="0" err="1">
                <a:solidFill>
                  <a:schemeClr val="accent2">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endParaRPr lang="hu-HU" sz="5400" b="1" dirty="0">
              <a:solidFill>
                <a:schemeClr val="accent2">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Tartalom helye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896425" y="1825625"/>
            <a:ext cx="8399150" cy="4351338"/>
          </a:xfrm>
        </p:spPr>
      </p:pic>
    </p:spTree>
    <p:extLst>
      <p:ext uri="{BB962C8B-B14F-4D97-AF65-F5344CB8AC3E}">
        <p14:creationId xmlns:p14="http://schemas.microsoft.com/office/powerpoint/2010/main" val="34119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Cím 1"/>
          <p:cNvSpPr>
            <a:spLocks noGrp="1"/>
          </p:cNvSpPr>
          <p:nvPr>
            <p:ph type="title"/>
          </p:nvPr>
        </p:nvSpPr>
        <p:spPr>
          <a:xfrm>
            <a:off x="838200" y="1468212"/>
            <a:ext cx="10515600" cy="1325563"/>
          </a:xfrm>
        </p:spPr>
        <p:txBody>
          <a:bodyPr>
            <a:normAutofit/>
          </a:bodyPr>
          <a:lstStyle/>
          <a:p>
            <a:pPr algn="ctr"/>
            <a:r>
              <a:rPr lang="hu-HU" sz="5400" b="1" dirty="0" err="1">
                <a:solidFill>
                  <a:srgbClr val="E10A2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Thank</a:t>
            </a:r>
            <a:r>
              <a:rPr lang="hu-HU" sz="5400" b="1" dirty="0">
                <a:solidFill>
                  <a:srgbClr val="E10A2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hu-HU" sz="5400" b="1" dirty="0" err="1">
                <a:solidFill>
                  <a:srgbClr val="E10A2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you</a:t>
            </a:r>
            <a:r>
              <a:rPr lang="hu-HU" sz="5400" b="1" dirty="0">
                <a:solidFill>
                  <a:srgbClr val="E10A2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hu-HU" sz="5400" b="1" dirty="0" err="1">
                <a:solidFill>
                  <a:srgbClr val="E10A2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a:t>
            </a:r>
            <a:r>
              <a:rPr lang="hu-HU" sz="5400" b="1" dirty="0">
                <a:solidFill>
                  <a:srgbClr val="E10A2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hu-HU" sz="5400" b="1" dirty="0" err="1">
                <a:solidFill>
                  <a:srgbClr val="E10A2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your</a:t>
            </a:r>
            <a:endParaRPr lang="hu-HU" sz="5400" b="1" dirty="0">
              <a:solidFill>
                <a:srgbClr val="E10A2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Tartalom helye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186907" y="2903400"/>
            <a:ext cx="5454557" cy="2700000"/>
          </a:xfrm>
        </p:spPr>
      </p:pic>
    </p:spTree>
    <p:extLst>
      <p:ext uri="{BB962C8B-B14F-4D97-AF65-F5344CB8AC3E}">
        <p14:creationId xmlns:p14="http://schemas.microsoft.com/office/powerpoint/2010/main" val="824541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Cím 1"/>
          <p:cNvSpPr>
            <a:spLocks noGrp="1"/>
          </p:cNvSpPr>
          <p:nvPr>
            <p:ph type="title"/>
          </p:nvPr>
        </p:nvSpPr>
        <p:spPr/>
        <p:txBody>
          <a:bodyPr/>
          <a:lstStyle/>
          <a:p>
            <a:pPr algn="ctr"/>
            <a:r>
              <a:rPr lang="hu-HU" dirty="0" err="1">
                <a:latin typeface="Times New Roman" panose="02020603050405020304" pitchFamily="18" charset="0"/>
                <a:cs typeface="Times New Roman" panose="02020603050405020304" pitchFamily="18" charset="0"/>
              </a:rPr>
              <a:t>References</a:t>
            </a:r>
            <a:endParaRPr lang="hu-HU" dirty="0">
              <a:latin typeface="Times New Roman" panose="02020603050405020304" pitchFamily="18" charset="0"/>
              <a:cs typeface="Times New Roman" panose="02020603050405020304" pitchFamily="18" charset="0"/>
            </a:endParaRPr>
          </a:p>
        </p:txBody>
      </p:sp>
      <p:sp>
        <p:nvSpPr>
          <p:cNvPr id="3" name="Tartalom helye 2"/>
          <p:cNvSpPr>
            <a:spLocks noGrp="1"/>
          </p:cNvSpPr>
          <p:nvPr>
            <p:ph idx="1"/>
          </p:nvPr>
        </p:nvSpPr>
        <p:spPr/>
        <p:txBody>
          <a:bodyPr/>
          <a:lstStyle/>
          <a:p>
            <a:r>
              <a:rPr lang="en-AU" dirty="0"/>
              <a:t>Green (1995) In Gross, R. (</a:t>
            </a:r>
            <a:r>
              <a:rPr lang="en-AU" dirty="0" err="1"/>
              <a:t>ed</a:t>
            </a:r>
            <a:r>
              <a:rPr lang="en-AU" dirty="0"/>
              <a:t>) Motivation </a:t>
            </a:r>
            <a:r>
              <a:rPr lang="en-AU" i="1" dirty="0"/>
              <a:t>Psychology the Science of Mind and Behaviour, </a:t>
            </a:r>
            <a:r>
              <a:rPr lang="en-AU" dirty="0"/>
              <a:t>(6</a:t>
            </a:r>
            <a:r>
              <a:rPr lang="en-AU" baseline="30000" dirty="0"/>
              <a:t>th</a:t>
            </a:r>
            <a:r>
              <a:rPr lang="en-AU" dirty="0"/>
              <a:t> edition)</a:t>
            </a:r>
            <a:r>
              <a:rPr lang="en-AU" i="1" dirty="0"/>
              <a:t>. </a:t>
            </a:r>
            <a:r>
              <a:rPr lang="en-AU" dirty="0"/>
              <a:t>London: Dubai for Hodder Education</a:t>
            </a:r>
            <a:endParaRPr lang="hu-HU" dirty="0"/>
          </a:p>
          <a:p>
            <a:r>
              <a:rPr lang="en-AU" dirty="0"/>
              <a:t>Hill, N. (2004). </a:t>
            </a:r>
            <a:r>
              <a:rPr lang="en-AU" i="1" dirty="0"/>
              <a:t>Think and Grow Rich. </a:t>
            </a:r>
            <a:r>
              <a:rPr lang="en-AU" dirty="0"/>
              <a:t>Budapest: </a:t>
            </a:r>
            <a:r>
              <a:rPr lang="en-AU" dirty="0" err="1"/>
              <a:t>Bagolyvár</a:t>
            </a:r>
            <a:r>
              <a:rPr lang="en-AU" dirty="0"/>
              <a:t> </a:t>
            </a:r>
            <a:r>
              <a:rPr lang="en-AU" dirty="0" err="1"/>
              <a:t>Könyvkiadó</a:t>
            </a:r>
            <a:endParaRPr lang="hu-HU" dirty="0"/>
          </a:p>
          <a:p>
            <a:r>
              <a:rPr lang="en-AU" dirty="0"/>
              <a:t>Maslow, A. H. (1943). A theory of human motivation. </a:t>
            </a:r>
            <a:r>
              <a:rPr lang="en-AU" i="1" dirty="0"/>
              <a:t>Psychological review,</a:t>
            </a:r>
            <a:r>
              <a:rPr lang="en-AU" dirty="0"/>
              <a:t> 50(4), 370.</a:t>
            </a:r>
            <a:endParaRPr lang="hu-HU" dirty="0"/>
          </a:p>
          <a:p>
            <a:r>
              <a:rPr lang="en-AU" dirty="0"/>
              <a:t>Tracy, B. (2014). </a:t>
            </a:r>
            <a:r>
              <a:rPr lang="en-AU" i="1" dirty="0"/>
              <a:t>Million Dollar Habits – Proven Power Habits. </a:t>
            </a:r>
            <a:r>
              <a:rPr lang="en-AU" dirty="0"/>
              <a:t>Budapest: </a:t>
            </a:r>
            <a:r>
              <a:rPr lang="en-AU" dirty="0" err="1"/>
              <a:t>Bagolyvár</a:t>
            </a:r>
            <a:r>
              <a:rPr lang="en-AU" dirty="0"/>
              <a:t> </a:t>
            </a:r>
            <a:r>
              <a:rPr lang="en-AU" dirty="0" err="1"/>
              <a:t>Könyvkiadó</a:t>
            </a:r>
            <a:endParaRPr lang="hu-HU" dirty="0"/>
          </a:p>
          <a:p>
            <a:endParaRPr lang="hu-HU" dirty="0"/>
          </a:p>
        </p:txBody>
      </p:sp>
    </p:spTree>
    <p:extLst>
      <p:ext uri="{BB962C8B-B14F-4D97-AF65-F5344CB8AC3E}">
        <p14:creationId xmlns:p14="http://schemas.microsoft.com/office/powerpoint/2010/main" val="2106131463"/>
      </p:ext>
    </p:extLst>
  </p:cSld>
  <p:clrMapOvr>
    <a:masterClrMapping/>
  </p:clrMapOvr>
</p:sld>
</file>

<file path=ppt/theme/theme1.xml><?xml version="1.0" encoding="utf-8"?>
<a:theme xmlns:a="http://schemas.openxmlformats.org/drawingml/2006/main" name="Office-téma">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220</TotalTime>
  <Words>840</Words>
  <Application>Microsoft Office PowerPoint</Application>
  <PresentationFormat>Widescreen</PresentationFormat>
  <Paragraphs>56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Office-téma</vt:lpstr>
      <vt:lpstr>Presentation about motivation, goals and self-discipline</vt:lpstr>
      <vt:lpstr> </vt:lpstr>
      <vt:lpstr>PowerPoint Presentation</vt:lpstr>
      <vt:lpstr>What is motivation? </vt:lpstr>
      <vt:lpstr>PowerPoint Presentation</vt:lpstr>
      <vt:lpstr>What is this?</vt:lpstr>
      <vt:lpstr>PowerPoint Presentation</vt:lpstr>
      <vt:lpstr>Goals…what kind of goals?</vt:lpstr>
      <vt:lpstr>…furthermore</vt:lpstr>
      <vt:lpstr>Conclusion</vt:lpstr>
      <vt:lpstr>Thank you for your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about motivation, goals and self-discipline</dc:title>
  <dc:creator>Kormányos Szilvia</dc:creator>
  <cp:lastModifiedBy>Lenovo</cp:lastModifiedBy>
  <cp:revision>41</cp:revision>
  <dcterms:created xsi:type="dcterms:W3CDTF">2018-12-09T21:23:04Z</dcterms:created>
  <dcterms:modified xsi:type="dcterms:W3CDTF">2018-12-10T20:17:31Z</dcterms:modified>
</cp:coreProperties>
</file>