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6" r:id="rId11"/>
    <p:sldId id="270" r:id="rId12"/>
    <p:sldId id="271"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196" autoAdjust="0"/>
  </p:normalViewPr>
  <p:slideViewPr>
    <p:cSldViewPr snapToGrid="0">
      <p:cViewPr varScale="1">
        <p:scale>
          <a:sx n="80" d="100"/>
          <a:sy n="80" d="100"/>
        </p:scale>
        <p:origin x="53"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73FBE7-75E9-4DDD-950F-94FE7784A1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3302758-A825-4868-A79F-159CD75F79A8}">
      <dgm:prSet/>
      <dgm:spPr/>
      <dgm:t>
        <a:bodyPr/>
        <a:lstStyle/>
        <a:p>
          <a:r>
            <a:rPr lang="en-GB"/>
            <a:t>Slide 3: Introduction</a:t>
          </a:r>
          <a:endParaRPr lang="en-US"/>
        </a:p>
      </dgm:t>
    </dgm:pt>
    <dgm:pt modelId="{6BF7CC23-0C46-4189-B761-935EC6825F55}" type="parTrans" cxnId="{DDCA10C2-288A-4CBE-B978-2BDC37B4B3F7}">
      <dgm:prSet/>
      <dgm:spPr/>
      <dgm:t>
        <a:bodyPr/>
        <a:lstStyle/>
        <a:p>
          <a:endParaRPr lang="en-US"/>
        </a:p>
      </dgm:t>
    </dgm:pt>
    <dgm:pt modelId="{2C53764C-DB99-490F-A222-8E32A686D45C}" type="sibTrans" cxnId="{DDCA10C2-288A-4CBE-B978-2BDC37B4B3F7}">
      <dgm:prSet/>
      <dgm:spPr/>
      <dgm:t>
        <a:bodyPr/>
        <a:lstStyle/>
        <a:p>
          <a:endParaRPr lang="en-US"/>
        </a:p>
      </dgm:t>
    </dgm:pt>
    <dgm:pt modelId="{9B377002-F010-45F6-8299-F3E8490BB91D}">
      <dgm:prSet/>
      <dgm:spPr/>
      <dgm:t>
        <a:bodyPr/>
        <a:lstStyle/>
        <a:p>
          <a:r>
            <a:rPr lang="en-GB"/>
            <a:t>Slides 4-5: Nature and impact of the complex problem on employees and their organisations</a:t>
          </a:r>
          <a:endParaRPr lang="en-US"/>
        </a:p>
      </dgm:t>
    </dgm:pt>
    <dgm:pt modelId="{4E6EDB5D-58E0-47F4-BD88-72CDE8F71ECD}" type="parTrans" cxnId="{7D6A281A-18E6-4112-A156-1EF2192ECC75}">
      <dgm:prSet/>
      <dgm:spPr/>
      <dgm:t>
        <a:bodyPr/>
        <a:lstStyle/>
        <a:p>
          <a:endParaRPr lang="en-US"/>
        </a:p>
      </dgm:t>
    </dgm:pt>
    <dgm:pt modelId="{CC17CDA9-C66E-4B42-81FA-E942497356FB}" type="sibTrans" cxnId="{7D6A281A-18E6-4112-A156-1EF2192ECC75}">
      <dgm:prSet/>
      <dgm:spPr/>
      <dgm:t>
        <a:bodyPr/>
        <a:lstStyle/>
        <a:p>
          <a:endParaRPr lang="en-US"/>
        </a:p>
      </dgm:t>
    </dgm:pt>
    <dgm:pt modelId="{10167954-EBC5-47A9-9A27-649A3713E73C}">
      <dgm:prSet/>
      <dgm:spPr/>
      <dgm:t>
        <a:bodyPr/>
        <a:lstStyle/>
        <a:p>
          <a:r>
            <a:rPr lang="en-GB"/>
            <a:t>Slides 6-8: PESTLE Analysis</a:t>
          </a:r>
          <a:endParaRPr lang="en-US"/>
        </a:p>
      </dgm:t>
    </dgm:pt>
    <dgm:pt modelId="{CFA70C59-1AAC-47B8-A30B-68AA85A59AC9}" type="parTrans" cxnId="{E8BCF8F1-3D40-4C6A-B8E1-AC1A26265920}">
      <dgm:prSet/>
      <dgm:spPr/>
      <dgm:t>
        <a:bodyPr/>
        <a:lstStyle/>
        <a:p>
          <a:endParaRPr lang="en-US"/>
        </a:p>
      </dgm:t>
    </dgm:pt>
    <dgm:pt modelId="{9962594D-D922-4268-8BCC-4432BB374317}" type="sibTrans" cxnId="{E8BCF8F1-3D40-4C6A-B8E1-AC1A26265920}">
      <dgm:prSet/>
      <dgm:spPr/>
      <dgm:t>
        <a:bodyPr/>
        <a:lstStyle/>
        <a:p>
          <a:endParaRPr lang="en-US"/>
        </a:p>
      </dgm:t>
    </dgm:pt>
    <dgm:pt modelId="{9552A08A-9DB3-4033-A612-B9E38C114D39}">
      <dgm:prSet/>
      <dgm:spPr/>
      <dgm:t>
        <a:bodyPr/>
        <a:lstStyle/>
        <a:p>
          <a:r>
            <a:rPr lang="en-GB"/>
            <a:t>Slides 9-10: Cause-and-effect Analysis</a:t>
          </a:r>
          <a:endParaRPr lang="en-US"/>
        </a:p>
      </dgm:t>
    </dgm:pt>
    <dgm:pt modelId="{85C86BFB-A2C2-46C9-BD56-5A6D7EC606E0}" type="parTrans" cxnId="{2BFC9E34-5550-4992-975F-766138D6EFC0}">
      <dgm:prSet/>
      <dgm:spPr/>
      <dgm:t>
        <a:bodyPr/>
        <a:lstStyle/>
        <a:p>
          <a:endParaRPr lang="en-US"/>
        </a:p>
      </dgm:t>
    </dgm:pt>
    <dgm:pt modelId="{CBFB991E-E0C6-483A-8BAF-BC9A5C6471F6}" type="sibTrans" cxnId="{2BFC9E34-5550-4992-975F-766138D6EFC0}">
      <dgm:prSet/>
      <dgm:spPr/>
      <dgm:t>
        <a:bodyPr/>
        <a:lstStyle/>
        <a:p>
          <a:endParaRPr lang="en-US"/>
        </a:p>
      </dgm:t>
    </dgm:pt>
    <dgm:pt modelId="{15B87368-A1BA-4C86-9E7A-AE103B48D914}">
      <dgm:prSet/>
      <dgm:spPr/>
      <dgm:t>
        <a:bodyPr/>
        <a:lstStyle/>
        <a:p>
          <a:r>
            <a:rPr lang="en-GB"/>
            <a:t>Slide 11: Greed analysis</a:t>
          </a:r>
          <a:endParaRPr lang="en-US"/>
        </a:p>
      </dgm:t>
    </dgm:pt>
    <dgm:pt modelId="{971D3B3B-D8E5-48D1-BC23-8C5E885D71F5}" type="parTrans" cxnId="{A6A456B5-0747-4894-9B47-9208A2554E6C}">
      <dgm:prSet/>
      <dgm:spPr/>
      <dgm:t>
        <a:bodyPr/>
        <a:lstStyle/>
        <a:p>
          <a:endParaRPr lang="en-US"/>
        </a:p>
      </dgm:t>
    </dgm:pt>
    <dgm:pt modelId="{5D778AD7-6912-44DD-86A3-41661BC0CB6D}" type="sibTrans" cxnId="{A6A456B5-0747-4894-9B47-9208A2554E6C}">
      <dgm:prSet/>
      <dgm:spPr/>
      <dgm:t>
        <a:bodyPr/>
        <a:lstStyle/>
        <a:p>
          <a:endParaRPr lang="en-US"/>
        </a:p>
      </dgm:t>
    </dgm:pt>
    <dgm:pt modelId="{CEE67E4D-4AB2-4257-9F2D-49A00B7C751D}">
      <dgm:prSet/>
      <dgm:spPr/>
      <dgm:t>
        <a:bodyPr/>
        <a:lstStyle/>
        <a:p>
          <a:r>
            <a:rPr lang="en-GB"/>
            <a:t>Slide 12: Fishbone analysis</a:t>
          </a:r>
          <a:endParaRPr lang="en-US"/>
        </a:p>
      </dgm:t>
    </dgm:pt>
    <dgm:pt modelId="{8659DCE8-0446-423E-8AE5-A5F6D4BA80C6}" type="parTrans" cxnId="{DCD6907C-A4AC-4ACF-A8E1-C3275D3F5064}">
      <dgm:prSet/>
      <dgm:spPr/>
      <dgm:t>
        <a:bodyPr/>
        <a:lstStyle/>
        <a:p>
          <a:endParaRPr lang="en-US"/>
        </a:p>
      </dgm:t>
    </dgm:pt>
    <dgm:pt modelId="{DB4C5C0F-774E-44B2-A175-9CB3124C218E}" type="sibTrans" cxnId="{DCD6907C-A4AC-4ACF-A8E1-C3275D3F5064}">
      <dgm:prSet/>
      <dgm:spPr/>
      <dgm:t>
        <a:bodyPr/>
        <a:lstStyle/>
        <a:p>
          <a:endParaRPr lang="en-US"/>
        </a:p>
      </dgm:t>
    </dgm:pt>
    <dgm:pt modelId="{AB946C3C-D165-49EB-AD85-02E4A190A362}">
      <dgm:prSet/>
      <dgm:spPr/>
      <dgm:t>
        <a:bodyPr/>
        <a:lstStyle/>
        <a:p>
          <a:r>
            <a:rPr lang="en-GB"/>
            <a:t>Slide 13: Reference List</a:t>
          </a:r>
          <a:endParaRPr lang="en-US"/>
        </a:p>
      </dgm:t>
    </dgm:pt>
    <dgm:pt modelId="{9B1959FF-54D1-491B-B4F8-DA70A0AD577C}" type="parTrans" cxnId="{FFEC6EEF-B70D-408F-A235-6A378429101E}">
      <dgm:prSet/>
      <dgm:spPr/>
      <dgm:t>
        <a:bodyPr/>
        <a:lstStyle/>
        <a:p>
          <a:endParaRPr lang="en-US"/>
        </a:p>
      </dgm:t>
    </dgm:pt>
    <dgm:pt modelId="{328BAFD3-7CD2-4C97-B1B8-405D699020D8}" type="sibTrans" cxnId="{FFEC6EEF-B70D-408F-A235-6A378429101E}">
      <dgm:prSet/>
      <dgm:spPr/>
      <dgm:t>
        <a:bodyPr/>
        <a:lstStyle/>
        <a:p>
          <a:endParaRPr lang="en-US"/>
        </a:p>
      </dgm:t>
    </dgm:pt>
    <dgm:pt modelId="{2369C869-C926-47A6-BE16-D1AB987025CF}" type="pres">
      <dgm:prSet presAssocID="{2B73FBE7-75E9-4DDD-950F-94FE7784A14D}" presName="root" presStyleCnt="0">
        <dgm:presLayoutVars>
          <dgm:dir/>
          <dgm:resizeHandles val="exact"/>
        </dgm:presLayoutVars>
      </dgm:prSet>
      <dgm:spPr/>
    </dgm:pt>
    <dgm:pt modelId="{A608B863-3879-4FEE-B2C1-EA4373A33C64}" type="pres">
      <dgm:prSet presAssocID="{93302758-A825-4868-A79F-159CD75F79A8}" presName="compNode" presStyleCnt="0"/>
      <dgm:spPr/>
    </dgm:pt>
    <dgm:pt modelId="{E8AABE5D-2851-40D5-A69B-9B84A97932ED}" type="pres">
      <dgm:prSet presAssocID="{93302758-A825-4868-A79F-159CD75F79A8}" presName="bgRect" presStyleLbl="bgShp" presStyleIdx="0" presStyleCnt="7"/>
      <dgm:spPr/>
    </dgm:pt>
    <dgm:pt modelId="{DE55F89C-E891-441A-9282-81E1C387D8F7}" type="pres">
      <dgm:prSet presAssocID="{93302758-A825-4868-A79F-159CD75F79A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jector screen"/>
        </a:ext>
      </dgm:extLst>
    </dgm:pt>
    <dgm:pt modelId="{181C9E1A-F23F-4ABA-A0F1-528F59C2D089}" type="pres">
      <dgm:prSet presAssocID="{93302758-A825-4868-A79F-159CD75F79A8}" presName="spaceRect" presStyleCnt="0"/>
      <dgm:spPr/>
    </dgm:pt>
    <dgm:pt modelId="{BFF126AB-3C6D-4995-8366-DD839F2E6D75}" type="pres">
      <dgm:prSet presAssocID="{93302758-A825-4868-A79F-159CD75F79A8}" presName="parTx" presStyleLbl="revTx" presStyleIdx="0" presStyleCnt="7">
        <dgm:presLayoutVars>
          <dgm:chMax val="0"/>
          <dgm:chPref val="0"/>
        </dgm:presLayoutVars>
      </dgm:prSet>
      <dgm:spPr/>
    </dgm:pt>
    <dgm:pt modelId="{B178DDF8-EB7C-47E3-9423-1E73D94E3285}" type="pres">
      <dgm:prSet presAssocID="{2C53764C-DB99-490F-A222-8E32A686D45C}" presName="sibTrans" presStyleCnt="0"/>
      <dgm:spPr/>
    </dgm:pt>
    <dgm:pt modelId="{619A6EA6-70AF-4CCB-8FFB-BC79404EE766}" type="pres">
      <dgm:prSet presAssocID="{9B377002-F010-45F6-8299-F3E8490BB91D}" presName="compNode" presStyleCnt="0"/>
      <dgm:spPr/>
    </dgm:pt>
    <dgm:pt modelId="{73928E4A-3CB9-492C-8178-0ACE7A7A62E1}" type="pres">
      <dgm:prSet presAssocID="{9B377002-F010-45F6-8299-F3E8490BB91D}" presName="bgRect" presStyleLbl="bgShp" presStyleIdx="1" presStyleCnt="7"/>
      <dgm:spPr/>
    </dgm:pt>
    <dgm:pt modelId="{DCC31B4A-0D71-48E2-9B15-A3CDB6E227DC}" type="pres">
      <dgm:prSet presAssocID="{9B377002-F010-45F6-8299-F3E8490BB91D}"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D7DD5237-F44A-4424-A65B-A7BDD71155F4}" type="pres">
      <dgm:prSet presAssocID="{9B377002-F010-45F6-8299-F3E8490BB91D}" presName="spaceRect" presStyleCnt="0"/>
      <dgm:spPr/>
    </dgm:pt>
    <dgm:pt modelId="{2387DE45-84A3-4E97-9B72-E2B9D60A19CB}" type="pres">
      <dgm:prSet presAssocID="{9B377002-F010-45F6-8299-F3E8490BB91D}" presName="parTx" presStyleLbl="revTx" presStyleIdx="1" presStyleCnt="7">
        <dgm:presLayoutVars>
          <dgm:chMax val="0"/>
          <dgm:chPref val="0"/>
        </dgm:presLayoutVars>
      </dgm:prSet>
      <dgm:spPr/>
    </dgm:pt>
    <dgm:pt modelId="{84C521BA-8335-4D05-9EAF-A03A6916BEF0}" type="pres">
      <dgm:prSet presAssocID="{CC17CDA9-C66E-4B42-81FA-E942497356FB}" presName="sibTrans" presStyleCnt="0"/>
      <dgm:spPr/>
    </dgm:pt>
    <dgm:pt modelId="{0F5E5C4D-C2A0-48CF-87A1-AB05556272FC}" type="pres">
      <dgm:prSet presAssocID="{10167954-EBC5-47A9-9A27-649A3713E73C}" presName="compNode" presStyleCnt="0"/>
      <dgm:spPr/>
    </dgm:pt>
    <dgm:pt modelId="{6A95BEE3-A1F3-4463-A0F2-074CA27D3CCE}" type="pres">
      <dgm:prSet presAssocID="{10167954-EBC5-47A9-9A27-649A3713E73C}" presName="bgRect" presStyleLbl="bgShp" presStyleIdx="2" presStyleCnt="7"/>
      <dgm:spPr/>
    </dgm:pt>
    <dgm:pt modelId="{305CBB7F-A556-404C-81BA-EDFA6D9B08B1}" type="pres">
      <dgm:prSet presAssocID="{10167954-EBC5-47A9-9A27-649A3713E73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spray"/>
        </a:ext>
      </dgm:extLst>
    </dgm:pt>
    <dgm:pt modelId="{F5DC8C3A-3622-4C53-BD57-087EAB87EC28}" type="pres">
      <dgm:prSet presAssocID="{10167954-EBC5-47A9-9A27-649A3713E73C}" presName="spaceRect" presStyleCnt="0"/>
      <dgm:spPr/>
    </dgm:pt>
    <dgm:pt modelId="{F24B1D04-9888-4EF4-A924-E56C575EF889}" type="pres">
      <dgm:prSet presAssocID="{10167954-EBC5-47A9-9A27-649A3713E73C}" presName="parTx" presStyleLbl="revTx" presStyleIdx="2" presStyleCnt="7">
        <dgm:presLayoutVars>
          <dgm:chMax val="0"/>
          <dgm:chPref val="0"/>
        </dgm:presLayoutVars>
      </dgm:prSet>
      <dgm:spPr/>
    </dgm:pt>
    <dgm:pt modelId="{7D1C7518-B80C-4F55-9289-86C64AE38B49}" type="pres">
      <dgm:prSet presAssocID="{9962594D-D922-4268-8BCC-4432BB374317}" presName="sibTrans" presStyleCnt="0"/>
      <dgm:spPr/>
    </dgm:pt>
    <dgm:pt modelId="{197567B1-E8D1-4BE6-B894-5AA7BB28F873}" type="pres">
      <dgm:prSet presAssocID="{9552A08A-9DB3-4033-A612-B9E38C114D39}" presName="compNode" presStyleCnt="0"/>
      <dgm:spPr/>
    </dgm:pt>
    <dgm:pt modelId="{3CF264FD-1993-4295-B1C2-1D6041EE9171}" type="pres">
      <dgm:prSet presAssocID="{9552A08A-9DB3-4033-A612-B9E38C114D39}" presName="bgRect" presStyleLbl="bgShp" presStyleIdx="3" presStyleCnt="7"/>
      <dgm:spPr/>
    </dgm:pt>
    <dgm:pt modelId="{B91551F4-22EC-447E-A239-8593F83BCA27}" type="pres">
      <dgm:prSet presAssocID="{9552A08A-9DB3-4033-A612-B9E38C114D3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itor"/>
        </a:ext>
      </dgm:extLst>
    </dgm:pt>
    <dgm:pt modelId="{142A854C-D361-419E-8F1D-BFBA792D904C}" type="pres">
      <dgm:prSet presAssocID="{9552A08A-9DB3-4033-A612-B9E38C114D39}" presName="spaceRect" presStyleCnt="0"/>
      <dgm:spPr/>
    </dgm:pt>
    <dgm:pt modelId="{28906DE9-A09A-465D-B593-0E5714C59F79}" type="pres">
      <dgm:prSet presAssocID="{9552A08A-9DB3-4033-A612-B9E38C114D39}" presName="parTx" presStyleLbl="revTx" presStyleIdx="3" presStyleCnt="7">
        <dgm:presLayoutVars>
          <dgm:chMax val="0"/>
          <dgm:chPref val="0"/>
        </dgm:presLayoutVars>
      </dgm:prSet>
      <dgm:spPr/>
    </dgm:pt>
    <dgm:pt modelId="{9090679F-F830-4BAF-9122-B0F43F33896C}" type="pres">
      <dgm:prSet presAssocID="{CBFB991E-E0C6-483A-8BAF-BC9A5C6471F6}" presName="sibTrans" presStyleCnt="0"/>
      <dgm:spPr/>
    </dgm:pt>
    <dgm:pt modelId="{90BAAB52-9D7C-4FC9-855A-892E0F3AA3F3}" type="pres">
      <dgm:prSet presAssocID="{15B87368-A1BA-4C86-9E7A-AE103B48D914}" presName="compNode" presStyleCnt="0"/>
      <dgm:spPr/>
    </dgm:pt>
    <dgm:pt modelId="{4B83E98D-BA2E-47B8-938A-D45D40DE377B}" type="pres">
      <dgm:prSet presAssocID="{15B87368-A1BA-4C86-9E7A-AE103B48D914}" presName="bgRect" presStyleLbl="bgShp" presStyleIdx="4" presStyleCnt="7"/>
      <dgm:spPr/>
    </dgm:pt>
    <dgm:pt modelId="{0EA82B69-3D77-4899-8969-4668E9AE8EBD}" type="pres">
      <dgm:prSet presAssocID="{15B87368-A1BA-4C86-9E7A-AE103B48D91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eep"/>
        </a:ext>
      </dgm:extLst>
    </dgm:pt>
    <dgm:pt modelId="{AFE010D1-AAFC-44F1-80A5-BCC451C24A5C}" type="pres">
      <dgm:prSet presAssocID="{15B87368-A1BA-4C86-9E7A-AE103B48D914}" presName="spaceRect" presStyleCnt="0"/>
      <dgm:spPr/>
    </dgm:pt>
    <dgm:pt modelId="{0168D4CC-40EF-4C1C-AE98-7D5331C6DD33}" type="pres">
      <dgm:prSet presAssocID="{15B87368-A1BA-4C86-9E7A-AE103B48D914}" presName="parTx" presStyleLbl="revTx" presStyleIdx="4" presStyleCnt="7">
        <dgm:presLayoutVars>
          <dgm:chMax val="0"/>
          <dgm:chPref val="0"/>
        </dgm:presLayoutVars>
      </dgm:prSet>
      <dgm:spPr/>
    </dgm:pt>
    <dgm:pt modelId="{3BF6F18E-F67E-4BE8-B432-506A9832E60F}" type="pres">
      <dgm:prSet presAssocID="{5D778AD7-6912-44DD-86A3-41661BC0CB6D}" presName="sibTrans" presStyleCnt="0"/>
      <dgm:spPr/>
    </dgm:pt>
    <dgm:pt modelId="{22931EC3-389E-455A-8F8C-AA3BBB15717E}" type="pres">
      <dgm:prSet presAssocID="{CEE67E4D-4AB2-4257-9F2D-49A00B7C751D}" presName="compNode" presStyleCnt="0"/>
      <dgm:spPr/>
    </dgm:pt>
    <dgm:pt modelId="{11E467A3-7FEB-47DC-B455-4C82197B0466}" type="pres">
      <dgm:prSet presAssocID="{CEE67E4D-4AB2-4257-9F2D-49A00B7C751D}" presName="bgRect" presStyleLbl="bgShp" presStyleIdx="5" presStyleCnt="7"/>
      <dgm:spPr/>
    </dgm:pt>
    <dgm:pt modelId="{3A6FBFC6-3F1D-468F-BCAD-98FFFF05A676}" type="pres">
      <dgm:prSet presAssocID="{CEE67E4D-4AB2-4257-9F2D-49A00B7C751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icroscope"/>
        </a:ext>
      </dgm:extLst>
    </dgm:pt>
    <dgm:pt modelId="{9A892285-C1CF-472F-9F6A-BB497BF3E9DA}" type="pres">
      <dgm:prSet presAssocID="{CEE67E4D-4AB2-4257-9F2D-49A00B7C751D}" presName="spaceRect" presStyleCnt="0"/>
      <dgm:spPr/>
    </dgm:pt>
    <dgm:pt modelId="{909442A8-2EEA-4856-AE49-4009BA244B0C}" type="pres">
      <dgm:prSet presAssocID="{CEE67E4D-4AB2-4257-9F2D-49A00B7C751D}" presName="parTx" presStyleLbl="revTx" presStyleIdx="5" presStyleCnt="7">
        <dgm:presLayoutVars>
          <dgm:chMax val="0"/>
          <dgm:chPref val="0"/>
        </dgm:presLayoutVars>
      </dgm:prSet>
      <dgm:spPr/>
    </dgm:pt>
    <dgm:pt modelId="{DC3F1619-5827-4AE2-86AD-D6270A34769D}" type="pres">
      <dgm:prSet presAssocID="{DB4C5C0F-774E-44B2-A175-9CB3124C218E}" presName="sibTrans" presStyleCnt="0"/>
      <dgm:spPr/>
    </dgm:pt>
    <dgm:pt modelId="{49F7EB61-6738-44DD-9CBD-C25A876CF8D1}" type="pres">
      <dgm:prSet presAssocID="{AB946C3C-D165-49EB-AD85-02E4A190A362}" presName="compNode" presStyleCnt="0"/>
      <dgm:spPr/>
    </dgm:pt>
    <dgm:pt modelId="{22A9FB30-CFD6-4892-8909-2C481B17376D}" type="pres">
      <dgm:prSet presAssocID="{AB946C3C-D165-49EB-AD85-02E4A190A362}" presName="bgRect" presStyleLbl="bgShp" presStyleIdx="6" presStyleCnt="7"/>
      <dgm:spPr/>
    </dgm:pt>
    <dgm:pt modelId="{56718D0F-B80D-4D5B-882D-C1EE6D4E6990}" type="pres">
      <dgm:prSet presAssocID="{AB946C3C-D165-49EB-AD85-02E4A190A36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5B5767CC-D964-4444-888A-9A09923197E2}" type="pres">
      <dgm:prSet presAssocID="{AB946C3C-D165-49EB-AD85-02E4A190A362}" presName="spaceRect" presStyleCnt="0"/>
      <dgm:spPr/>
    </dgm:pt>
    <dgm:pt modelId="{F57BBB02-CCA7-4D9B-8E03-7972DDBD5BC1}" type="pres">
      <dgm:prSet presAssocID="{AB946C3C-D165-49EB-AD85-02E4A190A362}" presName="parTx" presStyleLbl="revTx" presStyleIdx="6" presStyleCnt="7">
        <dgm:presLayoutVars>
          <dgm:chMax val="0"/>
          <dgm:chPref val="0"/>
        </dgm:presLayoutVars>
      </dgm:prSet>
      <dgm:spPr/>
    </dgm:pt>
  </dgm:ptLst>
  <dgm:cxnLst>
    <dgm:cxn modelId="{051E370A-CF41-4504-8723-104C31B55350}" type="presOf" srcId="{10167954-EBC5-47A9-9A27-649A3713E73C}" destId="{F24B1D04-9888-4EF4-A924-E56C575EF889}" srcOrd="0" destOrd="0" presId="urn:microsoft.com/office/officeart/2018/2/layout/IconVerticalSolidList"/>
    <dgm:cxn modelId="{A89F8A10-E092-4795-9CE5-9450BF4BBDA4}" type="presOf" srcId="{AB946C3C-D165-49EB-AD85-02E4A190A362}" destId="{F57BBB02-CCA7-4D9B-8E03-7972DDBD5BC1}" srcOrd="0" destOrd="0" presId="urn:microsoft.com/office/officeart/2018/2/layout/IconVerticalSolidList"/>
    <dgm:cxn modelId="{7D6A281A-18E6-4112-A156-1EF2192ECC75}" srcId="{2B73FBE7-75E9-4DDD-950F-94FE7784A14D}" destId="{9B377002-F010-45F6-8299-F3E8490BB91D}" srcOrd="1" destOrd="0" parTransId="{4E6EDB5D-58E0-47F4-BD88-72CDE8F71ECD}" sibTransId="{CC17CDA9-C66E-4B42-81FA-E942497356FB}"/>
    <dgm:cxn modelId="{2BFC9E34-5550-4992-975F-766138D6EFC0}" srcId="{2B73FBE7-75E9-4DDD-950F-94FE7784A14D}" destId="{9552A08A-9DB3-4033-A612-B9E38C114D39}" srcOrd="3" destOrd="0" parTransId="{85C86BFB-A2C2-46C9-BD56-5A6D7EC606E0}" sibTransId="{CBFB991E-E0C6-483A-8BAF-BC9A5C6471F6}"/>
    <dgm:cxn modelId="{4C73DC65-7022-47FE-9B74-5E2EF462C9CB}" type="presOf" srcId="{9B377002-F010-45F6-8299-F3E8490BB91D}" destId="{2387DE45-84A3-4E97-9B72-E2B9D60A19CB}" srcOrd="0" destOrd="0" presId="urn:microsoft.com/office/officeart/2018/2/layout/IconVerticalSolidList"/>
    <dgm:cxn modelId="{FC631B56-A3B4-4DDD-89A5-B26E8BB9AD01}" type="presOf" srcId="{9552A08A-9DB3-4033-A612-B9E38C114D39}" destId="{28906DE9-A09A-465D-B593-0E5714C59F79}" srcOrd="0" destOrd="0" presId="urn:microsoft.com/office/officeart/2018/2/layout/IconVerticalSolidList"/>
    <dgm:cxn modelId="{DCD6907C-A4AC-4ACF-A8E1-C3275D3F5064}" srcId="{2B73FBE7-75E9-4DDD-950F-94FE7784A14D}" destId="{CEE67E4D-4AB2-4257-9F2D-49A00B7C751D}" srcOrd="5" destOrd="0" parTransId="{8659DCE8-0446-423E-8AE5-A5F6D4BA80C6}" sibTransId="{DB4C5C0F-774E-44B2-A175-9CB3124C218E}"/>
    <dgm:cxn modelId="{7CDB2B8A-3097-4EC1-9435-32907531E68D}" type="presOf" srcId="{93302758-A825-4868-A79F-159CD75F79A8}" destId="{BFF126AB-3C6D-4995-8366-DD839F2E6D75}" srcOrd="0" destOrd="0" presId="urn:microsoft.com/office/officeart/2018/2/layout/IconVerticalSolidList"/>
    <dgm:cxn modelId="{A6A456B5-0747-4894-9B47-9208A2554E6C}" srcId="{2B73FBE7-75E9-4DDD-950F-94FE7784A14D}" destId="{15B87368-A1BA-4C86-9E7A-AE103B48D914}" srcOrd="4" destOrd="0" parTransId="{971D3B3B-D8E5-48D1-BC23-8C5E885D71F5}" sibTransId="{5D778AD7-6912-44DD-86A3-41661BC0CB6D}"/>
    <dgm:cxn modelId="{DDCA10C2-288A-4CBE-B978-2BDC37B4B3F7}" srcId="{2B73FBE7-75E9-4DDD-950F-94FE7784A14D}" destId="{93302758-A825-4868-A79F-159CD75F79A8}" srcOrd="0" destOrd="0" parTransId="{6BF7CC23-0C46-4189-B761-935EC6825F55}" sibTransId="{2C53764C-DB99-490F-A222-8E32A686D45C}"/>
    <dgm:cxn modelId="{0D2C35C4-C216-4271-BD95-D27ECF12C02F}" type="presOf" srcId="{2B73FBE7-75E9-4DDD-950F-94FE7784A14D}" destId="{2369C869-C926-47A6-BE16-D1AB987025CF}" srcOrd="0" destOrd="0" presId="urn:microsoft.com/office/officeart/2018/2/layout/IconVerticalSolidList"/>
    <dgm:cxn modelId="{FC2ED4D4-3AD6-4C86-8AA6-20857B7D0054}" type="presOf" srcId="{CEE67E4D-4AB2-4257-9F2D-49A00B7C751D}" destId="{909442A8-2EEA-4856-AE49-4009BA244B0C}" srcOrd="0" destOrd="0" presId="urn:microsoft.com/office/officeart/2018/2/layout/IconVerticalSolidList"/>
    <dgm:cxn modelId="{FFEC6EEF-B70D-408F-A235-6A378429101E}" srcId="{2B73FBE7-75E9-4DDD-950F-94FE7784A14D}" destId="{AB946C3C-D165-49EB-AD85-02E4A190A362}" srcOrd="6" destOrd="0" parTransId="{9B1959FF-54D1-491B-B4F8-DA70A0AD577C}" sibTransId="{328BAFD3-7CD2-4C97-B1B8-405D699020D8}"/>
    <dgm:cxn modelId="{10D5EDF0-6CE9-46AC-AACE-ACD27D47A4F8}" type="presOf" srcId="{15B87368-A1BA-4C86-9E7A-AE103B48D914}" destId="{0168D4CC-40EF-4C1C-AE98-7D5331C6DD33}" srcOrd="0" destOrd="0" presId="urn:microsoft.com/office/officeart/2018/2/layout/IconVerticalSolidList"/>
    <dgm:cxn modelId="{E8BCF8F1-3D40-4C6A-B8E1-AC1A26265920}" srcId="{2B73FBE7-75E9-4DDD-950F-94FE7784A14D}" destId="{10167954-EBC5-47A9-9A27-649A3713E73C}" srcOrd="2" destOrd="0" parTransId="{CFA70C59-1AAC-47B8-A30B-68AA85A59AC9}" sibTransId="{9962594D-D922-4268-8BCC-4432BB374317}"/>
    <dgm:cxn modelId="{35BB269A-7FBD-4D49-B3D5-9A74DE25D465}" type="presParOf" srcId="{2369C869-C926-47A6-BE16-D1AB987025CF}" destId="{A608B863-3879-4FEE-B2C1-EA4373A33C64}" srcOrd="0" destOrd="0" presId="urn:microsoft.com/office/officeart/2018/2/layout/IconVerticalSolidList"/>
    <dgm:cxn modelId="{A35028AE-2431-45A7-A6D4-F587D65182F0}" type="presParOf" srcId="{A608B863-3879-4FEE-B2C1-EA4373A33C64}" destId="{E8AABE5D-2851-40D5-A69B-9B84A97932ED}" srcOrd="0" destOrd="0" presId="urn:microsoft.com/office/officeart/2018/2/layout/IconVerticalSolidList"/>
    <dgm:cxn modelId="{8647FF56-B9F9-41CA-BDD0-5CBB0BE5F4FC}" type="presParOf" srcId="{A608B863-3879-4FEE-B2C1-EA4373A33C64}" destId="{DE55F89C-E891-441A-9282-81E1C387D8F7}" srcOrd="1" destOrd="0" presId="urn:microsoft.com/office/officeart/2018/2/layout/IconVerticalSolidList"/>
    <dgm:cxn modelId="{7855EF78-E9EA-40C0-B69B-594853DCA69F}" type="presParOf" srcId="{A608B863-3879-4FEE-B2C1-EA4373A33C64}" destId="{181C9E1A-F23F-4ABA-A0F1-528F59C2D089}" srcOrd="2" destOrd="0" presId="urn:microsoft.com/office/officeart/2018/2/layout/IconVerticalSolidList"/>
    <dgm:cxn modelId="{6206A70B-D2EA-4264-B1BA-01A680AE22F7}" type="presParOf" srcId="{A608B863-3879-4FEE-B2C1-EA4373A33C64}" destId="{BFF126AB-3C6D-4995-8366-DD839F2E6D75}" srcOrd="3" destOrd="0" presId="urn:microsoft.com/office/officeart/2018/2/layout/IconVerticalSolidList"/>
    <dgm:cxn modelId="{B13F658B-371A-45BF-A8E6-FAF58343FC4E}" type="presParOf" srcId="{2369C869-C926-47A6-BE16-D1AB987025CF}" destId="{B178DDF8-EB7C-47E3-9423-1E73D94E3285}" srcOrd="1" destOrd="0" presId="urn:microsoft.com/office/officeart/2018/2/layout/IconVerticalSolidList"/>
    <dgm:cxn modelId="{F2F4D194-A24A-419D-A313-D959BB750EDB}" type="presParOf" srcId="{2369C869-C926-47A6-BE16-D1AB987025CF}" destId="{619A6EA6-70AF-4CCB-8FFB-BC79404EE766}" srcOrd="2" destOrd="0" presId="urn:microsoft.com/office/officeart/2018/2/layout/IconVerticalSolidList"/>
    <dgm:cxn modelId="{CD1BF79A-B2DA-4A23-AABF-E8AD54121085}" type="presParOf" srcId="{619A6EA6-70AF-4CCB-8FFB-BC79404EE766}" destId="{73928E4A-3CB9-492C-8178-0ACE7A7A62E1}" srcOrd="0" destOrd="0" presId="urn:microsoft.com/office/officeart/2018/2/layout/IconVerticalSolidList"/>
    <dgm:cxn modelId="{39D78D0C-C172-41E0-AFDA-229F180AF254}" type="presParOf" srcId="{619A6EA6-70AF-4CCB-8FFB-BC79404EE766}" destId="{DCC31B4A-0D71-48E2-9B15-A3CDB6E227DC}" srcOrd="1" destOrd="0" presId="urn:microsoft.com/office/officeart/2018/2/layout/IconVerticalSolidList"/>
    <dgm:cxn modelId="{F4AB4838-5DB7-4E18-8206-26A7A72748E7}" type="presParOf" srcId="{619A6EA6-70AF-4CCB-8FFB-BC79404EE766}" destId="{D7DD5237-F44A-4424-A65B-A7BDD71155F4}" srcOrd="2" destOrd="0" presId="urn:microsoft.com/office/officeart/2018/2/layout/IconVerticalSolidList"/>
    <dgm:cxn modelId="{0E86D827-38C1-49B4-9329-A4C145BB9DBC}" type="presParOf" srcId="{619A6EA6-70AF-4CCB-8FFB-BC79404EE766}" destId="{2387DE45-84A3-4E97-9B72-E2B9D60A19CB}" srcOrd="3" destOrd="0" presId="urn:microsoft.com/office/officeart/2018/2/layout/IconVerticalSolidList"/>
    <dgm:cxn modelId="{5736D828-B4C5-405C-B0A3-BA7C4C543676}" type="presParOf" srcId="{2369C869-C926-47A6-BE16-D1AB987025CF}" destId="{84C521BA-8335-4D05-9EAF-A03A6916BEF0}" srcOrd="3" destOrd="0" presId="urn:microsoft.com/office/officeart/2018/2/layout/IconVerticalSolidList"/>
    <dgm:cxn modelId="{9A9B90E3-2323-4071-8B2D-E80C5F3AF207}" type="presParOf" srcId="{2369C869-C926-47A6-BE16-D1AB987025CF}" destId="{0F5E5C4D-C2A0-48CF-87A1-AB05556272FC}" srcOrd="4" destOrd="0" presId="urn:microsoft.com/office/officeart/2018/2/layout/IconVerticalSolidList"/>
    <dgm:cxn modelId="{C93AF66C-4CEE-4CB5-8D83-83529929EB15}" type="presParOf" srcId="{0F5E5C4D-C2A0-48CF-87A1-AB05556272FC}" destId="{6A95BEE3-A1F3-4463-A0F2-074CA27D3CCE}" srcOrd="0" destOrd="0" presId="urn:microsoft.com/office/officeart/2018/2/layout/IconVerticalSolidList"/>
    <dgm:cxn modelId="{CC901720-B6F9-4127-A8AC-A76C864D4B56}" type="presParOf" srcId="{0F5E5C4D-C2A0-48CF-87A1-AB05556272FC}" destId="{305CBB7F-A556-404C-81BA-EDFA6D9B08B1}" srcOrd="1" destOrd="0" presId="urn:microsoft.com/office/officeart/2018/2/layout/IconVerticalSolidList"/>
    <dgm:cxn modelId="{FF4D3CAE-1A79-4CA9-B3F8-1E7E03226E55}" type="presParOf" srcId="{0F5E5C4D-C2A0-48CF-87A1-AB05556272FC}" destId="{F5DC8C3A-3622-4C53-BD57-087EAB87EC28}" srcOrd="2" destOrd="0" presId="urn:microsoft.com/office/officeart/2018/2/layout/IconVerticalSolidList"/>
    <dgm:cxn modelId="{8424C817-D7F0-4273-8215-806A7CA4AEA2}" type="presParOf" srcId="{0F5E5C4D-C2A0-48CF-87A1-AB05556272FC}" destId="{F24B1D04-9888-4EF4-A924-E56C575EF889}" srcOrd="3" destOrd="0" presId="urn:microsoft.com/office/officeart/2018/2/layout/IconVerticalSolidList"/>
    <dgm:cxn modelId="{9066A6C8-5BDD-45B0-9520-0863EA1B9ED2}" type="presParOf" srcId="{2369C869-C926-47A6-BE16-D1AB987025CF}" destId="{7D1C7518-B80C-4F55-9289-86C64AE38B49}" srcOrd="5" destOrd="0" presId="urn:microsoft.com/office/officeart/2018/2/layout/IconVerticalSolidList"/>
    <dgm:cxn modelId="{5CB55F57-ED71-45AB-A62B-E52AE9657D33}" type="presParOf" srcId="{2369C869-C926-47A6-BE16-D1AB987025CF}" destId="{197567B1-E8D1-4BE6-B894-5AA7BB28F873}" srcOrd="6" destOrd="0" presId="urn:microsoft.com/office/officeart/2018/2/layout/IconVerticalSolidList"/>
    <dgm:cxn modelId="{60825A2E-255C-4483-B326-4FACB33193DE}" type="presParOf" srcId="{197567B1-E8D1-4BE6-B894-5AA7BB28F873}" destId="{3CF264FD-1993-4295-B1C2-1D6041EE9171}" srcOrd="0" destOrd="0" presId="urn:microsoft.com/office/officeart/2018/2/layout/IconVerticalSolidList"/>
    <dgm:cxn modelId="{2A789FC9-B99C-42D6-B4E3-3C366B42D37E}" type="presParOf" srcId="{197567B1-E8D1-4BE6-B894-5AA7BB28F873}" destId="{B91551F4-22EC-447E-A239-8593F83BCA27}" srcOrd="1" destOrd="0" presId="urn:microsoft.com/office/officeart/2018/2/layout/IconVerticalSolidList"/>
    <dgm:cxn modelId="{01149FA0-3007-4A91-ABBA-0F35996382B4}" type="presParOf" srcId="{197567B1-E8D1-4BE6-B894-5AA7BB28F873}" destId="{142A854C-D361-419E-8F1D-BFBA792D904C}" srcOrd="2" destOrd="0" presId="urn:microsoft.com/office/officeart/2018/2/layout/IconVerticalSolidList"/>
    <dgm:cxn modelId="{46B0562C-ED2D-453D-9E85-A5A3831961D1}" type="presParOf" srcId="{197567B1-E8D1-4BE6-B894-5AA7BB28F873}" destId="{28906DE9-A09A-465D-B593-0E5714C59F79}" srcOrd="3" destOrd="0" presId="urn:microsoft.com/office/officeart/2018/2/layout/IconVerticalSolidList"/>
    <dgm:cxn modelId="{857D1DA4-54C2-496F-816D-B4BFC0BFA232}" type="presParOf" srcId="{2369C869-C926-47A6-BE16-D1AB987025CF}" destId="{9090679F-F830-4BAF-9122-B0F43F33896C}" srcOrd="7" destOrd="0" presId="urn:microsoft.com/office/officeart/2018/2/layout/IconVerticalSolidList"/>
    <dgm:cxn modelId="{2DA28176-382F-47DE-B5BD-43FCB2CA698F}" type="presParOf" srcId="{2369C869-C926-47A6-BE16-D1AB987025CF}" destId="{90BAAB52-9D7C-4FC9-855A-892E0F3AA3F3}" srcOrd="8" destOrd="0" presId="urn:microsoft.com/office/officeart/2018/2/layout/IconVerticalSolidList"/>
    <dgm:cxn modelId="{18E69FC1-43CC-4DEC-A23D-D3AF4A46A050}" type="presParOf" srcId="{90BAAB52-9D7C-4FC9-855A-892E0F3AA3F3}" destId="{4B83E98D-BA2E-47B8-938A-D45D40DE377B}" srcOrd="0" destOrd="0" presId="urn:microsoft.com/office/officeart/2018/2/layout/IconVerticalSolidList"/>
    <dgm:cxn modelId="{738746D9-B7A4-4C92-B5EA-F3FE3C694767}" type="presParOf" srcId="{90BAAB52-9D7C-4FC9-855A-892E0F3AA3F3}" destId="{0EA82B69-3D77-4899-8969-4668E9AE8EBD}" srcOrd="1" destOrd="0" presId="urn:microsoft.com/office/officeart/2018/2/layout/IconVerticalSolidList"/>
    <dgm:cxn modelId="{7AAA623F-CBB7-45EF-B7BE-8616EBCC2491}" type="presParOf" srcId="{90BAAB52-9D7C-4FC9-855A-892E0F3AA3F3}" destId="{AFE010D1-AAFC-44F1-80A5-BCC451C24A5C}" srcOrd="2" destOrd="0" presId="urn:microsoft.com/office/officeart/2018/2/layout/IconVerticalSolidList"/>
    <dgm:cxn modelId="{ECFEE914-663C-4E1E-8B38-F0D9A88CA1BE}" type="presParOf" srcId="{90BAAB52-9D7C-4FC9-855A-892E0F3AA3F3}" destId="{0168D4CC-40EF-4C1C-AE98-7D5331C6DD33}" srcOrd="3" destOrd="0" presId="urn:microsoft.com/office/officeart/2018/2/layout/IconVerticalSolidList"/>
    <dgm:cxn modelId="{6D2E3384-12AE-451D-922B-79FDED85C12F}" type="presParOf" srcId="{2369C869-C926-47A6-BE16-D1AB987025CF}" destId="{3BF6F18E-F67E-4BE8-B432-506A9832E60F}" srcOrd="9" destOrd="0" presId="urn:microsoft.com/office/officeart/2018/2/layout/IconVerticalSolidList"/>
    <dgm:cxn modelId="{1B32D882-1B0E-41BC-AFC7-9677F4CFDE83}" type="presParOf" srcId="{2369C869-C926-47A6-BE16-D1AB987025CF}" destId="{22931EC3-389E-455A-8F8C-AA3BBB15717E}" srcOrd="10" destOrd="0" presId="urn:microsoft.com/office/officeart/2018/2/layout/IconVerticalSolidList"/>
    <dgm:cxn modelId="{3798E4C4-AD03-4985-A80B-034A7D933622}" type="presParOf" srcId="{22931EC3-389E-455A-8F8C-AA3BBB15717E}" destId="{11E467A3-7FEB-47DC-B455-4C82197B0466}" srcOrd="0" destOrd="0" presId="urn:microsoft.com/office/officeart/2018/2/layout/IconVerticalSolidList"/>
    <dgm:cxn modelId="{5B284DA5-1522-4B05-AF98-2B6DE01EFD18}" type="presParOf" srcId="{22931EC3-389E-455A-8F8C-AA3BBB15717E}" destId="{3A6FBFC6-3F1D-468F-BCAD-98FFFF05A676}" srcOrd="1" destOrd="0" presId="urn:microsoft.com/office/officeart/2018/2/layout/IconVerticalSolidList"/>
    <dgm:cxn modelId="{A614062B-4367-4022-AA16-AD57EFC01846}" type="presParOf" srcId="{22931EC3-389E-455A-8F8C-AA3BBB15717E}" destId="{9A892285-C1CF-472F-9F6A-BB497BF3E9DA}" srcOrd="2" destOrd="0" presId="urn:microsoft.com/office/officeart/2018/2/layout/IconVerticalSolidList"/>
    <dgm:cxn modelId="{51A3ADAF-0147-4BDA-B982-852E481844A5}" type="presParOf" srcId="{22931EC3-389E-455A-8F8C-AA3BBB15717E}" destId="{909442A8-2EEA-4856-AE49-4009BA244B0C}" srcOrd="3" destOrd="0" presId="urn:microsoft.com/office/officeart/2018/2/layout/IconVerticalSolidList"/>
    <dgm:cxn modelId="{7C887CE1-85BA-40E0-98F7-8CD9753320BD}" type="presParOf" srcId="{2369C869-C926-47A6-BE16-D1AB987025CF}" destId="{DC3F1619-5827-4AE2-86AD-D6270A34769D}" srcOrd="11" destOrd="0" presId="urn:microsoft.com/office/officeart/2018/2/layout/IconVerticalSolidList"/>
    <dgm:cxn modelId="{AFC35E22-2B5E-49E1-A487-D54D9F2B8364}" type="presParOf" srcId="{2369C869-C926-47A6-BE16-D1AB987025CF}" destId="{49F7EB61-6738-44DD-9CBD-C25A876CF8D1}" srcOrd="12" destOrd="0" presId="urn:microsoft.com/office/officeart/2018/2/layout/IconVerticalSolidList"/>
    <dgm:cxn modelId="{8A263F8D-703B-4CFB-9B56-7CEF5A08B97E}" type="presParOf" srcId="{49F7EB61-6738-44DD-9CBD-C25A876CF8D1}" destId="{22A9FB30-CFD6-4892-8909-2C481B17376D}" srcOrd="0" destOrd="0" presId="urn:microsoft.com/office/officeart/2018/2/layout/IconVerticalSolidList"/>
    <dgm:cxn modelId="{86B44036-5AB0-40B1-8849-ACA5017A88A3}" type="presParOf" srcId="{49F7EB61-6738-44DD-9CBD-C25A876CF8D1}" destId="{56718D0F-B80D-4D5B-882D-C1EE6D4E6990}" srcOrd="1" destOrd="0" presId="urn:microsoft.com/office/officeart/2018/2/layout/IconVerticalSolidList"/>
    <dgm:cxn modelId="{07081F79-58CC-4FBF-B66F-27F6BBC851B8}" type="presParOf" srcId="{49F7EB61-6738-44DD-9CBD-C25A876CF8D1}" destId="{5B5767CC-D964-4444-888A-9A09923197E2}" srcOrd="2" destOrd="0" presId="urn:microsoft.com/office/officeart/2018/2/layout/IconVerticalSolidList"/>
    <dgm:cxn modelId="{FA645AD2-C2B6-43D0-A584-68A8F8D315B4}" type="presParOf" srcId="{49F7EB61-6738-44DD-9CBD-C25A876CF8D1}" destId="{F57BBB02-CCA7-4D9B-8E03-7972DDBD5B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BFA9F8-2123-458D-AF2A-C2AAEE976E1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F7110F1-7075-40A3-854B-5B89680A1D19}">
      <dgm:prSet/>
      <dgm:spPr/>
      <dgm:t>
        <a:bodyPr/>
        <a:lstStyle/>
        <a:p>
          <a:r>
            <a:rPr lang="en-GB" i="1"/>
            <a:t>Political (Brexit)</a:t>
          </a:r>
          <a:endParaRPr lang="en-US"/>
        </a:p>
      </dgm:t>
    </dgm:pt>
    <dgm:pt modelId="{312223EC-745D-4065-A944-CA0B25E52E33}" type="parTrans" cxnId="{6CD2DF36-F82E-4B5B-8C59-E48A55DC3469}">
      <dgm:prSet/>
      <dgm:spPr/>
      <dgm:t>
        <a:bodyPr/>
        <a:lstStyle/>
        <a:p>
          <a:endParaRPr lang="en-US"/>
        </a:p>
      </dgm:t>
    </dgm:pt>
    <dgm:pt modelId="{295C6AD7-BC62-42B1-8F84-08E36F12A734}" type="sibTrans" cxnId="{6CD2DF36-F82E-4B5B-8C59-E48A55DC3469}">
      <dgm:prSet/>
      <dgm:spPr/>
      <dgm:t>
        <a:bodyPr/>
        <a:lstStyle/>
        <a:p>
          <a:endParaRPr lang="en-US"/>
        </a:p>
      </dgm:t>
    </dgm:pt>
    <dgm:pt modelId="{8ACD650D-E48F-4913-AFED-5E8D258F6AB0}">
      <dgm:prSet/>
      <dgm:spPr/>
      <dgm:t>
        <a:bodyPr/>
        <a:lstStyle/>
        <a:p>
          <a:r>
            <a:rPr lang="en-GB"/>
            <a:t>NHS relies significantly on foreign healthcare staff to make up for the shortfall</a:t>
          </a:r>
          <a:endParaRPr lang="en-US"/>
        </a:p>
      </dgm:t>
    </dgm:pt>
    <dgm:pt modelId="{DF63BB93-D0F6-40E4-8794-E2FA350CF377}" type="parTrans" cxnId="{BF4E91BA-31F6-49F3-8D4C-96B6B119F9E8}">
      <dgm:prSet/>
      <dgm:spPr/>
      <dgm:t>
        <a:bodyPr/>
        <a:lstStyle/>
        <a:p>
          <a:endParaRPr lang="en-US"/>
        </a:p>
      </dgm:t>
    </dgm:pt>
    <dgm:pt modelId="{E7208C61-67AD-43BA-A4EB-746900296AF0}" type="sibTrans" cxnId="{BF4E91BA-31F6-49F3-8D4C-96B6B119F9E8}">
      <dgm:prSet/>
      <dgm:spPr/>
      <dgm:t>
        <a:bodyPr/>
        <a:lstStyle/>
        <a:p>
          <a:endParaRPr lang="en-US"/>
        </a:p>
      </dgm:t>
    </dgm:pt>
    <dgm:pt modelId="{D9F3DC0A-F311-4827-AE07-BB8C8C207D0E}">
      <dgm:prSet/>
      <dgm:spPr/>
      <dgm:t>
        <a:bodyPr/>
        <a:lstStyle/>
        <a:p>
          <a:r>
            <a:rPr lang="en-GB"/>
            <a:t>The UK’s exit from the EU has accentuated the staffing crisis</a:t>
          </a:r>
          <a:endParaRPr lang="en-US"/>
        </a:p>
      </dgm:t>
    </dgm:pt>
    <dgm:pt modelId="{8C1E301B-4CB4-4A4C-B28C-A84E5A59B9AA}" type="parTrans" cxnId="{E61D9B89-4D77-4AD1-B97A-C1CFF2E6C248}">
      <dgm:prSet/>
      <dgm:spPr/>
      <dgm:t>
        <a:bodyPr/>
        <a:lstStyle/>
        <a:p>
          <a:endParaRPr lang="en-US"/>
        </a:p>
      </dgm:t>
    </dgm:pt>
    <dgm:pt modelId="{7FEF35B1-4819-456C-B99A-7672002D8AEB}" type="sibTrans" cxnId="{E61D9B89-4D77-4AD1-B97A-C1CFF2E6C248}">
      <dgm:prSet/>
      <dgm:spPr/>
      <dgm:t>
        <a:bodyPr/>
        <a:lstStyle/>
        <a:p>
          <a:endParaRPr lang="en-US"/>
        </a:p>
      </dgm:t>
    </dgm:pt>
    <dgm:pt modelId="{A9223B1B-7E8D-4881-8668-B7085B9E832A}">
      <dgm:prSet/>
      <dgm:spPr/>
      <dgm:t>
        <a:bodyPr/>
        <a:lstStyle/>
        <a:p>
          <a:r>
            <a:rPr lang="en-GB" i="1"/>
            <a:t>Economic (Low GDP)</a:t>
          </a:r>
          <a:endParaRPr lang="en-US"/>
        </a:p>
      </dgm:t>
    </dgm:pt>
    <dgm:pt modelId="{3F022237-23F7-4399-A118-DB5DE1C954F9}" type="parTrans" cxnId="{C15610BE-D9AF-4708-A68D-F527DB7E28D6}">
      <dgm:prSet/>
      <dgm:spPr/>
      <dgm:t>
        <a:bodyPr/>
        <a:lstStyle/>
        <a:p>
          <a:endParaRPr lang="en-US"/>
        </a:p>
      </dgm:t>
    </dgm:pt>
    <dgm:pt modelId="{C6FAA22E-8FC6-400A-A274-9878DC7FB5A5}" type="sibTrans" cxnId="{C15610BE-D9AF-4708-A68D-F527DB7E28D6}">
      <dgm:prSet/>
      <dgm:spPr/>
      <dgm:t>
        <a:bodyPr/>
        <a:lstStyle/>
        <a:p>
          <a:endParaRPr lang="en-US"/>
        </a:p>
      </dgm:t>
    </dgm:pt>
    <dgm:pt modelId="{8C3A0BD7-2AE6-410A-B53B-B4F459EA314F}">
      <dgm:prSet/>
      <dgm:spPr/>
      <dgm:t>
        <a:bodyPr/>
        <a:lstStyle/>
        <a:p>
          <a:r>
            <a:rPr lang="en-GB"/>
            <a:t>Covid-19 pandemic has led to an alarming decline in the UK's GDP rate</a:t>
          </a:r>
          <a:endParaRPr lang="en-US"/>
        </a:p>
      </dgm:t>
    </dgm:pt>
    <dgm:pt modelId="{6CE07D08-2E61-4C64-977F-5F0E40CDFC4C}" type="parTrans" cxnId="{946AA022-CCC3-46B9-8DA7-E6D8C71AA5FB}">
      <dgm:prSet/>
      <dgm:spPr/>
      <dgm:t>
        <a:bodyPr/>
        <a:lstStyle/>
        <a:p>
          <a:endParaRPr lang="en-US"/>
        </a:p>
      </dgm:t>
    </dgm:pt>
    <dgm:pt modelId="{0D90AFF9-0711-4C91-A0D5-BA91E63477F3}" type="sibTrans" cxnId="{946AA022-CCC3-46B9-8DA7-E6D8C71AA5FB}">
      <dgm:prSet/>
      <dgm:spPr/>
      <dgm:t>
        <a:bodyPr/>
        <a:lstStyle/>
        <a:p>
          <a:endParaRPr lang="en-US"/>
        </a:p>
      </dgm:t>
    </dgm:pt>
    <dgm:pt modelId="{3EF11A8C-2B4C-48A9-83BD-2891A0682103}">
      <dgm:prSet/>
      <dgm:spPr/>
      <dgm:t>
        <a:bodyPr/>
        <a:lstStyle/>
        <a:p>
          <a:r>
            <a:rPr lang="en-GB"/>
            <a:t>NHS was under tremendous pressure to cut down on the wages of their staff</a:t>
          </a:r>
          <a:endParaRPr lang="en-US"/>
        </a:p>
      </dgm:t>
    </dgm:pt>
    <dgm:pt modelId="{8EB470D6-6E71-4279-90A6-2AAC353F1222}" type="parTrans" cxnId="{4826B1ED-6DE4-48D9-B382-E5BB70DF4F1B}">
      <dgm:prSet/>
      <dgm:spPr/>
      <dgm:t>
        <a:bodyPr/>
        <a:lstStyle/>
        <a:p>
          <a:endParaRPr lang="en-US"/>
        </a:p>
      </dgm:t>
    </dgm:pt>
    <dgm:pt modelId="{BFBBAE1D-BA1B-436C-B922-42CC1B154084}" type="sibTrans" cxnId="{4826B1ED-6DE4-48D9-B382-E5BB70DF4F1B}">
      <dgm:prSet/>
      <dgm:spPr/>
      <dgm:t>
        <a:bodyPr/>
        <a:lstStyle/>
        <a:p>
          <a:endParaRPr lang="en-US"/>
        </a:p>
      </dgm:t>
    </dgm:pt>
    <dgm:pt modelId="{69401477-F85D-4661-8F1D-65C8D95B35E3}" type="pres">
      <dgm:prSet presAssocID="{72BFA9F8-2123-458D-AF2A-C2AAEE976E19}" presName="diagram" presStyleCnt="0">
        <dgm:presLayoutVars>
          <dgm:dir/>
          <dgm:resizeHandles val="exact"/>
        </dgm:presLayoutVars>
      </dgm:prSet>
      <dgm:spPr/>
    </dgm:pt>
    <dgm:pt modelId="{923471AD-C9F1-4C3D-9EC2-3D7E32B49E7D}" type="pres">
      <dgm:prSet presAssocID="{CF7110F1-7075-40A3-854B-5B89680A1D19}" presName="node" presStyleLbl="node1" presStyleIdx="0" presStyleCnt="2">
        <dgm:presLayoutVars>
          <dgm:bulletEnabled val="1"/>
        </dgm:presLayoutVars>
      </dgm:prSet>
      <dgm:spPr/>
    </dgm:pt>
    <dgm:pt modelId="{0B807E5B-90BB-4E89-AE97-0A087ABE976D}" type="pres">
      <dgm:prSet presAssocID="{295C6AD7-BC62-42B1-8F84-08E36F12A734}" presName="sibTrans" presStyleCnt="0"/>
      <dgm:spPr/>
    </dgm:pt>
    <dgm:pt modelId="{03B21F6D-A645-4FDF-B6F7-3FADF529B996}" type="pres">
      <dgm:prSet presAssocID="{A9223B1B-7E8D-4881-8668-B7085B9E832A}" presName="node" presStyleLbl="node1" presStyleIdx="1" presStyleCnt="2">
        <dgm:presLayoutVars>
          <dgm:bulletEnabled val="1"/>
        </dgm:presLayoutVars>
      </dgm:prSet>
      <dgm:spPr/>
    </dgm:pt>
  </dgm:ptLst>
  <dgm:cxnLst>
    <dgm:cxn modelId="{CFA51417-0FB3-4F9D-A4E4-9813E3CD3E23}" type="presOf" srcId="{8ACD650D-E48F-4913-AFED-5E8D258F6AB0}" destId="{923471AD-C9F1-4C3D-9EC2-3D7E32B49E7D}" srcOrd="0" destOrd="1" presId="urn:microsoft.com/office/officeart/2005/8/layout/default"/>
    <dgm:cxn modelId="{B0E1731D-DBDC-4987-B572-75427007D364}" type="presOf" srcId="{8C3A0BD7-2AE6-410A-B53B-B4F459EA314F}" destId="{03B21F6D-A645-4FDF-B6F7-3FADF529B996}" srcOrd="0" destOrd="1" presId="urn:microsoft.com/office/officeart/2005/8/layout/default"/>
    <dgm:cxn modelId="{946AA022-CCC3-46B9-8DA7-E6D8C71AA5FB}" srcId="{A9223B1B-7E8D-4881-8668-B7085B9E832A}" destId="{8C3A0BD7-2AE6-410A-B53B-B4F459EA314F}" srcOrd="0" destOrd="0" parTransId="{6CE07D08-2E61-4C64-977F-5F0E40CDFC4C}" sibTransId="{0D90AFF9-0711-4C91-A0D5-BA91E63477F3}"/>
    <dgm:cxn modelId="{C3772B25-AF19-4338-8616-B46F207C725C}" type="presOf" srcId="{3EF11A8C-2B4C-48A9-83BD-2891A0682103}" destId="{03B21F6D-A645-4FDF-B6F7-3FADF529B996}" srcOrd="0" destOrd="2" presId="urn:microsoft.com/office/officeart/2005/8/layout/default"/>
    <dgm:cxn modelId="{6CD2DF36-F82E-4B5B-8C59-E48A55DC3469}" srcId="{72BFA9F8-2123-458D-AF2A-C2AAEE976E19}" destId="{CF7110F1-7075-40A3-854B-5B89680A1D19}" srcOrd="0" destOrd="0" parTransId="{312223EC-745D-4065-A944-CA0B25E52E33}" sibTransId="{295C6AD7-BC62-42B1-8F84-08E36F12A734}"/>
    <dgm:cxn modelId="{114AE261-7B2B-4F3A-9D23-0C4096F55AE5}" type="presOf" srcId="{A9223B1B-7E8D-4881-8668-B7085B9E832A}" destId="{03B21F6D-A645-4FDF-B6F7-3FADF529B996}" srcOrd="0" destOrd="0" presId="urn:microsoft.com/office/officeart/2005/8/layout/default"/>
    <dgm:cxn modelId="{A3991685-5B68-4D77-BEF7-160A2B5DEF74}" type="presOf" srcId="{CF7110F1-7075-40A3-854B-5B89680A1D19}" destId="{923471AD-C9F1-4C3D-9EC2-3D7E32B49E7D}" srcOrd="0" destOrd="0" presId="urn:microsoft.com/office/officeart/2005/8/layout/default"/>
    <dgm:cxn modelId="{8332DC88-D498-4D03-A094-A35C5D19AD8B}" type="presOf" srcId="{72BFA9F8-2123-458D-AF2A-C2AAEE976E19}" destId="{69401477-F85D-4661-8F1D-65C8D95B35E3}" srcOrd="0" destOrd="0" presId="urn:microsoft.com/office/officeart/2005/8/layout/default"/>
    <dgm:cxn modelId="{E61D9B89-4D77-4AD1-B97A-C1CFF2E6C248}" srcId="{CF7110F1-7075-40A3-854B-5B89680A1D19}" destId="{D9F3DC0A-F311-4827-AE07-BB8C8C207D0E}" srcOrd="1" destOrd="0" parTransId="{8C1E301B-4CB4-4A4C-B28C-A84E5A59B9AA}" sibTransId="{7FEF35B1-4819-456C-B99A-7672002D8AEB}"/>
    <dgm:cxn modelId="{BF4E91BA-31F6-49F3-8D4C-96B6B119F9E8}" srcId="{CF7110F1-7075-40A3-854B-5B89680A1D19}" destId="{8ACD650D-E48F-4913-AFED-5E8D258F6AB0}" srcOrd="0" destOrd="0" parTransId="{DF63BB93-D0F6-40E4-8794-E2FA350CF377}" sibTransId="{E7208C61-67AD-43BA-A4EB-746900296AF0}"/>
    <dgm:cxn modelId="{C15610BE-D9AF-4708-A68D-F527DB7E28D6}" srcId="{72BFA9F8-2123-458D-AF2A-C2AAEE976E19}" destId="{A9223B1B-7E8D-4881-8668-B7085B9E832A}" srcOrd="1" destOrd="0" parTransId="{3F022237-23F7-4399-A118-DB5DE1C954F9}" sibTransId="{C6FAA22E-8FC6-400A-A274-9878DC7FB5A5}"/>
    <dgm:cxn modelId="{66D27FD2-33C7-4287-B129-0D2335EC176B}" type="presOf" srcId="{D9F3DC0A-F311-4827-AE07-BB8C8C207D0E}" destId="{923471AD-C9F1-4C3D-9EC2-3D7E32B49E7D}" srcOrd="0" destOrd="2" presId="urn:microsoft.com/office/officeart/2005/8/layout/default"/>
    <dgm:cxn modelId="{4826B1ED-6DE4-48D9-B382-E5BB70DF4F1B}" srcId="{A9223B1B-7E8D-4881-8668-B7085B9E832A}" destId="{3EF11A8C-2B4C-48A9-83BD-2891A0682103}" srcOrd="1" destOrd="0" parTransId="{8EB470D6-6E71-4279-90A6-2AAC353F1222}" sibTransId="{BFBBAE1D-BA1B-436C-B922-42CC1B154084}"/>
    <dgm:cxn modelId="{5AE64D89-2AC9-4A98-9CB4-12AC174B7011}" type="presParOf" srcId="{69401477-F85D-4661-8F1D-65C8D95B35E3}" destId="{923471AD-C9F1-4C3D-9EC2-3D7E32B49E7D}" srcOrd="0" destOrd="0" presId="urn:microsoft.com/office/officeart/2005/8/layout/default"/>
    <dgm:cxn modelId="{F55AECC0-A05B-493B-8CE3-D9DC9B04F5F1}" type="presParOf" srcId="{69401477-F85D-4661-8F1D-65C8D95B35E3}" destId="{0B807E5B-90BB-4E89-AE97-0A087ABE976D}" srcOrd="1" destOrd="0" presId="urn:microsoft.com/office/officeart/2005/8/layout/default"/>
    <dgm:cxn modelId="{6BA337AE-4062-4284-BEF9-D061C8C7B239}" type="presParOf" srcId="{69401477-F85D-4661-8F1D-65C8D95B35E3}" destId="{03B21F6D-A645-4FDF-B6F7-3FADF529B996}"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74F18C-E6D2-4CA8-A8F8-6681E701076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32CB9B4-C4B6-4569-9957-0BD0DB656C8F}">
      <dgm:prSet/>
      <dgm:spPr/>
      <dgm:t>
        <a:bodyPr/>
        <a:lstStyle/>
        <a:p>
          <a:r>
            <a:rPr lang="en-GB" i="1"/>
            <a:t>Social (High staff turnover)</a:t>
          </a:r>
          <a:endParaRPr lang="en-US"/>
        </a:p>
      </dgm:t>
    </dgm:pt>
    <dgm:pt modelId="{F7E5B277-25EB-4E05-8409-C5D3A6E7FB48}" type="parTrans" cxnId="{2624065C-52D2-43CA-99E4-C6DEF0E3374D}">
      <dgm:prSet/>
      <dgm:spPr/>
      <dgm:t>
        <a:bodyPr/>
        <a:lstStyle/>
        <a:p>
          <a:endParaRPr lang="en-US"/>
        </a:p>
      </dgm:t>
    </dgm:pt>
    <dgm:pt modelId="{8D140057-855F-479A-9DF6-814C3A1C19AC}" type="sibTrans" cxnId="{2624065C-52D2-43CA-99E4-C6DEF0E3374D}">
      <dgm:prSet/>
      <dgm:spPr/>
      <dgm:t>
        <a:bodyPr/>
        <a:lstStyle/>
        <a:p>
          <a:endParaRPr lang="en-US"/>
        </a:p>
      </dgm:t>
    </dgm:pt>
    <dgm:pt modelId="{9976B0C0-9B59-4A2C-87B7-1245E5EC1680}">
      <dgm:prSet/>
      <dgm:spPr/>
      <dgm:t>
        <a:bodyPr/>
        <a:lstStyle/>
        <a:p>
          <a:r>
            <a:rPr lang="en-GB"/>
            <a:t>Social: Staff turnover rates attributed to many staff feeling undervalued and underpaid</a:t>
          </a:r>
          <a:endParaRPr lang="en-US"/>
        </a:p>
      </dgm:t>
    </dgm:pt>
    <dgm:pt modelId="{544FEB40-C6FC-41ED-91EA-2066978A8637}" type="parTrans" cxnId="{F7B50485-1837-4BE3-99AA-F7E5119F0019}">
      <dgm:prSet/>
      <dgm:spPr/>
      <dgm:t>
        <a:bodyPr/>
        <a:lstStyle/>
        <a:p>
          <a:endParaRPr lang="en-US"/>
        </a:p>
      </dgm:t>
    </dgm:pt>
    <dgm:pt modelId="{8B5EA9CA-AC82-423E-B127-B14DB0D27752}" type="sibTrans" cxnId="{F7B50485-1837-4BE3-99AA-F7E5119F0019}">
      <dgm:prSet/>
      <dgm:spPr/>
      <dgm:t>
        <a:bodyPr/>
        <a:lstStyle/>
        <a:p>
          <a:endParaRPr lang="en-US"/>
        </a:p>
      </dgm:t>
    </dgm:pt>
    <dgm:pt modelId="{72AB0C18-68E7-4D3E-969B-2E68FA099D69}">
      <dgm:prSet/>
      <dgm:spPr/>
      <dgm:t>
        <a:bodyPr/>
        <a:lstStyle/>
        <a:p>
          <a:r>
            <a:rPr lang="en-GB"/>
            <a:t>Being overworked led to many frontline healthcare workers falling ill leading to high absenteeism</a:t>
          </a:r>
          <a:endParaRPr lang="en-US"/>
        </a:p>
      </dgm:t>
    </dgm:pt>
    <dgm:pt modelId="{A31AF3F8-C120-4429-8134-3D572E182758}" type="parTrans" cxnId="{54760883-FBD4-4783-9C1D-5EBB08DDF639}">
      <dgm:prSet/>
      <dgm:spPr/>
      <dgm:t>
        <a:bodyPr/>
        <a:lstStyle/>
        <a:p>
          <a:endParaRPr lang="en-US"/>
        </a:p>
      </dgm:t>
    </dgm:pt>
    <dgm:pt modelId="{4BD0474E-FDC3-485B-9BE4-FDF7315F6453}" type="sibTrans" cxnId="{54760883-FBD4-4783-9C1D-5EBB08DDF639}">
      <dgm:prSet/>
      <dgm:spPr/>
      <dgm:t>
        <a:bodyPr/>
        <a:lstStyle/>
        <a:p>
          <a:endParaRPr lang="en-US"/>
        </a:p>
      </dgm:t>
    </dgm:pt>
    <dgm:pt modelId="{20FED810-112A-40A3-849B-A7DA9150701E}">
      <dgm:prSet/>
      <dgm:spPr/>
      <dgm:t>
        <a:bodyPr/>
        <a:lstStyle/>
        <a:p>
          <a:r>
            <a:rPr lang="en-GB" i="1"/>
            <a:t>Technological (Mobile applications)</a:t>
          </a:r>
          <a:endParaRPr lang="en-US"/>
        </a:p>
      </dgm:t>
    </dgm:pt>
    <dgm:pt modelId="{A87B6665-9D1D-4C19-9E8A-0C67D4E505A1}" type="parTrans" cxnId="{ADF15D4F-37C4-4BA5-AABF-F252846DAB4A}">
      <dgm:prSet/>
      <dgm:spPr/>
      <dgm:t>
        <a:bodyPr/>
        <a:lstStyle/>
        <a:p>
          <a:endParaRPr lang="en-US"/>
        </a:p>
      </dgm:t>
    </dgm:pt>
    <dgm:pt modelId="{CADB62A1-4F59-4647-95A2-4E49233057F5}" type="sibTrans" cxnId="{ADF15D4F-37C4-4BA5-AABF-F252846DAB4A}">
      <dgm:prSet/>
      <dgm:spPr/>
      <dgm:t>
        <a:bodyPr/>
        <a:lstStyle/>
        <a:p>
          <a:endParaRPr lang="en-US"/>
        </a:p>
      </dgm:t>
    </dgm:pt>
    <dgm:pt modelId="{F6398A2E-43B0-4FA1-ADFC-461F7CC6402F}">
      <dgm:prSet/>
      <dgm:spPr/>
      <dgm:t>
        <a:bodyPr/>
        <a:lstStyle/>
        <a:p>
          <a:r>
            <a:rPr lang="en-GB"/>
            <a:t>Mobile applications can overturn the conventional nurse staffing industry</a:t>
          </a:r>
          <a:endParaRPr lang="en-US"/>
        </a:p>
      </dgm:t>
    </dgm:pt>
    <dgm:pt modelId="{BB232700-38DC-4296-9D59-99622FE17D6C}" type="parTrans" cxnId="{974C9FC2-646C-4A2E-8FEE-97BA1F555D79}">
      <dgm:prSet/>
      <dgm:spPr/>
      <dgm:t>
        <a:bodyPr/>
        <a:lstStyle/>
        <a:p>
          <a:endParaRPr lang="en-US"/>
        </a:p>
      </dgm:t>
    </dgm:pt>
    <dgm:pt modelId="{80518A8C-1666-4C72-8F40-EACA322E7F4B}" type="sibTrans" cxnId="{974C9FC2-646C-4A2E-8FEE-97BA1F555D79}">
      <dgm:prSet/>
      <dgm:spPr/>
      <dgm:t>
        <a:bodyPr/>
        <a:lstStyle/>
        <a:p>
          <a:endParaRPr lang="en-US"/>
        </a:p>
      </dgm:t>
    </dgm:pt>
    <dgm:pt modelId="{77D9A565-9A98-4CB5-A7A6-9DFBC9EDA2B0}">
      <dgm:prSet/>
      <dgm:spPr/>
      <dgm:t>
        <a:bodyPr/>
        <a:lstStyle/>
        <a:p>
          <a:r>
            <a:rPr lang="en-GB"/>
            <a:t>Mobile staffing applications can help nurses to stay more connected to their professions</a:t>
          </a:r>
          <a:endParaRPr lang="en-US"/>
        </a:p>
      </dgm:t>
    </dgm:pt>
    <dgm:pt modelId="{EA19E9DA-816E-4240-8188-98EB0AD5ECDC}" type="parTrans" cxnId="{06D724DF-3E29-4869-A4FD-F78955A28A44}">
      <dgm:prSet/>
      <dgm:spPr/>
      <dgm:t>
        <a:bodyPr/>
        <a:lstStyle/>
        <a:p>
          <a:endParaRPr lang="en-US"/>
        </a:p>
      </dgm:t>
    </dgm:pt>
    <dgm:pt modelId="{4A4A6F04-D395-4B02-8B92-5C0151A5663D}" type="sibTrans" cxnId="{06D724DF-3E29-4869-A4FD-F78955A28A44}">
      <dgm:prSet/>
      <dgm:spPr/>
      <dgm:t>
        <a:bodyPr/>
        <a:lstStyle/>
        <a:p>
          <a:endParaRPr lang="en-US"/>
        </a:p>
      </dgm:t>
    </dgm:pt>
    <dgm:pt modelId="{5E3356EE-210D-4DE0-9B31-F2739A883B14}" type="pres">
      <dgm:prSet presAssocID="{E974F18C-E6D2-4CA8-A8F8-6681E701076D}" presName="diagram" presStyleCnt="0">
        <dgm:presLayoutVars>
          <dgm:dir/>
          <dgm:resizeHandles val="exact"/>
        </dgm:presLayoutVars>
      </dgm:prSet>
      <dgm:spPr/>
    </dgm:pt>
    <dgm:pt modelId="{C40C873E-60A5-4809-972F-FBB1435CBEE4}" type="pres">
      <dgm:prSet presAssocID="{532CB9B4-C4B6-4569-9957-0BD0DB656C8F}" presName="node" presStyleLbl="node1" presStyleIdx="0" presStyleCnt="2">
        <dgm:presLayoutVars>
          <dgm:bulletEnabled val="1"/>
        </dgm:presLayoutVars>
      </dgm:prSet>
      <dgm:spPr/>
    </dgm:pt>
    <dgm:pt modelId="{2B112356-2A69-4EF3-AA1B-29E0F3BC7F7C}" type="pres">
      <dgm:prSet presAssocID="{8D140057-855F-479A-9DF6-814C3A1C19AC}" presName="sibTrans" presStyleCnt="0"/>
      <dgm:spPr/>
    </dgm:pt>
    <dgm:pt modelId="{1E5F957E-F997-4789-82F3-1B2D4A1DB289}" type="pres">
      <dgm:prSet presAssocID="{20FED810-112A-40A3-849B-A7DA9150701E}" presName="node" presStyleLbl="node1" presStyleIdx="1" presStyleCnt="2">
        <dgm:presLayoutVars>
          <dgm:bulletEnabled val="1"/>
        </dgm:presLayoutVars>
      </dgm:prSet>
      <dgm:spPr/>
    </dgm:pt>
  </dgm:ptLst>
  <dgm:cxnLst>
    <dgm:cxn modelId="{9BB5A312-4894-4E1A-A801-695B086159E6}" type="presOf" srcId="{77D9A565-9A98-4CB5-A7A6-9DFBC9EDA2B0}" destId="{1E5F957E-F997-4789-82F3-1B2D4A1DB289}" srcOrd="0" destOrd="2" presId="urn:microsoft.com/office/officeart/2005/8/layout/default"/>
    <dgm:cxn modelId="{2624065C-52D2-43CA-99E4-C6DEF0E3374D}" srcId="{E974F18C-E6D2-4CA8-A8F8-6681E701076D}" destId="{532CB9B4-C4B6-4569-9957-0BD0DB656C8F}" srcOrd="0" destOrd="0" parTransId="{F7E5B277-25EB-4E05-8409-C5D3A6E7FB48}" sibTransId="{8D140057-855F-479A-9DF6-814C3A1C19AC}"/>
    <dgm:cxn modelId="{ADF15D4F-37C4-4BA5-AABF-F252846DAB4A}" srcId="{E974F18C-E6D2-4CA8-A8F8-6681E701076D}" destId="{20FED810-112A-40A3-849B-A7DA9150701E}" srcOrd="1" destOrd="0" parTransId="{A87B6665-9D1D-4C19-9E8A-0C67D4E505A1}" sibTransId="{CADB62A1-4F59-4647-95A2-4E49233057F5}"/>
    <dgm:cxn modelId="{54760883-FBD4-4783-9C1D-5EBB08DDF639}" srcId="{532CB9B4-C4B6-4569-9957-0BD0DB656C8F}" destId="{72AB0C18-68E7-4D3E-969B-2E68FA099D69}" srcOrd="1" destOrd="0" parTransId="{A31AF3F8-C120-4429-8134-3D572E182758}" sibTransId="{4BD0474E-FDC3-485B-9BE4-FDF7315F6453}"/>
    <dgm:cxn modelId="{F7B50485-1837-4BE3-99AA-F7E5119F0019}" srcId="{532CB9B4-C4B6-4569-9957-0BD0DB656C8F}" destId="{9976B0C0-9B59-4A2C-87B7-1245E5EC1680}" srcOrd="0" destOrd="0" parTransId="{544FEB40-C6FC-41ED-91EA-2066978A8637}" sibTransId="{8B5EA9CA-AC82-423E-B127-B14DB0D27752}"/>
    <dgm:cxn modelId="{070995BA-6517-4A90-A932-6159207968D3}" type="presOf" srcId="{9976B0C0-9B59-4A2C-87B7-1245E5EC1680}" destId="{C40C873E-60A5-4809-972F-FBB1435CBEE4}" srcOrd="0" destOrd="1" presId="urn:microsoft.com/office/officeart/2005/8/layout/default"/>
    <dgm:cxn modelId="{F0CF63BB-2458-4D7A-909E-F2978F884AA0}" type="presOf" srcId="{72AB0C18-68E7-4D3E-969B-2E68FA099D69}" destId="{C40C873E-60A5-4809-972F-FBB1435CBEE4}" srcOrd="0" destOrd="2" presId="urn:microsoft.com/office/officeart/2005/8/layout/default"/>
    <dgm:cxn modelId="{974C9FC2-646C-4A2E-8FEE-97BA1F555D79}" srcId="{20FED810-112A-40A3-849B-A7DA9150701E}" destId="{F6398A2E-43B0-4FA1-ADFC-461F7CC6402F}" srcOrd="0" destOrd="0" parTransId="{BB232700-38DC-4296-9D59-99622FE17D6C}" sibTransId="{80518A8C-1666-4C72-8F40-EACA322E7F4B}"/>
    <dgm:cxn modelId="{06D724DF-3E29-4869-A4FD-F78955A28A44}" srcId="{20FED810-112A-40A3-849B-A7DA9150701E}" destId="{77D9A565-9A98-4CB5-A7A6-9DFBC9EDA2B0}" srcOrd="1" destOrd="0" parTransId="{EA19E9DA-816E-4240-8188-98EB0AD5ECDC}" sibTransId="{4A4A6F04-D395-4B02-8B92-5C0151A5663D}"/>
    <dgm:cxn modelId="{337EA9E6-8009-4C3E-A088-16498074B751}" type="presOf" srcId="{20FED810-112A-40A3-849B-A7DA9150701E}" destId="{1E5F957E-F997-4789-82F3-1B2D4A1DB289}" srcOrd="0" destOrd="0" presId="urn:microsoft.com/office/officeart/2005/8/layout/default"/>
    <dgm:cxn modelId="{265D8BEA-4F3E-4D12-9DEE-A621CA2642FE}" type="presOf" srcId="{F6398A2E-43B0-4FA1-ADFC-461F7CC6402F}" destId="{1E5F957E-F997-4789-82F3-1B2D4A1DB289}" srcOrd="0" destOrd="1" presId="urn:microsoft.com/office/officeart/2005/8/layout/default"/>
    <dgm:cxn modelId="{C0BB4CEB-BE97-4CF2-A675-58E52BF63383}" type="presOf" srcId="{532CB9B4-C4B6-4569-9957-0BD0DB656C8F}" destId="{C40C873E-60A5-4809-972F-FBB1435CBEE4}" srcOrd="0" destOrd="0" presId="urn:microsoft.com/office/officeart/2005/8/layout/default"/>
    <dgm:cxn modelId="{657450EB-4C2B-4A7F-8855-E474320D54BB}" type="presOf" srcId="{E974F18C-E6D2-4CA8-A8F8-6681E701076D}" destId="{5E3356EE-210D-4DE0-9B31-F2739A883B14}" srcOrd="0" destOrd="0" presId="urn:microsoft.com/office/officeart/2005/8/layout/default"/>
    <dgm:cxn modelId="{CB9C3C9C-BE5B-4F71-9A5D-D9A70D07FD53}" type="presParOf" srcId="{5E3356EE-210D-4DE0-9B31-F2739A883B14}" destId="{C40C873E-60A5-4809-972F-FBB1435CBEE4}" srcOrd="0" destOrd="0" presId="urn:microsoft.com/office/officeart/2005/8/layout/default"/>
    <dgm:cxn modelId="{F5CAC5CE-AE56-4EE5-82B4-CFF04952AC19}" type="presParOf" srcId="{5E3356EE-210D-4DE0-9B31-F2739A883B14}" destId="{2B112356-2A69-4EF3-AA1B-29E0F3BC7F7C}" srcOrd="1" destOrd="0" presId="urn:microsoft.com/office/officeart/2005/8/layout/default"/>
    <dgm:cxn modelId="{090DA908-DFB5-44B9-A59E-C0D773F6CBB9}" type="presParOf" srcId="{5E3356EE-210D-4DE0-9B31-F2739A883B14}" destId="{1E5F957E-F997-4789-82F3-1B2D4A1DB289}"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6D95BB-A352-439C-A4D6-8D08B674320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87AF30A-E1D1-49E0-990F-8B65A5E87A04}">
      <dgm:prSet/>
      <dgm:spPr/>
      <dgm:t>
        <a:bodyPr/>
        <a:lstStyle/>
        <a:p>
          <a:r>
            <a:rPr lang="en-GB" i="1"/>
            <a:t>Legal</a:t>
          </a:r>
          <a:endParaRPr lang="en-US"/>
        </a:p>
      </dgm:t>
    </dgm:pt>
    <dgm:pt modelId="{7E7419CE-3E2B-449C-B790-C69E7471AE79}" type="parTrans" cxnId="{A30FCA02-9ED9-43EA-9D32-F718EB700A5B}">
      <dgm:prSet/>
      <dgm:spPr/>
      <dgm:t>
        <a:bodyPr/>
        <a:lstStyle/>
        <a:p>
          <a:endParaRPr lang="en-US"/>
        </a:p>
      </dgm:t>
    </dgm:pt>
    <dgm:pt modelId="{732528F7-3D6A-4574-B9FA-06A5C4DC5A78}" type="sibTrans" cxnId="{A30FCA02-9ED9-43EA-9D32-F718EB700A5B}">
      <dgm:prSet/>
      <dgm:spPr/>
      <dgm:t>
        <a:bodyPr/>
        <a:lstStyle/>
        <a:p>
          <a:endParaRPr lang="en-US"/>
        </a:p>
      </dgm:t>
    </dgm:pt>
    <dgm:pt modelId="{DC158028-269B-46C9-9D90-4679C7145F89}">
      <dgm:prSet/>
      <dgm:spPr/>
      <dgm:t>
        <a:bodyPr/>
        <a:lstStyle/>
        <a:p>
          <a:r>
            <a:rPr lang="en-GB" dirty="0"/>
            <a:t>Care Act (England) 2014 provides the opportunity for Proper Care UK </a:t>
          </a:r>
          <a:endParaRPr lang="en-US" dirty="0"/>
        </a:p>
      </dgm:t>
    </dgm:pt>
    <dgm:pt modelId="{31301127-7236-4CDD-8490-1869088F70BF}" type="parTrans" cxnId="{3A5D9D89-AA01-44C6-B284-0D058390914B}">
      <dgm:prSet/>
      <dgm:spPr/>
      <dgm:t>
        <a:bodyPr/>
        <a:lstStyle/>
        <a:p>
          <a:endParaRPr lang="en-US"/>
        </a:p>
      </dgm:t>
    </dgm:pt>
    <dgm:pt modelId="{0D91AD1C-0D7F-4E3E-9B3C-7F47B742F161}" type="sibTrans" cxnId="{3A5D9D89-AA01-44C6-B284-0D058390914B}">
      <dgm:prSet/>
      <dgm:spPr/>
      <dgm:t>
        <a:bodyPr/>
        <a:lstStyle/>
        <a:p>
          <a:endParaRPr lang="en-US"/>
        </a:p>
      </dgm:t>
    </dgm:pt>
    <dgm:pt modelId="{8584D2F7-C48F-4043-AC71-B035B43E937A}">
      <dgm:prSet/>
      <dgm:spPr/>
      <dgm:t>
        <a:bodyPr/>
        <a:lstStyle/>
        <a:p>
          <a:r>
            <a:rPr lang="en-GB"/>
            <a:t>To assess the needs of adult patients for support and care</a:t>
          </a:r>
          <a:endParaRPr lang="en-US"/>
        </a:p>
      </dgm:t>
    </dgm:pt>
    <dgm:pt modelId="{7AA3301E-B39A-4BAB-93A3-11B01D899208}" type="parTrans" cxnId="{11466E0C-4659-4DDC-A22C-999885004CA7}">
      <dgm:prSet/>
      <dgm:spPr/>
      <dgm:t>
        <a:bodyPr/>
        <a:lstStyle/>
        <a:p>
          <a:endParaRPr lang="en-US"/>
        </a:p>
      </dgm:t>
    </dgm:pt>
    <dgm:pt modelId="{2BF91423-707E-44CB-92A9-EFA8CB9DE970}" type="sibTrans" cxnId="{11466E0C-4659-4DDC-A22C-999885004CA7}">
      <dgm:prSet/>
      <dgm:spPr/>
      <dgm:t>
        <a:bodyPr/>
        <a:lstStyle/>
        <a:p>
          <a:endParaRPr lang="en-US"/>
        </a:p>
      </dgm:t>
    </dgm:pt>
    <dgm:pt modelId="{B1C4046B-C063-468B-AC29-2EBA5DF1A66A}">
      <dgm:prSet/>
      <dgm:spPr/>
      <dgm:t>
        <a:bodyPr/>
        <a:lstStyle/>
        <a:p>
          <a:r>
            <a:rPr lang="en-GB" i="1"/>
            <a:t>Environmental</a:t>
          </a:r>
          <a:endParaRPr lang="en-US"/>
        </a:p>
      </dgm:t>
    </dgm:pt>
    <dgm:pt modelId="{3BDC6AF0-A59D-4C6A-8853-B351BA957716}" type="parTrans" cxnId="{525A7E21-432B-486C-89AC-2EC89A60B070}">
      <dgm:prSet/>
      <dgm:spPr/>
      <dgm:t>
        <a:bodyPr/>
        <a:lstStyle/>
        <a:p>
          <a:endParaRPr lang="en-US"/>
        </a:p>
      </dgm:t>
    </dgm:pt>
    <dgm:pt modelId="{73582514-FFD8-4FC5-A6F5-A5D48F88427D}" type="sibTrans" cxnId="{525A7E21-432B-486C-89AC-2EC89A60B070}">
      <dgm:prSet/>
      <dgm:spPr/>
      <dgm:t>
        <a:bodyPr/>
        <a:lstStyle/>
        <a:p>
          <a:endParaRPr lang="en-US"/>
        </a:p>
      </dgm:t>
    </dgm:pt>
    <dgm:pt modelId="{C7DB5494-62FD-472F-9BB8-3EA7C1739F1D}">
      <dgm:prSet/>
      <dgm:spPr/>
      <dgm:t>
        <a:bodyPr/>
        <a:lstStyle/>
        <a:p>
          <a:r>
            <a:rPr lang="en-GB"/>
            <a:t>NHS has come under fire for engaging in acts of wasting precious resources</a:t>
          </a:r>
          <a:endParaRPr lang="en-US"/>
        </a:p>
      </dgm:t>
    </dgm:pt>
    <dgm:pt modelId="{D5A1FD80-9C08-47A7-B8A4-688051FEF5CB}" type="parTrans" cxnId="{3BB8FAE9-E135-4DB5-B3B7-3F04554F4845}">
      <dgm:prSet/>
      <dgm:spPr/>
      <dgm:t>
        <a:bodyPr/>
        <a:lstStyle/>
        <a:p>
          <a:endParaRPr lang="en-US"/>
        </a:p>
      </dgm:t>
    </dgm:pt>
    <dgm:pt modelId="{E475C5A9-7671-4CB7-B5C9-17D2C14CCEEE}" type="sibTrans" cxnId="{3BB8FAE9-E135-4DB5-B3B7-3F04554F4845}">
      <dgm:prSet/>
      <dgm:spPr/>
      <dgm:t>
        <a:bodyPr/>
        <a:lstStyle/>
        <a:p>
          <a:endParaRPr lang="en-US"/>
        </a:p>
      </dgm:t>
    </dgm:pt>
    <dgm:pt modelId="{5366F03A-CA18-48DA-AC44-F87422F1B5B8}">
      <dgm:prSet/>
      <dgm:spPr/>
      <dgm:t>
        <a:bodyPr/>
        <a:lstStyle/>
        <a:p>
          <a:r>
            <a:rPr lang="en-GB"/>
            <a:t>NHS losing its reputation in the minds of the public</a:t>
          </a:r>
          <a:endParaRPr lang="en-US"/>
        </a:p>
      </dgm:t>
    </dgm:pt>
    <dgm:pt modelId="{A4E45AF4-71BA-4A5F-8425-36175E5CB01E}" type="parTrans" cxnId="{7F96668D-987F-4BDA-A003-BDA29C60F9DF}">
      <dgm:prSet/>
      <dgm:spPr/>
      <dgm:t>
        <a:bodyPr/>
        <a:lstStyle/>
        <a:p>
          <a:endParaRPr lang="en-US"/>
        </a:p>
      </dgm:t>
    </dgm:pt>
    <dgm:pt modelId="{9816705B-26CB-4548-A50E-6D6B4112DEFF}" type="sibTrans" cxnId="{7F96668D-987F-4BDA-A003-BDA29C60F9DF}">
      <dgm:prSet/>
      <dgm:spPr/>
      <dgm:t>
        <a:bodyPr/>
        <a:lstStyle/>
        <a:p>
          <a:endParaRPr lang="en-US"/>
        </a:p>
      </dgm:t>
    </dgm:pt>
    <dgm:pt modelId="{91490394-CD65-4420-BBFF-0C63193ECD4E}" type="pres">
      <dgm:prSet presAssocID="{D66D95BB-A352-439C-A4D6-8D08B674320A}" presName="diagram" presStyleCnt="0">
        <dgm:presLayoutVars>
          <dgm:dir/>
          <dgm:resizeHandles val="exact"/>
        </dgm:presLayoutVars>
      </dgm:prSet>
      <dgm:spPr/>
    </dgm:pt>
    <dgm:pt modelId="{B40381C4-03EB-4DB5-870E-EC520765B469}" type="pres">
      <dgm:prSet presAssocID="{B87AF30A-E1D1-49E0-990F-8B65A5E87A04}" presName="node" presStyleLbl="node1" presStyleIdx="0" presStyleCnt="2">
        <dgm:presLayoutVars>
          <dgm:bulletEnabled val="1"/>
        </dgm:presLayoutVars>
      </dgm:prSet>
      <dgm:spPr/>
    </dgm:pt>
    <dgm:pt modelId="{95A0879D-8F29-446E-8EED-409BE3422914}" type="pres">
      <dgm:prSet presAssocID="{732528F7-3D6A-4574-B9FA-06A5C4DC5A78}" presName="sibTrans" presStyleCnt="0"/>
      <dgm:spPr/>
    </dgm:pt>
    <dgm:pt modelId="{68B82BE1-3E0F-46A6-A6B2-E4F5E37C057A}" type="pres">
      <dgm:prSet presAssocID="{B1C4046B-C063-468B-AC29-2EBA5DF1A66A}" presName="node" presStyleLbl="node1" presStyleIdx="1" presStyleCnt="2">
        <dgm:presLayoutVars>
          <dgm:bulletEnabled val="1"/>
        </dgm:presLayoutVars>
      </dgm:prSet>
      <dgm:spPr/>
    </dgm:pt>
  </dgm:ptLst>
  <dgm:cxnLst>
    <dgm:cxn modelId="{A30FCA02-9ED9-43EA-9D32-F718EB700A5B}" srcId="{D66D95BB-A352-439C-A4D6-8D08B674320A}" destId="{B87AF30A-E1D1-49E0-990F-8B65A5E87A04}" srcOrd="0" destOrd="0" parTransId="{7E7419CE-3E2B-449C-B790-C69E7471AE79}" sibTransId="{732528F7-3D6A-4574-B9FA-06A5C4DC5A78}"/>
    <dgm:cxn modelId="{11466E0C-4659-4DDC-A22C-999885004CA7}" srcId="{B87AF30A-E1D1-49E0-990F-8B65A5E87A04}" destId="{8584D2F7-C48F-4043-AC71-B035B43E937A}" srcOrd="1" destOrd="0" parTransId="{7AA3301E-B39A-4BAB-93A3-11B01D899208}" sibTransId="{2BF91423-707E-44CB-92A9-EFA8CB9DE970}"/>
    <dgm:cxn modelId="{AAA0340D-2474-4BE0-8283-CC0B16018784}" type="presOf" srcId="{D66D95BB-A352-439C-A4D6-8D08B674320A}" destId="{91490394-CD65-4420-BBFF-0C63193ECD4E}" srcOrd="0" destOrd="0" presId="urn:microsoft.com/office/officeart/2005/8/layout/default"/>
    <dgm:cxn modelId="{525A7E21-432B-486C-89AC-2EC89A60B070}" srcId="{D66D95BB-A352-439C-A4D6-8D08B674320A}" destId="{B1C4046B-C063-468B-AC29-2EBA5DF1A66A}" srcOrd="1" destOrd="0" parTransId="{3BDC6AF0-A59D-4C6A-8853-B351BA957716}" sibTransId="{73582514-FFD8-4FC5-A6F5-A5D48F88427D}"/>
    <dgm:cxn modelId="{7C5EF062-361A-4C87-AC05-4AC81452D85D}" type="presOf" srcId="{B1C4046B-C063-468B-AC29-2EBA5DF1A66A}" destId="{68B82BE1-3E0F-46A6-A6B2-E4F5E37C057A}" srcOrd="0" destOrd="0" presId="urn:microsoft.com/office/officeart/2005/8/layout/default"/>
    <dgm:cxn modelId="{A5AF6044-5221-4A48-B8EA-567DC4F6EF57}" type="presOf" srcId="{C7DB5494-62FD-472F-9BB8-3EA7C1739F1D}" destId="{68B82BE1-3E0F-46A6-A6B2-E4F5E37C057A}" srcOrd="0" destOrd="1" presId="urn:microsoft.com/office/officeart/2005/8/layout/default"/>
    <dgm:cxn modelId="{8BD4B556-C916-4EE8-A2B2-6ED1557C8410}" type="presOf" srcId="{5366F03A-CA18-48DA-AC44-F87422F1B5B8}" destId="{68B82BE1-3E0F-46A6-A6B2-E4F5E37C057A}" srcOrd="0" destOrd="2" presId="urn:microsoft.com/office/officeart/2005/8/layout/default"/>
    <dgm:cxn modelId="{3A5D9D89-AA01-44C6-B284-0D058390914B}" srcId="{B87AF30A-E1D1-49E0-990F-8B65A5E87A04}" destId="{DC158028-269B-46C9-9D90-4679C7145F89}" srcOrd="0" destOrd="0" parTransId="{31301127-7236-4CDD-8490-1869088F70BF}" sibTransId="{0D91AD1C-0D7F-4E3E-9B3C-7F47B742F161}"/>
    <dgm:cxn modelId="{7F96668D-987F-4BDA-A003-BDA29C60F9DF}" srcId="{B1C4046B-C063-468B-AC29-2EBA5DF1A66A}" destId="{5366F03A-CA18-48DA-AC44-F87422F1B5B8}" srcOrd="1" destOrd="0" parTransId="{A4E45AF4-71BA-4A5F-8425-36175E5CB01E}" sibTransId="{9816705B-26CB-4548-A50E-6D6B4112DEFF}"/>
    <dgm:cxn modelId="{821F3CB8-41B9-4F77-AB67-AD951A3ADEDB}" type="presOf" srcId="{8584D2F7-C48F-4043-AC71-B035B43E937A}" destId="{B40381C4-03EB-4DB5-870E-EC520765B469}" srcOrd="0" destOrd="2" presId="urn:microsoft.com/office/officeart/2005/8/layout/default"/>
    <dgm:cxn modelId="{630186D6-341A-4B76-A563-6B26950632FE}" type="presOf" srcId="{DC158028-269B-46C9-9D90-4679C7145F89}" destId="{B40381C4-03EB-4DB5-870E-EC520765B469}" srcOrd="0" destOrd="1" presId="urn:microsoft.com/office/officeart/2005/8/layout/default"/>
    <dgm:cxn modelId="{3BB8FAE9-E135-4DB5-B3B7-3F04554F4845}" srcId="{B1C4046B-C063-468B-AC29-2EBA5DF1A66A}" destId="{C7DB5494-62FD-472F-9BB8-3EA7C1739F1D}" srcOrd="0" destOrd="0" parTransId="{D5A1FD80-9C08-47A7-B8A4-688051FEF5CB}" sibTransId="{E475C5A9-7671-4CB7-B5C9-17D2C14CCEEE}"/>
    <dgm:cxn modelId="{660EC2F1-CEEC-4F91-A257-8CDB5336B802}" type="presOf" srcId="{B87AF30A-E1D1-49E0-990F-8B65A5E87A04}" destId="{B40381C4-03EB-4DB5-870E-EC520765B469}" srcOrd="0" destOrd="0" presId="urn:microsoft.com/office/officeart/2005/8/layout/default"/>
    <dgm:cxn modelId="{88DC0FB9-E2E3-4CED-A857-33393541240A}" type="presParOf" srcId="{91490394-CD65-4420-BBFF-0C63193ECD4E}" destId="{B40381C4-03EB-4DB5-870E-EC520765B469}" srcOrd="0" destOrd="0" presId="urn:microsoft.com/office/officeart/2005/8/layout/default"/>
    <dgm:cxn modelId="{C06AEE1A-B20C-4E9F-BB32-2A41B400AB43}" type="presParOf" srcId="{91490394-CD65-4420-BBFF-0C63193ECD4E}" destId="{95A0879D-8F29-446E-8EED-409BE3422914}" srcOrd="1" destOrd="0" presId="urn:microsoft.com/office/officeart/2005/8/layout/default"/>
    <dgm:cxn modelId="{82B746A0-D27A-438C-B549-5E9CD6C504E0}" type="presParOf" srcId="{91490394-CD65-4420-BBFF-0C63193ECD4E}" destId="{68B82BE1-3E0F-46A6-A6B2-E4F5E37C057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37BFC5-EB5F-480F-8272-70239B9A579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2780C22-573E-4F0F-8AEF-FC9DC6F64B33}">
      <dgm:prSet/>
      <dgm:spPr/>
      <dgm:t>
        <a:bodyPr/>
        <a:lstStyle/>
        <a:p>
          <a:r>
            <a:rPr lang="en-GB"/>
            <a:t>Implementation of wellness programs can minimise the issue of health-related absences</a:t>
          </a:r>
          <a:endParaRPr lang="en-US"/>
        </a:p>
      </dgm:t>
    </dgm:pt>
    <dgm:pt modelId="{EAC3596E-DE51-45D3-A1C8-D539880C99C6}" type="parTrans" cxnId="{4FD38A06-EA27-4E19-A138-F70C97B9E31F}">
      <dgm:prSet/>
      <dgm:spPr/>
      <dgm:t>
        <a:bodyPr/>
        <a:lstStyle/>
        <a:p>
          <a:endParaRPr lang="en-US"/>
        </a:p>
      </dgm:t>
    </dgm:pt>
    <dgm:pt modelId="{01577A58-A985-4D3E-8A04-9E4456367D2B}" type="sibTrans" cxnId="{4FD38A06-EA27-4E19-A138-F70C97B9E31F}">
      <dgm:prSet/>
      <dgm:spPr/>
      <dgm:t>
        <a:bodyPr/>
        <a:lstStyle/>
        <a:p>
          <a:endParaRPr lang="en-US"/>
        </a:p>
      </dgm:t>
    </dgm:pt>
    <dgm:pt modelId="{7810E1B2-6893-4193-91E5-43DE216033C3}">
      <dgm:prSet/>
      <dgm:spPr/>
      <dgm:t>
        <a:bodyPr/>
        <a:lstStyle/>
        <a:p>
          <a:r>
            <a:rPr lang="en-GB"/>
            <a:t>NHS may also consider offering flexible working hours to the nurses</a:t>
          </a:r>
          <a:endParaRPr lang="en-US"/>
        </a:p>
      </dgm:t>
    </dgm:pt>
    <dgm:pt modelId="{9E525B79-6E9C-46F7-B044-63D4DD1231AD}" type="parTrans" cxnId="{EC38D40A-8776-4E43-B7C3-0DBCDEF8ED87}">
      <dgm:prSet/>
      <dgm:spPr/>
      <dgm:t>
        <a:bodyPr/>
        <a:lstStyle/>
        <a:p>
          <a:endParaRPr lang="en-US"/>
        </a:p>
      </dgm:t>
    </dgm:pt>
    <dgm:pt modelId="{C7BD9828-F077-4998-8FBE-93F08ACAED79}" type="sibTrans" cxnId="{EC38D40A-8776-4E43-B7C3-0DBCDEF8ED87}">
      <dgm:prSet/>
      <dgm:spPr/>
      <dgm:t>
        <a:bodyPr/>
        <a:lstStyle/>
        <a:p>
          <a:endParaRPr lang="en-US"/>
        </a:p>
      </dgm:t>
    </dgm:pt>
    <dgm:pt modelId="{1B28DF89-B26D-4E9A-9EF1-00A19780B4BA}" type="pres">
      <dgm:prSet presAssocID="{F737BFC5-EB5F-480F-8272-70239B9A5794}" presName="linear" presStyleCnt="0">
        <dgm:presLayoutVars>
          <dgm:animLvl val="lvl"/>
          <dgm:resizeHandles val="exact"/>
        </dgm:presLayoutVars>
      </dgm:prSet>
      <dgm:spPr/>
    </dgm:pt>
    <dgm:pt modelId="{45B891C3-CDBE-4BD2-AF18-41E355389419}" type="pres">
      <dgm:prSet presAssocID="{E2780C22-573E-4F0F-8AEF-FC9DC6F64B33}" presName="parentText" presStyleLbl="node1" presStyleIdx="0" presStyleCnt="2">
        <dgm:presLayoutVars>
          <dgm:chMax val="0"/>
          <dgm:bulletEnabled val="1"/>
        </dgm:presLayoutVars>
      </dgm:prSet>
      <dgm:spPr/>
    </dgm:pt>
    <dgm:pt modelId="{4B2B2B6A-F4BA-4679-8403-4B3309ED7501}" type="pres">
      <dgm:prSet presAssocID="{01577A58-A985-4D3E-8A04-9E4456367D2B}" presName="spacer" presStyleCnt="0"/>
      <dgm:spPr/>
    </dgm:pt>
    <dgm:pt modelId="{984DE367-2123-4812-8981-3903574D758A}" type="pres">
      <dgm:prSet presAssocID="{7810E1B2-6893-4193-91E5-43DE216033C3}" presName="parentText" presStyleLbl="node1" presStyleIdx="1" presStyleCnt="2">
        <dgm:presLayoutVars>
          <dgm:chMax val="0"/>
          <dgm:bulletEnabled val="1"/>
        </dgm:presLayoutVars>
      </dgm:prSet>
      <dgm:spPr/>
    </dgm:pt>
  </dgm:ptLst>
  <dgm:cxnLst>
    <dgm:cxn modelId="{4FD38A06-EA27-4E19-A138-F70C97B9E31F}" srcId="{F737BFC5-EB5F-480F-8272-70239B9A5794}" destId="{E2780C22-573E-4F0F-8AEF-FC9DC6F64B33}" srcOrd="0" destOrd="0" parTransId="{EAC3596E-DE51-45D3-A1C8-D539880C99C6}" sibTransId="{01577A58-A985-4D3E-8A04-9E4456367D2B}"/>
    <dgm:cxn modelId="{EC38D40A-8776-4E43-B7C3-0DBCDEF8ED87}" srcId="{F737BFC5-EB5F-480F-8272-70239B9A5794}" destId="{7810E1B2-6893-4193-91E5-43DE216033C3}" srcOrd="1" destOrd="0" parTransId="{9E525B79-6E9C-46F7-B044-63D4DD1231AD}" sibTransId="{C7BD9828-F077-4998-8FBE-93F08ACAED79}"/>
    <dgm:cxn modelId="{1C3327A4-F61E-4A83-B699-ED563AF468A9}" type="presOf" srcId="{F737BFC5-EB5F-480F-8272-70239B9A5794}" destId="{1B28DF89-B26D-4E9A-9EF1-00A19780B4BA}" srcOrd="0" destOrd="0" presId="urn:microsoft.com/office/officeart/2005/8/layout/vList2"/>
    <dgm:cxn modelId="{EAC818A6-96FA-4D90-9AAB-CB458B7B9606}" type="presOf" srcId="{E2780C22-573E-4F0F-8AEF-FC9DC6F64B33}" destId="{45B891C3-CDBE-4BD2-AF18-41E355389419}" srcOrd="0" destOrd="0" presId="urn:microsoft.com/office/officeart/2005/8/layout/vList2"/>
    <dgm:cxn modelId="{CDB36FB0-3563-43FB-BF22-CAD6E53F3A0A}" type="presOf" srcId="{7810E1B2-6893-4193-91E5-43DE216033C3}" destId="{984DE367-2123-4812-8981-3903574D758A}" srcOrd="0" destOrd="0" presId="urn:microsoft.com/office/officeart/2005/8/layout/vList2"/>
    <dgm:cxn modelId="{D843FD4E-4875-45F7-8172-20AC0BF70019}" type="presParOf" srcId="{1B28DF89-B26D-4E9A-9EF1-00A19780B4BA}" destId="{45B891C3-CDBE-4BD2-AF18-41E355389419}" srcOrd="0" destOrd="0" presId="urn:microsoft.com/office/officeart/2005/8/layout/vList2"/>
    <dgm:cxn modelId="{A9FBDB31-1D5E-435E-80D9-AA22E5AC603A}" type="presParOf" srcId="{1B28DF89-B26D-4E9A-9EF1-00A19780B4BA}" destId="{4B2B2B6A-F4BA-4679-8403-4B3309ED7501}" srcOrd="1" destOrd="0" presId="urn:microsoft.com/office/officeart/2005/8/layout/vList2"/>
    <dgm:cxn modelId="{D9653791-FCB7-4AAE-B4A2-AC7DDE78B6D1}" type="presParOf" srcId="{1B28DF89-B26D-4E9A-9EF1-00A19780B4BA}" destId="{984DE367-2123-4812-8981-3903574D758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ABE5D-2851-40D5-A69B-9B84A97932ED}">
      <dsp:nvSpPr>
        <dsp:cNvPr id="0" name=""/>
        <dsp:cNvSpPr/>
      </dsp:nvSpPr>
      <dsp:spPr>
        <a:xfrm>
          <a:off x="0" y="425"/>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55F89C-E891-441A-9282-81E1C387D8F7}">
      <dsp:nvSpPr>
        <dsp:cNvPr id="0" name=""/>
        <dsp:cNvSpPr/>
      </dsp:nvSpPr>
      <dsp:spPr>
        <a:xfrm>
          <a:off x="177184" y="132215"/>
          <a:ext cx="322153" cy="3221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F126AB-3C6D-4995-8366-DD839F2E6D75}">
      <dsp:nvSpPr>
        <dsp:cNvPr id="0" name=""/>
        <dsp:cNvSpPr/>
      </dsp:nvSpPr>
      <dsp:spPr>
        <a:xfrm>
          <a:off x="676521" y="425"/>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a:t>Slide 3: Introduction</a:t>
          </a:r>
          <a:endParaRPr lang="en-US" sz="1600" kern="1200"/>
        </a:p>
      </dsp:txBody>
      <dsp:txXfrm>
        <a:off x="676521" y="425"/>
        <a:ext cx="5952282" cy="585732"/>
      </dsp:txXfrm>
    </dsp:sp>
    <dsp:sp modelId="{73928E4A-3CB9-492C-8178-0ACE7A7A62E1}">
      <dsp:nvSpPr>
        <dsp:cNvPr id="0" name=""/>
        <dsp:cNvSpPr/>
      </dsp:nvSpPr>
      <dsp:spPr>
        <a:xfrm>
          <a:off x="0" y="732591"/>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31B4A-0D71-48E2-9B15-A3CDB6E227DC}">
      <dsp:nvSpPr>
        <dsp:cNvPr id="0" name=""/>
        <dsp:cNvSpPr/>
      </dsp:nvSpPr>
      <dsp:spPr>
        <a:xfrm>
          <a:off x="177184" y="864381"/>
          <a:ext cx="322153" cy="3221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87DE45-84A3-4E97-9B72-E2B9D60A19CB}">
      <dsp:nvSpPr>
        <dsp:cNvPr id="0" name=""/>
        <dsp:cNvSpPr/>
      </dsp:nvSpPr>
      <dsp:spPr>
        <a:xfrm>
          <a:off x="676521" y="732591"/>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a:t>Slides 4-5: Nature and impact of the complex problem on employees and their organisations</a:t>
          </a:r>
          <a:endParaRPr lang="en-US" sz="1600" kern="1200"/>
        </a:p>
      </dsp:txBody>
      <dsp:txXfrm>
        <a:off x="676521" y="732591"/>
        <a:ext cx="5952282" cy="585732"/>
      </dsp:txXfrm>
    </dsp:sp>
    <dsp:sp modelId="{6A95BEE3-A1F3-4463-A0F2-074CA27D3CCE}">
      <dsp:nvSpPr>
        <dsp:cNvPr id="0" name=""/>
        <dsp:cNvSpPr/>
      </dsp:nvSpPr>
      <dsp:spPr>
        <a:xfrm>
          <a:off x="0" y="1464757"/>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5CBB7F-A556-404C-81BA-EDFA6D9B08B1}">
      <dsp:nvSpPr>
        <dsp:cNvPr id="0" name=""/>
        <dsp:cNvSpPr/>
      </dsp:nvSpPr>
      <dsp:spPr>
        <a:xfrm>
          <a:off x="177184" y="1596547"/>
          <a:ext cx="322153" cy="3221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4B1D04-9888-4EF4-A924-E56C575EF889}">
      <dsp:nvSpPr>
        <dsp:cNvPr id="0" name=""/>
        <dsp:cNvSpPr/>
      </dsp:nvSpPr>
      <dsp:spPr>
        <a:xfrm>
          <a:off x="676521" y="1464757"/>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a:t>Slides 6-8: PESTLE Analysis</a:t>
          </a:r>
          <a:endParaRPr lang="en-US" sz="1600" kern="1200"/>
        </a:p>
      </dsp:txBody>
      <dsp:txXfrm>
        <a:off x="676521" y="1464757"/>
        <a:ext cx="5952282" cy="585732"/>
      </dsp:txXfrm>
    </dsp:sp>
    <dsp:sp modelId="{3CF264FD-1993-4295-B1C2-1D6041EE9171}">
      <dsp:nvSpPr>
        <dsp:cNvPr id="0" name=""/>
        <dsp:cNvSpPr/>
      </dsp:nvSpPr>
      <dsp:spPr>
        <a:xfrm>
          <a:off x="0" y="2196924"/>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1551F4-22EC-447E-A239-8593F83BCA27}">
      <dsp:nvSpPr>
        <dsp:cNvPr id="0" name=""/>
        <dsp:cNvSpPr/>
      </dsp:nvSpPr>
      <dsp:spPr>
        <a:xfrm>
          <a:off x="177184" y="2328713"/>
          <a:ext cx="322153" cy="3221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906DE9-A09A-465D-B593-0E5714C59F79}">
      <dsp:nvSpPr>
        <dsp:cNvPr id="0" name=""/>
        <dsp:cNvSpPr/>
      </dsp:nvSpPr>
      <dsp:spPr>
        <a:xfrm>
          <a:off x="676521" y="2196924"/>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a:t>Slides 9-10: Cause-and-effect Analysis</a:t>
          </a:r>
          <a:endParaRPr lang="en-US" sz="1600" kern="1200"/>
        </a:p>
      </dsp:txBody>
      <dsp:txXfrm>
        <a:off x="676521" y="2196924"/>
        <a:ext cx="5952282" cy="585732"/>
      </dsp:txXfrm>
    </dsp:sp>
    <dsp:sp modelId="{4B83E98D-BA2E-47B8-938A-D45D40DE377B}">
      <dsp:nvSpPr>
        <dsp:cNvPr id="0" name=""/>
        <dsp:cNvSpPr/>
      </dsp:nvSpPr>
      <dsp:spPr>
        <a:xfrm>
          <a:off x="0" y="2929090"/>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A82B69-3D77-4899-8969-4668E9AE8EBD}">
      <dsp:nvSpPr>
        <dsp:cNvPr id="0" name=""/>
        <dsp:cNvSpPr/>
      </dsp:nvSpPr>
      <dsp:spPr>
        <a:xfrm>
          <a:off x="177184" y="3060880"/>
          <a:ext cx="322153" cy="3221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68D4CC-40EF-4C1C-AE98-7D5331C6DD33}">
      <dsp:nvSpPr>
        <dsp:cNvPr id="0" name=""/>
        <dsp:cNvSpPr/>
      </dsp:nvSpPr>
      <dsp:spPr>
        <a:xfrm>
          <a:off x="676521" y="2929090"/>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a:t>Slide 11: Greed analysis</a:t>
          </a:r>
          <a:endParaRPr lang="en-US" sz="1600" kern="1200"/>
        </a:p>
      </dsp:txBody>
      <dsp:txXfrm>
        <a:off x="676521" y="2929090"/>
        <a:ext cx="5952282" cy="585732"/>
      </dsp:txXfrm>
    </dsp:sp>
    <dsp:sp modelId="{11E467A3-7FEB-47DC-B455-4C82197B0466}">
      <dsp:nvSpPr>
        <dsp:cNvPr id="0" name=""/>
        <dsp:cNvSpPr/>
      </dsp:nvSpPr>
      <dsp:spPr>
        <a:xfrm>
          <a:off x="0" y="3661256"/>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6FBFC6-3F1D-468F-BCAD-98FFFF05A676}">
      <dsp:nvSpPr>
        <dsp:cNvPr id="0" name=""/>
        <dsp:cNvSpPr/>
      </dsp:nvSpPr>
      <dsp:spPr>
        <a:xfrm>
          <a:off x="177184" y="3793046"/>
          <a:ext cx="322153" cy="3221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9442A8-2EEA-4856-AE49-4009BA244B0C}">
      <dsp:nvSpPr>
        <dsp:cNvPr id="0" name=""/>
        <dsp:cNvSpPr/>
      </dsp:nvSpPr>
      <dsp:spPr>
        <a:xfrm>
          <a:off x="676521" y="3661256"/>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a:t>Slide 12: Fishbone analysis</a:t>
          </a:r>
          <a:endParaRPr lang="en-US" sz="1600" kern="1200"/>
        </a:p>
      </dsp:txBody>
      <dsp:txXfrm>
        <a:off x="676521" y="3661256"/>
        <a:ext cx="5952282" cy="585732"/>
      </dsp:txXfrm>
    </dsp:sp>
    <dsp:sp modelId="{22A9FB30-CFD6-4892-8909-2C481B17376D}">
      <dsp:nvSpPr>
        <dsp:cNvPr id="0" name=""/>
        <dsp:cNvSpPr/>
      </dsp:nvSpPr>
      <dsp:spPr>
        <a:xfrm>
          <a:off x="0" y="4393422"/>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718D0F-B80D-4D5B-882D-C1EE6D4E6990}">
      <dsp:nvSpPr>
        <dsp:cNvPr id="0" name=""/>
        <dsp:cNvSpPr/>
      </dsp:nvSpPr>
      <dsp:spPr>
        <a:xfrm>
          <a:off x="177184" y="4525212"/>
          <a:ext cx="322153" cy="32215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7BBB02-CCA7-4D9B-8E03-7972DDBD5BC1}">
      <dsp:nvSpPr>
        <dsp:cNvPr id="0" name=""/>
        <dsp:cNvSpPr/>
      </dsp:nvSpPr>
      <dsp:spPr>
        <a:xfrm>
          <a:off x="676521" y="4393422"/>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a:t>Slide 13: Reference List</a:t>
          </a:r>
          <a:endParaRPr lang="en-US" sz="1600" kern="1200"/>
        </a:p>
      </dsp:txBody>
      <dsp:txXfrm>
        <a:off x="676521" y="4393422"/>
        <a:ext cx="5952282" cy="585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3471AD-C9F1-4C3D-9EC2-3D7E32B49E7D}">
      <dsp:nvSpPr>
        <dsp:cNvPr id="0" name=""/>
        <dsp:cNvSpPr/>
      </dsp:nvSpPr>
      <dsp:spPr>
        <a:xfrm>
          <a:off x="1174" y="673057"/>
          <a:ext cx="4578945" cy="274736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i="1" kern="1200"/>
            <a:t>Political (Brexit)</a:t>
          </a:r>
          <a:endParaRPr lang="en-US" sz="3000" kern="1200"/>
        </a:p>
        <a:p>
          <a:pPr marL="228600" lvl="1" indent="-228600" algn="l" defTabSz="1022350">
            <a:lnSpc>
              <a:spcPct val="90000"/>
            </a:lnSpc>
            <a:spcBef>
              <a:spcPct val="0"/>
            </a:spcBef>
            <a:spcAft>
              <a:spcPct val="15000"/>
            </a:spcAft>
            <a:buChar char="•"/>
          </a:pPr>
          <a:r>
            <a:rPr lang="en-GB" sz="2300" kern="1200"/>
            <a:t>NHS relies significantly on foreign healthcare staff to make up for the shortfall</a:t>
          </a:r>
          <a:endParaRPr lang="en-US" sz="2300" kern="1200"/>
        </a:p>
        <a:p>
          <a:pPr marL="228600" lvl="1" indent="-228600" algn="l" defTabSz="1022350">
            <a:lnSpc>
              <a:spcPct val="90000"/>
            </a:lnSpc>
            <a:spcBef>
              <a:spcPct val="0"/>
            </a:spcBef>
            <a:spcAft>
              <a:spcPct val="15000"/>
            </a:spcAft>
            <a:buChar char="•"/>
          </a:pPr>
          <a:r>
            <a:rPr lang="en-GB" sz="2300" kern="1200"/>
            <a:t>The UK’s exit from the EU has accentuated the staffing crisis</a:t>
          </a:r>
          <a:endParaRPr lang="en-US" sz="2300" kern="1200"/>
        </a:p>
      </dsp:txBody>
      <dsp:txXfrm>
        <a:off x="1174" y="673057"/>
        <a:ext cx="4578945" cy="2747367"/>
      </dsp:txXfrm>
    </dsp:sp>
    <dsp:sp modelId="{03B21F6D-A645-4FDF-B6F7-3FADF529B996}">
      <dsp:nvSpPr>
        <dsp:cNvPr id="0" name=""/>
        <dsp:cNvSpPr/>
      </dsp:nvSpPr>
      <dsp:spPr>
        <a:xfrm>
          <a:off x="5038013" y="673057"/>
          <a:ext cx="4578945" cy="274736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i="1" kern="1200"/>
            <a:t>Economic (Low GDP)</a:t>
          </a:r>
          <a:endParaRPr lang="en-US" sz="3000" kern="1200"/>
        </a:p>
        <a:p>
          <a:pPr marL="228600" lvl="1" indent="-228600" algn="l" defTabSz="1022350">
            <a:lnSpc>
              <a:spcPct val="90000"/>
            </a:lnSpc>
            <a:spcBef>
              <a:spcPct val="0"/>
            </a:spcBef>
            <a:spcAft>
              <a:spcPct val="15000"/>
            </a:spcAft>
            <a:buChar char="•"/>
          </a:pPr>
          <a:r>
            <a:rPr lang="en-GB" sz="2300" kern="1200"/>
            <a:t>Covid-19 pandemic has led to an alarming decline in the UK's GDP rate</a:t>
          </a:r>
          <a:endParaRPr lang="en-US" sz="2300" kern="1200"/>
        </a:p>
        <a:p>
          <a:pPr marL="228600" lvl="1" indent="-228600" algn="l" defTabSz="1022350">
            <a:lnSpc>
              <a:spcPct val="90000"/>
            </a:lnSpc>
            <a:spcBef>
              <a:spcPct val="0"/>
            </a:spcBef>
            <a:spcAft>
              <a:spcPct val="15000"/>
            </a:spcAft>
            <a:buChar char="•"/>
          </a:pPr>
          <a:r>
            <a:rPr lang="en-GB" sz="2300" kern="1200"/>
            <a:t>NHS was under tremendous pressure to cut down on the wages of their staff</a:t>
          </a:r>
          <a:endParaRPr lang="en-US" sz="2300" kern="1200"/>
        </a:p>
      </dsp:txBody>
      <dsp:txXfrm>
        <a:off x="5038013" y="673057"/>
        <a:ext cx="4578945" cy="27473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C873E-60A5-4809-972F-FBB1435CBEE4}">
      <dsp:nvSpPr>
        <dsp:cNvPr id="0" name=""/>
        <dsp:cNvSpPr/>
      </dsp:nvSpPr>
      <dsp:spPr>
        <a:xfrm>
          <a:off x="1174" y="673057"/>
          <a:ext cx="4578945" cy="274736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i="1" kern="1200"/>
            <a:t>Social (High staff turnover)</a:t>
          </a:r>
          <a:endParaRPr lang="en-US" sz="2600" kern="1200"/>
        </a:p>
        <a:p>
          <a:pPr marL="228600" lvl="1" indent="-228600" algn="l" defTabSz="889000">
            <a:lnSpc>
              <a:spcPct val="90000"/>
            </a:lnSpc>
            <a:spcBef>
              <a:spcPct val="0"/>
            </a:spcBef>
            <a:spcAft>
              <a:spcPct val="15000"/>
            </a:spcAft>
            <a:buChar char="•"/>
          </a:pPr>
          <a:r>
            <a:rPr lang="en-GB" sz="2000" kern="1200"/>
            <a:t>Social: Staff turnover rates attributed to many staff feeling undervalued and underpaid</a:t>
          </a:r>
          <a:endParaRPr lang="en-US" sz="2000" kern="1200"/>
        </a:p>
        <a:p>
          <a:pPr marL="228600" lvl="1" indent="-228600" algn="l" defTabSz="889000">
            <a:lnSpc>
              <a:spcPct val="90000"/>
            </a:lnSpc>
            <a:spcBef>
              <a:spcPct val="0"/>
            </a:spcBef>
            <a:spcAft>
              <a:spcPct val="15000"/>
            </a:spcAft>
            <a:buChar char="•"/>
          </a:pPr>
          <a:r>
            <a:rPr lang="en-GB" sz="2000" kern="1200"/>
            <a:t>Being overworked led to many frontline healthcare workers falling ill leading to high absenteeism</a:t>
          </a:r>
          <a:endParaRPr lang="en-US" sz="2000" kern="1200"/>
        </a:p>
      </dsp:txBody>
      <dsp:txXfrm>
        <a:off x="1174" y="673057"/>
        <a:ext cx="4578945" cy="2747367"/>
      </dsp:txXfrm>
    </dsp:sp>
    <dsp:sp modelId="{1E5F957E-F997-4789-82F3-1B2D4A1DB289}">
      <dsp:nvSpPr>
        <dsp:cNvPr id="0" name=""/>
        <dsp:cNvSpPr/>
      </dsp:nvSpPr>
      <dsp:spPr>
        <a:xfrm>
          <a:off x="5038013" y="673057"/>
          <a:ext cx="4578945" cy="274736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i="1" kern="1200"/>
            <a:t>Technological (Mobile applications)</a:t>
          </a:r>
          <a:endParaRPr lang="en-US" sz="2600" kern="1200"/>
        </a:p>
        <a:p>
          <a:pPr marL="228600" lvl="1" indent="-228600" algn="l" defTabSz="889000">
            <a:lnSpc>
              <a:spcPct val="90000"/>
            </a:lnSpc>
            <a:spcBef>
              <a:spcPct val="0"/>
            </a:spcBef>
            <a:spcAft>
              <a:spcPct val="15000"/>
            </a:spcAft>
            <a:buChar char="•"/>
          </a:pPr>
          <a:r>
            <a:rPr lang="en-GB" sz="2000" kern="1200"/>
            <a:t>Mobile applications can overturn the conventional nurse staffing industry</a:t>
          </a:r>
          <a:endParaRPr lang="en-US" sz="2000" kern="1200"/>
        </a:p>
        <a:p>
          <a:pPr marL="228600" lvl="1" indent="-228600" algn="l" defTabSz="889000">
            <a:lnSpc>
              <a:spcPct val="90000"/>
            </a:lnSpc>
            <a:spcBef>
              <a:spcPct val="0"/>
            </a:spcBef>
            <a:spcAft>
              <a:spcPct val="15000"/>
            </a:spcAft>
            <a:buChar char="•"/>
          </a:pPr>
          <a:r>
            <a:rPr lang="en-GB" sz="2000" kern="1200"/>
            <a:t>Mobile staffing applications can help nurses to stay more connected to their professions</a:t>
          </a:r>
          <a:endParaRPr lang="en-US" sz="2000" kern="1200"/>
        </a:p>
      </dsp:txBody>
      <dsp:txXfrm>
        <a:off x="5038013" y="673057"/>
        <a:ext cx="4578945" cy="2747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0381C4-03EB-4DB5-870E-EC520765B469}">
      <dsp:nvSpPr>
        <dsp:cNvPr id="0" name=""/>
        <dsp:cNvSpPr/>
      </dsp:nvSpPr>
      <dsp:spPr>
        <a:xfrm>
          <a:off x="1174" y="673057"/>
          <a:ext cx="4578945" cy="274736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i="1" kern="1200"/>
            <a:t>Legal</a:t>
          </a:r>
          <a:endParaRPr lang="en-US" sz="3100" kern="1200"/>
        </a:p>
        <a:p>
          <a:pPr marL="228600" lvl="1" indent="-228600" algn="l" defTabSz="1066800">
            <a:lnSpc>
              <a:spcPct val="90000"/>
            </a:lnSpc>
            <a:spcBef>
              <a:spcPct val="0"/>
            </a:spcBef>
            <a:spcAft>
              <a:spcPct val="15000"/>
            </a:spcAft>
            <a:buChar char="•"/>
          </a:pPr>
          <a:r>
            <a:rPr lang="en-GB" sz="2400" kern="1200" dirty="0"/>
            <a:t>Care Act (England) 2014 provides the opportunity for Proper Care UK </a:t>
          </a:r>
          <a:endParaRPr lang="en-US" sz="2400" kern="1200" dirty="0"/>
        </a:p>
        <a:p>
          <a:pPr marL="228600" lvl="1" indent="-228600" algn="l" defTabSz="1066800">
            <a:lnSpc>
              <a:spcPct val="90000"/>
            </a:lnSpc>
            <a:spcBef>
              <a:spcPct val="0"/>
            </a:spcBef>
            <a:spcAft>
              <a:spcPct val="15000"/>
            </a:spcAft>
            <a:buChar char="•"/>
          </a:pPr>
          <a:r>
            <a:rPr lang="en-GB" sz="2400" kern="1200"/>
            <a:t>To assess the needs of adult patients for support and care</a:t>
          </a:r>
          <a:endParaRPr lang="en-US" sz="2400" kern="1200"/>
        </a:p>
      </dsp:txBody>
      <dsp:txXfrm>
        <a:off x="1174" y="673057"/>
        <a:ext cx="4578945" cy="2747367"/>
      </dsp:txXfrm>
    </dsp:sp>
    <dsp:sp modelId="{68B82BE1-3E0F-46A6-A6B2-E4F5E37C057A}">
      <dsp:nvSpPr>
        <dsp:cNvPr id="0" name=""/>
        <dsp:cNvSpPr/>
      </dsp:nvSpPr>
      <dsp:spPr>
        <a:xfrm>
          <a:off x="5038013" y="673057"/>
          <a:ext cx="4578945" cy="274736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i="1" kern="1200"/>
            <a:t>Environmental</a:t>
          </a:r>
          <a:endParaRPr lang="en-US" sz="3100" kern="1200"/>
        </a:p>
        <a:p>
          <a:pPr marL="228600" lvl="1" indent="-228600" algn="l" defTabSz="1066800">
            <a:lnSpc>
              <a:spcPct val="90000"/>
            </a:lnSpc>
            <a:spcBef>
              <a:spcPct val="0"/>
            </a:spcBef>
            <a:spcAft>
              <a:spcPct val="15000"/>
            </a:spcAft>
            <a:buChar char="•"/>
          </a:pPr>
          <a:r>
            <a:rPr lang="en-GB" sz="2400" kern="1200"/>
            <a:t>NHS has come under fire for engaging in acts of wasting precious resources</a:t>
          </a:r>
          <a:endParaRPr lang="en-US" sz="2400" kern="1200"/>
        </a:p>
        <a:p>
          <a:pPr marL="228600" lvl="1" indent="-228600" algn="l" defTabSz="1066800">
            <a:lnSpc>
              <a:spcPct val="90000"/>
            </a:lnSpc>
            <a:spcBef>
              <a:spcPct val="0"/>
            </a:spcBef>
            <a:spcAft>
              <a:spcPct val="15000"/>
            </a:spcAft>
            <a:buChar char="•"/>
          </a:pPr>
          <a:r>
            <a:rPr lang="en-GB" sz="2400" kern="1200"/>
            <a:t>NHS losing its reputation in the minds of the public</a:t>
          </a:r>
          <a:endParaRPr lang="en-US" sz="2400" kern="1200"/>
        </a:p>
      </dsp:txBody>
      <dsp:txXfrm>
        <a:off x="5038013" y="673057"/>
        <a:ext cx="4578945" cy="27473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891C3-CDBE-4BD2-AF18-41E355389419}">
      <dsp:nvSpPr>
        <dsp:cNvPr id="0" name=""/>
        <dsp:cNvSpPr/>
      </dsp:nvSpPr>
      <dsp:spPr>
        <a:xfrm>
          <a:off x="0" y="64290"/>
          <a:ext cx="6628804" cy="23750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Implementation of wellness programs can minimise the issue of health-related absences</a:t>
          </a:r>
          <a:endParaRPr lang="en-US" sz="3500" kern="1200"/>
        </a:p>
      </dsp:txBody>
      <dsp:txXfrm>
        <a:off x="115943" y="180233"/>
        <a:ext cx="6396918" cy="2143213"/>
      </dsp:txXfrm>
    </dsp:sp>
    <dsp:sp modelId="{984DE367-2123-4812-8981-3903574D758A}">
      <dsp:nvSpPr>
        <dsp:cNvPr id="0" name=""/>
        <dsp:cNvSpPr/>
      </dsp:nvSpPr>
      <dsp:spPr>
        <a:xfrm>
          <a:off x="0" y="2540190"/>
          <a:ext cx="6628804" cy="23750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NHS may also consider offering flexible working hours to the nurses</a:t>
          </a:r>
          <a:endParaRPr lang="en-US" sz="3500" kern="1200"/>
        </a:p>
      </dsp:txBody>
      <dsp:txXfrm>
        <a:off x="115943" y="2656133"/>
        <a:ext cx="6396918" cy="21432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91A44F-2F93-49BB-95CF-3864C4FF907C}" type="datetimeFigureOut">
              <a:rPr lang="en-GB" smtClean="0"/>
              <a:t>09/07/2022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72046A-EE7E-4473-94DF-EF9D6B453944}" type="slidenum">
              <a:rPr lang="en-GB" smtClean="0"/>
              <a:t>‹#›</a:t>
            </a:fld>
            <a:endParaRPr lang="en-GB"/>
          </a:p>
        </p:txBody>
      </p:sp>
    </p:spTree>
    <p:extLst>
      <p:ext uri="{BB962C8B-B14F-4D97-AF65-F5344CB8AC3E}">
        <p14:creationId xmlns:p14="http://schemas.microsoft.com/office/powerpoint/2010/main" val="1444793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Covid-19 impact on the UK’s healthcare sector has been immense with many healthcare workers becoming afflicted with the virus contributing to the shortage of FTE staff. As reported by Campbell (2022), the NHS is facing a tremendous staffing crisis, with the number of vacant posts across the healthcare sector in England touching 110,192. The presentation shall shed light on the complex problem of staff shortage in the UK’s adult social care sector and its impact on the employees and their organisations. An alternative solution to absenteeism based on adequate research shall be presented to overcome this crisis.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D72046A-EE7E-4473-94DF-EF9D6B453944}" type="slidenum">
              <a:rPr lang="en-GB" smtClean="0"/>
              <a:t>3</a:t>
            </a:fld>
            <a:endParaRPr lang="en-GB"/>
          </a:p>
        </p:txBody>
      </p:sp>
    </p:spTree>
    <p:extLst>
      <p:ext uri="{BB962C8B-B14F-4D97-AF65-F5344CB8AC3E}">
        <p14:creationId xmlns:p14="http://schemas.microsoft.com/office/powerpoint/2010/main" val="731144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Home care is generally provided to disabled or elderly adults in their homes to enable them with their daily essential tasks such as personal care and cooking. However, thousands of people are not able to receive paid-for-services owing to a severe shortage of workers. The shortage of FT staff implies that an increasing number of disabled and older people are being forced to go without the care and support that they need. Moreover, where unpaid carers are engaged in aiding their loved ones, they are also under pressure to work for longer hours without aid or any breaks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Jayanetti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2022).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D72046A-EE7E-4473-94DF-EF9D6B453944}" type="slidenum">
              <a:rPr lang="en-GB" smtClean="0"/>
              <a:t>4</a:t>
            </a:fld>
            <a:endParaRPr lang="en-GB"/>
          </a:p>
        </p:txBody>
      </p:sp>
    </p:spTree>
    <p:extLst>
      <p:ext uri="{BB962C8B-B14F-4D97-AF65-F5344CB8AC3E}">
        <p14:creationId xmlns:p14="http://schemas.microsoft.com/office/powerpoint/2010/main" val="1931157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Care work in the UK is notoriously undervalued and happens to be one of the lowest-paid professions, with almost three-quarters of workers earning much below the real base pay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SkillsforCare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2022). It might also be noted that in the adult care sector, the working conditions are often considered to be amongst the most precarious. This is the reason why care providers such as Proper Care in the UK struggle to hire and retain staff owing to such dismal conditions. As a result of this, it is often challenging for these organisations to find workers to fill unfulfilled positions and the existing staff have to overcompensate by taking up longer shifts.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D72046A-EE7E-4473-94DF-EF9D6B453944}" type="slidenum">
              <a:rPr lang="en-GB" smtClean="0"/>
              <a:t>5</a:t>
            </a:fld>
            <a:endParaRPr lang="en-GB"/>
          </a:p>
        </p:txBody>
      </p:sp>
    </p:spTree>
    <p:extLst>
      <p:ext uri="{BB962C8B-B14F-4D97-AF65-F5344CB8AC3E}">
        <p14:creationId xmlns:p14="http://schemas.microsoft.com/office/powerpoint/2010/main" val="1617314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Political: It has emerged that one of the most significant challenges in the post-Brexit era is the ability of the NHS to retain the most qualified healthcare staff. As the NHS relies significantly on foreign healthcare staff to make up for the shortfall, the UK’s exit from the EU has accentuated the staffing crisis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Dalingwater</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2019)</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Economic: The Covid-19 pandemic has led to an alarming decline in the UK's GDP rate due to which the NHS was under tremendous pressure to cut down on the wages of their staff while also compelling the existing staff to overcompensate for a limited workforce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Sapsted</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This led to many staff quitting, further aggravating the staffing crisis in the care sector.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D72046A-EE7E-4473-94DF-EF9D6B453944}" type="slidenum">
              <a:rPr lang="en-GB" smtClean="0"/>
              <a:t>6</a:t>
            </a:fld>
            <a:endParaRPr lang="en-GB"/>
          </a:p>
        </p:txBody>
      </p:sp>
    </p:spTree>
    <p:extLst>
      <p:ext uri="{BB962C8B-B14F-4D97-AF65-F5344CB8AC3E}">
        <p14:creationId xmlns:p14="http://schemas.microsoft.com/office/powerpoint/2010/main" val="3029381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Social: It has been found that the staff turnover rates in the inner cities of England and particularly London were approximately 11% to 38%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Coyle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This can be attributed to many staff feeling undervalued and underpaid and ultimately quitting their jobs. Moreover, being overworked led to many frontline healthcare workers falling ill and thus being unable to report for work.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Technological: Mobile applications have the potential to overturn the conventional nurse staffing industry by allowing for much more efficient and effective operations. Moreover, mobile staffing applications can go a long way in helping nurses to stay more connected to their professions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Caulfield, 2020)</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D72046A-EE7E-4473-94DF-EF9D6B453944}" type="slidenum">
              <a:rPr lang="en-GB" smtClean="0"/>
              <a:t>7</a:t>
            </a:fld>
            <a:endParaRPr lang="en-GB"/>
          </a:p>
        </p:txBody>
      </p:sp>
    </p:spTree>
    <p:extLst>
      <p:ext uri="{BB962C8B-B14F-4D97-AF65-F5344CB8AC3E}">
        <p14:creationId xmlns:p14="http://schemas.microsoft.com/office/powerpoint/2010/main" val="3226436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Legal: The enactment of the Care Act (England) 2014 provides the opportunity for Proper Care UK and other similar organisations to assess the needs of adult patients for support and care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legislation.gov.uk, 2022).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Environmental: The NHS has often been reported to have come under fire for engaging in acts of wasting precious resources and not disposing of waste properly (Campbell, 2018). These kinds of scandals have led to the NHS losing its reputation in the minds of the public, making many medical aspirants unwilling to join the organisation.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D72046A-EE7E-4473-94DF-EF9D6B453944}" type="slidenum">
              <a:rPr lang="en-GB" smtClean="0"/>
              <a:t>8</a:t>
            </a:fld>
            <a:endParaRPr lang="en-GB"/>
          </a:p>
        </p:txBody>
      </p:sp>
    </p:spTree>
    <p:extLst>
      <p:ext uri="{BB962C8B-B14F-4D97-AF65-F5344CB8AC3E}">
        <p14:creationId xmlns:p14="http://schemas.microsoft.com/office/powerpoint/2010/main" val="1895740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Many nurses in the UK are found to be working for a minimum wage as healthcare assistants without making the most of their training, ability or skills. Many have quit their jobs due to the overwhelming work pressure, the Covid-19 pandemic and the poor care of patients (Campbell, 2022). Other causes of the staff shortage are that staff satisfaction is at its lowest and with the ever-increasing costs of living, there is an urgent need to witness a meaningful rise in pay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Deakin,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All of this has resulted in dented employee well-being and morale. Apart from this, staff are leaving the NHS service owing to low levels of job satisfaction. The effects of the NHS staffing crisis have led to the service facing significant difficulty when it comes to the retention and recruitment of healthcare staff, particularly in the adult care sector of the UK (Fund Our NHS, 2022).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D72046A-EE7E-4473-94DF-EF9D6B453944}" type="slidenum">
              <a:rPr lang="en-GB" smtClean="0"/>
              <a:t>9</a:t>
            </a:fld>
            <a:endParaRPr lang="en-GB"/>
          </a:p>
        </p:txBody>
      </p:sp>
    </p:spTree>
    <p:extLst>
      <p:ext uri="{BB962C8B-B14F-4D97-AF65-F5344CB8AC3E}">
        <p14:creationId xmlns:p14="http://schemas.microsoft.com/office/powerpoint/2010/main" val="1417158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Implementation of a wellness program can go a long way in helping the NHS to minimise the issue of health-related absences, while also lowering employee stress and reducing healthcare costs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Jones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2019). Apart from this, NHS may also consider offering flexible working hours to the nurses to retain them for longer durations and prevent any scope for staff burnout. In the context of the staffing crisis at the NHS, it can be said that the ideal solution would be to introduce wellness programs as most staff members complain of overwhelming work pressure, leading to increased illnesses.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D72046A-EE7E-4473-94DF-EF9D6B453944}" type="slidenum">
              <a:rPr lang="en-GB" smtClean="0"/>
              <a:t>10</a:t>
            </a:fld>
            <a:endParaRPr lang="en-GB"/>
          </a:p>
        </p:txBody>
      </p:sp>
    </p:spTree>
    <p:extLst>
      <p:ext uri="{BB962C8B-B14F-4D97-AF65-F5344CB8AC3E}">
        <p14:creationId xmlns:p14="http://schemas.microsoft.com/office/powerpoint/2010/main" val="1848980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It can therefore be concluded that the staffing crisis in the NHS has been going on for many years and the same has been aggravated owing to the onslaught of the Covid-19 crisis. It is also noted that the complex problem has been caused due to a number of macro-environmental factors. Yet, technology can help BHS to overcome this challenge to a certain extent. The cause of the staffing crisis has been noted to be mainly low satisfaction rate, leading to high absenteeism. The effect of this is the NHS finds it immensely challenging to recruit and retain talented staff. </a:t>
            </a:r>
            <a:endParaRPr lang="en-GB" dirty="0"/>
          </a:p>
        </p:txBody>
      </p:sp>
      <p:sp>
        <p:nvSpPr>
          <p:cNvPr id="4" name="Slide Number Placeholder 3"/>
          <p:cNvSpPr>
            <a:spLocks noGrp="1"/>
          </p:cNvSpPr>
          <p:nvPr>
            <p:ph type="sldNum" sz="quarter" idx="5"/>
          </p:nvPr>
        </p:nvSpPr>
        <p:spPr/>
        <p:txBody>
          <a:bodyPr/>
          <a:lstStyle/>
          <a:p>
            <a:fld id="{AD72046A-EE7E-4473-94DF-EF9D6B453944}" type="slidenum">
              <a:rPr lang="en-GB" smtClean="0"/>
              <a:t>13</a:t>
            </a:fld>
            <a:endParaRPr lang="en-GB"/>
          </a:p>
        </p:txBody>
      </p:sp>
    </p:spTree>
    <p:extLst>
      <p:ext uri="{BB962C8B-B14F-4D97-AF65-F5344CB8AC3E}">
        <p14:creationId xmlns:p14="http://schemas.microsoft.com/office/powerpoint/2010/main" val="4047668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72046A-EE7E-4473-94DF-EF9D6B453944}" type="slidenum">
              <a:rPr lang="en-GB" smtClean="0"/>
              <a:t>14</a:t>
            </a:fld>
            <a:endParaRPr lang="en-GB"/>
          </a:p>
        </p:txBody>
      </p:sp>
    </p:spTree>
    <p:extLst>
      <p:ext uri="{BB962C8B-B14F-4D97-AF65-F5344CB8AC3E}">
        <p14:creationId xmlns:p14="http://schemas.microsoft.com/office/powerpoint/2010/main" val="2649197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4252313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2555530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3088344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1FA541-4147-4626-B9E2-44B2CF4FF971}"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85089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1FA541-4147-4626-B9E2-44B2CF4FF971}" type="datetimeFigureOut">
              <a:rPr lang="en-GB" smtClean="0"/>
              <a:t>09/07/2022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882031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1FA541-4147-4626-B9E2-44B2CF4FF971}" type="datetimeFigureOut">
              <a:rPr lang="en-GB" smtClean="0"/>
              <a:t>09/07/2022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3161944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1FA541-4147-4626-B9E2-44B2CF4FF971}" type="datetimeFigureOut">
              <a:rPr lang="en-GB" smtClean="0"/>
              <a:t>09/07/2022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317073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1FA541-4147-4626-B9E2-44B2CF4FF971}"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2785042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1FA541-4147-4626-B9E2-44B2CF4FF971}"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4231364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648909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35715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26923928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8579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2295581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1801691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1FA541-4147-4626-B9E2-44B2CF4FF971}"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47B5FB-EC62-414C-ACC3-49B235C13F56}" type="slidenum">
              <a:rPr lang="en-GB" smtClean="0"/>
              <a:t>‹#›</a:t>
            </a:fld>
            <a:endParaRPr lang="en-GB"/>
          </a:p>
        </p:txBody>
      </p:sp>
    </p:spTree>
    <p:extLst>
      <p:ext uri="{BB962C8B-B14F-4D97-AF65-F5344CB8AC3E}">
        <p14:creationId xmlns:p14="http://schemas.microsoft.com/office/powerpoint/2010/main" val="2671128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C1FA541-4147-4626-B9E2-44B2CF4FF971}" type="datetimeFigureOut">
              <a:rPr lang="en-GB" smtClean="0"/>
              <a:t>09/07/2022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B47B5FB-EC62-414C-ACC3-49B235C13F56}" type="slidenum">
              <a:rPr lang="en-GB" smtClean="0"/>
              <a:t>‹#›</a:t>
            </a:fld>
            <a:endParaRPr lang="en-GB"/>
          </a:p>
        </p:txBody>
      </p:sp>
    </p:spTree>
    <p:extLst>
      <p:ext uri="{BB962C8B-B14F-4D97-AF65-F5344CB8AC3E}">
        <p14:creationId xmlns:p14="http://schemas.microsoft.com/office/powerpoint/2010/main" val="2621896225"/>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B6B4D94-F169-1252-134D-83B92204115D}"/>
              </a:ext>
            </a:extLst>
          </p:cNvPr>
          <p:cNvSpPr>
            <a:spLocks noGrp="1"/>
          </p:cNvSpPr>
          <p:nvPr>
            <p:ph type="title"/>
          </p:nvPr>
        </p:nvSpPr>
        <p:spPr>
          <a:xfrm>
            <a:off x="640080" y="1243013"/>
            <a:ext cx="3855720" cy="4371974"/>
          </a:xfrm>
        </p:spPr>
        <p:txBody>
          <a:bodyPr>
            <a:normAutofit/>
          </a:bodyPr>
          <a:lstStyle/>
          <a:p>
            <a:r>
              <a:rPr lang="en-US" sz="3600" b="1">
                <a:solidFill>
                  <a:schemeClr val="tx2"/>
                </a:solidFill>
              </a:rPr>
              <a:t>PRESENTATION </a:t>
            </a:r>
            <a:br>
              <a:rPr lang="en-US" sz="3600" b="1">
                <a:solidFill>
                  <a:schemeClr val="tx2"/>
                </a:solidFill>
              </a:rPr>
            </a:br>
            <a:r>
              <a:rPr lang="en-US" sz="3600">
                <a:solidFill>
                  <a:schemeClr val="tx2"/>
                </a:solidFill>
              </a:rPr>
              <a:t>Shortage of staff</a:t>
            </a:r>
            <a:br>
              <a:rPr lang="en-US" sz="3600" b="1">
                <a:solidFill>
                  <a:schemeClr val="tx2"/>
                </a:solidFill>
              </a:rPr>
            </a:br>
            <a:endParaRPr lang="en-GB" sz="3600" b="1">
              <a:solidFill>
                <a:schemeClr val="tx2"/>
              </a:solidFill>
            </a:endParaRPr>
          </a:p>
        </p:txBody>
      </p:sp>
      <p:sp>
        <p:nvSpPr>
          <p:cNvPr id="8" name="Content Placeholder 7">
            <a:extLst>
              <a:ext uri="{FF2B5EF4-FFF2-40B4-BE49-F238E27FC236}">
                <a16:creationId xmlns:a16="http://schemas.microsoft.com/office/drawing/2014/main" id="{4E10CCB7-BB89-1CD3-35B1-F52EE201FE5D}"/>
              </a:ext>
            </a:extLst>
          </p:cNvPr>
          <p:cNvSpPr>
            <a:spLocks noGrp="1"/>
          </p:cNvSpPr>
          <p:nvPr>
            <p:ph idx="1"/>
          </p:nvPr>
        </p:nvSpPr>
        <p:spPr>
          <a:xfrm>
            <a:off x="6172200" y="804672"/>
            <a:ext cx="5221224" cy="5230368"/>
          </a:xfrm>
        </p:spPr>
        <p:txBody>
          <a:bodyPr anchor="ctr">
            <a:normAutofit lnSpcReduction="10000"/>
          </a:bodyPr>
          <a:lstStyle/>
          <a:p>
            <a:r>
              <a:rPr lang="en-US" sz="1300">
                <a:solidFill>
                  <a:schemeClr val="tx2"/>
                </a:solidFill>
              </a:rPr>
              <a:t>  </a:t>
            </a:r>
          </a:p>
          <a:p>
            <a:endParaRPr lang="en-US" sz="1300">
              <a:solidFill>
                <a:schemeClr val="tx2"/>
              </a:solidFill>
            </a:endParaRPr>
          </a:p>
          <a:p>
            <a:pPr marL="0" indent="0">
              <a:buNone/>
            </a:pPr>
            <a:endParaRPr lang="en-US" sz="1300">
              <a:solidFill>
                <a:schemeClr val="tx2"/>
              </a:solidFill>
            </a:endParaRPr>
          </a:p>
          <a:p>
            <a:r>
              <a:rPr lang="en-US" sz="1300">
                <a:solidFill>
                  <a:schemeClr val="tx2"/>
                </a:solidFill>
              </a:rPr>
              <a:t>                                                                                                Student number:2110294</a:t>
            </a:r>
          </a:p>
          <a:p>
            <a:endParaRPr lang="en-US" sz="1300">
              <a:solidFill>
                <a:schemeClr val="tx2"/>
              </a:solidFill>
            </a:endParaRPr>
          </a:p>
          <a:p>
            <a:r>
              <a:rPr lang="en-US" sz="1300">
                <a:solidFill>
                  <a:schemeClr val="tx2"/>
                </a:solidFill>
              </a:rPr>
              <a:t>                                                                                                 Student name: Ibolya Szofia Dezsi</a:t>
            </a:r>
          </a:p>
          <a:p>
            <a:r>
              <a:rPr lang="en-US" sz="1300">
                <a:solidFill>
                  <a:schemeClr val="tx2"/>
                </a:solidFill>
              </a:rPr>
              <a:t>                                                                                                  </a:t>
            </a:r>
          </a:p>
          <a:p>
            <a:r>
              <a:rPr lang="en-GB" sz="1300">
                <a:solidFill>
                  <a:schemeClr val="tx2"/>
                </a:solidFill>
              </a:rPr>
              <a:t>                                                                                               Module: Problem solving and decision making</a:t>
            </a:r>
          </a:p>
          <a:p>
            <a:endParaRPr lang="en-GB" sz="1300">
              <a:solidFill>
                <a:schemeClr val="tx2"/>
              </a:solidFill>
            </a:endParaRPr>
          </a:p>
          <a:p>
            <a:r>
              <a:rPr lang="en-GB" sz="1300">
                <a:solidFill>
                  <a:schemeClr val="tx2"/>
                </a:solidFill>
              </a:rPr>
              <a:t>Lecturer: Chijioke Uba</a:t>
            </a:r>
          </a:p>
          <a:p>
            <a:endParaRPr lang="en-GB" sz="1300">
              <a:solidFill>
                <a:schemeClr val="tx2"/>
              </a:solidFill>
            </a:endParaRPr>
          </a:p>
          <a:p>
            <a:endParaRPr lang="en-GB" sz="1300">
              <a:solidFill>
                <a:schemeClr val="tx2"/>
              </a:solidFill>
            </a:endParaRPr>
          </a:p>
          <a:p>
            <a:r>
              <a:rPr lang="en-US" sz="1300">
                <a:solidFill>
                  <a:schemeClr val="tx2"/>
                </a:solidFill>
              </a:rPr>
              <a:t>University of Wales Trinity Saint David</a:t>
            </a:r>
          </a:p>
          <a:p>
            <a:endParaRPr lang="en-GB" sz="1300">
              <a:solidFill>
                <a:schemeClr val="tx2"/>
              </a:solidFill>
            </a:endParaRPr>
          </a:p>
          <a:p>
            <a:r>
              <a:rPr lang="en-GB" sz="1300">
                <a:solidFill>
                  <a:schemeClr val="tx2"/>
                </a:solidFill>
              </a:rPr>
              <a:t>                                   </a:t>
            </a:r>
          </a:p>
        </p:txBody>
      </p:sp>
    </p:spTree>
    <p:extLst>
      <p:ext uri="{BB962C8B-B14F-4D97-AF65-F5344CB8AC3E}">
        <p14:creationId xmlns:p14="http://schemas.microsoft.com/office/powerpoint/2010/main" val="2814216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C572-FB79-4653-540B-E04A32D12460}"/>
              </a:ext>
            </a:extLst>
          </p:cNvPr>
          <p:cNvSpPr>
            <a:spLocks noGrp="1"/>
          </p:cNvSpPr>
          <p:nvPr>
            <p:ph type="title"/>
          </p:nvPr>
        </p:nvSpPr>
        <p:spPr>
          <a:xfrm>
            <a:off x="652481" y="1382486"/>
            <a:ext cx="3547581" cy="4093028"/>
          </a:xfrm>
        </p:spPr>
        <p:txBody>
          <a:bodyPr anchor="ctr">
            <a:normAutofit/>
          </a:bodyPr>
          <a:lstStyle/>
          <a:p>
            <a:r>
              <a:rPr lang="en-IN" sz="4400" b="1">
                <a:latin typeface="Times New Roman" panose="02020603050405020304" pitchFamily="18" charset="0"/>
                <a:cs typeface="Times New Roman" panose="02020603050405020304" pitchFamily="18" charset="0"/>
              </a:rPr>
              <a:t>Contents</a:t>
            </a:r>
            <a:endParaRPr lang="en-GB" sz="4400" b="1">
              <a:latin typeface="Times New Roman" panose="02020603050405020304" pitchFamily="18" charset="0"/>
              <a:cs typeface="Times New Roman" panose="02020603050405020304" pitchFamily="18" charset="0"/>
            </a:endParaRPr>
          </a:p>
        </p:txBody>
      </p:sp>
      <p:graphicFrame>
        <p:nvGraphicFramePr>
          <p:cNvPr id="23" name="Content Placeholder 2">
            <a:extLst>
              <a:ext uri="{FF2B5EF4-FFF2-40B4-BE49-F238E27FC236}">
                <a16:creationId xmlns:a16="http://schemas.microsoft.com/office/drawing/2014/main" id="{8BEBE9DF-E684-8833-B311-6ED33CD56281}"/>
              </a:ext>
            </a:extLst>
          </p:cNvPr>
          <p:cNvGraphicFramePr>
            <a:graphicFrameLocks noGrp="1"/>
          </p:cNvGraphicFramePr>
          <p:nvPr>
            <p:ph idx="1"/>
            <p:extLst>
              <p:ext uri="{D42A27DB-BD31-4B8C-83A1-F6EECF244321}">
                <p14:modId xmlns:p14="http://schemas.microsoft.com/office/powerpoint/2010/main" val="67313395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3765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406EF-DA9F-21FB-D7F2-7E43A39CB4F0}"/>
              </a:ext>
            </a:extLst>
          </p:cNvPr>
          <p:cNvSpPr>
            <a:spLocks noGrp="1"/>
          </p:cNvSpPr>
          <p:nvPr>
            <p:ph type="title"/>
          </p:nvPr>
        </p:nvSpPr>
        <p:spPr>
          <a:xfrm>
            <a:off x="7829658" y="1253067"/>
            <a:ext cx="3371742" cy="4351866"/>
          </a:xfrm>
        </p:spPr>
        <p:txBody>
          <a:bodyPr anchor="ctr">
            <a:normAutofit/>
          </a:bodyPr>
          <a:lstStyle/>
          <a:p>
            <a:r>
              <a:rPr lang="en-GB" b="1">
                <a:solidFill>
                  <a:schemeClr val="bg1"/>
                </a:solidFill>
                <a:effectLst/>
                <a:latin typeface="Times New Roman" panose="02020603050405020304" pitchFamily="18" charset="0"/>
                <a:ea typeface="Times New Roman" panose="02020603050405020304" pitchFamily="18" charset="0"/>
              </a:rPr>
              <a:t>Introduction</a:t>
            </a:r>
            <a:endParaRPr lang="en-GB" b="1">
              <a:solidFill>
                <a:schemeClr val="bg1"/>
              </a:solidFill>
            </a:endParaRPr>
          </a:p>
        </p:txBody>
      </p:sp>
      <p:sp>
        <p:nvSpPr>
          <p:cNvPr id="3" name="Content Placeholder 2">
            <a:extLst>
              <a:ext uri="{FF2B5EF4-FFF2-40B4-BE49-F238E27FC236}">
                <a16:creationId xmlns:a16="http://schemas.microsoft.com/office/drawing/2014/main" id="{BABE7DEC-A5A5-12E2-FE19-47D6020B0EE3}"/>
              </a:ext>
            </a:extLst>
          </p:cNvPr>
          <p:cNvSpPr>
            <a:spLocks noGrp="1"/>
          </p:cNvSpPr>
          <p:nvPr>
            <p:ph idx="1"/>
          </p:nvPr>
        </p:nvSpPr>
        <p:spPr>
          <a:xfrm>
            <a:off x="677334" y="1253067"/>
            <a:ext cx="6155266" cy="4351866"/>
          </a:xfrm>
        </p:spPr>
        <p:txBody>
          <a:bodyPr anchor="ctr">
            <a:normAutofit/>
          </a:bodyPr>
          <a:lstStyle/>
          <a:p>
            <a:pPr marL="342900" lvl="0" indent="-342900">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cs typeface="Times New Roman" panose="02020603050405020304" pitchFamily="18" charset="0"/>
              </a:rPr>
              <a:t>Covid-19 impact on the UK’s healthcare sector has led to shortage of FTE staff</a:t>
            </a:r>
            <a:endParaRPr lang="en-GB"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cs typeface="Times New Roman" panose="02020603050405020304" pitchFamily="18" charset="0"/>
              </a:rPr>
              <a:t>Number of vacant posts across the healthcare sector in England touching 110,192</a:t>
            </a:r>
            <a:endParaRPr lang="en-GB"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cs typeface="Times New Roman" panose="02020603050405020304" pitchFamily="18" charset="0"/>
              </a:rPr>
              <a:t>The presentation shall shed light on staff shortage in the UK’s adult social care sector</a:t>
            </a:r>
            <a:endParaRPr lang="en-GB"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cs typeface="Times New Roman" panose="02020603050405020304" pitchFamily="18" charset="0"/>
              </a:rPr>
              <a:t>An alternative solution to absenteeism based on adequate research shall be presented</a:t>
            </a:r>
            <a:endParaRPr lang="en-GB" u="none" strike="noStrike">
              <a:effectLst/>
              <a:latin typeface="Times New Roman" panose="02020603050405020304" pitchFamily="18"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888941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670B7-C7A7-F9F0-BEF7-54CC59DDA7E7}"/>
              </a:ext>
            </a:extLst>
          </p:cNvPr>
          <p:cNvSpPr>
            <a:spLocks noGrp="1"/>
          </p:cNvSpPr>
          <p:nvPr>
            <p:ph type="title"/>
          </p:nvPr>
        </p:nvSpPr>
        <p:spPr/>
        <p:txBody>
          <a:bodyPr anchor="t">
            <a:normAutofit/>
          </a:bodyPr>
          <a:lstStyle/>
          <a:p>
            <a:r>
              <a:rPr lang="en-GB" b="1">
                <a:effectLst/>
                <a:latin typeface="Times New Roman" panose="02020603050405020304" pitchFamily="18" charset="0"/>
                <a:ea typeface="Times New Roman" panose="02020603050405020304" pitchFamily="18" charset="0"/>
              </a:rPr>
              <a:t>Nature and impact of the complex problem on employees and their organisations</a:t>
            </a:r>
            <a:endParaRPr lang="en-GB" b="1"/>
          </a:p>
        </p:txBody>
      </p:sp>
      <p:sp>
        <p:nvSpPr>
          <p:cNvPr id="3" name="Content Placeholder 2">
            <a:extLst>
              <a:ext uri="{FF2B5EF4-FFF2-40B4-BE49-F238E27FC236}">
                <a16:creationId xmlns:a16="http://schemas.microsoft.com/office/drawing/2014/main" id="{1FCCC9D5-8445-D23E-E8BB-42F3B887430F}"/>
              </a:ext>
            </a:extLst>
          </p:cNvPr>
          <p:cNvSpPr>
            <a:spLocks noGrp="1"/>
          </p:cNvSpPr>
          <p:nvPr>
            <p:ph idx="1"/>
          </p:nvPr>
        </p:nvSpPr>
        <p:spPr>
          <a:xfrm>
            <a:off x="6336287" y="2160589"/>
            <a:ext cx="2934714" cy="3880773"/>
          </a:xfrm>
        </p:spPr>
        <p:txBody>
          <a:bodyPr numCol="2">
            <a:normAutofit/>
          </a:bodyPr>
          <a:lstStyle/>
          <a:p>
            <a:pPr marL="342900" lvl="0" indent="-342900">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Home care is provided to disabled or elderly adults in their home </a:t>
            </a:r>
            <a:endParaRPr lang="en-GB" u="none" strike="noStrike"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To enable them with their daily essential tasks such as personal care and </a:t>
            </a:r>
            <a:endParaRPr lang="en-GB" u="none" strike="noStrike"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Thousands of people not receiving paid-for-services due to severe shortage of workers</a:t>
            </a:r>
            <a:endParaRPr lang="en-GB" u="none" strike="noStrike" dirty="0">
              <a:effectLst/>
              <a:latin typeface="Times New Roman" panose="02020603050405020304" pitchFamily="18" charset="0"/>
              <a:ea typeface="Arial" panose="020B0604020202020204" pitchFamily="34" charset="0"/>
              <a:cs typeface="Arial" panose="020B060402020202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16029026-2ABE-A771-6281-D7F1F0841AB9}"/>
              </a:ext>
            </a:extLst>
          </p:cNvPr>
          <p:cNvSpPr>
            <a:spLocks noGrp="1"/>
          </p:cNvSpPr>
          <p:nvPr>
            <p:ph type="ftr" sz="quarter" idx="11"/>
          </p:nvPr>
        </p:nvSpPr>
        <p:spPr/>
        <p:txBody>
          <a:bodyPr>
            <a:normAutofit/>
          </a:bodyPr>
          <a:lstStyle/>
          <a:p>
            <a:pPr>
              <a:spcAft>
                <a:spcPts val="600"/>
              </a:spcAft>
            </a:pPr>
            <a:r>
              <a:rPr lang="en-GB">
                <a:latin typeface="Times New Roman" panose="02020603050405020304" pitchFamily="18" charset="0"/>
                <a:cs typeface="Times New Roman" panose="02020603050405020304" pitchFamily="18" charset="0"/>
              </a:rPr>
              <a:t>(Source: BBC, 2020)</a:t>
            </a:r>
          </a:p>
        </p:txBody>
      </p:sp>
      <p:pic>
        <p:nvPicPr>
          <p:cNvPr id="1026" name="Picture 2" descr="NHS 'no chance of training enough staff' - BBC News">
            <a:extLst>
              <a:ext uri="{FF2B5EF4-FFF2-40B4-BE49-F238E27FC236}">
                <a16:creationId xmlns:a16="http://schemas.microsoft.com/office/drawing/2014/main" id="{7B3F23C6-3C19-5D82-2153-9882F409AA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863" b="-2"/>
          <a:stretch/>
        </p:blipFill>
        <p:spPr bwMode="auto">
          <a:xfrm>
            <a:off x="677334" y="2159331"/>
            <a:ext cx="5423429" cy="3882362"/>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646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5B2F8-E6EE-154D-FB02-C93B8ADD0F84}"/>
              </a:ext>
            </a:extLst>
          </p:cNvPr>
          <p:cNvSpPr>
            <a:spLocks noGrp="1"/>
          </p:cNvSpPr>
          <p:nvPr>
            <p:ph type="title"/>
          </p:nvPr>
        </p:nvSpPr>
        <p:spPr/>
        <p:txBody>
          <a:bodyPr anchor="t">
            <a:normAutofit/>
          </a:bodyPr>
          <a:lstStyle/>
          <a:p>
            <a:r>
              <a:rPr lang="en-US" b="1">
                <a:latin typeface="Times New Roman" panose="02020603050405020304" pitchFamily="18" charset="0"/>
                <a:cs typeface="Times New Roman" panose="02020603050405020304" pitchFamily="18" charset="0"/>
              </a:rPr>
              <a:t>Nature and impact of the employees and their </a:t>
            </a:r>
            <a:r>
              <a:rPr lang="en-US" b="1" err="1">
                <a:latin typeface="Times New Roman" panose="02020603050405020304" pitchFamily="18" charset="0"/>
                <a:cs typeface="Times New Roman" panose="02020603050405020304" pitchFamily="18" charset="0"/>
              </a:rPr>
              <a:t>organisations</a:t>
            </a:r>
            <a:endParaRPr lang="en-GB"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D8D9A3-14CE-9A0E-F089-1239E6F530B7}"/>
              </a:ext>
            </a:extLst>
          </p:cNvPr>
          <p:cNvSpPr>
            <a:spLocks noGrp="1"/>
          </p:cNvSpPr>
          <p:nvPr>
            <p:ph idx="1"/>
          </p:nvPr>
        </p:nvSpPr>
        <p:spPr>
          <a:xfrm>
            <a:off x="6336287" y="2160589"/>
            <a:ext cx="2934714" cy="3880773"/>
          </a:xfrm>
        </p:spPr>
        <p:txBody>
          <a:bodyPr numCol="2">
            <a:normAutofit/>
          </a:bodyPr>
          <a:lstStyle/>
          <a:p>
            <a:pPr marL="342900" lvl="0" indent="-342900">
              <a:lnSpc>
                <a:spcPct val="90000"/>
              </a:lnSpc>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cs typeface="Times New Roman" panose="02020603050405020304" pitchFamily="18" charset="0"/>
              </a:rPr>
              <a:t>Care work in the UK is notoriously undervalued and is one of the lowest-paid professions</a:t>
            </a:r>
            <a:endParaRPr lang="en-GB" sz="1700"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nSpc>
                <a:spcPct val="90000"/>
              </a:lnSpc>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cs typeface="Times New Roman" panose="02020603050405020304" pitchFamily="18" charset="0"/>
              </a:rPr>
              <a:t>Working conditions are often considered to be amongst the most precarious</a:t>
            </a:r>
            <a:endParaRPr lang="en-GB" sz="1700"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nSpc>
                <a:spcPct val="90000"/>
              </a:lnSpc>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cs typeface="Times New Roman" panose="02020603050405020304" pitchFamily="18" charset="0"/>
              </a:rPr>
              <a:t>Care providers such as Proper Care struggle to hire and retain staff due to dismal conditions</a:t>
            </a:r>
            <a:endParaRPr lang="en-GB" sz="1700" u="none" strike="noStrike">
              <a:effectLst/>
              <a:latin typeface="Times New Roman" panose="02020603050405020304" pitchFamily="18" charset="0"/>
              <a:ea typeface="Arial" panose="020B0604020202020204" pitchFamily="34" charset="0"/>
              <a:cs typeface="Arial" panose="020B0604020202020204" pitchFamily="34" charset="0"/>
            </a:endParaRPr>
          </a:p>
          <a:p>
            <a:pPr marL="0" indent="0">
              <a:lnSpc>
                <a:spcPct val="90000"/>
              </a:lnSpc>
              <a:buNone/>
            </a:pPr>
            <a:endParaRPr lang="en-GB" sz="1700"/>
          </a:p>
        </p:txBody>
      </p:sp>
      <p:sp>
        <p:nvSpPr>
          <p:cNvPr id="6" name="Footer Placeholder 5">
            <a:extLst>
              <a:ext uri="{FF2B5EF4-FFF2-40B4-BE49-F238E27FC236}">
                <a16:creationId xmlns:a16="http://schemas.microsoft.com/office/drawing/2014/main" id="{684E4309-BBD4-0E81-D874-CB2AA42DC048}"/>
              </a:ext>
            </a:extLst>
          </p:cNvPr>
          <p:cNvSpPr>
            <a:spLocks noGrp="1"/>
          </p:cNvSpPr>
          <p:nvPr>
            <p:ph type="ftr" sz="quarter" idx="11"/>
          </p:nvPr>
        </p:nvSpPr>
        <p:spPr/>
        <p:txBody>
          <a:bodyPr>
            <a:normAutofit/>
          </a:bodyPr>
          <a:lstStyle/>
          <a:p>
            <a:pPr>
              <a:spcAft>
                <a:spcPts val="600"/>
              </a:spcAft>
            </a:pPr>
            <a:r>
              <a:rPr lang="en-GB">
                <a:latin typeface="Times New Roman" panose="02020603050405020304" pitchFamily="18" charset="0"/>
                <a:cs typeface="Times New Roman" panose="02020603050405020304" pitchFamily="18" charset="0"/>
              </a:rPr>
              <a:t>(Source: Campbell, 2022)</a:t>
            </a:r>
          </a:p>
        </p:txBody>
      </p:sp>
      <p:pic>
        <p:nvPicPr>
          <p:cNvPr id="5" name="Picture 4">
            <a:extLst>
              <a:ext uri="{FF2B5EF4-FFF2-40B4-BE49-F238E27FC236}">
                <a16:creationId xmlns:a16="http://schemas.microsoft.com/office/drawing/2014/main" id="{FDA8DD35-B92F-2AB1-D0CE-E0C93033602A}"/>
              </a:ext>
            </a:extLst>
          </p:cNvPr>
          <p:cNvPicPr>
            <a:picLocks noChangeAspect="1"/>
          </p:cNvPicPr>
          <p:nvPr/>
        </p:nvPicPr>
        <p:blipFill rotWithShape="1">
          <a:blip r:embed="rId3"/>
          <a:srcRect l="8250" r="10726" b="-2"/>
          <a:stretch/>
        </p:blipFill>
        <p:spPr>
          <a:xfrm>
            <a:off x="677334" y="2159331"/>
            <a:ext cx="5423429" cy="3882362"/>
          </a:xfrm>
          <a:prstGeom prst="rect">
            <a:avLst/>
          </a:prstGeom>
        </p:spPr>
      </p:pic>
    </p:spTree>
    <p:extLst>
      <p:ext uri="{BB962C8B-B14F-4D97-AF65-F5344CB8AC3E}">
        <p14:creationId xmlns:p14="http://schemas.microsoft.com/office/powerpoint/2010/main" val="3059703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6FB64-E048-E181-6E9F-AC830FA7E343}"/>
              </a:ext>
            </a:extLst>
          </p:cNvPr>
          <p:cNvSpPr>
            <a:spLocks noGrp="1"/>
          </p:cNvSpPr>
          <p:nvPr>
            <p:ph type="title"/>
          </p:nvPr>
        </p:nvSpPr>
        <p:spPr>
          <a:xfrm>
            <a:off x="1286933" y="609600"/>
            <a:ext cx="10197494" cy="1099457"/>
          </a:xfrm>
        </p:spPr>
        <p:txBody>
          <a:bodyPr>
            <a:normAutofit/>
          </a:bodyPr>
          <a:lstStyle/>
          <a:p>
            <a:r>
              <a:rPr lang="en-GB" b="1">
                <a:effectLst/>
                <a:latin typeface="Times New Roman" panose="02020603050405020304" pitchFamily="18" charset="0"/>
                <a:ea typeface="Times New Roman" panose="02020603050405020304" pitchFamily="18" charset="0"/>
              </a:rPr>
              <a:t>PESTLE Analysis</a:t>
            </a:r>
            <a:endParaRPr lang="en-GB" b="1"/>
          </a:p>
        </p:txBody>
      </p:sp>
      <p:graphicFrame>
        <p:nvGraphicFramePr>
          <p:cNvPr id="5" name="Content Placeholder 2">
            <a:extLst>
              <a:ext uri="{FF2B5EF4-FFF2-40B4-BE49-F238E27FC236}">
                <a16:creationId xmlns:a16="http://schemas.microsoft.com/office/drawing/2014/main" id="{3A172128-4F26-F986-228D-B1EDD318C9DA}"/>
              </a:ext>
            </a:extLst>
          </p:cNvPr>
          <p:cNvGraphicFramePr>
            <a:graphicFrameLocks noGrp="1"/>
          </p:cNvGraphicFramePr>
          <p:nvPr>
            <p:ph idx="1"/>
            <p:extLst>
              <p:ext uri="{D42A27DB-BD31-4B8C-83A1-F6EECF244321}">
                <p14:modId xmlns:p14="http://schemas.microsoft.com/office/powerpoint/2010/main" val="328753005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3325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85124-C6EE-9838-6728-4C56C11BE2B0}"/>
              </a:ext>
            </a:extLst>
          </p:cNvPr>
          <p:cNvSpPr>
            <a:spLocks noGrp="1"/>
          </p:cNvSpPr>
          <p:nvPr>
            <p:ph type="title"/>
          </p:nvPr>
        </p:nvSpPr>
        <p:spPr>
          <a:xfrm>
            <a:off x="1286933" y="609600"/>
            <a:ext cx="10197494" cy="1099457"/>
          </a:xfrm>
        </p:spPr>
        <p:txBody>
          <a:bodyPr>
            <a:normAutofit/>
          </a:bodyPr>
          <a:lstStyle/>
          <a:p>
            <a:r>
              <a:rPr lang="en-GB" b="1">
                <a:latin typeface="Times New Roman" panose="02020603050405020304" pitchFamily="18" charset="0"/>
                <a:cs typeface="Times New Roman" panose="02020603050405020304" pitchFamily="18" charset="0"/>
              </a:rPr>
              <a:t>Pastel Analysis</a:t>
            </a:r>
          </a:p>
        </p:txBody>
      </p:sp>
      <p:graphicFrame>
        <p:nvGraphicFramePr>
          <p:cNvPr id="33" name="Content Placeholder 2">
            <a:extLst>
              <a:ext uri="{FF2B5EF4-FFF2-40B4-BE49-F238E27FC236}">
                <a16:creationId xmlns:a16="http://schemas.microsoft.com/office/drawing/2014/main" id="{E6EFE9E8-5CBE-A309-3294-88367797FC85}"/>
              </a:ext>
            </a:extLst>
          </p:cNvPr>
          <p:cNvGraphicFramePr>
            <a:graphicFrameLocks noGrp="1"/>
          </p:cNvGraphicFramePr>
          <p:nvPr>
            <p:ph idx="1"/>
            <p:extLst>
              <p:ext uri="{D42A27DB-BD31-4B8C-83A1-F6EECF244321}">
                <p14:modId xmlns:p14="http://schemas.microsoft.com/office/powerpoint/2010/main" val="143594278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9486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B556C-B042-15A6-55F2-F3AD0B6CB468}"/>
              </a:ext>
            </a:extLst>
          </p:cNvPr>
          <p:cNvSpPr>
            <a:spLocks noGrp="1"/>
          </p:cNvSpPr>
          <p:nvPr>
            <p:ph type="title"/>
          </p:nvPr>
        </p:nvSpPr>
        <p:spPr>
          <a:xfrm>
            <a:off x="1286933" y="609600"/>
            <a:ext cx="10197494" cy="1099457"/>
          </a:xfrm>
        </p:spPr>
        <p:txBody>
          <a:bodyPr>
            <a:normAutofit/>
          </a:bodyPr>
          <a:lstStyle/>
          <a:p>
            <a:r>
              <a:rPr lang="en-GB" b="1">
                <a:latin typeface="Times New Roman" panose="02020603050405020304" pitchFamily="18" charset="0"/>
                <a:cs typeface="Times New Roman" panose="02020603050405020304" pitchFamily="18" charset="0"/>
              </a:rPr>
              <a:t>Pastel Analysis</a:t>
            </a:r>
          </a:p>
        </p:txBody>
      </p:sp>
      <p:graphicFrame>
        <p:nvGraphicFramePr>
          <p:cNvPr id="5" name="Content Placeholder 2">
            <a:extLst>
              <a:ext uri="{FF2B5EF4-FFF2-40B4-BE49-F238E27FC236}">
                <a16:creationId xmlns:a16="http://schemas.microsoft.com/office/drawing/2014/main" id="{A2A1D41B-3641-B20F-FB39-0DC90E60A957}"/>
              </a:ext>
            </a:extLst>
          </p:cNvPr>
          <p:cNvGraphicFramePr>
            <a:graphicFrameLocks noGrp="1"/>
          </p:cNvGraphicFramePr>
          <p:nvPr>
            <p:ph idx="1"/>
            <p:extLst>
              <p:ext uri="{D42A27DB-BD31-4B8C-83A1-F6EECF244321}">
                <p14:modId xmlns:p14="http://schemas.microsoft.com/office/powerpoint/2010/main" val="207227025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5751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C9310-3934-C78F-207A-50101689C87C}"/>
              </a:ext>
            </a:extLst>
          </p:cNvPr>
          <p:cNvSpPr>
            <a:spLocks noGrp="1"/>
          </p:cNvSpPr>
          <p:nvPr>
            <p:ph type="title"/>
          </p:nvPr>
        </p:nvSpPr>
        <p:spPr/>
        <p:txBody>
          <a:bodyPr anchor="t">
            <a:normAutofit/>
          </a:bodyPr>
          <a:lstStyle/>
          <a:p>
            <a:r>
              <a:rPr lang="en-GB" b="1">
                <a:effectLst/>
                <a:latin typeface="Times New Roman" panose="02020603050405020304" pitchFamily="18" charset="0"/>
                <a:ea typeface="Times New Roman" panose="02020603050405020304" pitchFamily="18" charset="0"/>
              </a:rPr>
              <a:t>Cause-and-effect Analysis</a:t>
            </a:r>
            <a:endParaRPr lang="en-GB" b="1"/>
          </a:p>
        </p:txBody>
      </p:sp>
      <p:sp>
        <p:nvSpPr>
          <p:cNvPr id="3" name="Content Placeholder 2">
            <a:extLst>
              <a:ext uri="{FF2B5EF4-FFF2-40B4-BE49-F238E27FC236}">
                <a16:creationId xmlns:a16="http://schemas.microsoft.com/office/drawing/2014/main" id="{359498F7-3FAB-C467-4241-E4C2BFB5F284}"/>
              </a:ext>
            </a:extLst>
          </p:cNvPr>
          <p:cNvSpPr>
            <a:spLocks noGrp="1"/>
          </p:cNvSpPr>
          <p:nvPr>
            <p:ph idx="1"/>
          </p:nvPr>
        </p:nvSpPr>
        <p:spPr>
          <a:xfrm>
            <a:off x="6336287" y="2160589"/>
            <a:ext cx="2934714" cy="3880773"/>
          </a:xfrm>
        </p:spPr>
        <p:txBody>
          <a:bodyPr numCol="2">
            <a:normAutofit/>
          </a:bodyPr>
          <a:lstStyle/>
          <a:p>
            <a:pPr marL="342900" lvl="0" indent="-342900">
              <a:lnSpc>
                <a:spcPct val="90000"/>
              </a:lnSpc>
              <a:buFont typeface="Arial" panose="020B0604020202020204" pitchFamily="34" charset="0"/>
              <a:buChar char="●"/>
            </a:pPr>
            <a:r>
              <a:rPr lang="en-GB" sz="1500" u="none" strike="noStrike">
                <a:effectLst/>
                <a:latin typeface="Times New Roman" panose="02020603050405020304" pitchFamily="18" charset="0"/>
                <a:ea typeface="Times New Roman" panose="02020603050405020304" pitchFamily="18" charset="0"/>
                <a:cs typeface="Times New Roman" panose="02020603050405020304" pitchFamily="18" charset="0"/>
              </a:rPr>
              <a:t>Nurses work for a minimum wage as healthcare assistants </a:t>
            </a:r>
            <a:endParaRPr lang="en-GB" sz="1500"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nSpc>
                <a:spcPct val="90000"/>
              </a:lnSpc>
              <a:buFont typeface="Arial" panose="020B0604020202020204" pitchFamily="34" charset="0"/>
              <a:buChar char="●"/>
            </a:pPr>
            <a:r>
              <a:rPr lang="en-GB" sz="1500" u="none" strike="noStrike">
                <a:effectLst/>
                <a:latin typeface="Times New Roman" panose="02020603050405020304" pitchFamily="18" charset="0"/>
                <a:ea typeface="Times New Roman" panose="02020603050405020304" pitchFamily="18" charset="0"/>
                <a:cs typeface="Times New Roman" panose="02020603050405020304" pitchFamily="18" charset="0"/>
              </a:rPr>
              <a:t>They do not make the most of their training, ability or skills</a:t>
            </a:r>
            <a:endParaRPr lang="en-GB" sz="1500"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nSpc>
                <a:spcPct val="90000"/>
              </a:lnSpc>
              <a:buFont typeface="Arial" panose="020B0604020202020204" pitchFamily="34" charset="0"/>
              <a:buChar char="●"/>
            </a:pPr>
            <a:r>
              <a:rPr lang="en-GB" sz="1500" u="none" strike="noStrike">
                <a:effectLst/>
                <a:latin typeface="Times New Roman" panose="02020603050405020304" pitchFamily="18" charset="0"/>
                <a:ea typeface="Times New Roman" panose="02020603050405020304" pitchFamily="18" charset="0"/>
                <a:cs typeface="Times New Roman" panose="02020603050405020304" pitchFamily="18" charset="0"/>
              </a:rPr>
              <a:t>Many quit due to overwhelming work pressure, the Covid-19 pandemic and poor care for patients</a:t>
            </a:r>
            <a:endParaRPr lang="en-GB" sz="1500"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nSpc>
                <a:spcPct val="90000"/>
              </a:lnSpc>
              <a:buFont typeface="Arial" panose="020B0604020202020204" pitchFamily="34" charset="0"/>
              <a:buChar char="●"/>
            </a:pPr>
            <a:r>
              <a:rPr lang="en-GB" sz="1500" u="none" strike="noStrike">
                <a:effectLst/>
                <a:latin typeface="Times New Roman" panose="02020603050405020304" pitchFamily="18" charset="0"/>
                <a:ea typeface="Times New Roman" panose="02020603050405020304" pitchFamily="18" charset="0"/>
                <a:cs typeface="Times New Roman" panose="02020603050405020304" pitchFamily="18" charset="0"/>
              </a:rPr>
              <a:t>NHS staffing crisis leads to significant difficulty in the retention and recruitment of healthcare staff</a:t>
            </a:r>
            <a:endParaRPr lang="en-GB" sz="1500" u="none" strike="noStrike">
              <a:effectLst/>
              <a:latin typeface="Times New Roman" panose="02020603050405020304" pitchFamily="18" charset="0"/>
              <a:ea typeface="Arial" panose="020B0604020202020204" pitchFamily="34" charset="0"/>
              <a:cs typeface="Arial" panose="020B0604020202020204" pitchFamily="34" charset="0"/>
            </a:endParaRPr>
          </a:p>
          <a:p>
            <a:pPr marL="0" indent="0">
              <a:lnSpc>
                <a:spcPct val="90000"/>
              </a:lnSpc>
              <a:buNone/>
            </a:pPr>
            <a:endParaRPr lang="en-GB" sz="1500"/>
          </a:p>
        </p:txBody>
      </p:sp>
      <p:sp>
        <p:nvSpPr>
          <p:cNvPr id="6" name="Footer Placeholder 5">
            <a:extLst>
              <a:ext uri="{FF2B5EF4-FFF2-40B4-BE49-F238E27FC236}">
                <a16:creationId xmlns:a16="http://schemas.microsoft.com/office/drawing/2014/main" id="{FBC0B143-A3F4-0EA8-34FD-E368DC71DFF9}"/>
              </a:ext>
            </a:extLst>
          </p:cNvPr>
          <p:cNvSpPr>
            <a:spLocks noGrp="1"/>
          </p:cNvSpPr>
          <p:nvPr>
            <p:ph type="ftr" sz="quarter" idx="11"/>
          </p:nvPr>
        </p:nvSpPr>
        <p:spPr/>
        <p:txBody>
          <a:bodyPr>
            <a:normAutofit/>
          </a:bodyPr>
          <a:lstStyle/>
          <a:p>
            <a:pPr>
              <a:spcAft>
                <a:spcPts val="600"/>
              </a:spcAft>
            </a:pPr>
            <a:r>
              <a:rPr lang="en-US">
                <a:latin typeface="Times New Roman" panose="02020603050405020304" pitchFamily="18" charset="0"/>
                <a:cs typeface="Times New Roman" panose="02020603050405020304" pitchFamily="18" charset="0"/>
              </a:rPr>
              <a:t>(Source: Fund Our NHS, 2022)</a:t>
            </a:r>
            <a:endParaRPr lang="en-GB">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02E1B56-2B5E-07B6-9ED2-83BF9FBE607A}"/>
              </a:ext>
            </a:extLst>
          </p:cNvPr>
          <p:cNvPicPr>
            <a:picLocks noChangeAspect="1"/>
          </p:cNvPicPr>
          <p:nvPr/>
        </p:nvPicPr>
        <p:blipFill rotWithShape="1">
          <a:blip r:embed="rId3"/>
          <a:srcRect l="9177" r="20626" b="-1"/>
          <a:stretch/>
        </p:blipFill>
        <p:spPr>
          <a:xfrm>
            <a:off x="677334" y="2159331"/>
            <a:ext cx="5423429" cy="3882362"/>
          </a:xfrm>
          <a:prstGeom prst="rect">
            <a:avLst/>
          </a:prstGeom>
        </p:spPr>
      </p:pic>
    </p:spTree>
    <p:extLst>
      <p:ext uri="{BB962C8B-B14F-4D97-AF65-F5344CB8AC3E}">
        <p14:creationId xmlns:p14="http://schemas.microsoft.com/office/powerpoint/2010/main" val="954797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17348-686C-3827-602D-ECCA48D3D08E}"/>
              </a:ext>
            </a:extLst>
          </p:cNvPr>
          <p:cNvSpPr>
            <a:spLocks noGrp="1"/>
          </p:cNvSpPr>
          <p:nvPr>
            <p:ph type="title"/>
          </p:nvPr>
        </p:nvSpPr>
        <p:spPr>
          <a:xfrm>
            <a:off x="652481" y="1382486"/>
            <a:ext cx="3547581" cy="4093028"/>
          </a:xfrm>
        </p:spPr>
        <p:txBody>
          <a:bodyPr anchor="ctr">
            <a:normAutofit/>
          </a:bodyPr>
          <a:lstStyle/>
          <a:p>
            <a:r>
              <a:rPr lang="en-GB" sz="4400" b="1">
                <a:effectLst/>
                <a:latin typeface="Times New Roman" panose="02020603050405020304" pitchFamily="18" charset="0"/>
                <a:ea typeface="Times New Roman" panose="02020603050405020304" pitchFamily="18" charset="0"/>
              </a:rPr>
              <a:t>Alternative solution to absenteeism</a:t>
            </a:r>
            <a:endParaRPr lang="en-GB" sz="4400" b="1"/>
          </a:p>
        </p:txBody>
      </p:sp>
      <p:graphicFrame>
        <p:nvGraphicFramePr>
          <p:cNvPr id="5" name="Content Placeholder 2">
            <a:extLst>
              <a:ext uri="{FF2B5EF4-FFF2-40B4-BE49-F238E27FC236}">
                <a16:creationId xmlns:a16="http://schemas.microsoft.com/office/drawing/2014/main" id="{AB2FE188-3B37-F8F2-D11D-A9925BB490D4}"/>
              </a:ext>
            </a:extLst>
          </p:cNvPr>
          <p:cNvGraphicFramePr>
            <a:graphicFrameLocks noGrp="1"/>
          </p:cNvGraphicFramePr>
          <p:nvPr>
            <p:ph idx="1"/>
            <p:extLst>
              <p:ext uri="{D42A27DB-BD31-4B8C-83A1-F6EECF244321}">
                <p14:modId xmlns:p14="http://schemas.microsoft.com/office/powerpoint/2010/main" val="336687858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1960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8D3EF-7C2C-F1EA-531A-E790BA69EA19}"/>
              </a:ext>
            </a:extLst>
          </p:cNvPr>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mj-lt"/>
                <a:ea typeface="+mj-ea"/>
                <a:cs typeface="+mj-cs"/>
              </a:rPr>
              <a:t>   Greed analyses</a:t>
            </a:r>
            <a:br>
              <a:rPr lang="en-US" sz="2600" b="1" kern="1200">
                <a:solidFill>
                  <a:srgbClr val="FFFFFF"/>
                </a:solidFill>
                <a:latin typeface="+mj-lt"/>
                <a:ea typeface="+mj-ea"/>
                <a:cs typeface="+mj-cs"/>
              </a:rPr>
            </a:br>
            <a:r>
              <a:rPr lang="en-US" sz="2600" b="1" kern="1200">
                <a:solidFill>
                  <a:srgbClr val="FFFFFF"/>
                </a:solidFill>
                <a:latin typeface="+mj-lt"/>
                <a:ea typeface="+mj-ea"/>
                <a:cs typeface="+mj-cs"/>
              </a:rPr>
              <a:t> Wellness programs</a:t>
            </a:r>
          </a:p>
        </p:txBody>
      </p:sp>
      <p:graphicFrame>
        <p:nvGraphicFramePr>
          <p:cNvPr id="4" name="Table 4">
            <a:extLst>
              <a:ext uri="{FF2B5EF4-FFF2-40B4-BE49-F238E27FC236}">
                <a16:creationId xmlns:a16="http://schemas.microsoft.com/office/drawing/2014/main" id="{16D5D0EA-92D4-80F9-0C9C-879DC72EF707}"/>
              </a:ext>
            </a:extLst>
          </p:cNvPr>
          <p:cNvGraphicFramePr>
            <a:graphicFrameLocks noGrp="1"/>
          </p:cNvGraphicFramePr>
          <p:nvPr>
            <p:ph idx="1"/>
            <p:extLst>
              <p:ext uri="{D42A27DB-BD31-4B8C-83A1-F6EECF244321}">
                <p14:modId xmlns:p14="http://schemas.microsoft.com/office/powerpoint/2010/main" val="735529701"/>
              </p:ext>
            </p:extLst>
          </p:nvPr>
        </p:nvGraphicFramePr>
        <p:xfrm>
          <a:off x="4038600" y="1454764"/>
          <a:ext cx="7188201" cy="2808221"/>
        </p:xfrm>
        <a:graphic>
          <a:graphicData uri="http://schemas.openxmlformats.org/drawingml/2006/table">
            <a:tbl>
              <a:tblPr firstRow="1" bandRow="1">
                <a:tableStyleId>{00A15C55-8517-42AA-B614-E9B94910E393}</a:tableStyleId>
              </a:tblPr>
              <a:tblGrid>
                <a:gridCol w="2359153">
                  <a:extLst>
                    <a:ext uri="{9D8B030D-6E8A-4147-A177-3AD203B41FA5}">
                      <a16:colId xmlns:a16="http://schemas.microsoft.com/office/drawing/2014/main" val="3004366484"/>
                    </a:ext>
                  </a:extLst>
                </a:gridCol>
                <a:gridCol w="2438777">
                  <a:extLst>
                    <a:ext uri="{9D8B030D-6E8A-4147-A177-3AD203B41FA5}">
                      <a16:colId xmlns:a16="http://schemas.microsoft.com/office/drawing/2014/main" val="712969028"/>
                    </a:ext>
                  </a:extLst>
                </a:gridCol>
                <a:gridCol w="2390271">
                  <a:extLst>
                    <a:ext uri="{9D8B030D-6E8A-4147-A177-3AD203B41FA5}">
                      <a16:colId xmlns:a16="http://schemas.microsoft.com/office/drawing/2014/main" val="470058208"/>
                    </a:ext>
                  </a:extLst>
                </a:gridCol>
              </a:tblGrid>
              <a:tr h="613758">
                <a:tc>
                  <a:txBody>
                    <a:bodyPr/>
                    <a:lstStyle/>
                    <a:p>
                      <a:r>
                        <a:rPr lang="en-US" sz="1000"/>
                        <a:t>                             </a:t>
                      </a:r>
                      <a:r>
                        <a:rPr lang="en-US" sz="3400"/>
                        <a:t> P</a:t>
                      </a:r>
                      <a:endParaRPr lang="en-GB" sz="3400" dirty="0"/>
                    </a:p>
                  </a:txBody>
                  <a:tcPr marL="51971" marR="51971" marT="25985" marB="25985"/>
                </a:tc>
                <a:tc>
                  <a:txBody>
                    <a:bodyPr/>
                    <a:lstStyle/>
                    <a:p>
                      <a:r>
                        <a:rPr lang="en-US" sz="1000"/>
                        <a:t>                               </a:t>
                      </a:r>
                      <a:r>
                        <a:rPr lang="en-US" sz="3400"/>
                        <a:t>M</a:t>
                      </a:r>
                      <a:endParaRPr lang="en-GB" sz="1000"/>
                    </a:p>
                  </a:txBody>
                  <a:tcPr marL="51971" marR="51971" marT="25985" marB="25985"/>
                </a:tc>
                <a:tc>
                  <a:txBody>
                    <a:bodyPr/>
                    <a:lstStyle/>
                    <a:p>
                      <a:r>
                        <a:rPr lang="en-US" sz="3400"/>
                        <a:t>        I</a:t>
                      </a:r>
                      <a:endParaRPr lang="en-GB" sz="3400"/>
                    </a:p>
                  </a:txBody>
                  <a:tcPr marL="51971" marR="51971" marT="25985" marB="25985"/>
                </a:tc>
                <a:extLst>
                  <a:ext uri="{0D108BD9-81ED-4DB2-BD59-A6C34878D82A}">
                    <a16:rowId xmlns:a16="http://schemas.microsoft.com/office/drawing/2014/main" val="1798854861"/>
                  </a:ext>
                </a:extLst>
              </a:tr>
              <a:tr h="238232">
                <a:tc>
                  <a:txBody>
                    <a:bodyPr/>
                    <a:lstStyle/>
                    <a:p>
                      <a:r>
                        <a:rPr lang="en-US" sz="1000"/>
                        <a:t>Reduses stress</a:t>
                      </a:r>
                      <a:endParaRPr lang="en-GB" sz="1000"/>
                    </a:p>
                  </a:txBody>
                  <a:tcPr marL="51971" marR="51971" marT="25985" marB="25985"/>
                </a:tc>
                <a:tc>
                  <a:txBody>
                    <a:bodyPr/>
                    <a:lstStyle/>
                    <a:p>
                      <a:r>
                        <a:rPr lang="en-US" sz="1000"/>
                        <a:t>Extra cost</a:t>
                      </a:r>
                      <a:endParaRPr lang="en-GB" sz="1000"/>
                    </a:p>
                  </a:txBody>
                  <a:tcPr marL="51971" marR="51971" marT="25985" marB="25985"/>
                </a:tc>
                <a:tc>
                  <a:txBody>
                    <a:bodyPr/>
                    <a:lstStyle/>
                    <a:p>
                      <a:r>
                        <a:rPr lang="en-US" sz="1000"/>
                        <a:t>Health care staff reduces shortage</a:t>
                      </a:r>
                      <a:endParaRPr lang="en-GB" sz="1000"/>
                    </a:p>
                  </a:txBody>
                  <a:tcPr marL="51971" marR="51971" marT="25985" marB="25985"/>
                </a:tc>
                <a:extLst>
                  <a:ext uri="{0D108BD9-81ED-4DB2-BD59-A6C34878D82A}">
                    <a16:rowId xmlns:a16="http://schemas.microsoft.com/office/drawing/2014/main" val="3018109219"/>
                  </a:ext>
                </a:extLst>
              </a:tr>
              <a:tr h="238232">
                <a:tc>
                  <a:txBody>
                    <a:bodyPr/>
                    <a:lstStyle/>
                    <a:p>
                      <a:r>
                        <a:rPr lang="en-US" sz="1000"/>
                        <a:t>7</a:t>
                      </a:r>
                      <a:endParaRPr lang="en-GB" sz="1000"/>
                    </a:p>
                  </a:txBody>
                  <a:tcPr marL="51971" marR="51971" marT="25985" marB="25985"/>
                </a:tc>
                <a:tc>
                  <a:txBody>
                    <a:bodyPr/>
                    <a:lstStyle/>
                    <a:p>
                      <a:r>
                        <a:rPr lang="en-US" sz="1000"/>
                        <a:t>-6</a:t>
                      </a:r>
                      <a:endParaRPr lang="en-GB" sz="1000"/>
                    </a:p>
                  </a:txBody>
                  <a:tcPr marL="51971" marR="51971" marT="25985" marB="25985"/>
                </a:tc>
                <a:tc>
                  <a:txBody>
                    <a:bodyPr/>
                    <a:lstStyle/>
                    <a:p>
                      <a:r>
                        <a:rPr lang="en-US" sz="1000"/>
                        <a:t>3</a:t>
                      </a:r>
                      <a:endParaRPr lang="en-GB" sz="1000"/>
                    </a:p>
                  </a:txBody>
                  <a:tcPr marL="51971" marR="51971" marT="25985" marB="25985"/>
                </a:tc>
                <a:extLst>
                  <a:ext uri="{0D108BD9-81ED-4DB2-BD59-A6C34878D82A}">
                    <a16:rowId xmlns:a16="http://schemas.microsoft.com/office/drawing/2014/main" val="2735265409"/>
                  </a:ext>
                </a:extLst>
              </a:tr>
              <a:tr h="388442">
                <a:tc>
                  <a:txBody>
                    <a:bodyPr/>
                    <a:lstStyle/>
                    <a:p>
                      <a:r>
                        <a:rPr lang="en-GB" sz="1000"/>
                        <a:t>Reduces health care costs</a:t>
                      </a:r>
                    </a:p>
                    <a:p>
                      <a:r>
                        <a:rPr lang="en-GB" sz="1000"/>
                        <a:t> 6</a:t>
                      </a:r>
                    </a:p>
                  </a:txBody>
                  <a:tcPr marL="51971" marR="51971" marT="25985" marB="25985"/>
                </a:tc>
                <a:tc>
                  <a:txBody>
                    <a:bodyPr/>
                    <a:lstStyle/>
                    <a:p>
                      <a:r>
                        <a:rPr lang="en-GB" sz="1000"/>
                        <a:t>Hard to administrate</a:t>
                      </a:r>
                    </a:p>
                    <a:p>
                      <a:r>
                        <a:rPr lang="en-GB" sz="1000"/>
                        <a:t>-3</a:t>
                      </a:r>
                    </a:p>
                  </a:txBody>
                  <a:tcPr marL="51971" marR="51971" marT="25985" marB="25985"/>
                </a:tc>
                <a:tc>
                  <a:txBody>
                    <a:bodyPr/>
                    <a:lstStyle/>
                    <a:p>
                      <a:r>
                        <a:rPr lang="en-GB" sz="1000"/>
                        <a:t>Can have mixed results</a:t>
                      </a:r>
                    </a:p>
                    <a:p>
                      <a:r>
                        <a:rPr lang="en-GB" sz="1000"/>
                        <a:t>4</a:t>
                      </a:r>
                    </a:p>
                  </a:txBody>
                  <a:tcPr marL="51971" marR="51971" marT="25985" marB="25985"/>
                </a:tc>
                <a:extLst>
                  <a:ext uri="{0D108BD9-81ED-4DB2-BD59-A6C34878D82A}">
                    <a16:rowId xmlns:a16="http://schemas.microsoft.com/office/drawing/2014/main" val="925530370"/>
                  </a:ext>
                </a:extLst>
              </a:tr>
              <a:tr h="538653">
                <a:tc>
                  <a:txBody>
                    <a:bodyPr/>
                    <a:lstStyle/>
                    <a:p>
                      <a:r>
                        <a:rPr lang="en-GB" sz="1000"/>
                        <a:t>Auguments productivity</a:t>
                      </a:r>
                    </a:p>
                    <a:p>
                      <a:r>
                        <a:rPr lang="en-GB" sz="1000"/>
                        <a:t>4</a:t>
                      </a:r>
                    </a:p>
                  </a:txBody>
                  <a:tcPr marL="51971" marR="51971" marT="25985" marB="25985"/>
                </a:tc>
                <a:tc>
                  <a:txBody>
                    <a:bodyPr/>
                    <a:lstStyle/>
                    <a:p>
                      <a:r>
                        <a:rPr lang="en-GB" sz="1000"/>
                        <a:t>The program may not respect the employee privacy</a:t>
                      </a:r>
                    </a:p>
                    <a:p>
                      <a:r>
                        <a:rPr lang="en-GB" sz="1000"/>
                        <a:t>-4</a:t>
                      </a:r>
                    </a:p>
                  </a:txBody>
                  <a:tcPr marL="51971" marR="51971" marT="25985" marB="25985"/>
                </a:tc>
                <a:tc>
                  <a:txBody>
                    <a:bodyPr/>
                    <a:lstStyle/>
                    <a:p>
                      <a:r>
                        <a:rPr lang="en-GB" sz="1000"/>
                        <a:t>Wellness programs are growing</a:t>
                      </a:r>
                    </a:p>
                    <a:p>
                      <a:r>
                        <a:rPr lang="en-GB" sz="1000"/>
                        <a:t>2</a:t>
                      </a:r>
                    </a:p>
                  </a:txBody>
                  <a:tcPr marL="51971" marR="51971" marT="25985" marB="25985"/>
                </a:tc>
                <a:extLst>
                  <a:ext uri="{0D108BD9-81ED-4DB2-BD59-A6C34878D82A}">
                    <a16:rowId xmlns:a16="http://schemas.microsoft.com/office/drawing/2014/main" val="2605735808"/>
                  </a:ext>
                </a:extLst>
              </a:tr>
              <a:tr h="538653">
                <a:tc>
                  <a:txBody>
                    <a:bodyPr/>
                    <a:lstStyle/>
                    <a:p>
                      <a:r>
                        <a:rPr lang="en-GB" sz="1000"/>
                        <a:t>Increase employee retention</a:t>
                      </a:r>
                    </a:p>
                    <a:p>
                      <a:r>
                        <a:rPr lang="en-GB" sz="1000"/>
                        <a:t>5</a:t>
                      </a:r>
                    </a:p>
                  </a:txBody>
                  <a:tcPr marL="51971" marR="51971" marT="25985" marB="25985"/>
                </a:tc>
                <a:tc>
                  <a:txBody>
                    <a:bodyPr/>
                    <a:lstStyle/>
                    <a:p>
                      <a:r>
                        <a:rPr lang="en-GB" sz="1000"/>
                        <a:t>Not customized for each individual</a:t>
                      </a:r>
                    </a:p>
                    <a:p>
                      <a:r>
                        <a:rPr lang="en-GB" sz="1000"/>
                        <a:t>-3</a:t>
                      </a:r>
                    </a:p>
                  </a:txBody>
                  <a:tcPr marL="51971" marR="51971" marT="25985" marB="25985"/>
                </a:tc>
                <a:tc>
                  <a:txBody>
                    <a:bodyPr/>
                    <a:lstStyle/>
                    <a:p>
                      <a:r>
                        <a:rPr lang="en-GB" sz="1000"/>
                        <a:t>Government workers have better access to wellness programs</a:t>
                      </a:r>
                    </a:p>
                    <a:p>
                      <a:r>
                        <a:rPr lang="en-GB" sz="1000"/>
                        <a:t>2</a:t>
                      </a:r>
                    </a:p>
                  </a:txBody>
                  <a:tcPr marL="51971" marR="51971" marT="25985" marB="25985"/>
                </a:tc>
                <a:extLst>
                  <a:ext uri="{0D108BD9-81ED-4DB2-BD59-A6C34878D82A}">
                    <a16:rowId xmlns:a16="http://schemas.microsoft.com/office/drawing/2014/main" val="3395300914"/>
                  </a:ext>
                </a:extLst>
              </a:tr>
              <a:tr h="252251">
                <a:tc>
                  <a:txBody>
                    <a:bodyPr/>
                    <a:lstStyle/>
                    <a:p>
                      <a:endParaRPr lang="en-GB" sz="1000"/>
                    </a:p>
                  </a:txBody>
                  <a:tcPr marL="51971" marR="51971" marT="25985" marB="25985"/>
                </a:tc>
                <a:tc>
                  <a:txBody>
                    <a:bodyPr/>
                    <a:lstStyle/>
                    <a:p>
                      <a:endParaRPr lang="en-GB" sz="1000" dirty="0"/>
                    </a:p>
                  </a:txBody>
                  <a:tcPr marL="51971" marR="51971" marT="25985" marB="25985"/>
                </a:tc>
                <a:tc>
                  <a:txBody>
                    <a:bodyPr/>
                    <a:lstStyle/>
                    <a:p>
                      <a:endParaRPr lang="en-GB" sz="1000" dirty="0"/>
                    </a:p>
                  </a:txBody>
                  <a:tcPr marL="51971" marR="51971" marT="25985" marB="25985"/>
                </a:tc>
                <a:extLst>
                  <a:ext uri="{0D108BD9-81ED-4DB2-BD59-A6C34878D82A}">
                    <a16:rowId xmlns:a16="http://schemas.microsoft.com/office/drawing/2014/main" val="4225260994"/>
                  </a:ext>
                </a:extLst>
              </a:tr>
            </a:tbl>
          </a:graphicData>
        </a:graphic>
      </p:graphicFrame>
      <p:sp>
        <p:nvSpPr>
          <p:cNvPr id="5" name="TextBox 4">
            <a:extLst>
              <a:ext uri="{FF2B5EF4-FFF2-40B4-BE49-F238E27FC236}">
                <a16:creationId xmlns:a16="http://schemas.microsoft.com/office/drawing/2014/main" id="{B33A9996-ECB8-1142-38CA-748A6ED0645D}"/>
              </a:ext>
            </a:extLst>
          </p:cNvPr>
          <p:cNvSpPr txBox="1"/>
          <p:nvPr/>
        </p:nvSpPr>
        <p:spPr>
          <a:xfrm>
            <a:off x="3905250" y="4370523"/>
            <a:ext cx="7188199" cy="1292090"/>
          </a:xfrm>
          <a:prstGeom prst="rect">
            <a:avLst/>
          </a:prstGeom>
        </p:spPr>
        <p:txBody>
          <a:bodyPr vert="horz" lIns="91440" tIns="45720" rIns="91440" bIns="45720" rtlCol="0">
            <a:normAutofit/>
          </a:bodyPr>
          <a:lstStyle/>
          <a:p>
            <a:pPr>
              <a:lnSpc>
                <a:spcPct val="90000"/>
              </a:lnSpc>
              <a:spcAft>
                <a:spcPts val="600"/>
              </a:spcAft>
            </a:pPr>
            <a:r>
              <a:rPr lang="en-US" dirty="0"/>
              <a:t>Total :22                   Total:      -16                               Total:  11</a:t>
            </a:r>
          </a:p>
        </p:txBody>
      </p:sp>
    </p:spTree>
    <p:extLst>
      <p:ext uri="{BB962C8B-B14F-4D97-AF65-F5344CB8AC3E}">
        <p14:creationId xmlns:p14="http://schemas.microsoft.com/office/powerpoint/2010/main" val="3851891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72400-5140-A0A7-2F5A-683C6B2DED7E}"/>
              </a:ext>
            </a:extLst>
          </p:cNvPr>
          <p:cNvSpPr>
            <a:spLocks noGrp="1"/>
          </p:cNvSpPr>
          <p:nvPr>
            <p:ph type="title" orient="vert"/>
          </p:nvPr>
        </p:nvSpPr>
        <p:spPr/>
        <p:txBody>
          <a:bodyPr/>
          <a:lstStyle/>
          <a:p>
            <a:r>
              <a:rPr lang="en-US" dirty="0"/>
              <a:t>                               Fishbone</a:t>
            </a:r>
            <a:endParaRPr lang="en-GB" dirty="0"/>
          </a:p>
        </p:txBody>
      </p:sp>
      <p:sp>
        <p:nvSpPr>
          <p:cNvPr id="6" name="Line 43">
            <a:extLst>
              <a:ext uri="{FF2B5EF4-FFF2-40B4-BE49-F238E27FC236}">
                <a16:creationId xmlns:a16="http://schemas.microsoft.com/office/drawing/2014/main" id="{B52B86F6-972C-D8A4-3D3A-F0758199443C}"/>
              </a:ext>
            </a:extLst>
          </p:cNvPr>
          <p:cNvSpPr>
            <a:spLocks noChangeShapeType="1"/>
          </p:cNvSpPr>
          <p:nvPr/>
        </p:nvSpPr>
        <p:spPr bwMode="auto">
          <a:xfrm>
            <a:off x="577850" y="153511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42">
            <a:extLst>
              <a:ext uri="{FF2B5EF4-FFF2-40B4-BE49-F238E27FC236}">
                <a16:creationId xmlns:a16="http://schemas.microsoft.com/office/drawing/2014/main" id="{CE39E208-C23C-A9A1-99E0-966FA2065235}"/>
              </a:ext>
            </a:extLst>
          </p:cNvPr>
          <p:cNvSpPr txBox="1">
            <a:spLocks noChangeArrowheads="1"/>
          </p:cNvSpPr>
          <p:nvPr/>
        </p:nvSpPr>
        <p:spPr bwMode="auto">
          <a:xfrm>
            <a:off x="315912" y="1387474"/>
            <a:ext cx="1060450" cy="46282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Provision of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sub-standard care</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8" name="Line 41">
            <a:extLst>
              <a:ext uri="{FF2B5EF4-FFF2-40B4-BE49-F238E27FC236}">
                <a16:creationId xmlns:a16="http://schemas.microsoft.com/office/drawing/2014/main" id="{6C53EC78-C4FA-EE58-91E6-47508AA985F4}"/>
              </a:ext>
            </a:extLst>
          </p:cNvPr>
          <p:cNvSpPr>
            <a:spLocks noChangeShapeType="1"/>
          </p:cNvSpPr>
          <p:nvPr/>
        </p:nvSpPr>
        <p:spPr bwMode="auto">
          <a:xfrm>
            <a:off x="1179513" y="213677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40">
            <a:extLst>
              <a:ext uri="{FF2B5EF4-FFF2-40B4-BE49-F238E27FC236}">
                <a16:creationId xmlns:a16="http://schemas.microsoft.com/office/drawing/2014/main" id="{19A9AA50-0D4F-C540-2EF2-2DFA749EA68A}"/>
              </a:ext>
            </a:extLst>
          </p:cNvPr>
          <p:cNvSpPr txBox="1">
            <a:spLocks noChangeArrowheads="1"/>
          </p:cNvSpPr>
          <p:nvPr/>
        </p:nvSpPr>
        <p:spPr bwMode="auto">
          <a:xfrm>
            <a:off x="104775" y="193992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Physical and verbal abuse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Line 39">
            <a:extLst>
              <a:ext uri="{FF2B5EF4-FFF2-40B4-BE49-F238E27FC236}">
                <a16:creationId xmlns:a16="http://schemas.microsoft.com/office/drawing/2014/main" id="{9D50284C-68A7-1BC5-48A3-3A6DCA727548}"/>
              </a:ext>
            </a:extLst>
          </p:cNvPr>
          <p:cNvSpPr>
            <a:spLocks noChangeShapeType="1"/>
          </p:cNvSpPr>
          <p:nvPr/>
        </p:nvSpPr>
        <p:spPr bwMode="auto">
          <a:xfrm>
            <a:off x="1731963" y="26892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 Box 38">
            <a:extLst>
              <a:ext uri="{FF2B5EF4-FFF2-40B4-BE49-F238E27FC236}">
                <a16:creationId xmlns:a16="http://schemas.microsoft.com/office/drawing/2014/main" id="{6C228555-ADA4-F1FC-68F4-DC38DC3E66F1}"/>
              </a:ext>
            </a:extLst>
          </p:cNvPr>
          <p:cNvSpPr txBox="1">
            <a:spLocks noChangeArrowheads="1"/>
          </p:cNvSpPr>
          <p:nvPr/>
        </p:nvSpPr>
        <p:spPr bwMode="auto">
          <a:xfrm>
            <a:off x="25400" y="2492375"/>
            <a:ext cx="1692275"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Exhaustion and burn-out of</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care-workers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Line 37">
            <a:extLst>
              <a:ext uri="{FF2B5EF4-FFF2-40B4-BE49-F238E27FC236}">
                <a16:creationId xmlns:a16="http://schemas.microsoft.com/office/drawing/2014/main" id="{95BE8740-5FBF-1464-CEC0-480B5736751F}"/>
              </a:ext>
            </a:extLst>
          </p:cNvPr>
          <p:cNvSpPr>
            <a:spLocks noChangeShapeType="1"/>
          </p:cNvSpPr>
          <p:nvPr/>
        </p:nvSpPr>
        <p:spPr bwMode="auto">
          <a:xfrm>
            <a:off x="2922588" y="15430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 Box 36">
            <a:extLst>
              <a:ext uri="{FF2B5EF4-FFF2-40B4-BE49-F238E27FC236}">
                <a16:creationId xmlns:a16="http://schemas.microsoft.com/office/drawing/2014/main" id="{088CEBA4-4D82-C72B-4CFF-14436EEC5C78}"/>
              </a:ext>
            </a:extLst>
          </p:cNvPr>
          <p:cNvSpPr txBox="1">
            <a:spLocks noChangeArrowheads="1"/>
          </p:cNvSpPr>
          <p:nvPr/>
        </p:nvSpPr>
        <p:spPr bwMode="auto">
          <a:xfrm>
            <a:off x="1758950" y="1339849"/>
            <a:ext cx="1149350" cy="48801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50" dirty="0"/>
              <a:t>Lowe satisfaction rate</a:t>
            </a:r>
            <a:endParaRPr lang="en-GB" sz="1050" dirty="0"/>
          </a:p>
        </p:txBody>
      </p:sp>
      <p:sp>
        <p:nvSpPr>
          <p:cNvPr id="14" name="Line 35">
            <a:extLst>
              <a:ext uri="{FF2B5EF4-FFF2-40B4-BE49-F238E27FC236}">
                <a16:creationId xmlns:a16="http://schemas.microsoft.com/office/drawing/2014/main" id="{6E165BA4-6D09-7F2B-5497-A2B9168B4328}"/>
              </a:ext>
            </a:extLst>
          </p:cNvPr>
          <p:cNvSpPr>
            <a:spLocks noChangeShapeType="1"/>
          </p:cNvSpPr>
          <p:nvPr/>
        </p:nvSpPr>
        <p:spPr bwMode="auto">
          <a:xfrm>
            <a:off x="3465513" y="21431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 Box 34">
            <a:extLst>
              <a:ext uri="{FF2B5EF4-FFF2-40B4-BE49-F238E27FC236}">
                <a16:creationId xmlns:a16="http://schemas.microsoft.com/office/drawing/2014/main" id="{0B4E553E-B5F9-62EE-E9F0-30B73A59EAC0}"/>
              </a:ext>
            </a:extLst>
          </p:cNvPr>
          <p:cNvSpPr txBox="1">
            <a:spLocks noChangeArrowheads="1"/>
          </p:cNvSpPr>
          <p:nvPr/>
        </p:nvSpPr>
        <p:spPr bwMode="auto">
          <a:xfrm>
            <a:off x="1827213" y="1939925"/>
            <a:ext cx="162560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50" dirty="0"/>
              <a:t>People</a:t>
            </a:r>
            <a:r>
              <a:rPr lang="en-US" dirty="0"/>
              <a:t> </a:t>
            </a:r>
            <a:r>
              <a:rPr lang="en-US" sz="1050" dirty="0" err="1"/>
              <a:t>swiching</a:t>
            </a:r>
            <a:r>
              <a:rPr lang="en-US" dirty="0"/>
              <a:t> </a:t>
            </a:r>
            <a:r>
              <a:rPr lang="en-US" sz="1050" dirty="0"/>
              <a:t>jobs</a:t>
            </a:r>
            <a:endParaRPr lang="en-GB" sz="1050" dirty="0"/>
          </a:p>
        </p:txBody>
      </p:sp>
      <p:sp>
        <p:nvSpPr>
          <p:cNvPr id="16" name="Line 33">
            <a:extLst>
              <a:ext uri="{FF2B5EF4-FFF2-40B4-BE49-F238E27FC236}">
                <a16:creationId xmlns:a16="http://schemas.microsoft.com/office/drawing/2014/main" id="{F2A5AAC4-9631-C542-137F-532E32B27D08}"/>
              </a:ext>
            </a:extLst>
          </p:cNvPr>
          <p:cNvSpPr>
            <a:spLocks noChangeShapeType="1"/>
          </p:cNvSpPr>
          <p:nvPr/>
        </p:nvSpPr>
        <p:spPr bwMode="auto">
          <a:xfrm>
            <a:off x="4017963" y="269557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Text Box 32">
            <a:extLst>
              <a:ext uri="{FF2B5EF4-FFF2-40B4-BE49-F238E27FC236}">
                <a16:creationId xmlns:a16="http://schemas.microsoft.com/office/drawing/2014/main" id="{9B8BF65E-DEEF-EF14-530B-5A81CCCEEB39}"/>
              </a:ext>
            </a:extLst>
          </p:cNvPr>
          <p:cNvSpPr txBox="1">
            <a:spLocks noChangeArrowheads="1"/>
          </p:cNvSpPr>
          <p:nvPr/>
        </p:nvSpPr>
        <p:spPr bwMode="auto">
          <a:xfrm>
            <a:off x="2587626" y="2492375"/>
            <a:ext cx="1416049"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sz="1050" dirty="0" err="1"/>
              <a:t>Consatnt</a:t>
            </a:r>
            <a:r>
              <a:rPr lang="en-US" sz="1050" dirty="0"/>
              <a:t> pressure during staff shifts</a:t>
            </a:r>
            <a:endParaRPr lang="en-GB" sz="1050" dirty="0"/>
          </a:p>
        </p:txBody>
      </p:sp>
      <p:sp>
        <p:nvSpPr>
          <p:cNvPr id="18" name="Line 31">
            <a:extLst>
              <a:ext uri="{FF2B5EF4-FFF2-40B4-BE49-F238E27FC236}">
                <a16:creationId xmlns:a16="http://schemas.microsoft.com/office/drawing/2014/main" id="{8C646BA5-D7AB-2BB7-5AF7-9609CAF1DE3A}"/>
              </a:ext>
            </a:extLst>
          </p:cNvPr>
          <p:cNvSpPr>
            <a:spLocks noChangeShapeType="1"/>
          </p:cNvSpPr>
          <p:nvPr/>
        </p:nvSpPr>
        <p:spPr bwMode="auto">
          <a:xfrm>
            <a:off x="5129213" y="152717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 Box 30">
            <a:extLst>
              <a:ext uri="{FF2B5EF4-FFF2-40B4-BE49-F238E27FC236}">
                <a16:creationId xmlns:a16="http://schemas.microsoft.com/office/drawing/2014/main" id="{EF8A20AD-CAB1-2D8F-CF48-56DAE224168B}"/>
              </a:ext>
            </a:extLst>
          </p:cNvPr>
          <p:cNvSpPr txBox="1">
            <a:spLocks noChangeArrowheads="1"/>
          </p:cNvSpPr>
          <p:nvPr/>
        </p:nvSpPr>
        <p:spPr bwMode="auto">
          <a:xfrm>
            <a:off x="4054475" y="133985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Brexit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Line 29">
            <a:extLst>
              <a:ext uri="{FF2B5EF4-FFF2-40B4-BE49-F238E27FC236}">
                <a16:creationId xmlns:a16="http://schemas.microsoft.com/office/drawing/2014/main" id="{2B0B5C38-A798-842B-299E-1F02F8874A38}"/>
              </a:ext>
            </a:extLst>
          </p:cNvPr>
          <p:cNvSpPr>
            <a:spLocks noChangeShapeType="1"/>
          </p:cNvSpPr>
          <p:nvPr/>
        </p:nvSpPr>
        <p:spPr bwMode="auto">
          <a:xfrm>
            <a:off x="5730875" y="212883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Text Box 28">
            <a:extLst>
              <a:ext uri="{FF2B5EF4-FFF2-40B4-BE49-F238E27FC236}">
                <a16:creationId xmlns:a16="http://schemas.microsoft.com/office/drawing/2014/main" id="{15BA7958-AF49-1570-FFB6-D0B3EA1FDD34}"/>
              </a:ext>
            </a:extLst>
          </p:cNvPr>
          <p:cNvSpPr txBox="1">
            <a:spLocks noChangeArrowheads="1"/>
          </p:cNvSpPr>
          <p:nvPr/>
        </p:nvSpPr>
        <p:spPr bwMode="auto">
          <a:xfrm>
            <a:off x="4656138" y="193992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Competition with other businissies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Line 27">
            <a:extLst>
              <a:ext uri="{FF2B5EF4-FFF2-40B4-BE49-F238E27FC236}">
                <a16:creationId xmlns:a16="http://schemas.microsoft.com/office/drawing/2014/main" id="{953EDE8E-0DC8-F5E5-D5E5-C580169D9BDD}"/>
              </a:ext>
            </a:extLst>
          </p:cNvPr>
          <p:cNvSpPr>
            <a:spLocks noChangeShapeType="1"/>
          </p:cNvSpPr>
          <p:nvPr/>
        </p:nvSpPr>
        <p:spPr bwMode="auto">
          <a:xfrm>
            <a:off x="6283325" y="268128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26">
            <a:extLst>
              <a:ext uri="{FF2B5EF4-FFF2-40B4-BE49-F238E27FC236}">
                <a16:creationId xmlns:a16="http://schemas.microsoft.com/office/drawing/2014/main" id="{9CAF7673-A4EB-4F32-7487-643E9B2DCA6A}"/>
              </a:ext>
            </a:extLst>
          </p:cNvPr>
          <p:cNvSpPr txBox="1">
            <a:spLocks noChangeArrowheads="1"/>
          </p:cNvSpPr>
          <p:nvPr/>
        </p:nvSpPr>
        <p:spPr bwMode="auto">
          <a:xfrm>
            <a:off x="5208588" y="24923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Imigration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 name="Line 25">
            <a:extLst>
              <a:ext uri="{FF2B5EF4-FFF2-40B4-BE49-F238E27FC236}">
                <a16:creationId xmlns:a16="http://schemas.microsoft.com/office/drawing/2014/main" id="{90E9D001-AE2F-96DB-AD98-A8CF3884F7ED}"/>
              </a:ext>
            </a:extLst>
          </p:cNvPr>
          <p:cNvSpPr>
            <a:spLocks noChangeShapeType="1"/>
          </p:cNvSpPr>
          <p:nvPr/>
        </p:nvSpPr>
        <p:spPr bwMode="auto">
          <a:xfrm>
            <a:off x="5318125" y="347345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24">
            <a:extLst>
              <a:ext uri="{FF2B5EF4-FFF2-40B4-BE49-F238E27FC236}">
                <a16:creationId xmlns:a16="http://schemas.microsoft.com/office/drawing/2014/main" id="{29A055DE-4799-7B06-03D0-AD72FD78CAEC}"/>
              </a:ext>
            </a:extLst>
          </p:cNvPr>
          <p:cNvSpPr txBox="1">
            <a:spLocks noChangeArrowheads="1"/>
          </p:cNvSpPr>
          <p:nvPr/>
        </p:nvSpPr>
        <p:spPr bwMode="auto">
          <a:xfrm>
            <a:off x="4243388" y="3284538"/>
            <a:ext cx="1060450" cy="44991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Pay flexibility insufficiently used</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6" name="Line 23">
            <a:extLst>
              <a:ext uri="{FF2B5EF4-FFF2-40B4-BE49-F238E27FC236}">
                <a16:creationId xmlns:a16="http://schemas.microsoft.com/office/drawing/2014/main" id="{6B79411F-0F7F-BAF1-005B-746CBEEF129D}"/>
              </a:ext>
            </a:extLst>
          </p:cNvPr>
          <p:cNvSpPr>
            <a:spLocks noChangeShapeType="1"/>
          </p:cNvSpPr>
          <p:nvPr/>
        </p:nvSpPr>
        <p:spPr bwMode="auto">
          <a:xfrm>
            <a:off x="4794250" y="40306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Text Box 22">
            <a:extLst>
              <a:ext uri="{FF2B5EF4-FFF2-40B4-BE49-F238E27FC236}">
                <a16:creationId xmlns:a16="http://schemas.microsoft.com/office/drawing/2014/main" id="{DCFF4CC1-C173-0CCE-A655-C56BAE0C27AC}"/>
              </a:ext>
            </a:extLst>
          </p:cNvPr>
          <p:cNvSpPr txBox="1">
            <a:spLocks noChangeArrowheads="1"/>
          </p:cNvSpPr>
          <p:nvPr/>
        </p:nvSpPr>
        <p:spPr bwMode="auto">
          <a:xfrm>
            <a:off x="3719513" y="384175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Low pay rate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 name="Line 21">
            <a:extLst>
              <a:ext uri="{FF2B5EF4-FFF2-40B4-BE49-F238E27FC236}">
                <a16:creationId xmlns:a16="http://schemas.microsoft.com/office/drawing/2014/main" id="{D2373CB2-A862-6C4B-9667-3CA114BDE181}"/>
              </a:ext>
            </a:extLst>
          </p:cNvPr>
          <p:cNvSpPr>
            <a:spLocks noChangeShapeType="1"/>
          </p:cNvSpPr>
          <p:nvPr/>
        </p:nvSpPr>
        <p:spPr bwMode="auto">
          <a:xfrm>
            <a:off x="4295775" y="4583113"/>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Text Box 20">
            <a:extLst>
              <a:ext uri="{FF2B5EF4-FFF2-40B4-BE49-F238E27FC236}">
                <a16:creationId xmlns:a16="http://schemas.microsoft.com/office/drawing/2014/main" id="{F09F0987-C744-AFA6-D2A5-C265E1353147}"/>
              </a:ext>
            </a:extLst>
          </p:cNvPr>
          <p:cNvSpPr txBox="1">
            <a:spLocks noChangeArrowheads="1"/>
          </p:cNvSpPr>
          <p:nvPr/>
        </p:nvSpPr>
        <p:spPr bwMode="auto">
          <a:xfrm>
            <a:off x="3221038" y="439420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Minimum wage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 name="Line 19">
            <a:extLst>
              <a:ext uri="{FF2B5EF4-FFF2-40B4-BE49-F238E27FC236}">
                <a16:creationId xmlns:a16="http://schemas.microsoft.com/office/drawing/2014/main" id="{87032542-74F6-ADB5-ECB7-44A390DB9341}"/>
              </a:ext>
            </a:extLst>
          </p:cNvPr>
          <p:cNvSpPr>
            <a:spLocks noChangeShapeType="1"/>
          </p:cNvSpPr>
          <p:nvPr/>
        </p:nvSpPr>
        <p:spPr bwMode="auto">
          <a:xfrm>
            <a:off x="2790825" y="34432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Text Box 18">
            <a:extLst>
              <a:ext uri="{FF2B5EF4-FFF2-40B4-BE49-F238E27FC236}">
                <a16:creationId xmlns:a16="http://schemas.microsoft.com/office/drawing/2014/main" id="{5234BA88-FA36-A2F2-9306-2ACC8B060761}"/>
              </a:ext>
            </a:extLst>
          </p:cNvPr>
          <p:cNvSpPr txBox="1">
            <a:spLocks noChangeArrowheads="1"/>
          </p:cNvSpPr>
          <p:nvPr/>
        </p:nvSpPr>
        <p:spPr bwMode="auto">
          <a:xfrm>
            <a:off x="9525" y="3254375"/>
            <a:ext cx="2767013" cy="34766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COVID-19 vaccination as a condition of deployement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 name="Line 17">
            <a:extLst>
              <a:ext uri="{FF2B5EF4-FFF2-40B4-BE49-F238E27FC236}">
                <a16:creationId xmlns:a16="http://schemas.microsoft.com/office/drawing/2014/main" id="{57D0025B-F71B-9810-5A5B-C91D8970C902}"/>
              </a:ext>
            </a:extLst>
          </p:cNvPr>
          <p:cNvSpPr>
            <a:spLocks noChangeShapeType="1"/>
          </p:cNvSpPr>
          <p:nvPr/>
        </p:nvSpPr>
        <p:spPr bwMode="auto">
          <a:xfrm>
            <a:off x="2341563" y="400050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Text Box 16">
            <a:extLst>
              <a:ext uri="{FF2B5EF4-FFF2-40B4-BE49-F238E27FC236}">
                <a16:creationId xmlns:a16="http://schemas.microsoft.com/office/drawing/2014/main" id="{62787DD2-8F5D-AF0A-DA4F-D0CBEEF152FB}"/>
              </a:ext>
            </a:extLst>
          </p:cNvPr>
          <p:cNvSpPr txBox="1">
            <a:spLocks noChangeArrowheads="1"/>
          </p:cNvSpPr>
          <p:nvPr/>
        </p:nvSpPr>
        <p:spPr bwMode="auto">
          <a:xfrm>
            <a:off x="1219201" y="3766418"/>
            <a:ext cx="1090612" cy="50006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Zero hour contract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4" name="Line 15">
            <a:extLst>
              <a:ext uri="{FF2B5EF4-FFF2-40B4-BE49-F238E27FC236}">
                <a16:creationId xmlns:a16="http://schemas.microsoft.com/office/drawing/2014/main" id="{33052D43-03CF-E763-B1AE-3C85FFF90063}"/>
              </a:ext>
            </a:extLst>
          </p:cNvPr>
          <p:cNvSpPr>
            <a:spLocks noChangeShapeType="1"/>
          </p:cNvSpPr>
          <p:nvPr/>
        </p:nvSpPr>
        <p:spPr bwMode="auto">
          <a:xfrm>
            <a:off x="1841500" y="45529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5" name="Text Box 14">
            <a:extLst>
              <a:ext uri="{FF2B5EF4-FFF2-40B4-BE49-F238E27FC236}">
                <a16:creationId xmlns:a16="http://schemas.microsoft.com/office/drawing/2014/main" id="{94593D3C-9E31-10DC-6BD4-221ACB62FC01}"/>
              </a:ext>
            </a:extLst>
          </p:cNvPr>
          <p:cNvSpPr txBox="1">
            <a:spLocks noChangeArrowheads="1"/>
          </p:cNvSpPr>
          <p:nvPr/>
        </p:nvSpPr>
        <p:spPr bwMode="auto">
          <a:xfrm>
            <a:off x="219075" y="4365625"/>
            <a:ext cx="1608138"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Split shifts,long hours</a:t>
            </a: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Work/life balance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 name="Rectangle 13">
            <a:extLst>
              <a:ext uri="{FF2B5EF4-FFF2-40B4-BE49-F238E27FC236}">
                <a16:creationId xmlns:a16="http://schemas.microsoft.com/office/drawing/2014/main" id="{B8143BD3-8953-B135-7528-3048594CFCC6}"/>
              </a:ext>
            </a:extLst>
          </p:cNvPr>
          <p:cNvSpPr>
            <a:spLocks noChangeArrowheads="1"/>
          </p:cNvSpPr>
          <p:nvPr/>
        </p:nvSpPr>
        <p:spPr bwMode="auto">
          <a:xfrm>
            <a:off x="228600" y="627063"/>
            <a:ext cx="1235075" cy="536575"/>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Stigma in the Care sectore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7" name="Rectangle 12">
            <a:extLst>
              <a:ext uri="{FF2B5EF4-FFF2-40B4-BE49-F238E27FC236}">
                <a16:creationId xmlns:a16="http://schemas.microsoft.com/office/drawing/2014/main" id="{641DF9DB-9362-8A09-944E-87FB4C587035}"/>
              </a:ext>
            </a:extLst>
          </p:cNvPr>
          <p:cNvSpPr>
            <a:spLocks noChangeArrowheads="1"/>
          </p:cNvSpPr>
          <p:nvPr/>
        </p:nvSpPr>
        <p:spPr bwMode="auto">
          <a:xfrm>
            <a:off x="2443956" y="413256"/>
            <a:ext cx="1235075" cy="669925"/>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b="1" dirty="0">
                <a:latin typeface="Arial" panose="020B0604020202020204" pitchFamily="34" charset="0"/>
              </a:rPr>
              <a:t>Recruiting and retention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8" name="Rectangle 11">
            <a:extLst>
              <a:ext uri="{FF2B5EF4-FFF2-40B4-BE49-F238E27FC236}">
                <a16:creationId xmlns:a16="http://schemas.microsoft.com/office/drawing/2014/main" id="{102D7053-0B7B-F82B-5EC2-F467FA562685}"/>
              </a:ext>
            </a:extLst>
          </p:cNvPr>
          <p:cNvSpPr>
            <a:spLocks noChangeArrowheads="1"/>
          </p:cNvSpPr>
          <p:nvPr/>
        </p:nvSpPr>
        <p:spPr bwMode="auto">
          <a:xfrm>
            <a:off x="4803775" y="627063"/>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Migration policy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 name="Line 10">
            <a:extLst>
              <a:ext uri="{FF2B5EF4-FFF2-40B4-BE49-F238E27FC236}">
                <a16:creationId xmlns:a16="http://schemas.microsoft.com/office/drawing/2014/main" id="{6FB3C5E6-F595-EDBF-C820-80FCE322F024}"/>
              </a:ext>
            </a:extLst>
          </p:cNvPr>
          <p:cNvSpPr>
            <a:spLocks noChangeShapeType="1"/>
          </p:cNvSpPr>
          <p:nvPr/>
        </p:nvSpPr>
        <p:spPr bwMode="auto">
          <a:xfrm>
            <a:off x="2095500" y="3182939"/>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Line 9">
            <a:extLst>
              <a:ext uri="{FF2B5EF4-FFF2-40B4-BE49-F238E27FC236}">
                <a16:creationId xmlns:a16="http://schemas.microsoft.com/office/drawing/2014/main" id="{96CC4CEC-6550-C260-9E9A-ABD731CF9CA8}"/>
              </a:ext>
            </a:extLst>
          </p:cNvPr>
          <p:cNvSpPr>
            <a:spLocks noChangeShapeType="1"/>
          </p:cNvSpPr>
          <p:nvPr/>
        </p:nvSpPr>
        <p:spPr bwMode="auto">
          <a:xfrm>
            <a:off x="2536826" y="2385076"/>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Line 8">
            <a:extLst>
              <a:ext uri="{FF2B5EF4-FFF2-40B4-BE49-F238E27FC236}">
                <a16:creationId xmlns:a16="http://schemas.microsoft.com/office/drawing/2014/main" id="{7ED65F21-C9A8-BDF8-44BD-A3CED3150F54}"/>
              </a:ext>
            </a:extLst>
          </p:cNvPr>
          <p:cNvSpPr>
            <a:spLocks noChangeShapeType="1"/>
          </p:cNvSpPr>
          <p:nvPr/>
        </p:nvSpPr>
        <p:spPr bwMode="auto">
          <a:xfrm>
            <a:off x="3063875" y="111918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2" name="Line 7">
            <a:extLst>
              <a:ext uri="{FF2B5EF4-FFF2-40B4-BE49-F238E27FC236}">
                <a16:creationId xmlns:a16="http://schemas.microsoft.com/office/drawing/2014/main" id="{8C6C3DE5-DB84-522A-81C8-8A9401F67379}"/>
              </a:ext>
            </a:extLst>
          </p:cNvPr>
          <p:cNvSpPr>
            <a:spLocks noChangeShapeType="1"/>
          </p:cNvSpPr>
          <p:nvPr/>
        </p:nvSpPr>
        <p:spPr bwMode="auto">
          <a:xfrm>
            <a:off x="5303838" y="1119188"/>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Rectangle 6">
            <a:extLst>
              <a:ext uri="{FF2B5EF4-FFF2-40B4-BE49-F238E27FC236}">
                <a16:creationId xmlns:a16="http://schemas.microsoft.com/office/drawing/2014/main" id="{5D7CE2E3-2D44-1D28-6154-4AAD4EFE2242}"/>
              </a:ext>
            </a:extLst>
          </p:cNvPr>
          <p:cNvSpPr>
            <a:spLocks noChangeArrowheads="1"/>
          </p:cNvSpPr>
          <p:nvPr/>
        </p:nvSpPr>
        <p:spPr bwMode="auto">
          <a:xfrm>
            <a:off x="1143000" y="4956175"/>
            <a:ext cx="1425575"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Employement </a:t>
            </a: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conditions</a:t>
            </a: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 name="Line 5">
            <a:extLst>
              <a:ext uri="{FF2B5EF4-FFF2-40B4-BE49-F238E27FC236}">
                <a16:creationId xmlns:a16="http://schemas.microsoft.com/office/drawing/2014/main" id="{6158E1C5-C6B1-D95C-C918-1C98F785D19B}"/>
              </a:ext>
            </a:extLst>
          </p:cNvPr>
          <p:cNvSpPr>
            <a:spLocks noChangeShapeType="1"/>
          </p:cNvSpPr>
          <p:nvPr/>
        </p:nvSpPr>
        <p:spPr bwMode="auto">
          <a:xfrm flipV="1">
            <a:off x="2068513" y="3021013"/>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5" name="Rectangle 4">
            <a:extLst>
              <a:ext uri="{FF2B5EF4-FFF2-40B4-BE49-F238E27FC236}">
                <a16:creationId xmlns:a16="http://schemas.microsoft.com/office/drawing/2014/main" id="{9D181DBE-E7B6-E479-6FF4-BFA827AFFFDB}"/>
              </a:ext>
            </a:extLst>
          </p:cNvPr>
          <p:cNvSpPr>
            <a:spLocks noChangeArrowheads="1"/>
          </p:cNvSpPr>
          <p:nvPr/>
        </p:nvSpPr>
        <p:spPr bwMode="auto">
          <a:xfrm>
            <a:off x="4032250" y="4956175"/>
            <a:ext cx="1554163" cy="6905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Pay rate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6" name="Line 3">
            <a:extLst>
              <a:ext uri="{FF2B5EF4-FFF2-40B4-BE49-F238E27FC236}">
                <a16:creationId xmlns:a16="http://schemas.microsoft.com/office/drawing/2014/main" id="{B459FBAF-BC18-47CD-AB57-F6FFB7E519DE}"/>
              </a:ext>
            </a:extLst>
          </p:cNvPr>
          <p:cNvSpPr>
            <a:spLocks noChangeShapeType="1"/>
          </p:cNvSpPr>
          <p:nvPr/>
        </p:nvSpPr>
        <p:spPr bwMode="auto">
          <a:xfrm flipV="1">
            <a:off x="4530725" y="3021013"/>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7" name="Rectangle 2">
            <a:extLst>
              <a:ext uri="{FF2B5EF4-FFF2-40B4-BE49-F238E27FC236}">
                <a16:creationId xmlns:a16="http://schemas.microsoft.com/office/drawing/2014/main" id="{798A1765-8ED9-C0B6-CAA7-CD76AD5CB335}"/>
              </a:ext>
            </a:extLst>
          </p:cNvPr>
          <p:cNvSpPr>
            <a:spLocks noChangeArrowheads="1"/>
          </p:cNvSpPr>
          <p:nvPr/>
        </p:nvSpPr>
        <p:spPr bwMode="auto">
          <a:xfrm>
            <a:off x="7797800" y="2540000"/>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8" name="Text Box 1">
            <a:extLst>
              <a:ext uri="{FF2B5EF4-FFF2-40B4-BE49-F238E27FC236}">
                <a16:creationId xmlns:a16="http://schemas.microsoft.com/office/drawing/2014/main" id="{30A48A61-D431-6D36-0F3F-87135BAFB1F4}"/>
              </a:ext>
            </a:extLst>
          </p:cNvPr>
          <p:cNvSpPr txBox="1">
            <a:spLocks noChangeArrowheads="1"/>
          </p:cNvSpPr>
          <p:nvPr/>
        </p:nvSpPr>
        <p:spPr bwMode="auto">
          <a:xfrm>
            <a:off x="10365582" y="2825750"/>
            <a:ext cx="1060450"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Staff Shortage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9" name="Rectangle 44">
            <a:extLst>
              <a:ext uri="{FF2B5EF4-FFF2-40B4-BE49-F238E27FC236}">
                <a16:creationId xmlns:a16="http://schemas.microsoft.com/office/drawing/2014/main" id="{BF7F3211-555E-5378-4607-0BA1A6A2F6C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0" name="Rectangle 67">
            <a:extLst>
              <a:ext uri="{FF2B5EF4-FFF2-40B4-BE49-F238E27FC236}">
                <a16:creationId xmlns:a16="http://schemas.microsoft.com/office/drawing/2014/main" id="{18EE0519-D675-D6F3-4B0A-D72A701F469D}"/>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70437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3FF38-BFFC-0205-7142-5FF809745D3B}"/>
              </a:ext>
            </a:extLst>
          </p:cNvPr>
          <p:cNvSpPr>
            <a:spLocks noGrp="1"/>
          </p:cNvSpPr>
          <p:nvPr>
            <p:ph type="title"/>
          </p:nvPr>
        </p:nvSpPr>
        <p:spPr>
          <a:xfrm>
            <a:off x="5536734" y="609600"/>
            <a:ext cx="3737268" cy="1320800"/>
          </a:xfrm>
        </p:spPr>
        <p:txBody>
          <a:bodyPr>
            <a:normAutofit/>
          </a:bodyPr>
          <a:lstStyle/>
          <a:p>
            <a:r>
              <a:rPr lang="en-GB" b="1">
                <a:effectLst/>
                <a:latin typeface="Times New Roman" panose="02020603050405020304" pitchFamily="18" charset="0"/>
                <a:ea typeface="Times New Roman" panose="02020603050405020304" pitchFamily="18" charset="0"/>
              </a:rPr>
              <a:t>Conclusion</a:t>
            </a:r>
            <a:endParaRPr lang="en-GB" b="1"/>
          </a:p>
        </p:txBody>
      </p:sp>
      <p:sp>
        <p:nvSpPr>
          <p:cNvPr id="3" name="Content Placeholder 2">
            <a:extLst>
              <a:ext uri="{FF2B5EF4-FFF2-40B4-BE49-F238E27FC236}">
                <a16:creationId xmlns:a16="http://schemas.microsoft.com/office/drawing/2014/main" id="{F1DCFD61-0C38-83E3-1051-9FCECAEF4F5A}"/>
              </a:ext>
            </a:extLst>
          </p:cNvPr>
          <p:cNvSpPr>
            <a:spLocks noGrp="1"/>
          </p:cNvSpPr>
          <p:nvPr>
            <p:ph idx="1"/>
          </p:nvPr>
        </p:nvSpPr>
        <p:spPr>
          <a:xfrm>
            <a:off x="5209563" y="2160589"/>
            <a:ext cx="4064439" cy="3880773"/>
          </a:xfrm>
        </p:spPr>
        <p:txBody>
          <a:bodyPr>
            <a:normAutofit/>
          </a:bodyPr>
          <a:lstStyle/>
          <a:p>
            <a:pPr marL="342900" lvl="0" indent="-342900">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cs typeface="Times New Roman" panose="02020603050405020304" pitchFamily="18" charset="0"/>
              </a:rPr>
              <a:t>Staffing crisis in the NHS was aggravated owing to the onslaught of Covid-19</a:t>
            </a:r>
            <a:endParaRPr lang="en-GB"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a:latin typeface="Times New Roman" panose="02020603050405020304" pitchFamily="18" charset="0"/>
                <a:ea typeface="Times New Roman" panose="02020603050405020304" pitchFamily="18" charset="0"/>
                <a:cs typeface="Times New Roman" panose="02020603050405020304" pitchFamily="18" charset="0"/>
              </a:rPr>
              <a:t>T</a:t>
            </a:r>
            <a:r>
              <a:rPr lang="en-GB" u="none" strike="noStrike">
                <a:effectLst/>
                <a:latin typeface="Times New Roman" panose="02020603050405020304" pitchFamily="18" charset="0"/>
                <a:ea typeface="Times New Roman" panose="02020603050405020304" pitchFamily="18" charset="0"/>
                <a:cs typeface="Times New Roman" panose="02020603050405020304" pitchFamily="18" charset="0"/>
              </a:rPr>
              <a:t>echnology can help BHS to overcome this challenge to a certain extent</a:t>
            </a:r>
            <a:endParaRPr lang="en-GB"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cs typeface="Times New Roman" panose="02020603050405020304" pitchFamily="18" charset="0"/>
              </a:rPr>
              <a:t>Cause of the staffing crisis has been noted to be mainly low satisfaction rate</a:t>
            </a:r>
            <a:endParaRPr lang="en-GB"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u="none" strike="noStrike">
                <a:effectLst/>
                <a:latin typeface="Times New Roman" panose="02020603050405020304" pitchFamily="18" charset="0"/>
                <a:ea typeface="Times New Roman" panose="02020603050405020304" pitchFamily="18" charset="0"/>
                <a:cs typeface="Times New Roman" panose="02020603050405020304" pitchFamily="18" charset="0"/>
              </a:rPr>
              <a:t>Effect of this is the challenges in recruiting and retaining talented staff</a:t>
            </a:r>
            <a:endParaRPr lang="en-GB" u="none" strike="noStrike">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pic>
        <p:nvPicPr>
          <p:cNvPr id="24" name="Picture 4">
            <a:extLst>
              <a:ext uri="{FF2B5EF4-FFF2-40B4-BE49-F238E27FC236}">
                <a16:creationId xmlns:a16="http://schemas.microsoft.com/office/drawing/2014/main" id="{5C6C86B7-9F4A-9107-4261-A196A9BA5E5C}"/>
              </a:ext>
            </a:extLst>
          </p:cNvPr>
          <p:cNvPicPr>
            <a:picLocks noChangeAspect="1"/>
          </p:cNvPicPr>
          <p:nvPr/>
        </p:nvPicPr>
        <p:blipFill rotWithShape="1">
          <a:blip r:embed="rId3"/>
          <a:srcRect l="25506" r="30245"/>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67550670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13DF6-2C7E-2913-041D-67285FFFAB57}"/>
              </a:ext>
            </a:extLst>
          </p:cNvPr>
          <p:cNvSpPr>
            <a:spLocks noGrp="1"/>
          </p:cNvSpPr>
          <p:nvPr>
            <p:ph type="title"/>
          </p:nvPr>
        </p:nvSpPr>
        <p:spPr>
          <a:xfrm>
            <a:off x="7829658" y="1253067"/>
            <a:ext cx="3371742" cy="4351866"/>
          </a:xfrm>
        </p:spPr>
        <p:txBody>
          <a:bodyPr anchor="ctr">
            <a:normAutofit/>
          </a:bodyPr>
          <a:lstStyle/>
          <a:p>
            <a:r>
              <a:rPr lang="en-GB" b="1">
                <a:solidFill>
                  <a:schemeClr val="bg1"/>
                </a:solidFill>
                <a:effectLst/>
                <a:latin typeface="Times New Roman" panose="02020603050405020304" pitchFamily="18" charset="0"/>
                <a:ea typeface="Times New Roman" panose="02020603050405020304" pitchFamily="18" charset="0"/>
              </a:rPr>
              <a:t>Reference List</a:t>
            </a:r>
            <a:endParaRPr lang="en-GB" b="1">
              <a:solidFill>
                <a:schemeClr val="bg1"/>
              </a:solidFill>
            </a:endParaRPr>
          </a:p>
        </p:txBody>
      </p:sp>
      <p:sp>
        <p:nvSpPr>
          <p:cNvPr id="3" name="Content Placeholder 2">
            <a:extLst>
              <a:ext uri="{FF2B5EF4-FFF2-40B4-BE49-F238E27FC236}">
                <a16:creationId xmlns:a16="http://schemas.microsoft.com/office/drawing/2014/main" id="{84E5874A-EDD9-9CA1-BE77-EEA6BC773290}"/>
              </a:ext>
            </a:extLst>
          </p:cNvPr>
          <p:cNvSpPr>
            <a:spLocks noGrp="1"/>
          </p:cNvSpPr>
          <p:nvPr>
            <p:ph idx="1"/>
          </p:nvPr>
        </p:nvSpPr>
        <p:spPr>
          <a:xfrm>
            <a:off x="677334" y="1253067"/>
            <a:ext cx="6155266" cy="4351866"/>
          </a:xfrm>
        </p:spPr>
        <p:txBody>
          <a:bodyPr anchor="ctr">
            <a:normAutofit/>
          </a:bodyPr>
          <a:lstStyle/>
          <a:p>
            <a:pPr>
              <a:lnSpc>
                <a:spcPct val="90000"/>
              </a:lnSpc>
            </a:pP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Campbell, D. 2018</a:t>
            </a:r>
            <a:r>
              <a:rPr lang="en-GB" sz="700" i="1">
                <a:effectLst/>
                <a:latin typeface="Times New Roman" panose="02020603050405020304" pitchFamily="18" charset="0"/>
                <a:ea typeface="Times New Roman" panose="02020603050405020304" pitchFamily="18" charset="0"/>
                <a:cs typeface="Times New Roman" panose="02020603050405020304" pitchFamily="18" charset="0"/>
              </a:rPr>
              <a:t>. Body parts pile up as NHS supplier fails to dispose of human waste</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 [online] Available at: &lt;https://www.theguardian.com/society/2018/oct/04/body-parts-pile-up-as-nhs-supplier-fails-to-dispose-of-human-waste&gt; [Accessed 5 July 2022].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Campbell, D. 2022. </a:t>
            </a:r>
            <a:r>
              <a:rPr lang="en-GB" sz="700" i="1">
                <a:effectLst/>
                <a:latin typeface="Times New Roman" panose="02020603050405020304" pitchFamily="18" charset="0"/>
                <a:ea typeface="Times New Roman" panose="02020603050405020304" pitchFamily="18" charset="0"/>
                <a:cs typeface="Times New Roman" panose="02020603050405020304" pitchFamily="18" charset="0"/>
              </a:rPr>
              <a:t>Numbers of nurses and midwives leaving NHS highest for four years</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 [online] Available at: &lt;https://www.theguardian.com/society/2022/may/18/numbers-of-nurses-and-midwives-leaving-nhs-highest-for-four-years&gt; [Accessed 5 July 2022].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Campbell, D. 2022</a:t>
            </a:r>
            <a:r>
              <a:rPr lang="en-GB" sz="700" i="1">
                <a:effectLst/>
                <a:latin typeface="Times New Roman" panose="02020603050405020304" pitchFamily="18" charset="0"/>
                <a:ea typeface="Times New Roman" panose="02020603050405020304" pitchFamily="18" charset="0"/>
                <a:cs typeface="Times New Roman" panose="02020603050405020304" pitchFamily="18" charset="0"/>
              </a:rPr>
              <a:t>. Staffing crisis deepens in NHS England with 110,000 posts unfilled</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 [online] Available at: &lt;https://www.theguardian.com/society/2022/mar/03/staffing-crisis-deepens-in-nhs-england-with-110000-posts-unfilled&gt; [Accessed 5 July 2022].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Caulfield, C. 2020.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Council Post: How Technology Will Disrupt The Nursing Shortage</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Forbes</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[online] Available at: &lt;https://www.forbes.com/sites/forbestechcouncil/2020/01/10/how-technology-will-disrupt-the-nursing-shortage/?sh=17690be512e7&gt; </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[Accessed 5 July 2022].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Coyle, D., </a:t>
            </a:r>
            <a:r>
              <a:rPr lang="en-GB" sz="70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Dreesbeimdiek</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K. and Manley, A., 2021. Productivity in UK healthcare during and after the Covid-19 pandemic.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National Institute Economic Review</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258</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pp.90-116.</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Dalingwater</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L., 2019. NHS staffing shortages and the Brexit effect. </a:t>
            </a:r>
            <a:r>
              <a:rPr lang="en-GB" sz="700" i="1"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Observatoire</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de la </a:t>
            </a:r>
            <a:r>
              <a:rPr lang="en-GB" sz="700" i="1"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société</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700" i="1"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britannique</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(24), pp.67-86.</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Deakin, M., 2022. NHS workforce shortages and staff burnout are taking a toll.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BMJ</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377</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pp.340-352.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Fund Our NHS, 2022. </a:t>
            </a:r>
            <a:r>
              <a:rPr lang="en-GB" sz="700" i="1">
                <a:effectLst/>
                <a:latin typeface="Times New Roman" panose="02020603050405020304" pitchFamily="18" charset="0"/>
                <a:ea typeface="Times New Roman" panose="02020603050405020304" pitchFamily="18" charset="0"/>
                <a:cs typeface="Times New Roman" panose="02020603050405020304" pitchFamily="18" charset="0"/>
              </a:rPr>
              <a:t>Staff shortages</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&lt;https://nhsfunding.info/symptoms/10-effects-of-underfunding/staff-shortages/&gt; </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[Accessed 5 July 2022].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err="1">
                <a:effectLst/>
                <a:latin typeface="Times New Roman" panose="02020603050405020304" pitchFamily="18" charset="0"/>
                <a:ea typeface="Times New Roman" panose="02020603050405020304" pitchFamily="18" charset="0"/>
                <a:cs typeface="Times New Roman" panose="02020603050405020304" pitchFamily="18" charset="0"/>
              </a:rPr>
              <a:t>Jayanetti</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 C. 2022</a:t>
            </a:r>
            <a:r>
              <a:rPr lang="en-GB" sz="700" i="1">
                <a:effectLst/>
                <a:latin typeface="Times New Roman" panose="02020603050405020304" pitchFamily="18" charset="0"/>
                <a:ea typeface="Times New Roman" panose="02020603050405020304" pitchFamily="18" charset="0"/>
                <a:cs typeface="Times New Roman" panose="02020603050405020304" pitchFamily="18" charset="0"/>
              </a:rPr>
              <a:t>. Vulnerable adults left without care in England as staff crisis worsens</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 [online] Available at: &lt;https://www.theguardian.com/society/2022/jan/15/vulnerable-adults-left-without-care-in-england-as-staff-crisis-worsens&gt; [Accessed 5 July 2022].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Jones, D., Molitor, D. and </a:t>
            </a:r>
            <a:r>
              <a:rPr lang="en-GB" sz="70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Reif</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J., 2019. What do workplace wellness programs do? Evidence from the Illinois workplace wellness study.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The Quarterly Journal of Economics</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134</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(4), pp.1747-1791.</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legislation.gov.uk, 2022</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Care Act 2014</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[online] Available at: &lt;https://www.legislation.gov.uk/ukpga/2014/23/contents/enacted&gt; </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[Accessed 5 July 2022].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Sapsted</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D. 2021.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Staff shortages begin to affect growth | David </a:t>
            </a:r>
            <a:r>
              <a:rPr lang="en-GB" sz="700" i="1"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Sapsted</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 Relocate magazine</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700" i="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Relocatemagazine.com</a:t>
            </a:r>
            <a:r>
              <a:rPr lang="en-GB" sz="70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[online] Available at: &lt;https://www.relocatemagazine.com/news/staff-shortages-begin-to-affect-growth-dsapsted-0921&gt; </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[Accessed 5 July 2022].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r>
              <a:rPr lang="en-GB" sz="700" err="1">
                <a:effectLst/>
                <a:latin typeface="Times New Roman" panose="02020603050405020304" pitchFamily="18" charset="0"/>
                <a:ea typeface="Times New Roman" panose="02020603050405020304" pitchFamily="18" charset="0"/>
                <a:cs typeface="Times New Roman" panose="02020603050405020304" pitchFamily="18" charset="0"/>
              </a:rPr>
              <a:t>SkillsforCare</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 2022</a:t>
            </a:r>
            <a:r>
              <a:rPr lang="en-GB" sz="700" i="1">
                <a:effectLst/>
                <a:latin typeface="Times New Roman" panose="02020603050405020304" pitchFamily="18" charset="0"/>
                <a:ea typeface="Times New Roman" panose="02020603050405020304" pitchFamily="18" charset="0"/>
                <a:cs typeface="Times New Roman" panose="02020603050405020304" pitchFamily="18" charset="0"/>
              </a:rPr>
              <a:t>. The state of the adult social care sector and workforce in England</a:t>
            </a:r>
            <a:r>
              <a:rPr lang="en-GB" sz="700">
                <a:effectLst/>
                <a:latin typeface="Times New Roman" panose="02020603050405020304" pitchFamily="18" charset="0"/>
                <a:ea typeface="Times New Roman" panose="02020603050405020304" pitchFamily="18" charset="0"/>
                <a:cs typeface="Times New Roman" panose="02020603050405020304" pitchFamily="18" charset="0"/>
              </a:rPr>
              <a:t>. [online] Available at: &lt;https://www.skillsforcare.org.uk/adult-social-care-workforce-data/Workforce-intelligence/publications/national-information/The-state-of-the-adult-social-care-sector-and-workforce-in-England.aspx&gt; [Accessed 5 July 2022].</a:t>
            </a:r>
            <a:endParaRPr lang="en-GB" sz="700">
              <a:effectLst/>
              <a:latin typeface="Times New Roman" panose="02020603050405020304" pitchFamily="18" charset="0"/>
              <a:ea typeface="Arial" panose="020B0604020202020204" pitchFamily="34" charset="0"/>
              <a:cs typeface="Arial" panose="020B0604020202020204" pitchFamily="34" charset="0"/>
            </a:endParaRPr>
          </a:p>
          <a:p>
            <a:pPr marL="0" indent="0">
              <a:lnSpc>
                <a:spcPct val="90000"/>
              </a:lnSpc>
              <a:buNone/>
            </a:pPr>
            <a:endParaRPr lang="en-GB" sz="700"/>
          </a:p>
        </p:txBody>
      </p:sp>
    </p:spTree>
    <p:extLst>
      <p:ext uri="{BB962C8B-B14F-4D97-AF65-F5344CB8AC3E}">
        <p14:creationId xmlns:p14="http://schemas.microsoft.com/office/powerpoint/2010/main" val="2723798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5" name="Rectangle 19">
            <a:extLst>
              <a:ext uri="{FF2B5EF4-FFF2-40B4-BE49-F238E27FC236}">
                <a16:creationId xmlns:a16="http://schemas.microsoft.com/office/drawing/2014/main" id="{4F57DB1C-6494-4CC4-A5E8-931957565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FFFB778B-5206-4BB0-A468-327E71367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E6C0471D-BE03-4D81-BDB5-D510BC0D8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3379" y="-1"/>
            <a:ext cx="5438621" cy="6857999"/>
          </a:xfrm>
          <a:custGeom>
            <a:avLst/>
            <a:gdLst>
              <a:gd name="connsiteX0" fmla="*/ 0 w 5438621"/>
              <a:gd name="connsiteY0" fmla="*/ 0 h 6857999"/>
              <a:gd name="connsiteX1" fmla="*/ 573774 w 5438621"/>
              <a:gd name="connsiteY1" fmla="*/ 0 h 6857999"/>
              <a:gd name="connsiteX2" fmla="*/ 1182808 w 5438621"/>
              <a:gd name="connsiteY2" fmla="*/ 0 h 6857999"/>
              <a:gd name="connsiteX3" fmla="*/ 4537195 w 5438621"/>
              <a:gd name="connsiteY3" fmla="*/ 0 h 6857999"/>
              <a:gd name="connsiteX4" fmla="*/ 5187609 w 5438621"/>
              <a:gd name="connsiteY4" fmla="*/ 0 h 6857999"/>
              <a:gd name="connsiteX5" fmla="*/ 5438621 w 5438621"/>
              <a:gd name="connsiteY5" fmla="*/ 0 h 6857999"/>
              <a:gd name="connsiteX6" fmla="*/ 5438621 w 5438621"/>
              <a:gd name="connsiteY6" fmla="*/ 6857999 h 6857999"/>
              <a:gd name="connsiteX7" fmla="*/ 4802807 w 5438621"/>
              <a:gd name="connsiteY7" fmla="*/ 6857999 h 6857999"/>
              <a:gd name="connsiteX8" fmla="*/ 4537195 w 5438621"/>
              <a:gd name="connsiteY8" fmla="*/ 6857999 h 6857999"/>
              <a:gd name="connsiteX9" fmla="*/ 1182808 w 5438621"/>
              <a:gd name="connsiteY9" fmla="*/ 6857999 h 6857999"/>
              <a:gd name="connsiteX10" fmla="*/ 1049897 w 5438621"/>
              <a:gd name="connsiteY1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8621" h="6857999">
                <a:moveTo>
                  <a:pt x="0" y="0"/>
                </a:moveTo>
                <a:lnTo>
                  <a:pt x="573774" y="0"/>
                </a:lnTo>
                <a:lnTo>
                  <a:pt x="1182808" y="0"/>
                </a:lnTo>
                <a:lnTo>
                  <a:pt x="4537195" y="0"/>
                </a:lnTo>
                <a:lnTo>
                  <a:pt x="5187609" y="0"/>
                </a:lnTo>
                <a:lnTo>
                  <a:pt x="5438621" y="0"/>
                </a:lnTo>
                <a:lnTo>
                  <a:pt x="5438621" y="6857999"/>
                </a:lnTo>
                <a:lnTo>
                  <a:pt x="4802807" y="6857999"/>
                </a:lnTo>
                <a:lnTo>
                  <a:pt x="4537195" y="6857999"/>
                </a:lnTo>
                <a:lnTo>
                  <a:pt x="1182808" y="6857999"/>
                </a:lnTo>
                <a:lnTo>
                  <a:pt x="1049897" y="685799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26" name="Straight Connector 25">
            <a:extLst>
              <a:ext uri="{FF2B5EF4-FFF2-40B4-BE49-F238E27FC236}">
                <a16:creationId xmlns:a16="http://schemas.microsoft.com/office/drawing/2014/main" id="{E5E836EB-03CD-4BA5-A751-21D2ACC283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53743" y="3483429"/>
            <a:ext cx="6738258" cy="3374570"/>
          </a:xfrm>
          <a:prstGeom prst="line">
            <a:avLst/>
          </a:prstGeom>
          <a:ln w="9525">
            <a:solidFill>
              <a:schemeClr val="accent1">
                <a:lumMod val="60000"/>
                <a:lumOff val="40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22721A85-1EA4-4D87-97AB-0BB4AB78F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78143" y="0"/>
            <a:ext cx="860630" cy="6857999"/>
          </a:xfrm>
          <a:prstGeom prst="line">
            <a:avLst/>
          </a:prstGeom>
          <a:ln w="15875" cap="sq">
            <a:solidFill>
              <a:schemeClr val="accent1"/>
            </a:solidFill>
            <a:bevel/>
          </a:ln>
        </p:spPr>
        <p:style>
          <a:lnRef idx="2">
            <a:schemeClr val="accent1"/>
          </a:lnRef>
          <a:fillRef idx="0">
            <a:schemeClr val="accent1"/>
          </a:fillRef>
          <a:effectRef idx="1">
            <a:schemeClr val="accent1"/>
          </a:effectRef>
          <a:fontRef idx="minor">
            <a:schemeClr val="tx1"/>
          </a:fontRef>
        </p:style>
      </p:cxnSp>
      <p:sp>
        <p:nvSpPr>
          <p:cNvPr id="30" name="Isosceles Triangle 29">
            <a:extLst>
              <a:ext uri="{FF2B5EF4-FFF2-40B4-BE49-F238E27FC236}">
                <a16:creationId xmlns:a16="http://schemas.microsoft.com/office/drawing/2014/main" id="{A27691EB-14CF-4237-B5EB-C94B92677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49404" y="0"/>
            <a:ext cx="842596" cy="5666154"/>
          </a:xfrm>
          <a:prstGeom prst="triangle">
            <a:avLst>
              <a:gd name="adj" fmla="val 100000"/>
            </a:avLst>
          </a:prstGeom>
          <a:solidFill>
            <a:schemeClr val="accent2">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49FC9E3D-BF4E-3D6C-A832-81AEC55B9574}"/>
              </a:ext>
            </a:extLst>
          </p:cNvPr>
          <p:cNvSpPr txBox="1"/>
          <p:nvPr/>
        </p:nvSpPr>
        <p:spPr>
          <a:xfrm>
            <a:off x="829734" y="854529"/>
            <a:ext cx="5799665" cy="5148943"/>
          </a:xfrm>
          <a:prstGeom prst="rect">
            <a:avLst/>
          </a:prstGeom>
        </p:spPr>
        <p:txBody>
          <a:bodyPr vert="horz" lIns="91440" tIns="45720" rIns="91440" bIns="45720" rtlCol="0" anchor="ctr">
            <a:normAutofit/>
          </a:bodyPr>
          <a:lstStyle/>
          <a:p>
            <a:pPr algn="r">
              <a:spcBef>
                <a:spcPct val="0"/>
              </a:spcBef>
              <a:spcAft>
                <a:spcPts val="600"/>
              </a:spcAft>
            </a:pPr>
            <a:r>
              <a:rPr lang="en-US" sz="6000">
                <a:solidFill>
                  <a:schemeClr val="accent1"/>
                </a:solidFill>
                <a:latin typeface="+mj-lt"/>
                <a:ea typeface="+mj-ea"/>
                <a:cs typeface="+mj-cs"/>
              </a:rPr>
              <a:t>THANK YOU!</a:t>
            </a:r>
          </a:p>
        </p:txBody>
      </p:sp>
    </p:spTree>
    <p:extLst>
      <p:ext uri="{BB962C8B-B14F-4D97-AF65-F5344CB8AC3E}">
        <p14:creationId xmlns:p14="http://schemas.microsoft.com/office/powerpoint/2010/main" val="25234149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1004</TotalTime>
  <Words>2378</Words>
  <Application>Microsoft Office PowerPoint</Application>
  <PresentationFormat>Widescreen</PresentationFormat>
  <Paragraphs>166</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Trebuchet MS</vt:lpstr>
      <vt:lpstr>Wingdings 3</vt:lpstr>
      <vt:lpstr>Facet</vt:lpstr>
      <vt:lpstr>PRESENTATION  Shortage of staff </vt:lpstr>
      <vt:lpstr>Contents</vt:lpstr>
      <vt:lpstr>Introduction</vt:lpstr>
      <vt:lpstr>Nature and impact of the complex problem on employees and their organisations</vt:lpstr>
      <vt:lpstr>Nature and impact of the employees and their organisations</vt:lpstr>
      <vt:lpstr>PESTLE Analysis</vt:lpstr>
      <vt:lpstr>Pastel Analysis</vt:lpstr>
      <vt:lpstr>Pastel Analysis</vt:lpstr>
      <vt:lpstr>Cause-and-effect Analysis</vt:lpstr>
      <vt:lpstr>Alternative solution to absenteeism</vt:lpstr>
      <vt:lpstr>   Greed analyses  Wellness programs</vt:lpstr>
      <vt:lpstr>                               Fishbone</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Szofia D</dc:creator>
  <cp:lastModifiedBy>Ibolya Szofia Dezsi (2110294)</cp:lastModifiedBy>
  <cp:revision>5</cp:revision>
  <dcterms:created xsi:type="dcterms:W3CDTF">2022-07-05T13:10:16Z</dcterms:created>
  <dcterms:modified xsi:type="dcterms:W3CDTF">2022-07-10T10:34:28Z</dcterms:modified>
</cp:coreProperties>
</file>