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8" r:id="rId3"/>
    <p:sldId id="259" r:id="rId4"/>
    <p:sldId id="260" r:id="rId5"/>
    <p:sldId id="268" r:id="rId6"/>
    <p:sldId id="261" r:id="rId7"/>
    <p:sldId id="262" r:id="rId8"/>
    <p:sldId id="263" r:id="rId9"/>
    <p:sldId id="264" r:id="rId10"/>
    <p:sldId id="266" r:id="rId11"/>
    <p:sldId id="257" r:id="rId12"/>
    <p:sldId id="265" r:id="rId13"/>
    <p:sldId id="269" r:id="rId14"/>
  </p:sldIdLst>
  <p:sldSz cx="18288000" cy="10287000"/>
  <p:notesSz cx="6858000" cy="9144000"/>
  <p:embeddedFontLst>
    <p:embeddedFont>
      <p:font typeface="Fredoka" panose="020B0604020202020204" charset="0"/>
      <p:regular r:id="rId16"/>
    </p:embeddedFont>
    <p:embeddedFont>
      <p:font typeface="Montserrat" panose="00000500000000000000" pitchFamily="2" charset="0"/>
      <p:regular r:id="rId17"/>
      <p:bold r:id="rId18"/>
      <p:italic r:id="rId19"/>
      <p:boldItalic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6" autoAdjust="0"/>
    <p:restoredTop sz="94622" autoAdjust="0"/>
  </p:normalViewPr>
  <p:slideViewPr>
    <p:cSldViewPr>
      <p:cViewPr varScale="1">
        <p:scale>
          <a:sx n="37" d="100"/>
          <a:sy n="37" d="100"/>
        </p:scale>
        <p:origin x="1080" y="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A7887C-C052-42C1-BA8F-6BD4FDB0A92E}" type="doc">
      <dgm:prSet loTypeId="urn:microsoft.com/office/officeart/2008/layout/VerticalCurv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CADB0CE-B98C-42FE-A37F-D0D21E441484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Amira is 3 years old and has just started nursery. She shows anxiety when her carers leave, speaks very little, and finds it hard to join group play.</a:t>
          </a:r>
        </a:p>
      </dgm:t>
    </dgm:pt>
    <dgm:pt modelId="{7FFB6F4B-21B7-48F1-BE7A-13A727EF738C}" type="parTrans" cxnId="{E83F1A12-67A1-4022-BCE9-2AE358B8C48F}">
      <dgm:prSet/>
      <dgm:spPr/>
      <dgm:t>
        <a:bodyPr/>
        <a:lstStyle/>
        <a:p>
          <a:endParaRPr lang="en-US"/>
        </a:p>
      </dgm:t>
    </dgm:pt>
    <dgm:pt modelId="{13E40250-B647-4267-812B-9CB833043F6C}" type="sibTrans" cxnId="{E83F1A12-67A1-4022-BCE9-2AE358B8C48F}">
      <dgm:prSet/>
      <dgm:spPr/>
      <dgm:t>
        <a:bodyPr/>
        <a:lstStyle/>
        <a:p>
          <a:endParaRPr lang="en-US"/>
        </a:p>
      </dgm:t>
    </dgm:pt>
    <dgm:pt modelId="{A1D8771E-78ED-425F-8B4D-C67683900FB0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These </a:t>
          </a:r>
          <a:r>
            <a:rPr lang="en-US" dirty="0" err="1">
              <a:latin typeface="Montserrat" panose="00000500000000000000" pitchFamily="2" charset="0"/>
            </a:rPr>
            <a:t>behaviours</a:t>
          </a:r>
          <a:r>
            <a:rPr lang="en-US" dirty="0">
              <a:latin typeface="Montserrat" panose="00000500000000000000" pitchFamily="2" charset="0"/>
            </a:rPr>
            <a:t> are common for some children starting early years education, especially when they feel uncertain or need time to build trust (Shonkoff &amp; Phillips, 2000).</a:t>
          </a:r>
        </a:p>
      </dgm:t>
    </dgm:pt>
    <dgm:pt modelId="{724CAAE6-7426-4D2E-A9EA-9DD1338F7007}" type="parTrans" cxnId="{F0900F0C-70FE-43F0-B05B-F41CE0177CFD}">
      <dgm:prSet/>
      <dgm:spPr/>
      <dgm:t>
        <a:bodyPr/>
        <a:lstStyle/>
        <a:p>
          <a:endParaRPr lang="en-US"/>
        </a:p>
      </dgm:t>
    </dgm:pt>
    <dgm:pt modelId="{6FE43C6B-8517-4767-BAD2-D267EBC4AE3D}" type="sibTrans" cxnId="{F0900F0C-70FE-43F0-B05B-F41CE0177CFD}">
      <dgm:prSet/>
      <dgm:spPr/>
      <dgm:t>
        <a:bodyPr/>
        <a:lstStyle/>
        <a:p>
          <a:endParaRPr lang="en-US"/>
        </a:p>
      </dgm:t>
    </dgm:pt>
    <dgm:pt modelId="{6AA46962-66F7-489A-B34D-531819DA4859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My aim is to understand Amira’s developmental needs using Piaget’s theory and to plan strategies that help her feel safe, confident, and ready to learn (Raver, 2002).</a:t>
          </a:r>
        </a:p>
      </dgm:t>
    </dgm:pt>
    <dgm:pt modelId="{B18BB967-F622-4BD7-820D-5A738A56D039}" type="parTrans" cxnId="{30690ED9-CD97-4B9A-ACC6-C0BBA03BB3DC}">
      <dgm:prSet/>
      <dgm:spPr/>
      <dgm:t>
        <a:bodyPr/>
        <a:lstStyle/>
        <a:p>
          <a:endParaRPr lang="en-US"/>
        </a:p>
      </dgm:t>
    </dgm:pt>
    <dgm:pt modelId="{4F5AFC36-1A72-4336-B341-AB3C4B2A9BB0}" type="sibTrans" cxnId="{30690ED9-CD97-4B9A-ACC6-C0BBA03BB3DC}">
      <dgm:prSet/>
      <dgm:spPr/>
      <dgm:t>
        <a:bodyPr/>
        <a:lstStyle/>
        <a:p>
          <a:endParaRPr lang="en-US"/>
        </a:p>
      </dgm:t>
    </dgm:pt>
    <dgm:pt modelId="{2D65B001-7B41-4165-BCDF-24AC93E90349}" type="pres">
      <dgm:prSet presAssocID="{7EA7887C-C052-42C1-BA8F-6BD4FDB0A92E}" presName="Name0" presStyleCnt="0">
        <dgm:presLayoutVars>
          <dgm:chMax val="7"/>
          <dgm:chPref val="7"/>
          <dgm:dir/>
        </dgm:presLayoutVars>
      </dgm:prSet>
      <dgm:spPr/>
    </dgm:pt>
    <dgm:pt modelId="{9D9C98DF-2120-4F7D-94D5-70F6F13352BE}" type="pres">
      <dgm:prSet presAssocID="{7EA7887C-C052-42C1-BA8F-6BD4FDB0A92E}" presName="Name1" presStyleCnt="0"/>
      <dgm:spPr/>
    </dgm:pt>
    <dgm:pt modelId="{1ED7107C-962E-4032-81E1-7D5952E749ED}" type="pres">
      <dgm:prSet presAssocID="{7EA7887C-C052-42C1-BA8F-6BD4FDB0A92E}" presName="cycle" presStyleCnt="0"/>
      <dgm:spPr/>
    </dgm:pt>
    <dgm:pt modelId="{A908D8C2-C0DA-4C0E-B928-C8B54F8399B5}" type="pres">
      <dgm:prSet presAssocID="{7EA7887C-C052-42C1-BA8F-6BD4FDB0A92E}" presName="srcNode" presStyleLbl="node1" presStyleIdx="0" presStyleCnt="3"/>
      <dgm:spPr/>
    </dgm:pt>
    <dgm:pt modelId="{95D88D58-F2EF-4FAF-974F-6C4E69DAB681}" type="pres">
      <dgm:prSet presAssocID="{7EA7887C-C052-42C1-BA8F-6BD4FDB0A92E}" presName="conn" presStyleLbl="parChTrans1D2" presStyleIdx="0" presStyleCnt="1"/>
      <dgm:spPr/>
    </dgm:pt>
    <dgm:pt modelId="{9A96099E-BCC5-4B8A-A788-7EBE07384344}" type="pres">
      <dgm:prSet presAssocID="{7EA7887C-C052-42C1-BA8F-6BD4FDB0A92E}" presName="extraNode" presStyleLbl="node1" presStyleIdx="0" presStyleCnt="3"/>
      <dgm:spPr/>
    </dgm:pt>
    <dgm:pt modelId="{45553708-93BB-4AA4-A203-5B30B953EFA4}" type="pres">
      <dgm:prSet presAssocID="{7EA7887C-C052-42C1-BA8F-6BD4FDB0A92E}" presName="dstNode" presStyleLbl="node1" presStyleIdx="0" presStyleCnt="3"/>
      <dgm:spPr/>
    </dgm:pt>
    <dgm:pt modelId="{2A31F289-7B15-42D7-B8E0-2038DB770E57}" type="pres">
      <dgm:prSet presAssocID="{0CADB0CE-B98C-42FE-A37F-D0D21E441484}" presName="text_1" presStyleLbl="node1" presStyleIdx="0" presStyleCnt="3">
        <dgm:presLayoutVars>
          <dgm:bulletEnabled val="1"/>
        </dgm:presLayoutVars>
      </dgm:prSet>
      <dgm:spPr/>
    </dgm:pt>
    <dgm:pt modelId="{1DF8AE8A-CAC4-40EB-B238-F5273FE101C3}" type="pres">
      <dgm:prSet presAssocID="{0CADB0CE-B98C-42FE-A37F-D0D21E441484}" presName="accent_1" presStyleCnt="0"/>
      <dgm:spPr/>
    </dgm:pt>
    <dgm:pt modelId="{2787737A-173B-4A16-9F9C-8F4CD83E3F32}" type="pres">
      <dgm:prSet presAssocID="{0CADB0CE-B98C-42FE-A37F-D0D21E441484}" presName="accentRepeatNode" presStyleLbl="solidFgAcc1" presStyleIdx="0" presStyleCnt="3"/>
      <dgm:spPr/>
    </dgm:pt>
    <dgm:pt modelId="{21D3F652-AD6D-45D5-AD1E-79625B9D7ACA}" type="pres">
      <dgm:prSet presAssocID="{A1D8771E-78ED-425F-8B4D-C67683900FB0}" presName="text_2" presStyleLbl="node1" presStyleIdx="1" presStyleCnt="3">
        <dgm:presLayoutVars>
          <dgm:bulletEnabled val="1"/>
        </dgm:presLayoutVars>
      </dgm:prSet>
      <dgm:spPr/>
    </dgm:pt>
    <dgm:pt modelId="{3557BB23-4A5F-402A-A30C-ED0DE04B76D3}" type="pres">
      <dgm:prSet presAssocID="{A1D8771E-78ED-425F-8B4D-C67683900FB0}" presName="accent_2" presStyleCnt="0"/>
      <dgm:spPr/>
    </dgm:pt>
    <dgm:pt modelId="{24D82E27-9B63-4DA2-BBC0-E33E5FBDB02F}" type="pres">
      <dgm:prSet presAssocID="{A1D8771E-78ED-425F-8B4D-C67683900FB0}" presName="accentRepeatNode" presStyleLbl="solidFgAcc1" presStyleIdx="1" presStyleCnt="3"/>
      <dgm:spPr/>
    </dgm:pt>
    <dgm:pt modelId="{4273317B-3D04-4FCA-86E2-6397E609CEC6}" type="pres">
      <dgm:prSet presAssocID="{6AA46962-66F7-489A-B34D-531819DA4859}" presName="text_3" presStyleLbl="node1" presStyleIdx="2" presStyleCnt="3">
        <dgm:presLayoutVars>
          <dgm:bulletEnabled val="1"/>
        </dgm:presLayoutVars>
      </dgm:prSet>
      <dgm:spPr/>
    </dgm:pt>
    <dgm:pt modelId="{CF1F4A95-0574-49D1-9B63-5ABA95C0FD31}" type="pres">
      <dgm:prSet presAssocID="{6AA46962-66F7-489A-B34D-531819DA4859}" presName="accent_3" presStyleCnt="0"/>
      <dgm:spPr/>
    </dgm:pt>
    <dgm:pt modelId="{85C201FA-4084-471A-A625-2B1C0A1DB9C5}" type="pres">
      <dgm:prSet presAssocID="{6AA46962-66F7-489A-B34D-531819DA4859}" presName="accentRepeatNode" presStyleLbl="solidFgAcc1" presStyleIdx="2" presStyleCnt="3"/>
      <dgm:spPr/>
    </dgm:pt>
  </dgm:ptLst>
  <dgm:cxnLst>
    <dgm:cxn modelId="{F0900F0C-70FE-43F0-B05B-F41CE0177CFD}" srcId="{7EA7887C-C052-42C1-BA8F-6BD4FDB0A92E}" destId="{A1D8771E-78ED-425F-8B4D-C67683900FB0}" srcOrd="1" destOrd="0" parTransId="{724CAAE6-7426-4D2E-A9EA-9DD1338F7007}" sibTransId="{6FE43C6B-8517-4767-BAD2-D267EBC4AE3D}"/>
    <dgm:cxn modelId="{E83F1A12-67A1-4022-BCE9-2AE358B8C48F}" srcId="{7EA7887C-C052-42C1-BA8F-6BD4FDB0A92E}" destId="{0CADB0CE-B98C-42FE-A37F-D0D21E441484}" srcOrd="0" destOrd="0" parTransId="{7FFB6F4B-21B7-48F1-BE7A-13A727EF738C}" sibTransId="{13E40250-B647-4267-812B-9CB833043F6C}"/>
    <dgm:cxn modelId="{CA8D6D1B-5004-407D-A247-1C645C2DF53E}" type="presOf" srcId="{A1D8771E-78ED-425F-8B4D-C67683900FB0}" destId="{21D3F652-AD6D-45D5-AD1E-79625B9D7ACA}" srcOrd="0" destOrd="0" presId="urn:microsoft.com/office/officeart/2008/layout/VerticalCurvedList"/>
    <dgm:cxn modelId="{7E2C301D-B3AA-4960-9DBF-9CD84641DCE2}" type="presOf" srcId="{7EA7887C-C052-42C1-BA8F-6BD4FDB0A92E}" destId="{2D65B001-7B41-4165-BCDF-24AC93E90349}" srcOrd="0" destOrd="0" presId="urn:microsoft.com/office/officeart/2008/layout/VerticalCurvedList"/>
    <dgm:cxn modelId="{4CB6EF7B-8614-4290-AFC1-42C113E03AFF}" type="presOf" srcId="{13E40250-B647-4267-812B-9CB833043F6C}" destId="{95D88D58-F2EF-4FAF-974F-6C4E69DAB681}" srcOrd="0" destOrd="0" presId="urn:microsoft.com/office/officeart/2008/layout/VerticalCurvedList"/>
    <dgm:cxn modelId="{16CF0C7F-CCC7-4EC0-BE89-C1C458717C85}" type="presOf" srcId="{6AA46962-66F7-489A-B34D-531819DA4859}" destId="{4273317B-3D04-4FCA-86E2-6397E609CEC6}" srcOrd="0" destOrd="0" presId="urn:microsoft.com/office/officeart/2008/layout/VerticalCurvedList"/>
    <dgm:cxn modelId="{33A4F88F-ACBE-446F-97C5-1B9EE5759DA8}" type="presOf" srcId="{0CADB0CE-B98C-42FE-A37F-D0D21E441484}" destId="{2A31F289-7B15-42D7-B8E0-2038DB770E57}" srcOrd="0" destOrd="0" presId="urn:microsoft.com/office/officeart/2008/layout/VerticalCurvedList"/>
    <dgm:cxn modelId="{30690ED9-CD97-4B9A-ACC6-C0BBA03BB3DC}" srcId="{7EA7887C-C052-42C1-BA8F-6BD4FDB0A92E}" destId="{6AA46962-66F7-489A-B34D-531819DA4859}" srcOrd="2" destOrd="0" parTransId="{B18BB967-F622-4BD7-820D-5A738A56D039}" sibTransId="{4F5AFC36-1A72-4336-B341-AB3C4B2A9BB0}"/>
    <dgm:cxn modelId="{D6460A35-1361-41B8-AFE2-24EF6AE2451A}" type="presParOf" srcId="{2D65B001-7B41-4165-BCDF-24AC93E90349}" destId="{9D9C98DF-2120-4F7D-94D5-70F6F13352BE}" srcOrd="0" destOrd="0" presId="urn:microsoft.com/office/officeart/2008/layout/VerticalCurvedList"/>
    <dgm:cxn modelId="{9F365437-0DEB-4CD0-B357-A6E9F5564ADD}" type="presParOf" srcId="{9D9C98DF-2120-4F7D-94D5-70F6F13352BE}" destId="{1ED7107C-962E-4032-81E1-7D5952E749ED}" srcOrd="0" destOrd="0" presId="urn:microsoft.com/office/officeart/2008/layout/VerticalCurvedList"/>
    <dgm:cxn modelId="{913606DE-E4F3-4FE7-8A79-1D96EBA68F04}" type="presParOf" srcId="{1ED7107C-962E-4032-81E1-7D5952E749ED}" destId="{A908D8C2-C0DA-4C0E-B928-C8B54F8399B5}" srcOrd="0" destOrd="0" presId="urn:microsoft.com/office/officeart/2008/layout/VerticalCurvedList"/>
    <dgm:cxn modelId="{F292DB8A-D5C2-4828-ADE4-0D01D14125F2}" type="presParOf" srcId="{1ED7107C-962E-4032-81E1-7D5952E749ED}" destId="{95D88D58-F2EF-4FAF-974F-6C4E69DAB681}" srcOrd="1" destOrd="0" presId="urn:microsoft.com/office/officeart/2008/layout/VerticalCurvedList"/>
    <dgm:cxn modelId="{9AD262A7-81A8-4E8F-8BD9-2C042FF6F813}" type="presParOf" srcId="{1ED7107C-962E-4032-81E1-7D5952E749ED}" destId="{9A96099E-BCC5-4B8A-A788-7EBE07384344}" srcOrd="2" destOrd="0" presId="urn:microsoft.com/office/officeart/2008/layout/VerticalCurvedList"/>
    <dgm:cxn modelId="{9F9D21FA-2989-4967-9B63-FA12AD37C458}" type="presParOf" srcId="{1ED7107C-962E-4032-81E1-7D5952E749ED}" destId="{45553708-93BB-4AA4-A203-5B30B953EFA4}" srcOrd="3" destOrd="0" presId="urn:microsoft.com/office/officeart/2008/layout/VerticalCurvedList"/>
    <dgm:cxn modelId="{A5DBE278-DC42-46F9-9576-39F6282E11C2}" type="presParOf" srcId="{9D9C98DF-2120-4F7D-94D5-70F6F13352BE}" destId="{2A31F289-7B15-42D7-B8E0-2038DB770E57}" srcOrd="1" destOrd="0" presId="urn:microsoft.com/office/officeart/2008/layout/VerticalCurvedList"/>
    <dgm:cxn modelId="{94A557BC-9F1B-47E6-A3FF-151DCFEEA662}" type="presParOf" srcId="{9D9C98DF-2120-4F7D-94D5-70F6F13352BE}" destId="{1DF8AE8A-CAC4-40EB-B238-F5273FE101C3}" srcOrd="2" destOrd="0" presId="urn:microsoft.com/office/officeart/2008/layout/VerticalCurvedList"/>
    <dgm:cxn modelId="{09090F48-C82F-4F4B-967B-C77275B0BCE2}" type="presParOf" srcId="{1DF8AE8A-CAC4-40EB-B238-F5273FE101C3}" destId="{2787737A-173B-4A16-9F9C-8F4CD83E3F32}" srcOrd="0" destOrd="0" presId="urn:microsoft.com/office/officeart/2008/layout/VerticalCurvedList"/>
    <dgm:cxn modelId="{4C549D12-4C35-4837-8C89-CACB9EA8980D}" type="presParOf" srcId="{9D9C98DF-2120-4F7D-94D5-70F6F13352BE}" destId="{21D3F652-AD6D-45D5-AD1E-79625B9D7ACA}" srcOrd="3" destOrd="0" presId="urn:microsoft.com/office/officeart/2008/layout/VerticalCurvedList"/>
    <dgm:cxn modelId="{2EA282E9-E6F4-4FC6-9444-F9F5CE455D02}" type="presParOf" srcId="{9D9C98DF-2120-4F7D-94D5-70F6F13352BE}" destId="{3557BB23-4A5F-402A-A30C-ED0DE04B76D3}" srcOrd="4" destOrd="0" presId="urn:microsoft.com/office/officeart/2008/layout/VerticalCurvedList"/>
    <dgm:cxn modelId="{6E76D094-2A76-49AE-82C0-289682A26425}" type="presParOf" srcId="{3557BB23-4A5F-402A-A30C-ED0DE04B76D3}" destId="{24D82E27-9B63-4DA2-BBC0-E33E5FBDB02F}" srcOrd="0" destOrd="0" presId="urn:microsoft.com/office/officeart/2008/layout/VerticalCurvedList"/>
    <dgm:cxn modelId="{BC993336-C404-4FCF-87DA-3D1B764C4C8E}" type="presParOf" srcId="{9D9C98DF-2120-4F7D-94D5-70F6F13352BE}" destId="{4273317B-3D04-4FCA-86E2-6397E609CEC6}" srcOrd="5" destOrd="0" presId="urn:microsoft.com/office/officeart/2008/layout/VerticalCurvedList"/>
    <dgm:cxn modelId="{1CFF4098-EAA2-46D4-BF04-262D4E1A5851}" type="presParOf" srcId="{9D9C98DF-2120-4F7D-94D5-70F6F13352BE}" destId="{CF1F4A95-0574-49D1-9B63-5ABA95C0FD31}" srcOrd="6" destOrd="0" presId="urn:microsoft.com/office/officeart/2008/layout/VerticalCurvedList"/>
    <dgm:cxn modelId="{8913545B-2F8B-451D-909B-DFDE1BF5DB85}" type="presParOf" srcId="{CF1F4A95-0574-49D1-9B63-5ABA95C0FD31}" destId="{85C201FA-4084-471A-A625-2B1C0A1DB9C5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BD5359-E63A-46BB-95F7-F016C6713922}" type="doc">
      <dgm:prSet loTypeId="urn:microsoft.com/office/officeart/2005/8/layout/vProcess5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5C3C011-A804-451D-920B-CB9B1D0C7545}">
      <dgm:prSet phldrT="[Text]"/>
      <dgm:spPr/>
      <dgm:t>
        <a:bodyPr/>
        <a:lstStyle/>
        <a:p>
          <a:r>
            <a:rPr lang="en-US" dirty="0">
              <a:latin typeface="Montserrat" panose="00000500000000000000" pitchFamily="2" charset="0"/>
            </a:rPr>
            <a:t>Early childhood is a rapid period of change in thinking, language, emotions, and physical growth (Berk, 2021).</a:t>
          </a:r>
        </a:p>
      </dgm:t>
    </dgm:pt>
    <dgm:pt modelId="{79D659D1-78F6-4F00-930F-A76F31F9BB5C}" type="parTrans" cxnId="{8FA99570-5CA7-4DCE-B732-508115E995EE}">
      <dgm:prSet/>
      <dgm:spPr/>
      <dgm:t>
        <a:bodyPr/>
        <a:lstStyle/>
        <a:p>
          <a:endParaRPr lang="en-US"/>
        </a:p>
      </dgm:t>
    </dgm:pt>
    <dgm:pt modelId="{239C1BF4-C4C1-40A8-A663-C29CF6C9DE1E}" type="sibTrans" cxnId="{8FA99570-5CA7-4DCE-B732-508115E995EE}">
      <dgm:prSet/>
      <dgm:spPr/>
      <dgm:t>
        <a:bodyPr/>
        <a:lstStyle/>
        <a:p>
          <a:endParaRPr lang="en-US"/>
        </a:p>
      </dgm:t>
    </dgm:pt>
    <dgm:pt modelId="{722DD746-A651-4EF5-8796-D8EB2C328779}">
      <dgm:prSet phldrT="[Text]"/>
      <dgm:spPr/>
      <dgm:t>
        <a:bodyPr/>
        <a:lstStyle/>
        <a:p>
          <a:r>
            <a:rPr lang="en-US" dirty="0">
              <a:latin typeface="Montserrat" panose="00000500000000000000" pitchFamily="2" charset="0"/>
            </a:rPr>
            <a:t>Children learn through play, communication, and relationships with adults and peers.</a:t>
          </a:r>
        </a:p>
      </dgm:t>
    </dgm:pt>
    <dgm:pt modelId="{3C131605-EC96-470C-88A4-8412C8B6A1CC}" type="parTrans" cxnId="{2B9C08B4-AA85-4C46-922E-694683154C4E}">
      <dgm:prSet/>
      <dgm:spPr/>
      <dgm:t>
        <a:bodyPr/>
        <a:lstStyle/>
        <a:p>
          <a:endParaRPr lang="en-US"/>
        </a:p>
      </dgm:t>
    </dgm:pt>
    <dgm:pt modelId="{E0FA3ECD-3EDC-4579-94E8-CD7EFD07DBBE}" type="sibTrans" cxnId="{2B9C08B4-AA85-4C46-922E-694683154C4E}">
      <dgm:prSet/>
      <dgm:spPr/>
      <dgm:t>
        <a:bodyPr/>
        <a:lstStyle/>
        <a:p>
          <a:endParaRPr lang="en-US"/>
        </a:p>
      </dgm:t>
    </dgm:pt>
    <dgm:pt modelId="{A580821A-4B1D-4C6F-B118-4CC96EC319D5}">
      <dgm:prSet phldrT="[Text]"/>
      <dgm:spPr/>
      <dgm:t>
        <a:bodyPr/>
        <a:lstStyle/>
        <a:p>
          <a:r>
            <a:rPr lang="en-US" dirty="0">
              <a:latin typeface="Montserrat" panose="00000500000000000000" pitchFamily="2" charset="0"/>
            </a:rPr>
            <a:t>Big transitions, like starting nursery, can cause temporary stress or anxiety, so calm routines and familiar adults are important for adjustment (Shonkoff &amp; Phillips, 2000).</a:t>
          </a:r>
        </a:p>
      </dgm:t>
    </dgm:pt>
    <dgm:pt modelId="{8F4EE8C9-3928-4DD4-8D50-4AB5B3BD0D7B}" type="parTrans" cxnId="{28E200D4-7EC9-4B4F-9571-D10B8FB773EE}">
      <dgm:prSet/>
      <dgm:spPr/>
      <dgm:t>
        <a:bodyPr/>
        <a:lstStyle/>
        <a:p>
          <a:endParaRPr lang="en-US"/>
        </a:p>
      </dgm:t>
    </dgm:pt>
    <dgm:pt modelId="{6C2255DC-2C41-4A2A-AF84-E1EC77A52911}" type="sibTrans" cxnId="{28E200D4-7EC9-4B4F-9571-D10B8FB773EE}">
      <dgm:prSet/>
      <dgm:spPr/>
      <dgm:t>
        <a:bodyPr/>
        <a:lstStyle/>
        <a:p>
          <a:endParaRPr lang="en-US"/>
        </a:p>
      </dgm:t>
    </dgm:pt>
    <dgm:pt modelId="{9D83433C-3BFC-4C77-97CF-0C9C88339099}" type="pres">
      <dgm:prSet presAssocID="{2CBD5359-E63A-46BB-95F7-F016C6713922}" presName="outerComposite" presStyleCnt="0">
        <dgm:presLayoutVars>
          <dgm:chMax val="5"/>
          <dgm:dir/>
          <dgm:resizeHandles val="exact"/>
        </dgm:presLayoutVars>
      </dgm:prSet>
      <dgm:spPr/>
    </dgm:pt>
    <dgm:pt modelId="{228CB9B0-85C9-45DF-A332-42877CA3C44B}" type="pres">
      <dgm:prSet presAssocID="{2CBD5359-E63A-46BB-95F7-F016C6713922}" presName="dummyMaxCanvas" presStyleCnt="0">
        <dgm:presLayoutVars/>
      </dgm:prSet>
      <dgm:spPr/>
    </dgm:pt>
    <dgm:pt modelId="{A76B345E-3B0C-4E40-B96A-DF883C28520B}" type="pres">
      <dgm:prSet presAssocID="{2CBD5359-E63A-46BB-95F7-F016C6713922}" presName="ThreeNodes_1" presStyleLbl="node1" presStyleIdx="0" presStyleCnt="3">
        <dgm:presLayoutVars>
          <dgm:bulletEnabled val="1"/>
        </dgm:presLayoutVars>
      </dgm:prSet>
      <dgm:spPr/>
    </dgm:pt>
    <dgm:pt modelId="{3496C2CF-40A3-4F4C-8062-DA70E47911FF}" type="pres">
      <dgm:prSet presAssocID="{2CBD5359-E63A-46BB-95F7-F016C6713922}" presName="ThreeNodes_2" presStyleLbl="node1" presStyleIdx="1" presStyleCnt="3">
        <dgm:presLayoutVars>
          <dgm:bulletEnabled val="1"/>
        </dgm:presLayoutVars>
      </dgm:prSet>
      <dgm:spPr/>
    </dgm:pt>
    <dgm:pt modelId="{3B08F55A-56A1-4402-B7CD-766C210E9589}" type="pres">
      <dgm:prSet presAssocID="{2CBD5359-E63A-46BB-95F7-F016C6713922}" presName="ThreeNodes_3" presStyleLbl="node1" presStyleIdx="2" presStyleCnt="3">
        <dgm:presLayoutVars>
          <dgm:bulletEnabled val="1"/>
        </dgm:presLayoutVars>
      </dgm:prSet>
      <dgm:spPr/>
    </dgm:pt>
    <dgm:pt modelId="{41D8A40D-CC04-45EC-9FEE-BFFF96877BFC}" type="pres">
      <dgm:prSet presAssocID="{2CBD5359-E63A-46BB-95F7-F016C6713922}" presName="ThreeConn_1-2" presStyleLbl="fgAccFollowNode1" presStyleIdx="0" presStyleCnt="2">
        <dgm:presLayoutVars>
          <dgm:bulletEnabled val="1"/>
        </dgm:presLayoutVars>
      </dgm:prSet>
      <dgm:spPr/>
    </dgm:pt>
    <dgm:pt modelId="{3537E722-DA9B-43E2-B51A-40B2DAD020F2}" type="pres">
      <dgm:prSet presAssocID="{2CBD5359-E63A-46BB-95F7-F016C6713922}" presName="ThreeConn_2-3" presStyleLbl="fgAccFollowNode1" presStyleIdx="1" presStyleCnt="2">
        <dgm:presLayoutVars>
          <dgm:bulletEnabled val="1"/>
        </dgm:presLayoutVars>
      </dgm:prSet>
      <dgm:spPr/>
    </dgm:pt>
    <dgm:pt modelId="{6AB5AA43-FBE6-40A9-B216-848F10D71EEF}" type="pres">
      <dgm:prSet presAssocID="{2CBD5359-E63A-46BB-95F7-F016C6713922}" presName="ThreeNodes_1_text" presStyleLbl="node1" presStyleIdx="2" presStyleCnt="3">
        <dgm:presLayoutVars>
          <dgm:bulletEnabled val="1"/>
        </dgm:presLayoutVars>
      </dgm:prSet>
      <dgm:spPr/>
    </dgm:pt>
    <dgm:pt modelId="{79FB24D4-0814-4EDC-BF16-D48692B5758B}" type="pres">
      <dgm:prSet presAssocID="{2CBD5359-E63A-46BB-95F7-F016C6713922}" presName="ThreeNodes_2_text" presStyleLbl="node1" presStyleIdx="2" presStyleCnt="3">
        <dgm:presLayoutVars>
          <dgm:bulletEnabled val="1"/>
        </dgm:presLayoutVars>
      </dgm:prSet>
      <dgm:spPr/>
    </dgm:pt>
    <dgm:pt modelId="{44F82BEE-D544-4A21-808B-0BC1DCA98434}" type="pres">
      <dgm:prSet presAssocID="{2CBD5359-E63A-46BB-95F7-F016C671392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FA99570-5CA7-4DCE-B732-508115E995EE}" srcId="{2CBD5359-E63A-46BB-95F7-F016C6713922}" destId="{05C3C011-A804-451D-920B-CB9B1D0C7545}" srcOrd="0" destOrd="0" parTransId="{79D659D1-78F6-4F00-930F-A76F31F9BB5C}" sibTransId="{239C1BF4-C4C1-40A8-A663-C29CF6C9DE1E}"/>
    <dgm:cxn modelId="{23CCEE57-B3B4-436F-8E5D-3F1836FE7141}" type="presOf" srcId="{2CBD5359-E63A-46BB-95F7-F016C6713922}" destId="{9D83433C-3BFC-4C77-97CF-0C9C88339099}" srcOrd="0" destOrd="0" presId="urn:microsoft.com/office/officeart/2005/8/layout/vProcess5"/>
    <dgm:cxn modelId="{F74C9079-A78C-4714-B610-3A4C61D03DB0}" type="presOf" srcId="{05C3C011-A804-451D-920B-CB9B1D0C7545}" destId="{6AB5AA43-FBE6-40A9-B216-848F10D71EEF}" srcOrd="1" destOrd="0" presId="urn:microsoft.com/office/officeart/2005/8/layout/vProcess5"/>
    <dgm:cxn modelId="{8BB28B7E-6FEC-476E-AB02-D7C02DD283C5}" type="presOf" srcId="{722DD746-A651-4EF5-8796-D8EB2C328779}" destId="{3496C2CF-40A3-4F4C-8062-DA70E47911FF}" srcOrd="0" destOrd="0" presId="urn:microsoft.com/office/officeart/2005/8/layout/vProcess5"/>
    <dgm:cxn modelId="{E4E60691-8D20-4980-A56F-37214E39AF90}" type="presOf" srcId="{E0FA3ECD-3EDC-4579-94E8-CD7EFD07DBBE}" destId="{3537E722-DA9B-43E2-B51A-40B2DAD020F2}" srcOrd="0" destOrd="0" presId="urn:microsoft.com/office/officeart/2005/8/layout/vProcess5"/>
    <dgm:cxn modelId="{89732CA3-C813-4E1D-8378-C7CA288783BA}" type="presOf" srcId="{05C3C011-A804-451D-920B-CB9B1D0C7545}" destId="{A76B345E-3B0C-4E40-B96A-DF883C28520B}" srcOrd="0" destOrd="0" presId="urn:microsoft.com/office/officeart/2005/8/layout/vProcess5"/>
    <dgm:cxn modelId="{2B9C08B4-AA85-4C46-922E-694683154C4E}" srcId="{2CBD5359-E63A-46BB-95F7-F016C6713922}" destId="{722DD746-A651-4EF5-8796-D8EB2C328779}" srcOrd="1" destOrd="0" parTransId="{3C131605-EC96-470C-88A4-8412C8B6A1CC}" sibTransId="{E0FA3ECD-3EDC-4579-94E8-CD7EFD07DBBE}"/>
    <dgm:cxn modelId="{0089E0B9-02F9-4036-B691-ADAC68B8FFA6}" type="presOf" srcId="{239C1BF4-C4C1-40A8-A663-C29CF6C9DE1E}" destId="{41D8A40D-CC04-45EC-9FEE-BFFF96877BFC}" srcOrd="0" destOrd="0" presId="urn:microsoft.com/office/officeart/2005/8/layout/vProcess5"/>
    <dgm:cxn modelId="{C9B823BD-E8C5-49A1-8976-2A2790A71749}" type="presOf" srcId="{A580821A-4B1D-4C6F-B118-4CC96EC319D5}" destId="{3B08F55A-56A1-4402-B7CD-766C210E9589}" srcOrd="0" destOrd="0" presId="urn:microsoft.com/office/officeart/2005/8/layout/vProcess5"/>
    <dgm:cxn modelId="{E3BC2EC5-9FE0-42F2-8B27-2127D965957A}" type="presOf" srcId="{A580821A-4B1D-4C6F-B118-4CC96EC319D5}" destId="{44F82BEE-D544-4A21-808B-0BC1DCA98434}" srcOrd="1" destOrd="0" presId="urn:microsoft.com/office/officeart/2005/8/layout/vProcess5"/>
    <dgm:cxn modelId="{28E200D4-7EC9-4B4F-9571-D10B8FB773EE}" srcId="{2CBD5359-E63A-46BB-95F7-F016C6713922}" destId="{A580821A-4B1D-4C6F-B118-4CC96EC319D5}" srcOrd="2" destOrd="0" parTransId="{8F4EE8C9-3928-4DD4-8D50-4AB5B3BD0D7B}" sibTransId="{6C2255DC-2C41-4A2A-AF84-E1EC77A52911}"/>
    <dgm:cxn modelId="{CD1785DF-AEF0-48DE-8FC7-4A7261A4329C}" type="presOf" srcId="{722DD746-A651-4EF5-8796-D8EB2C328779}" destId="{79FB24D4-0814-4EDC-BF16-D48692B5758B}" srcOrd="1" destOrd="0" presId="urn:microsoft.com/office/officeart/2005/8/layout/vProcess5"/>
    <dgm:cxn modelId="{448D737E-456C-4E45-A37C-8AC25A08DF58}" type="presParOf" srcId="{9D83433C-3BFC-4C77-97CF-0C9C88339099}" destId="{228CB9B0-85C9-45DF-A332-42877CA3C44B}" srcOrd="0" destOrd="0" presId="urn:microsoft.com/office/officeart/2005/8/layout/vProcess5"/>
    <dgm:cxn modelId="{8A36B1CB-FFCC-43D2-B271-3989F522A802}" type="presParOf" srcId="{9D83433C-3BFC-4C77-97CF-0C9C88339099}" destId="{A76B345E-3B0C-4E40-B96A-DF883C28520B}" srcOrd="1" destOrd="0" presId="urn:microsoft.com/office/officeart/2005/8/layout/vProcess5"/>
    <dgm:cxn modelId="{5B292709-7E6C-442A-BA4E-1A04E798D3C5}" type="presParOf" srcId="{9D83433C-3BFC-4C77-97CF-0C9C88339099}" destId="{3496C2CF-40A3-4F4C-8062-DA70E47911FF}" srcOrd="2" destOrd="0" presId="urn:microsoft.com/office/officeart/2005/8/layout/vProcess5"/>
    <dgm:cxn modelId="{63B6BC09-0416-4946-9457-1BFB6B9E4CBF}" type="presParOf" srcId="{9D83433C-3BFC-4C77-97CF-0C9C88339099}" destId="{3B08F55A-56A1-4402-B7CD-766C210E9589}" srcOrd="3" destOrd="0" presId="urn:microsoft.com/office/officeart/2005/8/layout/vProcess5"/>
    <dgm:cxn modelId="{AD323CAE-30A1-400E-A9B9-01247B52D04D}" type="presParOf" srcId="{9D83433C-3BFC-4C77-97CF-0C9C88339099}" destId="{41D8A40D-CC04-45EC-9FEE-BFFF96877BFC}" srcOrd="4" destOrd="0" presId="urn:microsoft.com/office/officeart/2005/8/layout/vProcess5"/>
    <dgm:cxn modelId="{532EF96A-8A56-4789-AC36-2FDFB90EBDDB}" type="presParOf" srcId="{9D83433C-3BFC-4C77-97CF-0C9C88339099}" destId="{3537E722-DA9B-43E2-B51A-40B2DAD020F2}" srcOrd="5" destOrd="0" presId="urn:microsoft.com/office/officeart/2005/8/layout/vProcess5"/>
    <dgm:cxn modelId="{8188344C-1E86-416D-95E0-83CF5FB8EF41}" type="presParOf" srcId="{9D83433C-3BFC-4C77-97CF-0C9C88339099}" destId="{6AB5AA43-FBE6-40A9-B216-848F10D71EEF}" srcOrd="6" destOrd="0" presId="urn:microsoft.com/office/officeart/2005/8/layout/vProcess5"/>
    <dgm:cxn modelId="{850F18DA-84CC-4003-82E4-881A232DA503}" type="presParOf" srcId="{9D83433C-3BFC-4C77-97CF-0C9C88339099}" destId="{79FB24D4-0814-4EDC-BF16-D48692B5758B}" srcOrd="7" destOrd="0" presId="urn:microsoft.com/office/officeart/2005/8/layout/vProcess5"/>
    <dgm:cxn modelId="{6F27AB13-8231-4C91-9301-B96FA2D859AA}" type="presParOf" srcId="{9D83433C-3BFC-4C77-97CF-0C9C88339099}" destId="{44F82BEE-D544-4A21-808B-0BC1DCA9843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8428CC-9FDE-4831-A3EA-425E6A24083B}" type="doc">
      <dgm:prSet loTypeId="urn:microsoft.com/office/officeart/2008/layout/VerticalCurv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E7ACD11-5501-42E2-BF92-2E636AFEB723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Jean Piaget believed children are active learners who build knowledge by exploring and interacting with their world (Piaget, 1952).</a:t>
          </a:r>
        </a:p>
      </dgm:t>
    </dgm:pt>
    <dgm:pt modelId="{E907296A-B9C5-432E-920C-D0984251E401}" type="parTrans" cxnId="{93B575CB-77F4-47EC-8A80-A7A1F2F98FD7}">
      <dgm:prSet/>
      <dgm:spPr/>
      <dgm:t>
        <a:bodyPr/>
        <a:lstStyle/>
        <a:p>
          <a:endParaRPr lang="en-US"/>
        </a:p>
      </dgm:t>
    </dgm:pt>
    <dgm:pt modelId="{B7E242E1-A5F9-4B5A-BC56-F252F0A3B07C}" type="sibTrans" cxnId="{93B575CB-77F4-47EC-8A80-A7A1F2F98FD7}">
      <dgm:prSet/>
      <dgm:spPr/>
      <dgm:t>
        <a:bodyPr/>
        <a:lstStyle/>
        <a:p>
          <a:endParaRPr lang="en-US"/>
        </a:p>
      </dgm:t>
    </dgm:pt>
    <dgm:pt modelId="{6BDF3D67-95F5-4959-BCFE-0977F017FBAF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He described development in stages and explained that children create schemas—mental patterns they use to understand experiences.</a:t>
          </a:r>
        </a:p>
      </dgm:t>
    </dgm:pt>
    <dgm:pt modelId="{EE45BA48-BF1A-423F-9FBF-3733E049D957}" type="parTrans" cxnId="{26D23D50-41D1-451E-8FDA-4DA22CFF09BD}">
      <dgm:prSet/>
      <dgm:spPr/>
      <dgm:t>
        <a:bodyPr/>
        <a:lstStyle/>
        <a:p>
          <a:endParaRPr lang="en-US"/>
        </a:p>
      </dgm:t>
    </dgm:pt>
    <dgm:pt modelId="{3400EE6D-FFFD-44D2-ACFD-E7DC2AA26BE8}" type="sibTrans" cxnId="{26D23D50-41D1-451E-8FDA-4DA22CFF09BD}">
      <dgm:prSet/>
      <dgm:spPr/>
      <dgm:t>
        <a:bodyPr/>
        <a:lstStyle/>
        <a:p>
          <a:endParaRPr lang="en-US"/>
        </a:p>
      </dgm:t>
    </dgm:pt>
    <dgm:pt modelId="{DB160735-46D5-443A-BE5E-44BFDBE66383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When new information appears, they use assimilation (fitting it into what they know) or accommodation (changing their ideas).</a:t>
          </a:r>
        </a:p>
      </dgm:t>
    </dgm:pt>
    <dgm:pt modelId="{7AC4A01D-8AFE-47B5-979B-D323A3FAA84A}" type="parTrans" cxnId="{7010097A-9815-4DD5-9326-E9E4CADA5F26}">
      <dgm:prSet/>
      <dgm:spPr/>
      <dgm:t>
        <a:bodyPr/>
        <a:lstStyle/>
        <a:p>
          <a:endParaRPr lang="en-US"/>
        </a:p>
      </dgm:t>
    </dgm:pt>
    <dgm:pt modelId="{26B81472-48CD-41A9-A771-ED5263A2CC11}" type="sibTrans" cxnId="{7010097A-9815-4DD5-9326-E9E4CADA5F26}">
      <dgm:prSet/>
      <dgm:spPr/>
      <dgm:t>
        <a:bodyPr/>
        <a:lstStyle/>
        <a:p>
          <a:endParaRPr lang="en-US"/>
        </a:p>
      </dgm:t>
    </dgm:pt>
    <dgm:pt modelId="{CA30105F-CF23-482B-AC0B-3D74DB64376E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This process helps them find balance, or </a:t>
          </a:r>
          <a:r>
            <a:rPr lang="en-US" i="1" dirty="0">
              <a:latin typeface="Montserrat" panose="00000500000000000000" pitchFamily="2" charset="0"/>
            </a:rPr>
            <a:t>equilibration</a:t>
          </a:r>
          <a:r>
            <a:rPr lang="en-US" dirty="0">
              <a:latin typeface="Montserrat" panose="00000500000000000000" pitchFamily="2" charset="0"/>
            </a:rPr>
            <a:t>, between new and old learning (Berk, 2021).</a:t>
          </a:r>
        </a:p>
      </dgm:t>
    </dgm:pt>
    <dgm:pt modelId="{5B04585F-754B-405C-9B32-8BF8A03BB44E}" type="parTrans" cxnId="{47062029-1765-445F-B7A7-A645D66BC113}">
      <dgm:prSet/>
      <dgm:spPr/>
      <dgm:t>
        <a:bodyPr/>
        <a:lstStyle/>
        <a:p>
          <a:endParaRPr lang="en-US"/>
        </a:p>
      </dgm:t>
    </dgm:pt>
    <dgm:pt modelId="{6DFAA801-6B7C-4DB4-AA16-94ED8A6F1D02}" type="sibTrans" cxnId="{47062029-1765-445F-B7A7-A645D66BC113}">
      <dgm:prSet/>
      <dgm:spPr/>
      <dgm:t>
        <a:bodyPr/>
        <a:lstStyle/>
        <a:p>
          <a:endParaRPr lang="en-US"/>
        </a:p>
      </dgm:t>
    </dgm:pt>
    <dgm:pt modelId="{98EC8C9A-12D8-4742-92CC-C74453D2D8A1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The theory is relevant to early years because it reminds us that learning must match a child’s stage and be based on discovery and play.</a:t>
          </a:r>
        </a:p>
      </dgm:t>
    </dgm:pt>
    <dgm:pt modelId="{84478441-9946-408C-8181-1A38831D2CA5}" type="parTrans" cxnId="{16E8AFC2-2162-4336-96F5-8C59EF7C9580}">
      <dgm:prSet/>
      <dgm:spPr/>
      <dgm:t>
        <a:bodyPr/>
        <a:lstStyle/>
        <a:p>
          <a:endParaRPr lang="en-US"/>
        </a:p>
      </dgm:t>
    </dgm:pt>
    <dgm:pt modelId="{4B193131-A2A8-4620-9A26-D4FA2E1F85D6}" type="sibTrans" cxnId="{16E8AFC2-2162-4336-96F5-8C59EF7C9580}">
      <dgm:prSet/>
      <dgm:spPr/>
      <dgm:t>
        <a:bodyPr/>
        <a:lstStyle/>
        <a:p>
          <a:endParaRPr lang="en-US"/>
        </a:p>
      </dgm:t>
    </dgm:pt>
    <dgm:pt modelId="{F4F323C2-EAC3-40C9-B358-6392835EBB1D}" type="pres">
      <dgm:prSet presAssocID="{A88428CC-9FDE-4831-A3EA-425E6A24083B}" presName="Name0" presStyleCnt="0">
        <dgm:presLayoutVars>
          <dgm:chMax val="7"/>
          <dgm:chPref val="7"/>
          <dgm:dir/>
        </dgm:presLayoutVars>
      </dgm:prSet>
      <dgm:spPr/>
    </dgm:pt>
    <dgm:pt modelId="{ED3C30EA-DA26-4F87-ACC4-C11A15A81BC3}" type="pres">
      <dgm:prSet presAssocID="{A88428CC-9FDE-4831-A3EA-425E6A24083B}" presName="Name1" presStyleCnt="0"/>
      <dgm:spPr/>
    </dgm:pt>
    <dgm:pt modelId="{9FF59DD9-2916-4DB8-A2B5-E7A6774FFA51}" type="pres">
      <dgm:prSet presAssocID="{A88428CC-9FDE-4831-A3EA-425E6A24083B}" presName="cycle" presStyleCnt="0"/>
      <dgm:spPr/>
    </dgm:pt>
    <dgm:pt modelId="{F491DCCD-18C3-491A-B353-DBB6333595AD}" type="pres">
      <dgm:prSet presAssocID="{A88428CC-9FDE-4831-A3EA-425E6A24083B}" presName="srcNode" presStyleLbl="node1" presStyleIdx="0" presStyleCnt="5"/>
      <dgm:spPr/>
    </dgm:pt>
    <dgm:pt modelId="{11072BE8-2E89-4F83-8A9B-4F7720BF9C38}" type="pres">
      <dgm:prSet presAssocID="{A88428CC-9FDE-4831-A3EA-425E6A24083B}" presName="conn" presStyleLbl="parChTrans1D2" presStyleIdx="0" presStyleCnt="1"/>
      <dgm:spPr/>
    </dgm:pt>
    <dgm:pt modelId="{1B44DB3A-96C9-40B6-8C60-A8D4582AB49C}" type="pres">
      <dgm:prSet presAssocID="{A88428CC-9FDE-4831-A3EA-425E6A24083B}" presName="extraNode" presStyleLbl="node1" presStyleIdx="0" presStyleCnt="5"/>
      <dgm:spPr/>
    </dgm:pt>
    <dgm:pt modelId="{B648CC99-99FB-4027-A381-EB9B1C9AB62F}" type="pres">
      <dgm:prSet presAssocID="{A88428CC-9FDE-4831-A3EA-425E6A24083B}" presName="dstNode" presStyleLbl="node1" presStyleIdx="0" presStyleCnt="5"/>
      <dgm:spPr/>
    </dgm:pt>
    <dgm:pt modelId="{8F6DA2DB-E010-48AD-B41D-C5AE4B27C490}" type="pres">
      <dgm:prSet presAssocID="{EE7ACD11-5501-42E2-BF92-2E636AFEB723}" presName="text_1" presStyleLbl="node1" presStyleIdx="0" presStyleCnt="5">
        <dgm:presLayoutVars>
          <dgm:bulletEnabled val="1"/>
        </dgm:presLayoutVars>
      </dgm:prSet>
      <dgm:spPr/>
    </dgm:pt>
    <dgm:pt modelId="{A6FD377A-9A0A-4335-A8DA-9EB164215399}" type="pres">
      <dgm:prSet presAssocID="{EE7ACD11-5501-42E2-BF92-2E636AFEB723}" presName="accent_1" presStyleCnt="0"/>
      <dgm:spPr/>
    </dgm:pt>
    <dgm:pt modelId="{5464DDD1-A2B2-4616-B9EB-07902D3A4DF8}" type="pres">
      <dgm:prSet presAssocID="{EE7ACD11-5501-42E2-BF92-2E636AFEB723}" presName="accentRepeatNode" presStyleLbl="solidFgAcc1" presStyleIdx="0" presStyleCnt="5"/>
      <dgm:spPr/>
    </dgm:pt>
    <dgm:pt modelId="{08EF4704-E3F4-4C4B-B643-C2218BC7AE4C}" type="pres">
      <dgm:prSet presAssocID="{6BDF3D67-95F5-4959-BCFE-0977F017FBAF}" presName="text_2" presStyleLbl="node1" presStyleIdx="1" presStyleCnt="5">
        <dgm:presLayoutVars>
          <dgm:bulletEnabled val="1"/>
        </dgm:presLayoutVars>
      </dgm:prSet>
      <dgm:spPr/>
    </dgm:pt>
    <dgm:pt modelId="{C65A9448-2F10-42AC-B498-272F5DB8A848}" type="pres">
      <dgm:prSet presAssocID="{6BDF3D67-95F5-4959-BCFE-0977F017FBAF}" presName="accent_2" presStyleCnt="0"/>
      <dgm:spPr/>
    </dgm:pt>
    <dgm:pt modelId="{687A398C-BD16-4B3E-93A1-2C05CAF17A08}" type="pres">
      <dgm:prSet presAssocID="{6BDF3D67-95F5-4959-BCFE-0977F017FBAF}" presName="accentRepeatNode" presStyleLbl="solidFgAcc1" presStyleIdx="1" presStyleCnt="5"/>
      <dgm:spPr/>
    </dgm:pt>
    <dgm:pt modelId="{D139CEB9-5D54-4DBC-9929-3259D83CDE9A}" type="pres">
      <dgm:prSet presAssocID="{DB160735-46D5-443A-BE5E-44BFDBE66383}" presName="text_3" presStyleLbl="node1" presStyleIdx="2" presStyleCnt="5">
        <dgm:presLayoutVars>
          <dgm:bulletEnabled val="1"/>
        </dgm:presLayoutVars>
      </dgm:prSet>
      <dgm:spPr/>
    </dgm:pt>
    <dgm:pt modelId="{3808D7CC-A3C4-4F60-A5B3-C683EB7BB6D1}" type="pres">
      <dgm:prSet presAssocID="{DB160735-46D5-443A-BE5E-44BFDBE66383}" presName="accent_3" presStyleCnt="0"/>
      <dgm:spPr/>
    </dgm:pt>
    <dgm:pt modelId="{1644852A-C8AC-4BD9-BA5C-6FDACC0570C9}" type="pres">
      <dgm:prSet presAssocID="{DB160735-46D5-443A-BE5E-44BFDBE66383}" presName="accentRepeatNode" presStyleLbl="solidFgAcc1" presStyleIdx="2" presStyleCnt="5"/>
      <dgm:spPr/>
    </dgm:pt>
    <dgm:pt modelId="{150D7275-2987-4D1D-987A-282DD3E9A77F}" type="pres">
      <dgm:prSet presAssocID="{CA30105F-CF23-482B-AC0B-3D74DB64376E}" presName="text_4" presStyleLbl="node1" presStyleIdx="3" presStyleCnt="5">
        <dgm:presLayoutVars>
          <dgm:bulletEnabled val="1"/>
        </dgm:presLayoutVars>
      </dgm:prSet>
      <dgm:spPr/>
    </dgm:pt>
    <dgm:pt modelId="{79FA2B51-2BFC-44A8-95FB-D2D594C1C800}" type="pres">
      <dgm:prSet presAssocID="{CA30105F-CF23-482B-AC0B-3D74DB64376E}" presName="accent_4" presStyleCnt="0"/>
      <dgm:spPr/>
    </dgm:pt>
    <dgm:pt modelId="{44C9D21D-159F-408C-8430-6C4C423A7E35}" type="pres">
      <dgm:prSet presAssocID="{CA30105F-CF23-482B-AC0B-3D74DB64376E}" presName="accentRepeatNode" presStyleLbl="solidFgAcc1" presStyleIdx="3" presStyleCnt="5"/>
      <dgm:spPr/>
    </dgm:pt>
    <dgm:pt modelId="{2CCAAC18-3622-4E20-A5F3-751A23EA0C5A}" type="pres">
      <dgm:prSet presAssocID="{98EC8C9A-12D8-4742-92CC-C74453D2D8A1}" presName="text_5" presStyleLbl="node1" presStyleIdx="4" presStyleCnt="5">
        <dgm:presLayoutVars>
          <dgm:bulletEnabled val="1"/>
        </dgm:presLayoutVars>
      </dgm:prSet>
      <dgm:spPr/>
    </dgm:pt>
    <dgm:pt modelId="{3420179F-5888-4A0E-95FC-D9E90AE56E33}" type="pres">
      <dgm:prSet presAssocID="{98EC8C9A-12D8-4742-92CC-C74453D2D8A1}" presName="accent_5" presStyleCnt="0"/>
      <dgm:spPr/>
    </dgm:pt>
    <dgm:pt modelId="{83CDCFBF-935A-41FF-90C0-549E4666A30F}" type="pres">
      <dgm:prSet presAssocID="{98EC8C9A-12D8-4742-92CC-C74453D2D8A1}" presName="accentRepeatNode" presStyleLbl="solidFgAcc1" presStyleIdx="4" presStyleCnt="5"/>
      <dgm:spPr/>
    </dgm:pt>
  </dgm:ptLst>
  <dgm:cxnLst>
    <dgm:cxn modelId="{F65F7D0A-1AC7-4854-BA2C-ACC94AD03BAD}" type="presOf" srcId="{DB160735-46D5-443A-BE5E-44BFDBE66383}" destId="{D139CEB9-5D54-4DBC-9929-3259D83CDE9A}" srcOrd="0" destOrd="0" presId="urn:microsoft.com/office/officeart/2008/layout/VerticalCurvedList"/>
    <dgm:cxn modelId="{4F6CC81B-2377-4395-BE59-4EEB93B7D4AA}" type="presOf" srcId="{98EC8C9A-12D8-4742-92CC-C74453D2D8A1}" destId="{2CCAAC18-3622-4E20-A5F3-751A23EA0C5A}" srcOrd="0" destOrd="0" presId="urn:microsoft.com/office/officeart/2008/layout/VerticalCurvedList"/>
    <dgm:cxn modelId="{CC6E6E25-92A7-4C4C-9071-2C84A4C8BBE2}" type="presOf" srcId="{EE7ACD11-5501-42E2-BF92-2E636AFEB723}" destId="{8F6DA2DB-E010-48AD-B41D-C5AE4B27C490}" srcOrd="0" destOrd="0" presId="urn:microsoft.com/office/officeart/2008/layout/VerticalCurvedList"/>
    <dgm:cxn modelId="{47062029-1765-445F-B7A7-A645D66BC113}" srcId="{A88428CC-9FDE-4831-A3EA-425E6A24083B}" destId="{CA30105F-CF23-482B-AC0B-3D74DB64376E}" srcOrd="3" destOrd="0" parTransId="{5B04585F-754B-405C-9B32-8BF8A03BB44E}" sibTransId="{6DFAA801-6B7C-4DB4-AA16-94ED8A6F1D02}"/>
    <dgm:cxn modelId="{1E6BB33F-123A-428F-A7FB-2D49817AE8D1}" type="presOf" srcId="{CA30105F-CF23-482B-AC0B-3D74DB64376E}" destId="{150D7275-2987-4D1D-987A-282DD3E9A77F}" srcOrd="0" destOrd="0" presId="urn:microsoft.com/office/officeart/2008/layout/VerticalCurvedList"/>
    <dgm:cxn modelId="{26D23D50-41D1-451E-8FDA-4DA22CFF09BD}" srcId="{A88428CC-9FDE-4831-A3EA-425E6A24083B}" destId="{6BDF3D67-95F5-4959-BCFE-0977F017FBAF}" srcOrd="1" destOrd="0" parTransId="{EE45BA48-BF1A-423F-9FBF-3733E049D957}" sibTransId="{3400EE6D-FFFD-44D2-ACFD-E7DC2AA26BE8}"/>
    <dgm:cxn modelId="{7010097A-9815-4DD5-9326-E9E4CADA5F26}" srcId="{A88428CC-9FDE-4831-A3EA-425E6A24083B}" destId="{DB160735-46D5-443A-BE5E-44BFDBE66383}" srcOrd="2" destOrd="0" parTransId="{7AC4A01D-8AFE-47B5-979B-D323A3FAA84A}" sibTransId="{26B81472-48CD-41A9-A771-ED5263A2CC11}"/>
    <dgm:cxn modelId="{DC4BAC7C-4723-4186-BDDA-837A5EDC267D}" type="presOf" srcId="{A88428CC-9FDE-4831-A3EA-425E6A24083B}" destId="{F4F323C2-EAC3-40C9-B358-6392835EBB1D}" srcOrd="0" destOrd="0" presId="urn:microsoft.com/office/officeart/2008/layout/VerticalCurvedList"/>
    <dgm:cxn modelId="{973D0297-BFBC-4613-A324-E5EFF3FBF03F}" type="presOf" srcId="{6BDF3D67-95F5-4959-BCFE-0977F017FBAF}" destId="{08EF4704-E3F4-4C4B-B643-C2218BC7AE4C}" srcOrd="0" destOrd="0" presId="urn:microsoft.com/office/officeart/2008/layout/VerticalCurvedList"/>
    <dgm:cxn modelId="{D8701098-851B-41D5-9EAB-8B8B48BFC568}" type="presOf" srcId="{B7E242E1-A5F9-4B5A-BC56-F252F0A3B07C}" destId="{11072BE8-2E89-4F83-8A9B-4F7720BF9C38}" srcOrd="0" destOrd="0" presId="urn:microsoft.com/office/officeart/2008/layout/VerticalCurvedList"/>
    <dgm:cxn modelId="{16E8AFC2-2162-4336-96F5-8C59EF7C9580}" srcId="{A88428CC-9FDE-4831-A3EA-425E6A24083B}" destId="{98EC8C9A-12D8-4742-92CC-C74453D2D8A1}" srcOrd="4" destOrd="0" parTransId="{84478441-9946-408C-8181-1A38831D2CA5}" sibTransId="{4B193131-A2A8-4620-9A26-D4FA2E1F85D6}"/>
    <dgm:cxn modelId="{93B575CB-77F4-47EC-8A80-A7A1F2F98FD7}" srcId="{A88428CC-9FDE-4831-A3EA-425E6A24083B}" destId="{EE7ACD11-5501-42E2-BF92-2E636AFEB723}" srcOrd="0" destOrd="0" parTransId="{E907296A-B9C5-432E-920C-D0984251E401}" sibTransId="{B7E242E1-A5F9-4B5A-BC56-F252F0A3B07C}"/>
    <dgm:cxn modelId="{270FC942-3C58-4226-8D30-B5ABEC990C50}" type="presParOf" srcId="{F4F323C2-EAC3-40C9-B358-6392835EBB1D}" destId="{ED3C30EA-DA26-4F87-ACC4-C11A15A81BC3}" srcOrd="0" destOrd="0" presId="urn:microsoft.com/office/officeart/2008/layout/VerticalCurvedList"/>
    <dgm:cxn modelId="{82839161-3119-4C79-BA09-A511FB069FAF}" type="presParOf" srcId="{ED3C30EA-DA26-4F87-ACC4-C11A15A81BC3}" destId="{9FF59DD9-2916-4DB8-A2B5-E7A6774FFA51}" srcOrd="0" destOrd="0" presId="urn:microsoft.com/office/officeart/2008/layout/VerticalCurvedList"/>
    <dgm:cxn modelId="{BCDD77A7-C43D-4C6F-A282-5A8890CFC01B}" type="presParOf" srcId="{9FF59DD9-2916-4DB8-A2B5-E7A6774FFA51}" destId="{F491DCCD-18C3-491A-B353-DBB6333595AD}" srcOrd="0" destOrd="0" presId="urn:microsoft.com/office/officeart/2008/layout/VerticalCurvedList"/>
    <dgm:cxn modelId="{BACC16BF-0FE1-4593-AA3E-346A75B02A84}" type="presParOf" srcId="{9FF59DD9-2916-4DB8-A2B5-E7A6774FFA51}" destId="{11072BE8-2E89-4F83-8A9B-4F7720BF9C38}" srcOrd="1" destOrd="0" presId="urn:microsoft.com/office/officeart/2008/layout/VerticalCurvedList"/>
    <dgm:cxn modelId="{2D24E8CE-3371-44EF-B24C-F283D1051B14}" type="presParOf" srcId="{9FF59DD9-2916-4DB8-A2B5-E7A6774FFA51}" destId="{1B44DB3A-96C9-40B6-8C60-A8D4582AB49C}" srcOrd="2" destOrd="0" presId="urn:microsoft.com/office/officeart/2008/layout/VerticalCurvedList"/>
    <dgm:cxn modelId="{084D54D2-9426-48F2-84EC-29B73D420F54}" type="presParOf" srcId="{9FF59DD9-2916-4DB8-A2B5-E7A6774FFA51}" destId="{B648CC99-99FB-4027-A381-EB9B1C9AB62F}" srcOrd="3" destOrd="0" presId="urn:microsoft.com/office/officeart/2008/layout/VerticalCurvedList"/>
    <dgm:cxn modelId="{ED406A44-AE50-4B5F-A471-07A271BE6BCC}" type="presParOf" srcId="{ED3C30EA-DA26-4F87-ACC4-C11A15A81BC3}" destId="{8F6DA2DB-E010-48AD-B41D-C5AE4B27C490}" srcOrd="1" destOrd="0" presId="urn:microsoft.com/office/officeart/2008/layout/VerticalCurvedList"/>
    <dgm:cxn modelId="{93ECE01C-BC5A-45DD-880E-BAD183F45A03}" type="presParOf" srcId="{ED3C30EA-DA26-4F87-ACC4-C11A15A81BC3}" destId="{A6FD377A-9A0A-4335-A8DA-9EB164215399}" srcOrd="2" destOrd="0" presId="urn:microsoft.com/office/officeart/2008/layout/VerticalCurvedList"/>
    <dgm:cxn modelId="{35CF8086-FDE0-4539-832D-7F2086D72840}" type="presParOf" srcId="{A6FD377A-9A0A-4335-A8DA-9EB164215399}" destId="{5464DDD1-A2B2-4616-B9EB-07902D3A4DF8}" srcOrd="0" destOrd="0" presId="urn:microsoft.com/office/officeart/2008/layout/VerticalCurvedList"/>
    <dgm:cxn modelId="{639EFF96-0B58-4FC1-9D33-51B3A3AE7313}" type="presParOf" srcId="{ED3C30EA-DA26-4F87-ACC4-C11A15A81BC3}" destId="{08EF4704-E3F4-4C4B-B643-C2218BC7AE4C}" srcOrd="3" destOrd="0" presId="urn:microsoft.com/office/officeart/2008/layout/VerticalCurvedList"/>
    <dgm:cxn modelId="{14900695-26B1-4F08-B798-CD75C6C05C71}" type="presParOf" srcId="{ED3C30EA-DA26-4F87-ACC4-C11A15A81BC3}" destId="{C65A9448-2F10-42AC-B498-272F5DB8A848}" srcOrd="4" destOrd="0" presId="urn:microsoft.com/office/officeart/2008/layout/VerticalCurvedList"/>
    <dgm:cxn modelId="{017F4956-CCCE-40C8-B9E0-84923164E08C}" type="presParOf" srcId="{C65A9448-2F10-42AC-B498-272F5DB8A848}" destId="{687A398C-BD16-4B3E-93A1-2C05CAF17A08}" srcOrd="0" destOrd="0" presId="urn:microsoft.com/office/officeart/2008/layout/VerticalCurvedList"/>
    <dgm:cxn modelId="{984C2C3C-ED78-4D9C-BF30-275865AD643F}" type="presParOf" srcId="{ED3C30EA-DA26-4F87-ACC4-C11A15A81BC3}" destId="{D139CEB9-5D54-4DBC-9929-3259D83CDE9A}" srcOrd="5" destOrd="0" presId="urn:microsoft.com/office/officeart/2008/layout/VerticalCurvedList"/>
    <dgm:cxn modelId="{5F91B93A-B8FB-4633-B68D-D184D1036AE2}" type="presParOf" srcId="{ED3C30EA-DA26-4F87-ACC4-C11A15A81BC3}" destId="{3808D7CC-A3C4-4F60-A5B3-C683EB7BB6D1}" srcOrd="6" destOrd="0" presId="urn:microsoft.com/office/officeart/2008/layout/VerticalCurvedList"/>
    <dgm:cxn modelId="{5C9846C8-E00D-4DF2-9AF2-99AC4532896A}" type="presParOf" srcId="{3808D7CC-A3C4-4F60-A5B3-C683EB7BB6D1}" destId="{1644852A-C8AC-4BD9-BA5C-6FDACC0570C9}" srcOrd="0" destOrd="0" presId="urn:microsoft.com/office/officeart/2008/layout/VerticalCurvedList"/>
    <dgm:cxn modelId="{5D650010-F36B-4A53-8164-F59857D2DD2B}" type="presParOf" srcId="{ED3C30EA-DA26-4F87-ACC4-C11A15A81BC3}" destId="{150D7275-2987-4D1D-987A-282DD3E9A77F}" srcOrd="7" destOrd="0" presId="urn:microsoft.com/office/officeart/2008/layout/VerticalCurvedList"/>
    <dgm:cxn modelId="{948AE12B-11AA-499F-8C10-64534F564C26}" type="presParOf" srcId="{ED3C30EA-DA26-4F87-ACC4-C11A15A81BC3}" destId="{79FA2B51-2BFC-44A8-95FB-D2D594C1C800}" srcOrd="8" destOrd="0" presId="urn:microsoft.com/office/officeart/2008/layout/VerticalCurvedList"/>
    <dgm:cxn modelId="{E98CD730-3633-420E-A0A8-FBCC2DCD9731}" type="presParOf" srcId="{79FA2B51-2BFC-44A8-95FB-D2D594C1C800}" destId="{44C9D21D-159F-408C-8430-6C4C423A7E35}" srcOrd="0" destOrd="0" presId="urn:microsoft.com/office/officeart/2008/layout/VerticalCurvedList"/>
    <dgm:cxn modelId="{0265D0B1-830C-47A8-BBEE-FDD0DB83F4F9}" type="presParOf" srcId="{ED3C30EA-DA26-4F87-ACC4-C11A15A81BC3}" destId="{2CCAAC18-3622-4E20-A5F3-751A23EA0C5A}" srcOrd="9" destOrd="0" presId="urn:microsoft.com/office/officeart/2008/layout/VerticalCurvedList"/>
    <dgm:cxn modelId="{9430E2D2-9A6D-47E2-84D4-947A2D6802CA}" type="presParOf" srcId="{ED3C30EA-DA26-4F87-ACC4-C11A15A81BC3}" destId="{3420179F-5888-4A0E-95FC-D9E90AE56E33}" srcOrd="10" destOrd="0" presId="urn:microsoft.com/office/officeart/2008/layout/VerticalCurvedList"/>
    <dgm:cxn modelId="{0CBD253B-22D0-4612-B527-250102DFEB39}" type="presParOf" srcId="{3420179F-5888-4A0E-95FC-D9E90AE56E33}" destId="{83CDCFBF-935A-41FF-90C0-549E4666A30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EA7887C-C052-42C1-BA8F-6BD4FDB0A92E}" type="doc">
      <dgm:prSet loTypeId="urn:microsoft.com/office/officeart/2008/layout/VerticalCurv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CADB0CE-B98C-42FE-A37F-D0D21E441484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Amira is in Piaget’s pre-operational stage, where children think symbolically but not yet logically (Piaget, 1952).</a:t>
          </a:r>
        </a:p>
      </dgm:t>
    </dgm:pt>
    <dgm:pt modelId="{7FFB6F4B-21B7-48F1-BE7A-13A727EF738C}" type="parTrans" cxnId="{E83F1A12-67A1-4022-BCE9-2AE358B8C48F}">
      <dgm:prSet/>
      <dgm:spPr/>
      <dgm:t>
        <a:bodyPr/>
        <a:lstStyle/>
        <a:p>
          <a:endParaRPr lang="en-US"/>
        </a:p>
      </dgm:t>
    </dgm:pt>
    <dgm:pt modelId="{13E40250-B647-4267-812B-9CB833043F6C}" type="sibTrans" cxnId="{E83F1A12-67A1-4022-BCE9-2AE358B8C48F}">
      <dgm:prSet/>
      <dgm:spPr/>
      <dgm:t>
        <a:bodyPr/>
        <a:lstStyle/>
        <a:p>
          <a:endParaRPr lang="en-US"/>
        </a:p>
      </dgm:t>
    </dgm:pt>
    <dgm:pt modelId="{A1D8771E-78ED-425F-8B4D-C67683900FB0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At this age they use pretend play, learn through hands-on experiences, and may see the world only from their own point of view (egocentrism).</a:t>
          </a:r>
        </a:p>
      </dgm:t>
    </dgm:pt>
    <dgm:pt modelId="{724CAAE6-7426-4D2E-A9EA-9DD1338F7007}" type="parTrans" cxnId="{F0900F0C-70FE-43F0-B05B-F41CE0177CFD}">
      <dgm:prSet/>
      <dgm:spPr/>
      <dgm:t>
        <a:bodyPr/>
        <a:lstStyle/>
        <a:p>
          <a:endParaRPr lang="en-US"/>
        </a:p>
      </dgm:t>
    </dgm:pt>
    <dgm:pt modelId="{6FE43C6B-8517-4767-BAD2-D267EBC4AE3D}" type="sibTrans" cxnId="{F0900F0C-70FE-43F0-B05B-F41CE0177CFD}">
      <dgm:prSet/>
      <dgm:spPr/>
      <dgm:t>
        <a:bodyPr/>
        <a:lstStyle/>
        <a:p>
          <a:endParaRPr lang="en-US"/>
        </a:p>
      </dgm:t>
    </dgm:pt>
    <dgm:pt modelId="{6AA46962-66F7-489A-B34D-531819DA4859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They often find it hard to understand group rules or share ideas in play.</a:t>
          </a:r>
        </a:p>
      </dgm:t>
    </dgm:pt>
    <dgm:pt modelId="{B18BB967-F622-4BD7-820D-5A738A56D039}" type="parTrans" cxnId="{30690ED9-CD97-4B9A-ACC6-C0BBA03BB3DC}">
      <dgm:prSet/>
      <dgm:spPr/>
      <dgm:t>
        <a:bodyPr/>
        <a:lstStyle/>
        <a:p>
          <a:endParaRPr lang="en-US"/>
        </a:p>
      </dgm:t>
    </dgm:pt>
    <dgm:pt modelId="{4F5AFC36-1A72-4336-B341-AB3C4B2A9BB0}" type="sibTrans" cxnId="{30690ED9-CD97-4B9A-ACC6-C0BBA03BB3DC}">
      <dgm:prSet/>
      <dgm:spPr/>
      <dgm:t>
        <a:bodyPr/>
        <a:lstStyle/>
        <a:p>
          <a:endParaRPr lang="en-US"/>
        </a:p>
      </dgm:t>
    </dgm:pt>
    <dgm:pt modelId="{B2E40C6D-ACF3-44B4-884B-C7597E431662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Knowing this helps practitioners </a:t>
          </a:r>
          <a:r>
            <a:rPr lang="en-US" dirty="0" err="1">
              <a:latin typeface="Montserrat" panose="00000500000000000000" pitchFamily="2" charset="0"/>
            </a:rPr>
            <a:t>realise</a:t>
          </a:r>
          <a:r>
            <a:rPr lang="en-US" dirty="0">
              <a:latin typeface="Montserrat" panose="00000500000000000000" pitchFamily="2" charset="0"/>
            </a:rPr>
            <a:t> Amira’s limited group play is developmentally normal and can be gently supported.</a:t>
          </a:r>
        </a:p>
      </dgm:t>
    </dgm:pt>
    <dgm:pt modelId="{02A77D0C-ECB1-40E3-AA93-AF7B207FC6C7}" type="parTrans" cxnId="{0770F058-4621-4A14-BA96-44E574F0EDC9}">
      <dgm:prSet/>
      <dgm:spPr/>
      <dgm:t>
        <a:bodyPr/>
        <a:lstStyle/>
        <a:p>
          <a:endParaRPr lang="en-US"/>
        </a:p>
      </dgm:t>
    </dgm:pt>
    <dgm:pt modelId="{E60AE4FB-137C-4700-BED4-7D21BE9F7B3D}" type="sibTrans" cxnId="{0770F058-4621-4A14-BA96-44E574F0EDC9}">
      <dgm:prSet/>
      <dgm:spPr/>
      <dgm:t>
        <a:bodyPr/>
        <a:lstStyle/>
        <a:p>
          <a:endParaRPr lang="en-US"/>
        </a:p>
      </dgm:t>
    </dgm:pt>
    <dgm:pt modelId="{2D65B001-7B41-4165-BCDF-24AC93E90349}" type="pres">
      <dgm:prSet presAssocID="{7EA7887C-C052-42C1-BA8F-6BD4FDB0A92E}" presName="Name0" presStyleCnt="0">
        <dgm:presLayoutVars>
          <dgm:chMax val="7"/>
          <dgm:chPref val="7"/>
          <dgm:dir/>
        </dgm:presLayoutVars>
      </dgm:prSet>
      <dgm:spPr/>
    </dgm:pt>
    <dgm:pt modelId="{9D9C98DF-2120-4F7D-94D5-70F6F13352BE}" type="pres">
      <dgm:prSet presAssocID="{7EA7887C-C052-42C1-BA8F-6BD4FDB0A92E}" presName="Name1" presStyleCnt="0"/>
      <dgm:spPr/>
    </dgm:pt>
    <dgm:pt modelId="{1ED7107C-962E-4032-81E1-7D5952E749ED}" type="pres">
      <dgm:prSet presAssocID="{7EA7887C-C052-42C1-BA8F-6BD4FDB0A92E}" presName="cycle" presStyleCnt="0"/>
      <dgm:spPr/>
    </dgm:pt>
    <dgm:pt modelId="{A908D8C2-C0DA-4C0E-B928-C8B54F8399B5}" type="pres">
      <dgm:prSet presAssocID="{7EA7887C-C052-42C1-BA8F-6BD4FDB0A92E}" presName="srcNode" presStyleLbl="node1" presStyleIdx="0" presStyleCnt="4"/>
      <dgm:spPr/>
    </dgm:pt>
    <dgm:pt modelId="{95D88D58-F2EF-4FAF-974F-6C4E69DAB681}" type="pres">
      <dgm:prSet presAssocID="{7EA7887C-C052-42C1-BA8F-6BD4FDB0A92E}" presName="conn" presStyleLbl="parChTrans1D2" presStyleIdx="0" presStyleCnt="1"/>
      <dgm:spPr/>
    </dgm:pt>
    <dgm:pt modelId="{9A96099E-BCC5-4B8A-A788-7EBE07384344}" type="pres">
      <dgm:prSet presAssocID="{7EA7887C-C052-42C1-BA8F-6BD4FDB0A92E}" presName="extraNode" presStyleLbl="node1" presStyleIdx="0" presStyleCnt="4"/>
      <dgm:spPr/>
    </dgm:pt>
    <dgm:pt modelId="{45553708-93BB-4AA4-A203-5B30B953EFA4}" type="pres">
      <dgm:prSet presAssocID="{7EA7887C-C052-42C1-BA8F-6BD4FDB0A92E}" presName="dstNode" presStyleLbl="node1" presStyleIdx="0" presStyleCnt="4"/>
      <dgm:spPr/>
    </dgm:pt>
    <dgm:pt modelId="{2A31F289-7B15-42D7-B8E0-2038DB770E57}" type="pres">
      <dgm:prSet presAssocID="{0CADB0CE-B98C-42FE-A37F-D0D21E441484}" presName="text_1" presStyleLbl="node1" presStyleIdx="0" presStyleCnt="4">
        <dgm:presLayoutVars>
          <dgm:bulletEnabled val="1"/>
        </dgm:presLayoutVars>
      </dgm:prSet>
      <dgm:spPr/>
    </dgm:pt>
    <dgm:pt modelId="{1DF8AE8A-CAC4-40EB-B238-F5273FE101C3}" type="pres">
      <dgm:prSet presAssocID="{0CADB0CE-B98C-42FE-A37F-D0D21E441484}" presName="accent_1" presStyleCnt="0"/>
      <dgm:spPr/>
    </dgm:pt>
    <dgm:pt modelId="{2787737A-173B-4A16-9F9C-8F4CD83E3F32}" type="pres">
      <dgm:prSet presAssocID="{0CADB0CE-B98C-42FE-A37F-D0D21E441484}" presName="accentRepeatNode" presStyleLbl="solidFgAcc1" presStyleIdx="0" presStyleCnt="4"/>
      <dgm:spPr/>
    </dgm:pt>
    <dgm:pt modelId="{21D3F652-AD6D-45D5-AD1E-79625B9D7ACA}" type="pres">
      <dgm:prSet presAssocID="{A1D8771E-78ED-425F-8B4D-C67683900FB0}" presName="text_2" presStyleLbl="node1" presStyleIdx="1" presStyleCnt="4">
        <dgm:presLayoutVars>
          <dgm:bulletEnabled val="1"/>
        </dgm:presLayoutVars>
      </dgm:prSet>
      <dgm:spPr/>
    </dgm:pt>
    <dgm:pt modelId="{3557BB23-4A5F-402A-A30C-ED0DE04B76D3}" type="pres">
      <dgm:prSet presAssocID="{A1D8771E-78ED-425F-8B4D-C67683900FB0}" presName="accent_2" presStyleCnt="0"/>
      <dgm:spPr/>
    </dgm:pt>
    <dgm:pt modelId="{24D82E27-9B63-4DA2-BBC0-E33E5FBDB02F}" type="pres">
      <dgm:prSet presAssocID="{A1D8771E-78ED-425F-8B4D-C67683900FB0}" presName="accentRepeatNode" presStyleLbl="solidFgAcc1" presStyleIdx="1" presStyleCnt="4"/>
      <dgm:spPr/>
    </dgm:pt>
    <dgm:pt modelId="{4273317B-3D04-4FCA-86E2-6397E609CEC6}" type="pres">
      <dgm:prSet presAssocID="{6AA46962-66F7-489A-B34D-531819DA4859}" presName="text_3" presStyleLbl="node1" presStyleIdx="2" presStyleCnt="4">
        <dgm:presLayoutVars>
          <dgm:bulletEnabled val="1"/>
        </dgm:presLayoutVars>
      </dgm:prSet>
      <dgm:spPr/>
    </dgm:pt>
    <dgm:pt modelId="{CF1F4A95-0574-49D1-9B63-5ABA95C0FD31}" type="pres">
      <dgm:prSet presAssocID="{6AA46962-66F7-489A-B34D-531819DA4859}" presName="accent_3" presStyleCnt="0"/>
      <dgm:spPr/>
    </dgm:pt>
    <dgm:pt modelId="{85C201FA-4084-471A-A625-2B1C0A1DB9C5}" type="pres">
      <dgm:prSet presAssocID="{6AA46962-66F7-489A-B34D-531819DA4859}" presName="accentRepeatNode" presStyleLbl="solidFgAcc1" presStyleIdx="2" presStyleCnt="4"/>
      <dgm:spPr/>
    </dgm:pt>
    <dgm:pt modelId="{6A2FC35C-5F0B-424D-8F0D-1584CE53C01D}" type="pres">
      <dgm:prSet presAssocID="{B2E40C6D-ACF3-44B4-884B-C7597E431662}" presName="text_4" presStyleLbl="node1" presStyleIdx="3" presStyleCnt="4">
        <dgm:presLayoutVars>
          <dgm:bulletEnabled val="1"/>
        </dgm:presLayoutVars>
      </dgm:prSet>
      <dgm:spPr/>
    </dgm:pt>
    <dgm:pt modelId="{8968A09F-E73D-4C29-89B3-49A1336FECAD}" type="pres">
      <dgm:prSet presAssocID="{B2E40C6D-ACF3-44B4-884B-C7597E431662}" presName="accent_4" presStyleCnt="0"/>
      <dgm:spPr/>
    </dgm:pt>
    <dgm:pt modelId="{ADB4C215-906A-4F08-8D86-A0B494FB0D66}" type="pres">
      <dgm:prSet presAssocID="{B2E40C6D-ACF3-44B4-884B-C7597E431662}" presName="accentRepeatNode" presStyleLbl="solidFgAcc1" presStyleIdx="3" presStyleCnt="4"/>
      <dgm:spPr/>
    </dgm:pt>
  </dgm:ptLst>
  <dgm:cxnLst>
    <dgm:cxn modelId="{F0900F0C-70FE-43F0-B05B-F41CE0177CFD}" srcId="{7EA7887C-C052-42C1-BA8F-6BD4FDB0A92E}" destId="{A1D8771E-78ED-425F-8B4D-C67683900FB0}" srcOrd="1" destOrd="0" parTransId="{724CAAE6-7426-4D2E-A9EA-9DD1338F7007}" sibTransId="{6FE43C6B-8517-4767-BAD2-D267EBC4AE3D}"/>
    <dgm:cxn modelId="{E83F1A12-67A1-4022-BCE9-2AE358B8C48F}" srcId="{7EA7887C-C052-42C1-BA8F-6BD4FDB0A92E}" destId="{0CADB0CE-B98C-42FE-A37F-D0D21E441484}" srcOrd="0" destOrd="0" parTransId="{7FFB6F4B-21B7-48F1-BE7A-13A727EF738C}" sibTransId="{13E40250-B647-4267-812B-9CB833043F6C}"/>
    <dgm:cxn modelId="{CA8D6D1B-5004-407D-A247-1C645C2DF53E}" type="presOf" srcId="{A1D8771E-78ED-425F-8B4D-C67683900FB0}" destId="{21D3F652-AD6D-45D5-AD1E-79625B9D7ACA}" srcOrd="0" destOrd="0" presId="urn:microsoft.com/office/officeart/2008/layout/VerticalCurvedList"/>
    <dgm:cxn modelId="{7E2C301D-B3AA-4960-9DBF-9CD84641DCE2}" type="presOf" srcId="{7EA7887C-C052-42C1-BA8F-6BD4FDB0A92E}" destId="{2D65B001-7B41-4165-BCDF-24AC93E90349}" srcOrd="0" destOrd="0" presId="urn:microsoft.com/office/officeart/2008/layout/VerticalCurvedList"/>
    <dgm:cxn modelId="{B47B791F-F1C2-4B98-97DD-E00BD558F6D1}" type="presOf" srcId="{B2E40C6D-ACF3-44B4-884B-C7597E431662}" destId="{6A2FC35C-5F0B-424D-8F0D-1584CE53C01D}" srcOrd="0" destOrd="0" presId="urn:microsoft.com/office/officeart/2008/layout/VerticalCurvedList"/>
    <dgm:cxn modelId="{0770F058-4621-4A14-BA96-44E574F0EDC9}" srcId="{7EA7887C-C052-42C1-BA8F-6BD4FDB0A92E}" destId="{B2E40C6D-ACF3-44B4-884B-C7597E431662}" srcOrd="3" destOrd="0" parTransId="{02A77D0C-ECB1-40E3-AA93-AF7B207FC6C7}" sibTransId="{E60AE4FB-137C-4700-BED4-7D21BE9F7B3D}"/>
    <dgm:cxn modelId="{4CB6EF7B-8614-4290-AFC1-42C113E03AFF}" type="presOf" srcId="{13E40250-B647-4267-812B-9CB833043F6C}" destId="{95D88D58-F2EF-4FAF-974F-6C4E69DAB681}" srcOrd="0" destOrd="0" presId="urn:microsoft.com/office/officeart/2008/layout/VerticalCurvedList"/>
    <dgm:cxn modelId="{16CF0C7F-CCC7-4EC0-BE89-C1C458717C85}" type="presOf" srcId="{6AA46962-66F7-489A-B34D-531819DA4859}" destId="{4273317B-3D04-4FCA-86E2-6397E609CEC6}" srcOrd="0" destOrd="0" presId="urn:microsoft.com/office/officeart/2008/layout/VerticalCurvedList"/>
    <dgm:cxn modelId="{33A4F88F-ACBE-446F-97C5-1B9EE5759DA8}" type="presOf" srcId="{0CADB0CE-B98C-42FE-A37F-D0D21E441484}" destId="{2A31F289-7B15-42D7-B8E0-2038DB770E57}" srcOrd="0" destOrd="0" presId="urn:microsoft.com/office/officeart/2008/layout/VerticalCurvedList"/>
    <dgm:cxn modelId="{30690ED9-CD97-4B9A-ACC6-C0BBA03BB3DC}" srcId="{7EA7887C-C052-42C1-BA8F-6BD4FDB0A92E}" destId="{6AA46962-66F7-489A-B34D-531819DA4859}" srcOrd="2" destOrd="0" parTransId="{B18BB967-F622-4BD7-820D-5A738A56D039}" sibTransId="{4F5AFC36-1A72-4336-B341-AB3C4B2A9BB0}"/>
    <dgm:cxn modelId="{D6460A35-1361-41B8-AFE2-24EF6AE2451A}" type="presParOf" srcId="{2D65B001-7B41-4165-BCDF-24AC93E90349}" destId="{9D9C98DF-2120-4F7D-94D5-70F6F13352BE}" srcOrd="0" destOrd="0" presId="urn:microsoft.com/office/officeart/2008/layout/VerticalCurvedList"/>
    <dgm:cxn modelId="{9F365437-0DEB-4CD0-B357-A6E9F5564ADD}" type="presParOf" srcId="{9D9C98DF-2120-4F7D-94D5-70F6F13352BE}" destId="{1ED7107C-962E-4032-81E1-7D5952E749ED}" srcOrd="0" destOrd="0" presId="urn:microsoft.com/office/officeart/2008/layout/VerticalCurvedList"/>
    <dgm:cxn modelId="{913606DE-E4F3-4FE7-8A79-1D96EBA68F04}" type="presParOf" srcId="{1ED7107C-962E-4032-81E1-7D5952E749ED}" destId="{A908D8C2-C0DA-4C0E-B928-C8B54F8399B5}" srcOrd="0" destOrd="0" presId="urn:microsoft.com/office/officeart/2008/layout/VerticalCurvedList"/>
    <dgm:cxn modelId="{F292DB8A-D5C2-4828-ADE4-0D01D14125F2}" type="presParOf" srcId="{1ED7107C-962E-4032-81E1-7D5952E749ED}" destId="{95D88D58-F2EF-4FAF-974F-6C4E69DAB681}" srcOrd="1" destOrd="0" presId="urn:microsoft.com/office/officeart/2008/layout/VerticalCurvedList"/>
    <dgm:cxn modelId="{9AD262A7-81A8-4E8F-8BD9-2C042FF6F813}" type="presParOf" srcId="{1ED7107C-962E-4032-81E1-7D5952E749ED}" destId="{9A96099E-BCC5-4B8A-A788-7EBE07384344}" srcOrd="2" destOrd="0" presId="urn:microsoft.com/office/officeart/2008/layout/VerticalCurvedList"/>
    <dgm:cxn modelId="{9F9D21FA-2989-4967-9B63-FA12AD37C458}" type="presParOf" srcId="{1ED7107C-962E-4032-81E1-7D5952E749ED}" destId="{45553708-93BB-4AA4-A203-5B30B953EFA4}" srcOrd="3" destOrd="0" presId="urn:microsoft.com/office/officeart/2008/layout/VerticalCurvedList"/>
    <dgm:cxn modelId="{A5DBE278-DC42-46F9-9576-39F6282E11C2}" type="presParOf" srcId="{9D9C98DF-2120-4F7D-94D5-70F6F13352BE}" destId="{2A31F289-7B15-42D7-B8E0-2038DB770E57}" srcOrd="1" destOrd="0" presId="urn:microsoft.com/office/officeart/2008/layout/VerticalCurvedList"/>
    <dgm:cxn modelId="{94A557BC-9F1B-47E6-A3FF-151DCFEEA662}" type="presParOf" srcId="{9D9C98DF-2120-4F7D-94D5-70F6F13352BE}" destId="{1DF8AE8A-CAC4-40EB-B238-F5273FE101C3}" srcOrd="2" destOrd="0" presId="urn:microsoft.com/office/officeart/2008/layout/VerticalCurvedList"/>
    <dgm:cxn modelId="{09090F48-C82F-4F4B-967B-C77275B0BCE2}" type="presParOf" srcId="{1DF8AE8A-CAC4-40EB-B238-F5273FE101C3}" destId="{2787737A-173B-4A16-9F9C-8F4CD83E3F32}" srcOrd="0" destOrd="0" presId="urn:microsoft.com/office/officeart/2008/layout/VerticalCurvedList"/>
    <dgm:cxn modelId="{4C549D12-4C35-4837-8C89-CACB9EA8980D}" type="presParOf" srcId="{9D9C98DF-2120-4F7D-94D5-70F6F13352BE}" destId="{21D3F652-AD6D-45D5-AD1E-79625B9D7ACA}" srcOrd="3" destOrd="0" presId="urn:microsoft.com/office/officeart/2008/layout/VerticalCurvedList"/>
    <dgm:cxn modelId="{2EA282E9-E6F4-4FC6-9444-F9F5CE455D02}" type="presParOf" srcId="{9D9C98DF-2120-4F7D-94D5-70F6F13352BE}" destId="{3557BB23-4A5F-402A-A30C-ED0DE04B76D3}" srcOrd="4" destOrd="0" presId="urn:microsoft.com/office/officeart/2008/layout/VerticalCurvedList"/>
    <dgm:cxn modelId="{6E76D094-2A76-49AE-82C0-289682A26425}" type="presParOf" srcId="{3557BB23-4A5F-402A-A30C-ED0DE04B76D3}" destId="{24D82E27-9B63-4DA2-BBC0-E33E5FBDB02F}" srcOrd="0" destOrd="0" presId="urn:microsoft.com/office/officeart/2008/layout/VerticalCurvedList"/>
    <dgm:cxn modelId="{BC993336-C404-4FCF-87DA-3D1B764C4C8E}" type="presParOf" srcId="{9D9C98DF-2120-4F7D-94D5-70F6F13352BE}" destId="{4273317B-3D04-4FCA-86E2-6397E609CEC6}" srcOrd="5" destOrd="0" presId="urn:microsoft.com/office/officeart/2008/layout/VerticalCurvedList"/>
    <dgm:cxn modelId="{1CFF4098-EAA2-46D4-BF04-262D4E1A5851}" type="presParOf" srcId="{9D9C98DF-2120-4F7D-94D5-70F6F13352BE}" destId="{CF1F4A95-0574-49D1-9B63-5ABA95C0FD31}" srcOrd="6" destOrd="0" presId="urn:microsoft.com/office/officeart/2008/layout/VerticalCurvedList"/>
    <dgm:cxn modelId="{8913545B-2F8B-451D-909B-DFDE1BF5DB85}" type="presParOf" srcId="{CF1F4A95-0574-49D1-9B63-5ABA95C0FD31}" destId="{85C201FA-4084-471A-A625-2B1C0A1DB9C5}" srcOrd="0" destOrd="0" presId="urn:microsoft.com/office/officeart/2008/layout/VerticalCurvedList"/>
    <dgm:cxn modelId="{8EBC9730-E38A-41C9-8EB8-D58D1E53B951}" type="presParOf" srcId="{9D9C98DF-2120-4F7D-94D5-70F6F13352BE}" destId="{6A2FC35C-5F0B-424D-8F0D-1584CE53C01D}" srcOrd="7" destOrd="0" presId="urn:microsoft.com/office/officeart/2008/layout/VerticalCurvedList"/>
    <dgm:cxn modelId="{C6E4FD17-4284-4F85-97EF-6E438F90D3CE}" type="presParOf" srcId="{9D9C98DF-2120-4F7D-94D5-70F6F13352BE}" destId="{8968A09F-E73D-4C29-89B3-49A1336FECAD}" srcOrd="8" destOrd="0" presId="urn:microsoft.com/office/officeart/2008/layout/VerticalCurvedList"/>
    <dgm:cxn modelId="{51FFD202-09CE-460A-8829-798C98CF9924}" type="presParOf" srcId="{8968A09F-E73D-4C29-89B3-49A1336FECAD}" destId="{ADB4C215-906A-4F08-8D86-A0B494FB0D66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C2EF783-CB17-4260-BD8D-F4FEEA284604}" type="doc">
      <dgm:prSet loTypeId="urn:microsoft.com/office/officeart/2005/8/layout/pyramid2" loCatId="list" qsTypeId="urn:microsoft.com/office/officeart/2005/8/quickstyle/simple1" qsCatId="simple" csTypeId="urn:microsoft.com/office/officeart/2005/8/colors/accent2_1" csCatId="accent2" phldr="1"/>
      <dgm:spPr/>
    </dgm:pt>
    <dgm:pt modelId="{722B1E6A-3CC1-47B2-9645-2D4543402ECA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Piaget encourages learning through play rather than direct teaching (Ginsburg, 2007).</a:t>
          </a:r>
        </a:p>
      </dgm:t>
    </dgm:pt>
    <dgm:pt modelId="{570222D8-C19A-44E1-B187-2F8E429823F0}" type="parTrans" cxnId="{93D23C9B-ECD7-404D-97C3-789304472A47}">
      <dgm:prSet/>
      <dgm:spPr/>
      <dgm:t>
        <a:bodyPr/>
        <a:lstStyle/>
        <a:p>
          <a:endParaRPr lang="en-US"/>
        </a:p>
      </dgm:t>
    </dgm:pt>
    <dgm:pt modelId="{04284C23-A5C6-4086-8BC6-6A0EBE891E8E}" type="sibTrans" cxnId="{93D23C9B-ECD7-404D-97C3-789304472A47}">
      <dgm:prSet/>
      <dgm:spPr/>
      <dgm:t>
        <a:bodyPr/>
        <a:lstStyle/>
        <a:p>
          <a:endParaRPr lang="en-US"/>
        </a:p>
      </dgm:t>
    </dgm:pt>
    <dgm:pt modelId="{74C96210-7193-448D-B171-01ADEA46D8A2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Activities should be interactive, creative, and at the child’s level—for example, puzzles, sand play, or pretend cooking.</a:t>
          </a:r>
        </a:p>
      </dgm:t>
    </dgm:pt>
    <dgm:pt modelId="{FE5D8001-A25F-47EA-9D64-80A4DF83CFD3}" type="parTrans" cxnId="{47AE3E96-672D-424C-A347-857890AA30F5}">
      <dgm:prSet/>
      <dgm:spPr/>
      <dgm:t>
        <a:bodyPr/>
        <a:lstStyle/>
        <a:p>
          <a:endParaRPr lang="en-US"/>
        </a:p>
      </dgm:t>
    </dgm:pt>
    <dgm:pt modelId="{D5301C20-3F8A-42DF-B405-B90D88F21AA3}" type="sibTrans" cxnId="{47AE3E96-672D-424C-A347-857890AA30F5}">
      <dgm:prSet/>
      <dgm:spPr/>
      <dgm:t>
        <a:bodyPr/>
        <a:lstStyle/>
        <a:p>
          <a:endParaRPr lang="en-US"/>
        </a:p>
      </dgm:t>
    </dgm:pt>
    <dgm:pt modelId="{9597189F-4847-42DC-83B8-48564DD297CA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Practitioners can observe how each child explores and adapt tasks to match their stage of thinking (NAEYC, 2009).</a:t>
          </a:r>
        </a:p>
      </dgm:t>
    </dgm:pt>
    <dgm:pt modelId="{23C73BA7-37AA-440F-9D34-C377E8DEDF33}" type="parTrans" cxnId="{E6E7F823-7CC6-427E-87A8-0D6BD0D3A5B3}">
      <dgm:prSet/>
      <dgm:spPr/>
      <dgm:t>
        <a:bodyPr/>
        <a:lstStyle/>
        <a:p>
          <a:endParaRPr lang="en-US"/>
        </a:p>
      </dgm:t>
    </dgm:pt>
    <dgm:pt modelId="{0535EE4D-D514-4D2B-AE86-5247297396CF}" type="sibTrans" cxnId="{E6E7F823-7CC6-427E-87A8-0D6BD0D3A5B3}">
      <dgm:prSet/>
      <dgm:spPr/>
      <dgm:t>
        <a:bodyPr/>
        <a:lstStyle/>
        <a:p>
          <a:endParaRPr lang="en-US"/>
        </a:p>
      </dgm:t>
    </dgm:pt>
    <dgm:pt modelId="{6A244A8B-D4C5-4D5F-AFA3-C3A8FB7ABD3B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This helps children like Amira learn naturally, gain confidence, and express ideas in their own way.</a:t>
          </a:r>
        </a:p>
      </dgm:t>
    </dgm:pt>
    <dgm:pt modelId="{D39CAFB4-41D6-4F8E-ADA2-9C3524309ACB}" type="parTrans" cxnId="{DC47E579-AE1B-4323-9DCE-6B162BA8577B}">
      <dgm:prSet/>
      <dgm:spPr/>
      <dgm:t>
        <a:bodyPr/>
        <a:lstStyle/>
        <a:p>
          <a:endParaRPr lang="en-US"/>
        </a:p>
      </dgm:t>
    </dgm:pt>
    <dgm:pt modelId="{F40E7F9D-1100-47D4-BEDA-F8E08955BAAC}" type="sibTrans" cxnId="{DC47E579-AE1B-4323-9DCE-6B162BA8577B}">
      <dgm:prSet/>
      <dgm:spPr/>
      <dgm:t>
        <a:bodyPr/>
        <a:lstStyle/>
        <a:p>
          <a:endParaRPr lang="en-US"/>
        </a:p>
      </dgm:t>
    </dgm:pt>
    <dgm:pt modelId="{E3AF2B89-888C-4C80-A6DE-03C29B1E13D6}" type="pres">
      <dgm:prSet presAssocID="{4C2EF783-CB17-4260-BD8D-F4FEEA284604}" presName="compositeShape" presStyleCnt="0">
        <dgm:presLayoutVars>
          <dgm:dir/>
          <dgm:resizeHandles/>
        </dgm:presLayoutVars>
      </dgm:prSet>
      <dgm:spPr/>
    </dgm:pt>
    <dgm:pt modelId="{9E7BBFBE-A30E-4696-8F6B-C112BB6579B3}" type="pres">
      <dgm:prSet presAssocID="{4C2EF783-CB17-4260-BD8D-F4FEEA284604}" presName="pyramid" presStyleLbl="node1" presStyleIdx="0" presStyleCnt="1"/>
      <dgm:spPr/>
    </dgm:pt>
    <dgm:pt modelId="{5838C7FA-6DCC-44B8-911D-3B1731F06FCA}" type="pres">
      <dgm:prSet presAssocID="{4C2EF783-CB17-4260-BD8D-F4FEEA284604}" presName="theList" presStyleCnt="0"/>
      <dgm:spPr/>
    </dgm:pt>
    <dgm:pt modelId="{0E1E4701-0F48-43EF-9F72-5F5058451789}" type="pres">
      <dgm:prSet presAssocID="{722B1E6A-3CC1-47B2-9645-2D4543402ECA}" presName="aNode" presStyleLbl="fgAcc1" presStyleIdx="0" presStyleCnt="4">
        <dgm:presLayoutVars>
          <dgm:bulletEnabled val="1"/>
        </dgm:presLayoutVars>
      </dgm:prSet>
      <dgm:spPr/>
    </dgm:pt>
    <dgm:pt modelId="{640E9868-E42C-4B1E-B47B-55102AE7F6D3}" type="pres">
      <dgm:prSet presAssocID="{722B1E6A-3CC1-47B2-9645-2D4543402ECA}" presName="aSpace" presStyleCnt="0"/>
      <dgm:spPr/>
    </dgm:pt>
    <dgm:pt modelId="{545B8297-4C69-4079-9664-2785EE2AB4E1}" type="pres">
      <dgm:prSet presAssocID="{74C96210-7193-448D-B171-01ADEA46D8A2}" presName="aNode" presStyleLbl="fgAcc1" presStyleIdx="1" presStyleCnt="4" custLinFactNeighborX="-693" custLinFactNeighborY="-19162">
        <dgm:presLayoutVars>
          <dgm:bulletEnabled val="1"/>
        </dgm:presLayoutVars>
      </dgm:prSet>
      <dgm:spPr/>
    </dgm:pt>
    <dgm:pt modelId="{04DC8D61-890D-44C0-AD29-1AB214A1DB3B}" type="pres">
      <dgm:prSet presAssocID="{74C96210-7193-448D-B171-01ADEA46D8A2}" presName="aSpace" presStyleCnt="0"/>
      <dgm:spPr/>
    </dgm:pt>
    <dgm:pt modelId="{CAC5F881-515F-4A33-A757-495732D9BADB}" type="pres">
      <dgm:prSet presAssocID="{9597189F-4847-42DC-83B8-48564DD297CA}" presName="aNode" presStyleLbl="fgAcc1" presStyleIdx="2" presStyleCnt="4">
        <dgm:presLayoutVars>
          <dgm:bulletEnabled val="1"/>
        </dgm:presLayoutVars>
      </dgm:prSet>
      <dgm:spPr/>
    </dgm:pt>
    <dgm:pt modelId="{FA4306EB-73C0-4336-8BD1-93C0385A034B}" type="pres">
      <dgm:prSet presAssocID="{9597189F-4847-42DC-83B8-48564DD297CA}" presName="aSpace" presStyleCnt="0"/>
      <dgm:spPr/>
    </dgm:pt>
    <dgm:pt modelId="{E447A0FA-C4D1-40E6-B56B-ED665D31E493}" type="pres">
      <dgm:prSet presAssocID="{6A244A8B-D4C5-4D5F-AFA3-C3A8FB7ABD3B}" presName="aNode" presStyleLbl="fgAcc1" presStyleIdx="3" presStyleCnt="4">
        <dgm:presLayoutVars>
          <dgm:bulletEnabled val="1"/>
        </dgm:presLayoutVars>
      </dgm:prSet>
      <dgm:spPr/>
    </dgm:pt>
    <dgm:pt modelId="{53338A78-B32B-46E5-9894-EEA8C25524C8}" type="pres">
      <dgm:prSet presAssocID="{6A244A8B-D4C5-4D5F-AFA3-C3A8FB7ABD3B}" presName="aSpace" presStyleCnt="0"/>
      <dgm:spPr/>
    </dgm:pt>
  </dgm:ptLst>
  <dgm:cxnLst>
    <dgm:cxn modelId="{00DAC306-50D9-4642-AF8D-6AE885B7476F}" type="presOf" srcId="{9597189F-4847-42DC-83B8-48564DD297CA}" destId="{CAC5F881-515F-4A33-A757-495732D9BADB}" srcOrd="0" destOrd="0" presId="urn:microsoft.com/office/officeart/2005/8/layout/pyramid2"/>
    <dgm:cxn modelId="{E6E7F823-7CC6-427E-87A8-0D6BD0D3A5B3}" srcId="{4C2EF783-CB17-4260-BD8D-F4FEEA284604}" destId="{9597189F-4847-42DC-83B8-48564DD297CA}" srcOrd="2" destOrd="0" parTransId="{23C73BA7-37AA-440F-9D34-C377E8DEDF33}" sibTransId="{0535EE4D-D514-4D2B-AE86-5247297396CF}"/>
    <dgm:cxn modelId="{DC47E579-AE1B-4323-9DCE-6B162BA8577B}" srcId="{4C2EF783-CB17-4260-BD8D-F4FEEA284604}" destId="{6A244A8B-D4C5-4D5F-AFA3-C3A8FB7ABD3B}" srcOrd="3" destOrd="0" parTransId="{D39CAFB4-41D6-4F8E-ADA2-9C3524309ACB}" sibTransId="{F40E7F9D-1100-47D4-BEDA-F8E08955BAAC}"/>
    <dgm:cxn modelId="{471A697A-8AFA-4D2D-B07D-DD731BDA1B78}" type="presOf" srcId="{722B1E6A-3CC1-47B2-9645-2D4543402ECA}" destId="{0E1E4701-0F48-43EF-9F72-5F5058451789}" srcOrd="0" destOrd="0" presId="urn:microsoft.com/office/officeart/2005/8/layout/pyramid2"/>
    <dgm:cxn modelId="{B884D45A-04C3-41B1-8DAA-C5507AC526A1}" type="presOf" srcId="{6A244A8B-D4C5-4D5F-AFA3-C3A8FB7ABD3B}" destId="{E447A0FA-C4D1-40E6-B56B-ED665D31E493}" srcOrd="0" destOrd="0" presId="urn:microsoft.com/office/officeart/2005/8/layout/pyramid2"/>
    <dgm:cxn modelId="{47AE3E96-672D-424C-A347-857890AA30F5}" srcId="{4C2EF783-CB17-4260-BD8D-F4FEEA284604}" destId="{74C96210-7193-448D-B171-01ADEA46D8A2}" srcOrd="1" destOrd="0" parTransId="{FE5D8001-A25F-47EA-9D64-80A4DF83CFD3}" sibTransId="{D5301C20-3F8A-42DF-B405-B90D88F21AA3}"/>
    <dgm:cxn modelId="{93D23C9B-ECD7-404D-97C3-789304472A47}" srcId="{4C2EF783-CB17-4260-BD8D-F4FEEA284604}" destId="{722B1E6A-3CC1-47B2-9645-2D4543402ECA}" srcOrd="0" destOrd="0" parTransId="{570222D8-C19A-44E1-B187-2F8E429823F0}" sibTransId="{04284C23-A5C6-4086-8BC6-6A0EBE891E8E}"/>
    <dgm:cxn modelId="{CD2833A2-A72D-4970-AC9D-A5E35D7876C7}" type="presOf" srcId="{4C2EF783-CB17-4260-BD8D-F4FEEA284604}" destId="{E3AF2B89-888C-4C80-A6DE-03C29B1E13D6}" srcOrd="0" destOrd="0" presId="urn:microsoft.com/office/officeart/2005/8/layout/pyramid2"/>
    <dgm:cxn modelId="{8E49BAA6-1DE7-4933-A4D6-D79620C10391}" type="presOf" srcId="{74C96210-7193-448D-B171-01ADEA46D8A2}" destId="{545B8297-4C69-4079-9664-2785EE2AB4E1}" srcOrd="0" destOrd="0" presId="urn:microsoft.com/office/officeart/2005/8/layout/pyramid2"/>
    <dgm:cxn modelId="{F0344A6A-50E5-4FA6-B845-BE4EC81C80D4}" type="presParOf" srcId="{E3AF2B89-888C-4C80-A6DE-03C29B1E13D6}" destId="{9E7BBFBE-A30E-4696-8F6B-C112BB6579B3}" srcOrd="0" destOrd="0" presId="urn:microsoft.com/office/officeart/2005/8/layout/pyramid2"/>
    <dgm:cxn modelId="{EB05CCBD-17A2-4FF2-BF98-F0C9DD3F69BE}" type="presParOf" srcId="{E3AF2B89-888C-4C80-A6DE-03C29B1E13D6}" destId="{5838C7FA-6DCC-44B8-911D-3B1731F06FCA}" srcOrd="1" destOrd="0" presId="urn:microsoft.com/office/officeart/2005/8/layout/pyramid2"/>
    <dgm:cxn modelId="{615863A6-C5EA-42C8-A17E-BA244D0A9295}" type="presParOf" srcId="{5838C7FA-6DCC-44B8-911D-3B1731F06FCA}" destId="{0E1E4701-0F48-43EF-9F72-5F5058451789}" srcOrd="0" destOrd="0" presId="urn:microsoft.com/office/officeart/2005/8/layout/pyramid2"/>
    <dgm:cxn modelId="{B8BFD6FE-910F-4CBD-A872-A350F1923ED5}" type="presParOf" srcId="{5838C7FA-6DCC-44B8-911D-3B1731F06FCA}" destId="{640E9868-E42C-4B1E-B47B-55102AE7F6D3}" srcOrd="1" destOrd="0" presId="urn:microsoft.com/office/officeart/2005/8/layout/pyramid2"/>
    <dgm:cxn modelId="{31730BAD-3E05-41C0-825A-174799B2E780}" type="presParOf" srcId="{5838C7FA-6DCC-44B8-911D-3B1731F06FCA}" destId="{545B8297-4C69-4079-9664-2785EE2AB4E1}" srcOrd="2" destOrd="0" presId="urn:microsoft.com/office/officeart/2005/8/layout/pyramid2"/>
    <dgm:cxn modelId="{5366B8A0-FFA0-4B97-8CA7-CB830E89138F}" type="presParOf" srcId="{5838C7FA-6DCC-44B8-911D-3B1731F06FCA}" destId="{04DC8D61-890D-44C0-AD29-1AB214A1DB3B}" srcOrd="3" destOrd="0" presId="urn:microsoft.com/office/officeart/2005/8/layout/pyramid2"/>
    <dgm:cxn modelId="{1CECB819-E917-44D8-A28F-16096D0B8BA3}" type="presParOf" srcId="{5838C7FA-6DCC-44B8-911D-3B1731F06FCA}" destId="{CAC5F881-515F-4A33-A757-495732D9BADB}" srcOrd="4" destOrd="0" presId="urn:microsoft.com/office/officeart/2005/8/layout/pyramid2"/>
    <dgm:cxn modelId="{E71FED09-73CF-496C-A420-F86748DE3093}" type="presParOf" srcId="{5838C7FA-6DCC-44B8-911D-3B1731F06FCA}" destId="{FA4306EB-73C0-4336-8BD1-93C0385A034B}" srcOrd="5" destOrd="0" presId="urn:microsoft.com/office/officeart/2005/8/layout/pyramid2"/>
    <dgm:cxn modelId="{22422AA6-101C-4D55-82A8-4906AB926B16}" type="presParOf" srcId="{5838C7FA-6DCC-44B8-911D-3B1731F06FCA}" destId="{E447A0FA-C4D1-40E6-B56B-ED665D31E493}" srcOrd="6" destOrd="0" presId="urn:microsoft.com/office/officeart/2005/8/layout/pyramid2"/>
    <dgm:cxn modelId="{9A61803B-E8AA-443E-9141-A75D8962FB1D}" type="presParOf" srcId="{5838C7FA-6DCC-44B8-911D-3B1731F06FCA}" destId="{53338A78-B32B-46E5-9894-EEA8C25524C8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366802D-C918-4349-8CE7-C159CB9C5373}" type="doc">
      <dgm:prSet loTypeId="urn:microsoft.com/office/officeart/2005/8/layout/vProcess5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5AF69502-5DDF-46D6-B18B-5DDE98548853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Amira’s limited speech may reflect early development of symbolic thought—she is still connecting words to ideas (Rowe, 2012).</a:t>
          </a:r>
        </a:p>
      </dgm:t>
    </dgm:pt>
    <dgm:pt modelId="{B114063C-5A75-4673-AF61-7BE8B513ACBA}" type="parTrans" cxnId="{D043B5B4-DE18-42AA-BAF5-BA5E3AC1EBB0}">
      <dgm:prSet/>
      <dgm:spPr/>
      <dgm:t>
        <a:bodyPr/>
        <a:lstStyle/>
        <a:p>
          <a:endParaRPr lang="en-US"/>
        </a:p>
      </dgm:t>
    </dgm:pt>
    <dgm:pt modelId="{6D33324C-CB58-4DDB-AE85-C61D6F9C7D25}" type="sibTrans" cxnId="{D043B5B4-DE18-42AA-BAF5-BA5E3AC1EBB0}">
      <dgm:prSet/>
      <dgm:spPr/>
      <dgm:t>
        <a:bodyPr/>
        <a:lstStyle/>
        <a:p>
          <a:endParaRPr lang="en-US"/>
        </a:p>
      </dgm:t>
    </dgm:pt>
    <dgm:pt modelId="{B0CFA01B-F06B-4C0A-A580-A0C3D264CE51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Her anxiety when carers leave shows she needs more emotional security before focusing on learning (Ahnert, </a:t>
          </a:r>
          <a:r>
            <a:rPr lang="en-US" dirty="0" err="1">
              <a:latin typeface="Montserrat" panose="00000500000000000000" pitchFamily="2" charset="0"/>
            </a:rPr>
            <a:t>Pinquart</a:t>
          </a:r>
          <a:r>
            <a:rPr lang="en-US" dirty="0">
              <a:latin typeface="Montserrat" panose="00000500000000000000" pitchFamily="2" charset="0"/>
            </a:rPr>
            <a:t> &amp; Lamb, 2006).</a:t>
          </a:r>
        </a:p>
      </dgm:t>
    </dgm:pt>
    <dgm:pt modelId="{661F1418-5868-473B-A062-F07AC05EBDED}" type="parTrans" cxnId="{FAD47F76-5914-46A9-A5DA-9FD2FDAF4C5F}">
      <dgm:prSet/>
      <dgm:spPr/>
      <dgm:t>
        <a:bodyPr/>
        <a:lstStyle/>
        <a:p>
          <a:endParaRPr lang="en-US"/>
        </a:p>
      </dgm:t>
    </dgm:pt>
    <dgm:pt modelId="{63F69DB8-029D-45CF-B808-D8A98AB16593}" type="sibTrans" cxnId="{FAD47F76-5914-46A9-A5DA-9FD2FDAF4C5F}">
      <dgm:prSet/>
      <dgm:spPr/>
      <dgm:t>
        <a:bodyPr/>
        <a:lstStyle/>
        <a:p>
          <a:endParaRPr lang="en-US"/>
        </a:p>
      </dgm:t>
    </dgm:pt>
    <dgm:pt modelId="{B7EFB41A-2B10-48C1-8B63-C3FD5EEB2928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Her struggle in group play fits Piaget’s view that young children begin with parallel play (playing beside others, not with them) before developing cooperative play (Parten, 1932).</a:t>
          </a:r>
        </a:p>
      </dgm:t>
    </dgm:pt>
    <dgm:pt modelId="{9D55EF88-C17B-4B60-B6B3-63C340DC26C7}" type="parTrans" cxnId="{9A9C87C9-963B-475B-8618-A4B1F4938827}">
      <dgm:prSet/>
      <dgm:spPr/>
      <dgm:t>
        <a:bodyPr/>
        <a:lstStyle/>
        <a:p>
          <a:endParaRPr lang="en-US"/>
        </a:p>
      </dgm:t>
    </dgm:pt>
    <dgm:pt modelId="{DF223C73-B3E7-498D-B80A-4E2676F049F5}" type="sibTrans" cxnId="{9A9C87C9-963B-475B-8618-A4B1F4938827}">
      <dgm:prSet/>
      <dgm:spPr/>
      <dgm:t>
        <a:bodyPr/>
        <a:lstStyle/>
        <a:p>
          <a:endParaRPr lang="en-US"/>
        </a:p>
      </dgm:t>
    </dgm:pt>
    <dgm:pt modelId="{1F6FC7EE-110A-4A50-8906-64E4B3D2F3AF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Overall, Amira is showing </a:t>
          </a:r>
          <a:r>
            <a:rPr lang="en-US" dirty="0" err="1">
              <a:latin typeface="Montserrat" panose="00000500000000000000" pitchFamily="2" charset="0"/>
            </a:rPr>
            <a:t>behaviours</a:t>
          </a:r>
          <a:r>
            <a:rPr lang="en-US" dirty="0">
              <a:latin typeface="Montserrat" panose="00000500000000000000" pitchFamily="2" charset="0"/>
            </a:rPr>
            <a:t> typical for her age and stage; she simply needs time, patience, and supportive adults.</a:t>
          </a:r>
        </a:p>
      </dgm:t>
    </dgm:pt>
    <dgm:pt modelId="{E87587BF-E6CD-4588-AF5E-176D1AA9AFD5}" type="parTrans" cxnId="{608EDBD3-5EE6-42A9-88D8-92C5E758D390}">
      <dgm:prSet/>
      <dgm:spPr/>
      <dgm:t>
        <a:bodyPr/>
        <a:lstStyle/>
        <a:p>
          <a:endParaRPr lang="en-US"/>
        </a:p>
      </dgm:t>
    </dgm:pt>
    <dgm:pt modelId="{162D29CC-5500-4E81-8820-1B4FD95AD39B}" type="sibTrans" cxnId="{608EDBD3-5EE6-42A9-88D8-92C5E758D390}">
      <dgm:prSet/>
      <dgm:spPr/>
      <dgm:t>
        <a:bodyPr/>
        <a:lstStyle/>
        <a:p>
          <a:endParaRPr lang="en-US"/>
        </a:p>
      </dgm:t>
    </dgm:pt>
    <dgm:pt modelId="{EBBAE175-C88A-4292-8FFE-4A8FD00AE6A0}" type="pres">
      <dgm:prSet presAssocID="{D366802D-C918-4349-8CE7-C159CB9C5373}" presName="outerComposite" presStyleCnt="0">
        <dgm:presLayoutVars>
          <dgm:chMax val="5"/>
          <dgm:dir/>
          <dgm:resizeHandles val="exact"/>
        </dgm:presLayoutVars>
      </dgm:prSet>
      <dgm:spPr/>
    </dgm:pt>
    <dgm:pt modelId="{0998B5DE-178E-4DD5-9AFA-6B7F71C14F52}" type="pres">
      <dgm:prSet presAssocID="{D366802D-C918-4349-8CE7-C159CB9C5373}" presName="dummyMaxCanvas" presStyleCnt="0">
        <dgm:presLayoutVars/>
      </dgm:prSet>
      <dgm:spPr/>
    </dgm:pt>
    <dgm:pt modelId="{DA6CF2C4-5040-41E4-BDA0-BF9C293E1ADB}" type="pres">
      <dgm:prSet presAssocID="{D366802D-C918-4349-8CE7-C159CB9C5373}" presName="FourNodes_1" presStyleLbl="node1" presStyleIdx="0" presStyleCnt="4">
        <dgm:presLayoutVars>
          <dgm:bulletEnabled val="1"/>
        </dgm:presLayoutVars>
      </dgm:prSet>
      <dgm:spPr/>
    </dgm:pt>
    <dgm:pt modelId="{0FC05419-27B8-4515-A007-6DB5945CFDAB}" type="pres">
      <dgm:prSet presAssocID="{D366802D-C918-4349-8CE7-C159CB9C5373}" presName="FourNodes_2" presStyleLbl="node1" presStyleIdx="1" presStyleCnt="4">
        <dgm:presLayoutVars>
          <dgm:bulletEnabled val="1"/>
        </dgm:presLayoutVars>
      </dgm:prSet>
      <dgm:spPr/>
    </dgm:pt>
    <dgm:pt modelId="{F0B907F6-ACFD-435A-9B41-DCB995DFE6C8}" type="pres">
      <dgm:prSet presAssocID="{D366802D-C918-4349-8CE7-C159CB9C5373}" presName="FourNodes_3" presStyleLbl="node1" presStyleIdx="2" presStyleCnt="4">
        <dgm:presLayoutVars>
          <dgm:bulletEnabled val="1"/>
        </dgm:presLayoutVars>
      </dgm:prSet>
      <dgm:spPr/>
    </dgm:pt>
    <dgm:pt modelId="{54DD692C-0543-4C76-AE9C-180C021F0C76}" type="pres">
      <dgm:prSet presAssocID="{D366802D-C918-4349-8CE7-C159CB9C5373}" presName="FourNodes_4" presStyleLbl="node1" presStyleIdx="3" presStyleCnt="4">
        <dgm:presLayoutVars>
          <dgm:bulletEnabled val="1"/>
        </dgm:presLayoutVars>
      </dgm:prSet>
      <dgm:spPr/>
    </dgm:pt>
    <dgm:pt modelId="{87508EDF-2DF9-40FC-AA34-D39F1E9E4D73}" type="pres">
      <dgm:prSet presAssocID="{D366802D-C918-4349-8CE7-C159CB9C5373}" presName="FourConn_1-2" presStyleLbl="fgAccFollowNode1" presStyleIdx="0" presStyleCnt="3">
        <dgm:presLayoutVars>
          <dgm:bulletEnabled val="1"/>
        </dgm:presLayoutVars>
      </dgm:prSet>
      <dgm:spPr/>
    </dgm:pt>
    <dgm:pt modelId="{404889B4-5818-4F37-807F-F46B73A428D7}" type="pres">
      <dgm:prSet presAssocID="{D366802D-C918-4349-8CE7-C159CB9C5373}" presName="FourConn_2-3" presStyleLbl="fgAccFollowNode1" presStyleIdx="1" presStyleCnt="3">
        <dgm:presLayoutVars>
          <dgm:bulletEnabled val="1"/>
        </dgm:presLayoutVars>
      </dgm:prSet>
      <dgm:spPr/>
    </dgm:pt>
    <dgm:pt modelId="{A5499F4D-80FA-4462-BE01-DEC0A1A2006F}" type="pres">
      <dgm:prSet presAssocID="{D366802D-C918-4349-8CE7-C159CB9C5373}" presName="FourConn_3-4" presStyleLbl="fgAccFollowNode1" presStyleIdx="2" presStyleCnt="3">
        <dgm:presLayoutVars>
          <dgm:bulletEnabled val="1"/>
        </dgm:presLayoutVars>
      </dgm:prSet>
      <dgm:spPr/>
    </dgm:pt>
    <dgm:pt modelId="{B4373872-0249-4FFA-83F3-E61FDEC9320C}" type="pres">
      <dgm:prSet presAssocID="{D366802D-C918-4349-8CE7-C159CB9C5373}" presName="FourNodes_1_text" presStyleLbl="node1" presStyleIdx="3" presStyleCnt="4">
        <dgm:presLayoutVars>
          <dgm:bulletEnabled val="1"/>
        </dgm:presLayoutVars>
      </dgm:prSet>
      <dgm:spPr/>
    </dgm:pt>
    <dgm:pt modelId="{3ADA0858-8FEA-4576-B9C2-523B58F021BB}" type="pres">
      <dgm:prSet presAssocID="{D366802D-C918-4349-8CE7-C159CB9C5373}" presName="FourNodes_2_text" presStyleLbl="node1" presStyleIdx="3" presStyleCnt="4">
        <dgm:presLayoutVars>
          <dgm:bulletEnabled val="1"/>
        </dgm:presLayoutVars>
      </dgm:prSet>
      <dgm:spPr/>
    </dgm:pt>
    <dgm:pt modelId="{01479EE3-4603-449E-A33B-1462FB351083}" type="pres">
      <dgm:prSet presAssocID="{D366802D-C918-4349-8CE7-C159CB9C5373}" presName="FourNodes_3_text" presStyleLbl="node1" presStyleIdx="3" presStyleCnt="4">
        <dgm:presLayoutVars>
          <dgm:bulletEnabled val="1"/>
        </dgm:presLayoutVars>
      </dgm:prSet>
      <dgm:spPr/>
    </dgm:pt>
    <dgm:pt modelId="{E117A5FE-4C73-4BEF-9AA0-FA707AA9EE9F}" type="pres">
      <dgm:prSet presAssocID="{D366802D-C918-4349-8CE7-C159CB9C537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E75DF01-378B-4F18-96DA-9EDA41B8F674}" type="presOf" srcId="{B7EFB41A-2B10-48C1-8B63-C3FD5EEB2928}" destId="{F0B907F6-ACFD-435A-9B41-DCB995DFE6C8}" srcOrd="0" destOrd="0" presId="urn:microsoft.com/office/officeart/2005/8/layout/vProcess5"/>
    <dgm:cxn modelId="{D6CBBD07-FBE7-49F1-AE07-A36B1211C9A7}" type="presOf" srcId="{D366802D-C918-4349-8CE7-C159CB9C5373}" destId="{EBBAE175-C88A-4292-8FFE-4A8FD00AE6A0}" srcOrd="0" destOrd="0" presId="urn:microsoft.com/office/officeart/2005/8/layout/vProcess5"/>
    <dgm:cxn modelId="{F02D6A11-E2BD-4DFF-A81B-B1EDA875D8F4}" type="presOf" srcId="{1F6FC7EE-110A-4A50-8906-64E4B3D2F3AF}" destId="{54DD692C-0543-4C76-AE9C-180C021F0C76}" srcOrd="0" destOrd="0" presId="urn:microsoft.com/office/officeart/2005/8/layout/vProcess5"/>
    <dgm:cxn modelId="{4958A818-B939-430A-9D71-08CE70D4AE3F}" type="presOf" srcId="{5AF69502-5DDF-46D6-B18B-5DDE98548853}" destId="{DA6CF2C4-5040-41E4-BDA0-BF9C293E1ADB}" srcOrd="0" destOrd="0" presId="urn:microsoft.com/office/officeart/2005/8/layout/vProcess5"/>
    <dgm:cxn modelId="{018DA73F-3B9D-41C9-8208-281BA710E4BC}" type="presOf" srcId="{63F69DB8-029D-45CF-B808-D8A98AB16593}" destId="{404889B4-5818-4F37-807F-F46B73A428D7}" srcOrd="0" destOrd="0" presId="urn:microsoft.com/office/officeart/2005/8/layout/vProcess5"/>
    <dgm:cxn modelId="{9162216F-1C90-4A23-8210-8E8019B908B6}" type="presOf" srcId="{DF223C73-B3E7-498D-B80A-4E2676F049F5}" destId="{A5499F4D-80FA-4462-BE01-DEC0A1A2006F}" srcOrd="0" destOrd="0" presId="urn:microsoft.com/office/officeart/2005/8/layout/vProcess5"/>
    <dgm:cxn modelId="{FAD47F76-5914-46A9-A5DA-9FD2FDAF4C5F}" srcId="{D366802D-C918-4349-8CE7-C159CB9C5373}" destId="{B0CFA01B-F06B-4C0A-A580-A0C3D264CE51}" srcOrd="1" destOrd="0" parTransId="{661F1418-5868-473B-A062-F07AC05EBDED}" sibTransId="{63F69DB8-029D-45CF-B808-D8A98AB16593}"/>
    <dgm:cxn modelId="{8F9B2D79-55D0-4585-8274-2E32A87676E4}" type="presOf" srcId="{B0CFA01B-F06B-4C0A-A580-A0C3D264CE51}" destId="{0FC05419-27B8-4515-A007-6DB5945CFDAB}" srcOrd="0" destOrd="0" presId="urn:microsoft.com/office/officeart/2005/8/layout/vProcess5"/>
    <dgm:cxn modelId="{F96E30AC-DE56-4729-8311-45EA9301661B}" type="presOf" srcId="{1F6FC7EE-110A-4A50-8906-64E4B3D2F3AF}" destId="{E117A5FE-4C73-4BEF-9AA0-FA707AA9EE9F}" srcOrd="1" destOrd="0" presId="urn:microsoft.com/office/officeart/2005/8/layout/vProcess5"/>
    <dgm:cxn modelId="{D043B5B4-DE18-42AA-BAF5-BA5E3AC1EBB0}" srcId="{D366802D-C918-4349-8CE7-C159CB9C5373}" destId="{5AF69502-5DDF-46D6-B18B-5DDE98548853}" srcOrd="0" destOrd="0" parTransId="{B114063C-5A75-4673-AF61-7BE8B513ACBA}" sibTransId="{6D33324C-CB58-4DDB-AE85-C61D6F9C7D25}"/>
    <dgm:cxn modelId="{9A9C87C9-963B-475B-8618-A4B1F4938827}" srcId="{D366802D-C918-4349-8CE7-C159CB9C5373}" destId="{B7EFB41A-2B10-48C1-8B63-C3FD5EEB2928}" srcOrd="2" destOrd="0" parTransId="{9D55EF88-C17B-4B60-B6B3-63C340DC26C7}" sibTransId="{DF223C73-B3E7-498D-B80A-4E2676F049F5}"/>
    <dgm:cxn modelId="{608EDBD3-5EE6-42A9-88D8-92C5E758D390}" srcId="{D366802D-C918-4349-8CE7-C159CB9C5373}" destId="{1F6FC7EE-110A-4A50-8906-64E4B3D2F3AF}" srcOrd="3" destOrd="0" parTransId="{E87587BF-E6CD-4588-AF5E-176D1AA9AFD5}" sibTransId="{162D29CC-5500-4E81-8820-1B4FD95AD39B}"/>
    <dgm:cxn modelId="{A23C3BD5-F065-4002-8487-C999FEE92129}" type="presOf" srcId="{B0CFA01B-F06B-4C0A-A580-A0C3D264CE51}" destId="{3ADA0858-8FEA-4576-B9C2-523B58F021BB}" srcOrd="1" destOrd="0" presId="urn:microsoft.com/office/officeart/2005/8/layout/vProcess5"/>
    <dgm:cxn modelId="{ECD5C5DC-EFE4-486E-A92E-A9563AE477AC}" type="presOf" srcId="{5AF69502-5DDF-46D6-B18B-5DDE98548853}" destId="{B4373872-0249-4FFA-83F3-E61FDEC9320C}" srcOrd="1" destOrd="0" presId="urn:microsoft.com/office/officeart/2005/8/layout/vProcess5"/>
    <dgm:cxn modelId="{0A14E1E3-6EE9-4BAF-A8B2-ACB4D7B54886}" type="presOf" srcId="{6D33324C-CB58-4DDB-AE85-C61D6F9C7D25}" destId="{87508EDF-2DF9-40FC-AA34-D39F1E9E4D73}" srcOrd="0" destOrd="0" presId="urn:microsoft.com/office/officeart/2005/8/layout/vProcess5"/>
    <dgm:cxn modelId="{F338BFE4-9B70-408B-81B2-BE34B337FE93}" type="presOf" srcId="{B7EFB41A-2B10-48C1-8B63-C3FD5EEB2928}" destId="{01479EE3-4603-449E-A33B-1462FB351083}" srcOrd="1" destOrd="0" presId="urn:microsoft.com/office/officeart/2005/8/layout/vProcess5"/>
    <dgm:cxn modelId="{575EE020-39DE-4CA8-BEDB-3386858E5971}" type="presParOf" srcId="{EBBAE175-C88A-4292-8FFE-4A8FD00AE6A0}" destId="{0998B5DE-178E-4DD5-9AFA-6B7F71C14F52}" srcOrd="0" destOrd="0" presId="urn:microsoft.com/office/officeart/2005/8/layout/vProcess5"/>
    <dgm:cxn modelId="{9712ECFF-C50C-48B1-9FE5-134E638FCF56}" type="presParOf" srcId="{EBBAE175-C88A-4292-8FFE-4A8FD00AE6A0}" destId="{DA6CF2C4-5040-41E4-BDA0-BF9C293E1ADB}" srcOrd="1" destOrd="0" presId="urn:microsoft.com/office/officeart/2005/8/layout/vProcess5"/>
    <dgm:cxn modelId="{86A18600-817C-4285-BD52-758371F9789E}" type="presParOf" srcId="{EBBAE175-C88A-4292-8FFE-4A8FD00AE6A0}" destId="{0FC05419-27B8-4515-A007-6DB5945CFDAB}" srcOrd="2" destOrd="0" presId="urn:microsoft.com/office/officeart/2005/8/layout/vProcess5"/>
    <dgm:cxn modelId="{996C423C-3564-4E82-A487-F77BF4C73C0C}" type="presParOf" srcId="{EBBAE175-C88A-4292-8FFE-4A8FD00AE6A0}" destId="{F0B907F6-ACFD-435A-9B41-DCB995DFE6C8}" srcOrd="3" destOrd="0" presId="urn:microsoft.com/office/officeart/2005/8/layout/vProcess5"/>
    <dgm:cxn modelId="{714EA3D0-8EE9-4A9A-A029-483331D2AA9D}" type="presParOf" srcId="{EBBAE175-C88A-4292-8FFE-4A8FD00AE6A0}" destId="{54DD692C-0543-4C76-AE9C-180C021F0C76}" srcOrd="4" destOrd="0" presId="urn:microsoft.com/office/officeart/2005/8/layout/vProcess5"/>
    <dgm:cxn modelId="{10551C82-C4C4-4884-8E44-2451AAA320A6}" type="presParOf" srcId="{EBBAE175-C88A-4292-8FFE-4A8FD00AE6A0}" destId="{87508EDF-2DF9-40FC-AA34-D39F1E9E4D73}" srcOrd="5" destOrd="0" presId="urn:microsoft.com/office/officeart/2005/8/layout/vProcess5"/>
    <dgm:cxn modelId="{0AFA1C2A-C030-4BA0-A1B6-68F9069F3BE0}" type="presParOf" srcId="{EBBAE175-C88A-4292-8FFE-4A8FD00AE6A0}" destId="{404889B4-5818-4F37-807F-F46B73A428D7}" srcOrd="6" destOrd="0" presId="urn:microsoft.com/office/officeart/2005/8/layout/vProcess5"/>
    <dgm:cxn modelId="{4A70EA57-EC4B-4A28-8116-1C81204BB9DA}" type="presParOf" srcId="{EBBAE175-C88A-4292-8FFE-4A8FD00AE6A0}" destId="{A5499F4D-80FA-4462-BE01-DEC0A1A2006F}" srcOrd="7" destOrd="0" presId="urn:microsoft.com/office/officeart/2005/8/layout/vProcess5"/>
    <dgm:cxn modelId="{99BD794A-AEE2-43D4-8B26-91F17E5835B7}" type="presParOf" srcId="{EBBAE175-C88A-4292-8FFE-4A8FD00AE6A0}" destId="{B4373872-0249-4FFA-83F3-E61FDEC9320C}" srcOrd="8" destOrd="0" presId="urn:microsoft.com/office/officeart/2005/8/layout/vProcess5"/>
    <dgm:cxn modelId="{B01B8D5B-6301-4096-BEC0-80302089116C}" type="presParOf" srcId="{EBBAE175-C88A-4292-8FFE-4A8FD00AE6A0}" destId="{3ADA0858-8FEA-4576-B9C2-523B58F021BB}" srcOrd="9" destOrd="0" presId="urn:microsoft.com/office/officeart/2005/8/layout/vProcess5"/>
    <dgm:cxn modelId="{3FF6764B-AF80-42E2-98B7-684466B10C28}" type="presParOf" srcId="{EBBAE175-C88A-4292-8FFE-4A8FD00AE6A0}" destId="{01479EE3-4603-449E-A33B-1462FB351083}" srcOrd="10" destOrd="0" presId="urn:microsoft.com/office/officeart/2005/8/layout/vProcess5"/>
    <dgm:cxn modelId="{01A78F89-650C-46F9-BF9D-5DFCFBF60E6E}" type="presParOf" srcId="{EBBAE175-C88A-4292-8FFE-4A8FD00AE6A0}" destId="{E117A5FE-4C73-4BEF-9AA0-FA707AA9EE9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E75B739-E8C8-4C52-B454-8C44C7482004}" type="doc">
      <dgm:prSet loTypeId="urn:microsoft.com/office/officeart/2005/8/layout/vList2" loCatId="list" qsTypeId="urn:microsoft.com/office/officeart/2005/8/quickstyle/simple1" qsCatId="simple" csTypeId="urn:microsoft.com/office/officeart/2005/8/colors/accent2_5" csCatId="accent2"/>
      <dgm:spPr/>
      <dgm:t>
        <a:bodyPr/>
        <a:lstStyle/>
        <a:p>
          <a:endParaRPr lang="en-US"/>
        </a:p>
      </dgm:t>
    </dgm:pt>
    <dgm:pt modelId="{F5D0B084-A9A7-41CE-857D-7EE028822FC7}">
      <dgm:prSet/>
      <dgm:spPr/>
      <dgm:t>
        <a:bodyPr/>
        <a:lstStyle/>
        <a:p>
          <a:r>
            <a:rPr lang="en-US" dirty="0">
              <a:latin typeface="Montserrat" panose="00000500000000000000" pitchFamily="2" charset="0"/>
            </a:rPr>
            <a:t>Nature (biological factors): brain growth, temperament, and speech ability affect how fast a child develops (Shonkoff &amp; Phillips, 2000).</a:t>
          </a:r>
        </a:p>
      </dgm:t>
    </dgm:pt>
    <dgm:pt modelId="{D20E94AD-3F62-482C-B10B-0E2AE2F669DA}" type="parTrans" cxnId="{E148A0E4-4175-4EDE-9329-36EB5CCE0ACF}">
      <dgm:prSet/>
      <dgm:spPr/>
      <dgm:t>
        <a:bodyPr/>
        <a:lstStyle/>
        <a:p>
          <a:endParaRPr lang="en-US"/>
        </a:p>
      </dgm:t>
    </dgm:pt>
    <dgm:pt modelId="{70043AEB-3E85-4F72-A523-BFFB3E843A53}" type="sibTrans" cxnId="{E148A0E4-4175-4EDE-9329-36EB5CCE0ACF}">
      <dgm:prSet/>
      <dgm:spPr/>
      <dgm:t>
        <a:bodyPr/>
        <a:lstStyle/>
        <a:p>
          <a:endParaRPr lang="en-US"/>
        </a:p>
      </dgm:t>
    </dgm:pt>
    <dgm:pt modelId="{E4AF7482-B363-4EFB-9A68-B50F06BFFACE}">
      <dgm:prSet/>
      <dgm:spPr/>
      <dgm:t>
        <a:bodyPr/>
        <a:lstStyle/>
        <a:p>
          <a:r>
            <a:rPr lang="en-US" dirty="0">
              <a:latin typeface="Montserrat" panose="00000500000000000000" pitchFamily="2" charset="0"/>
            </a:rPr>
            <a:t>Nurture (environmental factors): family relationships, nursery environment, and caregiver support shape emotional and social progress (NAEYC, 2009).</a:t>
          </a:r>
        </a:p>
      </dgm:t>
    </dgm:pt>
    <dgm:pt modelId="{A91AEAB5-CD6C-4A97-837C-D685E0AC7332}" type="parTrans" cxnId="{97D4BBD0-F105-4D08-AAA2-901FE43DD27E}">
      <dgm:prSet/>
      <dgm:spPr/>
      <dgm:t>
        <a:bodyPr/>
        <a:lstStyle/>
        <a:p>
          <a:endParaRPr lang="en-US"/>
        </a:p>
      </dgm:t>
    </dgm:pt>
    <dgm:pt modelId="{B10B3CB4-9B7E-434E-B1C1-4AFC0DC73FC5}" type="sibTrans" cxnId="{97D4BBD0-F105-4D08-AAA2-901FE43DD27E}">
      <dgm:prSet/>
      <dgm:spPr/>
      <dgm:t>
        <a:bodyPr/>
        <a:lstStyle/>
        <a:p>
          <a:endParaRPr lang="en-US"/>
        </a:p>
      </dgm:t>
    </dgm:pt>
    <dgm:pt modelId="{E6A22C6E-9F2A-491A-8F7D-D56C93CE36A5}">
      <dgm:prSet/>
      <dgm:spPr/>
      <dgm:t>
        <a:bodyPr/>
        <a:lstStyle/>
        <a:p>
          <a:r>
            <a:rPr lang="en-US" dirty="0">
              <a:latin typeface="Montserrat" panose="00000500000000000000" pitchFamily="2" charset="0"/>
            </a:rPr>
            <a:t>Amira’s shy personality may be natural, but warm interactions, play opportunities, and reassurance in the nursery can help her confidence grow.</a:t>
          </a:r>
        </a:p>
      </dgm:t>
    </dgm:pt>
    <dgm:pt modelId="{A52309C7-9506-4079-A5BB-7C676D66D467}" type="parTrans" cxnId="{37B9A105-A585-402C-BBC8-D16BEC0D0576}">
      <dgm:prSet/>
      <dgm:spPr/>
      <dgm:t>
        <a:bodyPr/>
        <a:lstStyle/>
        <a:p>
          <a:endParaRPr lang="en-US"/>
        </a:p>
      </dgm:t>
    </dgm:pt>
    <dgm:pt modelId="{90B0C5F2-6D56-4862-87EE-437064044137}" type="sibTrans" cxnId="{37B9A105-A585-402C-BBC8-D16BEC0D0576}">
      <dgm:prSet/>
      <dgm:spPr/>
      <dgm:t>
        <a:bodyPr/>
        <a:lstStyle/>
        <a:p>
          <a:endParaRPr lang="en-US"/>
        </a:p>
      </dgm:t>
    </dgm:pt>
    <dgm:pt modelId="{A2FB599A-14A2-4FDE-B789-94F338AE9C34}">
      <dgm:prSet/>
      <dgm:spPr/>
      <dgm:t>
        <a:bodyPr/>
        <a:lstStyle/>
        <a:p>
          <a:r>
            <a:rPr lang="en-US" dirty="0">
              <a:latin typeface="Montserrat" panose="00000500000000000000" pitchFamily="2" charset="0"/>
            </a:rPr>
            <a:t>Both nature and nurture combine to shape who Amira becomes (Plomin &amp; Daniels, 1987).</a:t>
          </a:r>
        </a:p>
      </dgm:t>
    </dgm:pt>
    <dgm:pt modelId="{E3349CE2-109A-4825-AC86-154AE88DA6D3}" type="parTrans" cxnId="{192C5C90-6E0A-47FA-B910-5274B3950250}">
      <dgm:prSet/>
      <dgm:spPr/>
      <dgm:t>
        <a:bodyPr/>
        <a:lstStyle/>
        <a:p>
          <a:endParaRPr lang="en-US"/>
        </a:p>
      </dgm:t>
    </dgm:pt>
    <dgm:pt modelId="{63D318E2-3870-46A0-B551-C7F49092C06B}" type="sibTrans" cxnId="{192C5C90-6E0A-47FA-B910-5274B3950250}">
      <dgm:prSet/>
      <dgm:spPr/>
      <dgm:t>
        <a:bodyPr/>
        <a:lstStyle/>
        <a:p>
          <a:endParaRPr lang="en-US"/>
        </a:p>
      </dgm:t>
    </dgm:pt>
    <dgm:pt modelId="{7ABCE18C-8BE1-4D72-92B2-0A387DA034BD}" type="pres">
      <dgm:prSet presAssocID="{FE75B739-E8C8-4C52-B454-8C44C7482004}" presName="linear" presStyleCnt="0">
        <dgm:presLayoutVars>
          <dgm:animLvl val="lvl"/>
          <dgm:resizeHandles val="exact"/>
        </dgm:presLayoutVars>
      </dgm:prSet>
      <dgm:spPr/>
    </dgm:pt>
    <dgm:pt modelId="{75942BA3-7797-4353-A37A-1FA89C3A0923}" type="pres">
      <dgm:prSet presAssocID="{F5D0B084-A9A7-41CE-857D-7EE028822FC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4BDA7A9-C542-4C26-B53F-183385C58BED}" type="pres">
      <dgm:prSet presAssocID="{70043AEB-3E85-4F72-A523-BFFB3E843A53}" presName="spacer" presStyleCnt="0"/>
      <dgm:spPr/>
    </dgm:pt>
    <dgm:pt modelId="{A44A702D-83B7-40F7-AB46-80471E6A309C}" type="pres">
      <dgm:prSet presAssocID="{E4AF7482-B363-4EFB-9A68-B50F06BFFAC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AA4175A-D3D5-41D3-99A1-DC8A44D656D1}" type="pres">
      <dgm:prSet presAssocID="{B10B3CB4-9B7E-434E-B1C1-4AFC0DC73FC5}" presName="spacer" presStyleCnt="0"/>
      <dgm:spPr/>
    </dgm:pt>
    <dgm:pt modelId="{9038D368-BF23-4551-ABD8-9B818EB13D42}" type="pres">
      <dgm:prSet presAssocID="{E6A22C6E-9F2A-491A-8F7D-D56C93CE36A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5277D4C-BF01-4769-A057-2464AABA0B7B}" type="pres">
      <dgm:prSet presAssocID="{90B0C5F2-6D56-4862-87EE-437064044137}" presName="spacer" presStyleCnt="0"/>
      <dgm:spPr/>
    </dgm:pt>
    <dgm:pt modelId="{B7711FBB-30A5-4B37-A8A3-B306A25DDFB8}" type="pres">
      <dgm:prSet presAssocID="{A2FB599A-14A2-4FDE-B789-94F338AE9C3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E7A7100-BD46-4028-A572-ACD2CBA9EDD2}" type="presOf" srcId="{F5D0B084-A9A7-41CE-857D-7EE028822FC7}" destId="{75942BA3-7797-4353-A37A-1FA89C3A0923}" srcOrd="0" destOrd="0" presId="urn:microsoft.com/office/officeart/2005/8/layout/vList2"/>
    <dgm:cxn modelId="{37B9A105-A585-402C-BBC8-D16BEC0D0576}" srcId="{FE75B739-E8C8-4C52-B454-8C44C7482004}" destId="{E6A22C6E-9F2A-491A-8F7D-D56C93CE36A5}" srcOrd="2" destOrd="0" parTransId="{A52309C7-9506-4079-A5BB-7C676D66D467}" sibTransId="{90B0C5F2-6D56-4862-87EE-437064044137}"/>
    <dgm:cxn modelId="{27BD5834-7250-4FA5-B9CD-45A1B728D339}" type="presOf" srcId="{E6A22C6E-9F2A-491A-8F7D-D56C93CE36A5}" destId="{9038D368-BF23-4551-ABD8-9B818EB13D42}" srcOrd="0" destOrd="0" presId="urn:microsoft.com/office/officeart/2005/8/layout/vList2"/>
    <dgm:cxn modelId="{8866A166-C9CB-426A-B22A-18FCD2A3051B}" type="presOf" srcId="{FE75B739-E8C8-4C52-B454-8C44C7482004}" destId="{7ABCE18C-8BE1-4D72-92B2-0A387DA034BD}" srcOrd="0" destOrd="0" presId="urn:microsoft.com/office/officeart/2005/8/layout/vList2"/>
    <dgm:cxn modelId="{6AC59076-45D4-484C-9270-27376EA9F248}" type="presOf" srcId="{A2FB599A-14A2-4FDE-B789-94F338AE9C34}" destId="{B7711FBB-30A5-4B37-A8A3-B306A25DDFB8}" srcOrd="0" destOrd="0" presId="urn:microsoft.com/office/officeart/2005/8/layout/vList2"/>
    <dgm:cxn modelId="{192C5C90-6E0A-47FA-B910-5274B3950250}" srcId="{FE75B739-E8C8-4C52-B454-8C44C7482004}" destId="{A2FB599A-14A2-4FDE-B789-94F338AE9C34}" srcOrd="3" destOrd="0" parTransId="{E3349CE2-109A-4825-AC86-154AE88DA6D3}" sibTransId="{63D318E2-3870-46A0-B551-C7F49092C06B}"/>
    <dgm:cxn modelId="{97D4BBD0-F105-4D08-AAA2-901FE43DD27E}" srcId="{FE75B739-E8C8-4C52-B454-8C44C7482004}" destId="{E4AF7482-B363-4EFB-9A68-B50F06BFFACE}" srcOrd="1" destOrd="0" parTransId="{A91AEAB5-CD6C-4A97-837C-D685E0AC7332}" sibTransId="{B10B3CB4-9B7E-434E-B1C1-4AFC0DC73FC5}"/>
    <dgm:cxn modelId="{24F65CD7-466D-4993-9749-498189B225FA}" type="presOf" srcId="{E4AF7482-B363-4EFB-9A68-B50F06BFFACE}" destId="{A44A702D-83B7-40F7-AB46-80471E6A309C}" srcOrd="0" destOrd="0" presId="urn:microsoft.com/office/officeart/2005/8/layout/vList2"/>
    <dgm:cxn modelId="{E148A0E4-4175-4EDE-9329-36EB5CCE0ACF}" srcId="{FE75B739-E8C8-4C52-B454-8C44C7482004}" destId="{F5D0B084-A9A7-41CE-857D-7EE028822FC7}" srcOrd="0" destOrd="0" parTransId="{D20E94AD-3F62-482C-B10B-0E2AE2F669DA}" sibTransId="{70043AEB-3E85-4F72-A523-BFFB3E843A53}"/>
    <dgm:cxn modelId="{19DF8803-273D-41A2-8D6C-9EDDA7F5B32C}" type="presParOf" srcId="{7ABCE18C-8BE1-4D72-92B2-0A387DA034BD}" destId="{75942BA3-7797-4353-A37A-1FA89C3A0923}" srcOrd="0" destOrd="0" presId="urn:microsoft.com/office/officeart/2005/8/layout/vList2"/>
    <dgm:cxn modelId="{74E12B8F-5326-4457-9F89-A99B9A8EC2FE}" type="presParOf" srcId="{7ABCE18C-8BE1-4D72-92B2-0A387DA034BD}" destId="{24BDA7A9-C542-4C26-B53F-183385C58BED}" srcOrd="1" destOrd="0" presId="urn:microsoft.com/office/officeart/2005/8/layout/vList2"/>
    <dgm:cxn modelId="{01FD4511-2B03-464E-9AF6-DA206B541165}" type="presParOf" srcId="{7ABCE18C-8BE1-4D72-92B2-0A387DA034BD}" destId="{A44A702D-83B7-40F7-AB46-80471E6A309C}" srcOrd="2" destOrd="0" presId="urn:microsoft.com/office/officeart/2005/8/layout/vList2"/>
    <dgm:cxn modelId="{3288AA03-29EC-437C-AE83-93567062A48D}" type="presParOf" srcId="{7ABCE18C-8BE1-4D72-92B2-0A387DA034BD}" destId="{AAA4175A-D3D5-41D3-99A1-DC8A44D656D1}" srcOrd="3" destOrd="0" presId="urn:microsoft.com/office/officeart/2005/8/layout/vList2"/>
    <dgm:cxn modelId="{9359C874-873B-4AB8-B2E0-BD1DACF3DFC5}" type="presParOf" srcId="{7ABCE18C-8BE1-4D72-92B2-0A387DA034BD}" destId="{9038D368-BF23-4551-ABD8-9B818EB13D42}" srcOrd="4" destOrd="0" presId="urn:microsoft.com/office/officeart/2005/8/layout/vList2"/>
    <dgm:cxn modelId="{59DD4DB4-B2D5-4EF4-B7E0-17CA177D6647}" type="presParOf" srcId="{7ABCE18C-8BE1-4D72-92B2-0A387DA034BD}" destId="{25277D4C-BF01-4769-A057-2464AABA0B7B}" srcOrd="5" destOrd="0" presId="urn:microsoft.com/office/officeart/2005/8/layout/vList2"/>
    <dgm:cxn modelId="{5475ED5E-0C09-45E6-8BEC-FEB04F81D397}" type="presParOf" srcId="{7ABCE18C-8BE1-4D72-92B2-0A387DA034BD}" destId="{B7711FBB-30A5-4B37-A8A3-B306A25DDFB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50107C9-C407-4F7D-818E-AB5EB378A336}" type="doc">
      <dgm:prSet loTypeId="urn:microsoft.com/office/officeart/2005/8/layout/hList1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5A3FD7C-C5E3-489C-8227-ECF6FC2351FD}">
      <dgm:prSet phldrT="[Text]" phldr="0"/>
      <dgm:spPr/>
      <dgm:t>
        <a:bodyPr/>
        <a:lstStyle/>
        <a:p>
          <a:r>
            <a:rPr lang="en-US" dirty="0">
              <a:latin typeface="Montserrat" panose="00000500000000000000" pitchFamily="2" charset="0"/>
            </a:rPr>
            <a:t>Strength</a:t>
          </a:r>
        </a:p>
      </dgm:t>
    </dgm:pt>
    <dgm:pt modelId="{3E7554D3-2FD1-470F-BE24-637D980C80C9}" type="parTrans" cxnId="{F7B35C09-EE2D-435A-B0E3-A0D04CC3AE88}">
      <dgm:prSet/>
      <dgm:spPr/>
      <dgm:t>
        <a:bodyPr/>
        <a:lstStyle/>
        <a:p>
          <a:endParaRPr lang="en-US"/>
        </a:p>
      </dgm:t>
    </dgm:pt>
    <dgm:pt modelId="{2B436BEE-1856-48A3-A5B3-822961E00E08}" type="sibTrans" cxnId="{F7B35C09-EE2D-435A-B0E3-A0D04CC3AE88}">
      <dgm:prSet/>
      <dgm:spPr/>
      <dgm:t>
        <a:bodyPr/>
        <a:lstStyle/>
        <a:p>
          <a:endParaRPr lang="en-US"/>
        </a:p>
      </dgm:t>
    </dgm:pt>
    <dgm:pt modelId="{1A0F7CFB-9984-4A0B-8ED5-FAE882385EE7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Piaget helps us see children as active learners who think differently from adults and need play-based experiences (Berk, 2021).</a:t>
          </a:r>
        </a:p>
      </dgm:t>
    </dgm:pt>
    <dgm:pt modelId="{EF094101-9526-498A-8ECD-D2D2028D6D51}" type="parTrans" cxnId="{CBA20510-77C2-4C1C-96E6-F307DE6154A6}">
      <dgm:prSet/>
      <dgm:spPr/>
      <dgm:t>
        <a:bodyPr/>
        <a:lstStyle/>
        <a:p>
          <a:endParaRPr lang="en-US"/>
        </a:p>
      </dgm:t>
    </dgm:pt>
    <dgm:pt modelId="{B9402D8A-06BF-46EA-ADD8-B6558F963ED6}" type="sibTrans" cxnId="{CBA20510-77C2-4C1C-96E6-F307DE6154A6}">
      <dgm:prSet/>
      <dgm:spPr/>
      <dgm:t>
        <a:bodyPr/>
        <a:lstStyle/>
        <a:p>
          <a:endParaRPr lang="en-US"/>
        </a:p>
      </dgm:t>
    </dgm:pt>
    <dgm:pt modelId="{ABCFFEDC-0A08-427B-ADEB-234C72939F6B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Usefulness</a:t>
          </a:r>
        </a:p>
      </dgm:t>
    </dgm:pt>
    <dgm:pt modelId="{ACE495CA-8A00-4113-8B81-7B86459EC38C}" type="parTrans" cxnId="{919BAD59-BDBD-4D3D-9BB2-6EB917F2F9F6}">
      <dgm:prSet/>
      <dgm:spPr/>
      <dgm:t>
        <a:bodyPr/>
        <a:lstStyle/>
        <a:p>
          <a:endParaRPr lang="en-US"/>
        </a:p>
      </dgm:t>
    </dgm:pt>
    <dgm:pt modelId="{7026FA7E-E021-48E4-96F2-97ADF17CA731}" type="sibTrans" cxnId="{919BAD59-BDBD-4D3D-9BB2-6EB917F2F9F6}">
      <dgm:prSet/>
      <dgm:spPr/>
      <dgm:t>
        <a:bodyPr/>
        <a:lstStyle/>
        <a:p>
          <a:endParaRPr lang="en-US"/>
        </a:p>
      </dgm:t>
    </dgm:pt>
    <dgm:pt modelId="{E4A03E0A-BACD-4D51-8E7D-B015B04D744D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His stages help teachers plan suitable activities and expectations.</a:t>
          </a:r>
        </a:p>
      </dgm:t>
    </dgm:pt>
    <dgm:pt modelId="{60059809-851D-4843-B1CA-B22BB6F44958}" type="parTrans" cxnId="{B8EA5349-E717-4EEA-92A2-796E47766558}">
      <dgm:prSet/>
      <dgm:spPr/>
      <dgm:t>
        <a:bodyPr/>
        <a:lstStyle/>
        <a:p>
          <a:endParaRPr lang="en-US"/>
        </a:p>
      </dgm:t>
    </dgm:pt>
    <dgm:pt modelId="{2EF73C8A-5224-4E36-B8F6-8A5E2FBCDA9D}" type="sibTrans" cxnId="{B8EA5349-E717-4EEA-92A2-796E47766558}">
      <dgm:prSet/>
      <dgm:spPr/>
      <dgm:t>
        <a:bodyPr/>
        <a:lstStyle/>
        <a:p>
          <a:endParaRPr lang="en-US"/>
        </a:p>
      </dgm:t>
    </dgm:pt>
    <dgm:pt modelId="{C7C790D1-EA7C-4D26-A087-114EE706BC13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Limitations</a:t>
          </a:r>
        </a:p>
      </dgm:t>
    </dgm:pt>
    <dgm:pt modelId="{FA8ABD1F-097B-4DAC-B48B-F9C5ABBE2757}" type="parTrans" cxnId="{C40760B8-C7E7-42EE-85FF-D9ECBE2BD9AC}">
      <dgm:prSet/>
      <dgm:spPr/>
      <dgm:t>
        <a:bodyPr/>
        <a:lstStyle/>
        <a:p>
          <a:endParaRPr lang="en-US"/>
        </a:p>
      </dgm:t>
    </dgm:pt>
    <dgm:pt modelId="{47F7DD08-7738-48B3-93A5-636A92E8FB5D}" type="sibTrans" cxnId="{C40760B8-C7E7-42EE-85FF-D9ECBE2BD9AC}">
      <dgm:prSet/>
      <dgm:spPr/>
      <dgm:t>
        <a:bodyPr/>
        <a:lstStyle/>
        <a:p>
          <a:endParaRPr lang="en-US"/>
        </a:p>
      </dgm:t>
    </dgm:pt>
    <dgm:pt modelId="{450D94FA-91F4-4200-BCC9-9AAB998F58CB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The theory underestimates social and cultural influence—children also learn a lot from adults and peers (Vygotsky, 1978; Lourenço, 2012).</a:t>
          </a:r>
        </a:p>
      </dgm:t>
    </dgm:pt>
    <dgm:pt modelId="{0CF51DF4-7A06-47D9-AAA5-7C258C4442AB}" type="parTrans" cxnId="{87FD1DCD-5E13-4789-857B-EC82B48C7796}">
      <dgm:prSet/>
      <dgm:spPr/>
      <dgm:t>
        <a:bodyPr/>
        <a:lstStyle/>
        <a:p>
          <a:endParaRPr lang="en-US"/>
        </a:p>
      </dgm:t>
    </dgm:pt>
    <dgm:pt modelId="{51D69E80-E933-4FC2-8C18-7721E14659B9}" type="sibTrans" cxnId="{87FD1DCD-5E13-4789-857B-EC82B48C7796}">
      <dgm:prSet/>
      <dgm:spPr/>
      <dgm:t>
        <a:bodyPr/>
        <a:lstStyle/>
        <a:p>
          <a:endParaRPr lang="en-US"/>
        </a:p>
      </dgm:t>
    </dgm:pt>
    <dgm:pt modelId="{9CF48139-4532-4F0C-BBB7-150842CFFB06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Final Thought</a:t>
          </a:r>
        </a:p>
      </dgm:t>
    </dgm:pt>
    <dgm:pt modelId="{FD2E4465-B28A-4A48-ACC6-D78BE998F82C}" type="parTrans" cxnId="{78F225D9-9A9F-4A97-8330-71EA95C6777E}">
      <dgm:prSet/>
      <dgm:spPr/>
      <dgm:t>
        <a:bodyPr/>
        <a:lstStyle/>
        <a:p>
          <a:endParaRPr lang="en-US"/>
        </a:p>
      </dgm:t>
    </dgm:pt>
    <dgm:pt modelId="{2250CD0D-DEC7-446C-B4A9-033760224E64}" type="sibTrans" cxnId="{78F225D9-9A9F-4A97-8330-71EA95C6777E}">
      <dgm:prSet/>
      <dgm:spPr/>
      <dgm:t>
        <a:bodyPr/>
        <a:lstStyle/>
        <a:p>
          <a:endParaRPr lang="en-US"/>
        </a:p>
      </dgm:t>
    </dgm:pt>
    <dgm:pt modelId="{3F6942E3-6CAA-4A81-8806-249D862B138A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Montserrat" panose="00000500000000000000" pitchFamily="2" charset="0"/>
            </a:rPr>
            <a:t>Development is not always fixed by age; children progress at different speeds depending on background and support.</a:t>
          </a:r>
        </a:p>
      </dgm:t>
    </dgm:pt>
    <dgm:pt modelId="{FC2E9074-92BB-4B6B-8E58-49C76C19276E}" type="parTrans" cxnId="{82ECD886-8664-418F-9A52-A8006BEE9E33}">
      <dgm:prSet/>
      <dgm:spPr/>
      <dgm:t>
        <a:bodyPr/>
        <a:lstStyle/>
        <a:p>
          <a:endParaRPr lang="en-US"/>
        </a:p>
      </dgm:t>
    </dgm:pt>
    <dgm:pt modelId="{EC9C6984-1DB7-4A6C-92F4-6F2280961AB3}" type="sibTrans" cxnId="{82ECD886-8664-418F-9A52-A8006BEE9E33}">
      <dgm:prSet/>
      <dgm:spPr/>
      <dgm:t>
        <a:bodyPr/>
        <a:lstStyle/>
        <a:p>
          <a:endParaRPr lang="en-US"/>
        </a:p>
      </dgm:t>
    </dgm:pt>
    <dgm:pt modelId="{27B078BE-086A-419C-91CB-3DD7F48843AB}" type="pres">
      <dgm:prSet presAssocID="{450107C9-C407-4F7D-818E-AB5EB378A336}" presName="Name0" presStyleCnt="0">
        <dgm:presLayoutVars>
          <dgm:dir/>
          <dgm:animLvl val="lvl"/>
          <dgm:resizeHandles val="exact"/>
        </dgm:presLayoutVars>
      </dgm:prSet>
      <dgm:spPr/>
    </dgm:pt>
    <dgm:pt modelId="{93F20BB5-957E-4687-9B65-B9B8EE53B127}" type="pres">
      <dgm:prSet presAssocID="{55A3FD7C-C5E3-489C-8227-ECF6FC2351FD}" presName="composite" presStyleCnt="0"/>
      <dgm:spPr/>
    </dgm:pt>
    <dgm:pt modelId="{08BF3898-3E99-4BD1-AE34-31CAEF5974A0}" type="pres">
      <dgm:prSet presAssocID="{55A3FD7C-C5E3-489C-8227-ECF6FC2351FD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3960269A-3F3F-4950-929A-B27409171C9D}" type="pres">
      <dgm:prSet presAssocID="{55A3FD7C-C5E3-489C-8227-ECF6FC2351FD}" presName="desTx" presStyleLbl="alignAccFollowNode1" presStyleIdx="0" presStyleCnt="4">
        <dgm:presLayoutVars>
          <dgm:bulletEnabled val="1"/>
        </dgm:presLayoutVars>
      </dgm:prSet>
      <dgm:spPr/>
    </dgm:pt>
    <dgm:pt modelId="{867A5D5B-207C-4271-9F58-3F8C8150646E}" type="pres">
      <dgm:prSet presAssocID="{2B436BEE-1856-48A3-A5B3-822961E00E08}" presName="space" presStyleCnt="0"/>
      <dgm:spPr/>
    </dgm:pt>
    <dgm:pt modelId="{1EAA9B09-98BA-4B4D-B93E-E0BF53BDE5B7}" type="pres">
      <dgm:prSet presAssocID="{ABCFFEDC-0A08-427B-ADEB-234C72939F6B}" presName="composite" presStyleCnt="0"/>
      <dgm:spPr/>
    </dgm:pt>
    <dgm:pt modelId="{B88D1C15-2ECE-49DD-A2BF-CA0FEA939519}" type="pres">
      <dgm:prSet presAssocID="{ABCFFEDC-0A08-427B-ADEB-234C72939F6B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2F67D23A-A565-4844-A400-27EEBC94AAC7}" type="pres">
      <dgm:prSet presAssocID="{ABCFFEDC-0A08-427B-ADEB-234C72939F6B}" presName="desTx" presStyleLbl="alignAccFollowNode1" presStyleIdx="1" presStyleCnt="4">
        <dgm:presLayoutVars>
          <dgm:bulletEnabled val="1"/>
        </dgm:presLayoutVars>
      </dgm:prSet>
      <dgm:spPr/>
    </dgm:pt>
    <dgm:pt modelId="{C828ABB0-611A-439C-B72E-49A4C8E5780F}" type="pres">
      <dgm:prSet presAssocID="{7026FA7E-E021-48E4-96F2-97ADF17CA731}" presName="space" presStyleCnt="0"/>
      <dgm:spPr/>
    </dgm:pt>
    <dgm:pt modelId="{AE5F4A9C-0383-4042-B755-6832CA66DBF8}" type="pres">
      <dgm:prSet presAssocID="{C7C790D1-EA7C-4D26-A087-114EE706BC13}" presName="composite" presStyleCnt="0"/>
      <dgm:spPr/>
    </dgm:pt>
    <dgm:pt modelId="{3E1E7AE4-B9C7-44C6-82F8-E3EAE19F092E}" type="pres">
      <dgm:prSet presAssocID="{C7C790D1-EA7C-4D26-A087-114EE706BC13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334E22FD-F1BE-4E86-A496-0910E30D2CE5}" type="pres">
      <dgm:prSet presAssocID="{C7C790D1-EA7C-4D26-A087-114EE706BC13}" presName="desTx" presStyleLbl="alignAccFollowNode1" presStyleIdx="2" presStyleCnt="4">
        <dgm:presLayoutVars>
          <dgm:bulletEnabled val="1"/>
        </dgm:presLayoutVars>
      </dgm:prSet>
      <dgm:spPr/>
    </dgm:pt>
    <dgm:pt modelId="{012D2E0B-0099-46C7-B539-A41AED0901FE}" type="pres">
      <dgm:prSet presAssocID="{47F7DD08-7738-48B3-93A5-636A92E8FB5D}" presName="space" presStyleCnt="0"/>
      <dgm:spPr/>
    </dgm:pt>
    <dgm:pt modelId="{8C6C54B7-99C3-47A7-8D18-31F2CF0C999E}" type="pres">
      <dgm:prSet presAssocID="{9CF48139-4532-4F0C-BBB7-150842CFFB06}" presName="composite" presStyleCnt="0"/>
      <dgm:spPr/>
    </dgm:pt>
    <dgm:pt modelId="{31FECC6A-9C5D-46CD-ACBF-EA4750AB88F8}" type="pres">
      <dgm:prSet presAssocID="{9CF48139-4532-4F0C-BBB7-150842CFFB06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720BA263-C231-473A-A06F-735935B32FAD}" type="pres">
      <dgm:prSet presAssocID="{9CF48139-4532-4F0C-BBB7-150842CFFB06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F7B35C09-EE2D-435A-B0E3-A0D04CC3AE88}" srcId="{450107C9-C407-4F7D-818E-AB5EB378A336}" destId="{55A3FD7C-C5E3-489C-8227-ECF6FC2351FD}" srcOrd="0" destOrd="0" parTransId="{3E7554D3-2FD1-470F-BE24-637D980C80C9}" sibTransId="{2B436BEE-1856-48A3-A5B3-822961E00E08}"/>
    <dgm:cxn modelId="{CBA20510-77C2-4C1C-96E6-F307DE6154A6}" srcId="{55A3FD7C-C5E3-489C-8227-ECF6FC2351FD}" destId="{1A0F7CFB-9984-4A0B-8ED5-FAE882385EE7}" srcOrd="0" destOrd="0" parTransId="{EF094101-9526-498A-8ECD-D2D2028D6D51}" sibTransId="{B9402D8A-06BF-46EA-ADD8-B6558F963ED6}"/>
    <dgm:cxn modelId="{D212A018-C7A4-4904-9C91-BEF467D15801}" type="presOf" srcId="{E4A03E0A-BACD-4D51-8E7D-B015B04D744D}" destId="{2F67D23A-A565-4844-A400-27EEBC94AAC7}" srcOrd="0" destOrd="0" presId="urn:microsoft.com/office/officeart/2005/8/layout/hList1"/>
    <dgm:cxn modelId="{BC55DD5E-23F6-43A3-A03D-5762486F09F2}" type="presOf" srcId="{3F6942E3-6CAA-4A81-8806-249D862B138A}" destId="{720BA263-C231-473A-A06F-735935B32FAD}" srcOrd="0" destOrd="0" presId="urn:microsoft.com/office/officeart/2005/8/layout/hList1"/>
    <dgm:cxn modelId="{1162B842-BFF9-4C23-ACA6-281074D7D5ED}" type="presOf" srcId="{1A0F7CFB-9984-4A0B-8ED5-FAE882385EE7}" destId="{3960269A-3F3F-4950-929A-B27409171C9D}" srcOrd="0" destOrd="0" presId="urn:microsoft.com/office/officeart/2005/8/layout/hList1"/>
    <dgm:cxn modelId="{B8EA5349-E717-4EEA-92A2-796E47766558}" srcId="{ABCFFEDC-0A08-427B-ADEB-234C72939F6B}" destId="{E4A03E0A-BACD-4D51-8E7D-B015B04D744D}" srcOrd="0" destOrd="0" parTransId="{60059809-851D-4843-B1CA-B22BB6F44958}" sibTransId="{2EF73C8A-5224-4E36-B8F6-8A5E2FBCDA9D}"/>
    <dgm:cxn modelId="{7478E76A-01EA-4EE9-866C-126736B28CAA}" type="presOf" srcId="{450D94FA-91F4-4200-BCC9-9AAB998F58CB}" destId="{334E22FD-F1BE-4E86-A496-0910E30D2CE5}" srcOrd="0" destOrd="0" presId="urn:microsoft.com/office/officeart/2005/8/layout/hList1"/>
    <dgm:cxn modelId="{919BAD59-BDBD-4D3D-9BB2-6EB917F2F9F6}" srcId="{450107C9-C407-4F7D-818E-AB5EB378A336}" destId="{ABCFFEDC-0A08-427B-ADEB-234C72939F6B}" srcOrd="1" destOrd="0" parTransId="{ACE495CA-8A00-4113-8B81-7B86459EC38C}" sibTransId="{7026FA7E-E021-48E4-96F2-97ADF17CA731}"/>
    <dgm:cxn modelId="{82ECD886-8664-418F-9A52-A8006BEE9E33}" srcId="{9CF48139-4532-4F0C-BBB7-150842CFFB06}" destId="{3F6942E3-6CAA-4A81-8806-249D862B138A}" srcOrd="0" destOrd="0" parTransId="{FC2E9074-92BB-4B6B-8E58-49C76C19276E}" sibTransId="{EC9C6984-1DB7-4A6C-92F4-6F2280961AB3}"/>
    <dgm:cxn modelId="{1FF5F695-D21E-4A4F-BAD1-0AC6BDEF1EF4}" type="presOf" srcId="{ABCFFEDC-0A08-427B-ADEB-234C72939F6B}" destId="{B88D1C15-2ECE-49DD-A2BF-CA0FEA939519}" srcOrd="0" destOrd="0" presId="urn:microsoft.com/office/officeart/2005/8/layout/hList1"/>
    <dgm:cxn modelId="{20E002B5-3698-43FF-8C0D-EFE142FA958E}" type="presOf" srcId="{9CF48139-4532-4F0C-BBB7-150842CFFB06}" destId="{31FECC6A-9C5D-46CD-ACBF-EA4750AB88F8}" srcOrd="0" destOrd="0" presId="urn:microsoft.com/office/officeart/2005/8/layout/hList1"/>
    <dgm:cxn modelId="{C40760B8-C7E7-42EE-85FF-D9ECBE2BD9AC}" srcId="{450107C9-C407-4F7D-818E-AB5EB378A336}" destId="{C7C790D1-EA7C-4D26-A087-114EE706BC13}" srcOrd="2" destOrd="0" parTransId="{FA8ABD1F-097B-4DAC-B48B-F9C5ABBE2757}" sibTransId="{47F7DD08-7738-48B3-93A5-636A92E8FB5D}"/>
    <dgm:cxn modelId="{BEDFEFBC-A6F2-492A-A346-EA630B76A280}" type="presOf" srcId="{450107C9-C407-4F7D-818E-AB5EB378A336}" destId="{27B078BE-086A-419C-91CB-3DD7F48843AB}" srcOrd="0" destOrd="0" presId="urn:microsoft.com/office/officeart/2005/8/layout/hList1"/>
    <dgm:cxn modelId="{87FD1DCD-5E13-4789-857B-EC82B48C7796}" srcId="{C7C790D1-EA7C-4D26-A087-114EE706BC13}" destId="{450D94FA-91F4-4200-BCC9-9AAB998F58CB}" srcOrd="0" destOrd="0" parTransId="{0CF51DF4-7A06-47D9-AAA5-7C258C4442AB}" sibTransId="{51D69E80-E933-4FC2-8C18-7721E14659B9}"/>
    <dgm:cxn modelId="{60DD07D9-C465-4AE7-BA6D-8C8A0412F987}" type="presOf" srcId="{C7C790D1-EA7C-4D26-A087-114EE706BC13}" destId="{3E1E7AE4-B9C7-44C6-82F8-E3EAE19F092E}" srcOrd="0" destOrd="0" presId="urn:microsoft.com/office/officeart/2005/8/layout/hList1"/>
    <dgm:cxn modelId="{78F225D9-9A9F-4A97-8330-71EA95C6777E}" srcId="{450107C9-C407-4F7D-818E-AB5EB378A336}" destId="{9CF48139-4532-4F0C-BBB7-150842CFFB06}" srcOrd="3" destOrd="0" parTransId="{FD2E4465-B28A-4A48-ACC6-D78BE998F82C}" sibTransId="{2250CD0D-DEC7-446C-B4A9-033760224E64}"/>
    <dgm:cxn modelId="{945C29F4-8F6E-4FED-8843-80FC103B07B9}" type="presOf" srcId="{55A3FD7C-C5E3-489C-8227-ECF6FC2351FD}" destId="{08BF3898-3E99-4BD1-AE34-31CAEF5974A0}" srcOrd="0" destOrd="0" presId="urn:microsoft.com/office/officeart/2005/8/layout/hList1"/>
    <dgm:cxn modelId="{C8332F01-45ED-4195-99D6-927444819650}" type="presParOf" srcId="{27B078BE-086A-419C-91CB-3DD7F48843AB}" destId="{93F20BB5-957E-4687-9B65-B9B8EE53B127}" srcOrd="0" destOrd="0" presId="urn:microsoft.com/office/officeart/2005/8/layout/hList1"/>
    <dgm:cxn modelId="{314A94D4-2168-4CC6-B783-E36518553FDE}" type="presParOf" srcId="{93F20BB5-957E-4687-9B65-B9B8EE53B127}" destId="{08BF3898-3E99-4BD1-AE34-31CAEF5974A0}" srcOrd="0" destOrd="0" presId="urn:microsoft.com/office/officeart/2005/8/layout/hList1"/>
    <dgm:cxn modelId="{C61BF22B-DCC3-44AF-85FE-1378736EF13E}" type="presParOf" srcId="{93F20BB5-957E-4687-9B65-B9B8EE53B127}" destId="{3960269A-3F3F-4950-929A-B27409171C9D}" srcOrd="1" destOrd="0" presId="urn:microsoft.com/office/officeart/2005/8/layout/hList1"/>
    <dgm:cxn modelId="{DFA5B00C-15BC-4143-BF88-E9F39C67043F}" type="presParOf" srcId="{27B078BE-086A-419C-91CB-3DD7F48843AB}" destId="{867A5D5B-207C-4271-9F58-3F8C8150646E}" srcOrd="1" destOrd="0" presId="urn:microsoft.com/office/officeart/2005/8/layout/hList1"/>
    <dgm:cxn modelId="{E3A0D1FD-D2CC-42F9-9305-F12E9CD0CADD}" type="presParOf" srcId="{27B078BE-086A-419C-91CB-3DD7F48843AB}" destId="{1EAA9B09-98BA-4B4D-B93E-E0BF53BDE5B7}" srcOrd="2" destOrd="0" presId="urn:microsoft.com/office/officeart/2005/8/layout/hList1"/>
    <dgm:cxn modelId="{7B27A9B9-A2E7-4F4F-BF5C-6FD8168ED49C}" type="presParOf" srcId="{1EAA9B09-98BA-4B4D-B93E-E0BF53BDE5B7}" destId="{B88D1C15-2ECE-49DD-A2BF-CA0FEA939519}" srcOrd="0" destOrd="0" presId="urn:microsoft.com/office/officeart/2005/8/layout/hList1"/>
    <dgm:cxn modelId="{C0F69099-7DB8-4A57-93BB-43C736ED194E}" type="presParOf" srcId="{1EAA9B09-98BA-4B4D-B93E-E0BF53BDE5B7}" destId="{2F67D23A-A565-4844-A400-27EEBC94AAC7}" srcOrd="1" destOrd="0" presId="urn:microsoft.com/office/officeart/2005/8/layout/hList1"/>
    <dgm:cxn modelId="{2571D7FA-B8F2-4178-AE75-4FADE53428C8}" type="presParOf" srcId="{27B078BE-086A-419C-91CB-3DD7F48843AB}" destId="{C828ABB0-611A-439C-B72E-49A4C8E5780F}" srcOrd="3" destOrd="0" presId="urn:microsoft.com/office/officeart/2005/8/layout/hList1"/>
    <dgm:cxn modelId="{F531F453-D199-44CF-81B8-B8D2D3AD3EFB}" type="presParOf" srcId="{27B078BE-086A-419C-91CB-3DD7F48843AB}" destId="{AE5F4A9C-0383-4042-B755-6832CA66DBF8}" srcOrd="4" destOrd="0" presId="urn:microsoft.com/office/officeart/2005/8/layout/hList1"/>
    <dgm:cxn modelId="{5124721C-471C-41A6-9E87-8F3039D193D0}" type="presParOf" srcId="{AE5F4A9C-0383-4042-B755-6832CA66DBF8}" destId="{3E1E7AE4-B9C7-44C6-82F8-E3EAE19F092E}" srcOrd="0" destOrd="0" presId="urn:microsoft.com/office/officeart/2005/8/layout/hList1"/>
    <dgm:cxn modelId="{4A1B08D0-1850-4C5F-8008-B43FA7322497}" type="presParOf" srcId="{AE5F4A9C-0383-4042-B755-6832CA66DBF8}" destId="{334E22FD-F1BE-4E86-A496-0910E30D2CE5}" srcOrd="1" destOrd="0" presId="urn:microsoft.com/office/officeart/2005/8/layout/hList1"/>
    <dgm:cxn modelId="{B93292F8-5717-4415-98EB-F879532ED54A}" type="presParOf" srcId="{27B078BE-086A-419C-91CB-3DD7F48843AB}" destId="{012D2E0B-0099-46C7-B539-A41AED0901FE}" srcOrd="5" destOrd="0" presId="urn:microsoft.com/office/officeart/2005/8/layout/hList1"/>
    <dgm:cxn modelId="{BAF31EC3-071F-4FB4-A564-3774E04F70B8}" type="presParOf" srcId="{27B078BE-086A-419C-91CB-3DD7F48843AB}" destId="{8C6C54B7-99C3-47A7-8D18-31F2CF0C999E}" srcOrd="6" destOrd="0" presId="urn:microsoft.com/office/officeart/2005/8/layout/hList1"/>
    <dgm:cxn modelId="{16E36C3B-9C6C-4C9C-B50A-2DD31C97DA3B}" type="presParOf" srcId="{8C6C54B7-99C3-47A7-8D18-31F2CF0C999E}" destId="{31FECC6A-9C5D-46CD-ACBF-EA4750AB88F8}" srcOrd="0" destOrd="0" presId="urn:microsoft.com/office/officeart/2005/8/layout/hList1"/>
    <dgm:cxn modelId="{64B06008-CE2A-4B8A-96BA-FD1780484FD7}" type="presParOf" srcId="{8C6C54B7-99C3-47A7-8D18-31F2CF0C999E}" destId="{720BA263-C231-473A-A06F-735935B32FA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D88D58-F2EF-4FAF-974F-6C4E69DAB681}">
      <dsp:nvSpPr>
        <dsp:cNvPr id="0" name=""/>
        <dsp:cNvSpPr/>
      </dsp:nvSpPr>
      <dsp:spPr>
        <a:xfrm>
          <a:off x="-9185064" y="-1403415"/>
          <a:ext cx="10934832" cy="10934832"/>
        </a:xfrm>
        <a:prstGeom prst="blockArc">
          <a:avLst>
            <a:gd name="adj1" fmla="val 18900000"/>
            <a:gd name="adj2" fmla="val 2700000"/>
            <a:gd name="adj3" fmla="val 198"/>
          </a:avLst>
        </a:pr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31F289-7B15-42D7-B8E0-2038DB770E57}">
      <dsp:nvSpPr>
        <dsp:cNvPr id="0" name=""/>
        <dsp:cNvSpPr/>
      </dsp:nvSpPr>
      <dsp:spPr>
        <a:xfrm>
          <a:off x="1128166" y="812800"/>
          <a:ext cx="10951667" cy="1625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0320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Montserrat" panose="00000500000000000000" pitchFamily="2" charset="0"/>
            </a:rPr>
            <a:t>Amira is 3 years old and has just started nursery. She shows anxiety when her carers leave, speaks very little, and finds it hard to join group play.</a:t>
          </a:r>
        </a:p>
      </dsp:txBody>
      <dsp:txXfrm>
        <a:off x="1128166" y="812800"/>
        <a:ext cx="10951667" cy="1625600"/>
      </dsp:txXfrm>
    </dsp:sp>
    <dsp:sp modelId="{2787737A-173B-4A16-9F9C-8F4CD83E3F32}">
      <dsp:nvSpPr>
        <dsp:cNvPr id="0" name=""/>
        <dsp:cNvSpPr/>
      </dsp:nvSpPr>
      <dsp:spPr>
        <a:xfrm>
          <a:off x="112166" y="609600"/>
          <a:ext cx="2032000" cy="2032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D3F652-AD6D-45D5-AD1E-79625B9D7ACA}">
      <dsp:nvSpPr>
        <dsp:cNvPr id="0" name=""/>
        <dsp:cNvSpPr/>
      </dsp:nvSpPr>
      <dsp:spPr>
        <a:xfrm>
          <a:off x="1719072" y="3251199"/>
          <a:ext cx="10360761" cy="1625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0320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Montserrat" panose="00000500000000000000" pitchFamily="2" charset="0"/>
            </a:rPr>
            <a:t>These </a:t>
          </a:r>
          <a:r>
            <a:rPr lang="en-US" sz="2600" kern="1200" dirty="0" err="1">
              <a:latin typeface="Montserrat" panose="00000500000000000000" pitchFamily="2" charset="0"/>
            </a:rPr>
            <a:t>behaviours</a:t>
          </a:r>
          <a:r>
            <a:rPr lang="en-US" sz="2600" kern="1200" dirty="0">
              <a:latin typeface="Montserrat" panose="00000500000000000000" pitchFamily="2" charset="0"/>
            </a:rPr>
            <a:t> are common for some children starting early years education, especially when they feel uncertain or need time to build trust (Shonkoff &amp; Phillips, 2000).</a:t>
          </a:r>
        </a:p>
      </dsp:txBody>
      <dsp:txXfrm>
        <a:off x="1719072" y="3251199"/>
        <a:ext cx="10360761" cy="1625600"/>
      </dsp:txXfrm>
    </dsp:sp>
    <dsp:sp modelId="{24D82E27-9B63-4DA2-BBC0-E33E5FBDB02F}">
      <dsp:nvSpPr>
        <dsp:cNvPr id="0" name=""/>
        <dsp:cNvSpPr/>
      </dsp:nvSpPr>
      <dsp:spPr>
        <a:xfrm>
          <a:off x="703072" y="3047999"/>
          <a:ext cx="2032000" cy="2032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73317B-3D04-4FCA-86E2-6397E609CEC6}">
      <dsp:nvSpPr>
        <dsp:cNvPr id="0" name=""/>
        <dsp:cNvSpPr/>
      </dsp:nvSpPr>
      <dsp:spPr>
        <a:xfrm>
          <a:off x="1128166" y="5689600"/>
          <a:ext cx="10951667" cy="1625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0320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Montserrat" panose="00000500000000000000" pitchFamily="2" charset="0"/>
            </a:rPr>
            <a:t>My aim is to understand Amira’s developmental needs using Piaget’s theory and to plan strategies that help her feel safe, confident, and ready to learn (Raver, 2002).</a:t>
          </a:r>
        </a:p>
      </dsp:txBody>
      <dsp:txXfrm>
        <a:off x="1128166" y="5689600"/>
        <a:ext cx="10951667" cy="1625600"/>
      </dsp:txXfrm>
    </dsp:sp>
    <dsp:sp modelId="{85C201FA-4084-471A-A625-2B1C0A1DB9C5}">
      <dsp:nvSpPr>
        <dsp:cNvPr id="0" name=""/>
        <dsp:cNvSpPr/>
      </dsp:nvSpPr>
      <dsp:spPr>
        <a:xfrm>
          <a:off x="112166" y="5486400"/>
          <a:ext cx="2032000" cy="2032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6B345E-3B0C-4E40-B96A-DF883C28520B}">
      <dsp:nvSpPr>
        <dsp:cNvPr id="0" name=""/>
        <dsp:cNvSpPr/>
      </dsp:nvSpPr>
      <dsp:spPr>
        <a:xfrm>
          <a:off x="0" y="0"/>
          <a:ext cx="9061770" cy="16028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Montserrat" panose="00000500000000000000" pitchFamily="2" charset="0"/>
            </a:rPr>
            <a:t>Early childhood is a rapid period of change in thinking, language, emotions, and physical growth (Berk, 2021).</a:t>
          </a:r>
        </a:p>
      </dsp:txBody>
      <dsp:txXfrm>
        <a:off x="46947" y="46947"/>
        <a:ext cx="7332123" cy="1508998"/>
      </dsp:txXfrm>
    </dsp:sp>
    <dsp:sp modelId="{3496C2CF-40A3-4F4C-8062-DA70E47911FF}">
      <dsp:nvSpPr>
        <dsp:cNvPr id="0" name=""/>
        <dsp:cNvSpPr/>
      </dsp:nvSpPr>
      <dsp:spPr>
        <a:xfrm>
          <a:off x="799567" y="1870041"/>
          <a:ext cx="9061770" cy="16028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Montserrat" panose="00000500000000000000" pitchFamily="2" charset="0"/>
            </a:rPr>
            <a:t>Children learn through play, communication, and relationships with adults and peers.</a:t>
          </a:r>
        </a:p>
      </dsp:txBody>
      <dsp:txXfrm>
        <a:off x="846514" y="1916988"/>
        <a:ext cx="7126427" cy="1508998"/>
      </dsp:txXfrm>
    </dsp:sp>
    <dsp:sp modelId="{3B08F55A-56A1-4402-B7CD-766C210E9589}">
      <dsp:nvSpPr>
        <dsp:cNvPr id="0" name=""/>
        <dsp:cNvSpPr/>
      </dsp:nvSpPr>
      <dsp:spPr>
        <a:xfrm>
          <a:off x="1599135" y="3740083"/>
          <a:ext cx="9061770" cy="16028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Montserrat" panose="00000500000000000000" pitchFamily="2" charset="0"/>
            </a:rPr>
            <a:t>Big transitions, like starting nursery, can cause temporary stress or anxiety, so calm routines and familiar adults are important for adjustment (Shonkoff &amp; Phillips, 2000).</a:t>
          </a:r>
        </a:p>
      </dsp:txBody>
      <dsp:txXfrm>
        <a:off x="1646082" y="3787030"/>
        <a:ext cx="7126427" cy="1508998"/>
      </dsp:txXfrm>
    </dsp:sp>
    <dsp:sp modelId="{41D8A40D-CC04-45EC-9FEE-BFFF96877BFC}">
      <dsp:nvSpPr>
        <dsp:cNvPr id="0" name=""/>
        <dsp:cNvSpPr/>
      </dsp:nvSpPr>
      <dsp:spPr>
        <a:xfrm>
          <a:off x="8019889" y="1215527"/>
          <a:ext cx="1041880" cy="104188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54312" y="1215527"/>
        <a:ext cx="573034" cy="784015"/>
      </dsp:txXfrm>
    </dsp:sp>
    <dsp:sp modelId="{3537E722-DA9B-43E2-B51A-40B2DAD020F2}">
      <dsp:nvSpPr>
        <dsp:cNvPr id="0" name=""/>
        <dsp:cNvSpPr/>
      </dsp:nvSpPr>
      <dsp:spPr>
        <a:xfrm>
          <a:off x="8819457" y="3074882"/>
          <a:ext cx="1041880" cy="104188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53880" y="3074882"/>
        <a:ext cx="573034" cy="7840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072BE8-2E89-4F83-8A9B-4F7720BF9C38}">
      <dsp:nvSpPr>
        <dsp:cNvPr id="0" name=""/>
        <dsp:cNvSpPr/>
      </dsp:nvSpPr>
      <dsp:spPr>
        <a:xfrm>
          <a:off x="-8422453" y="-1286383"/>
          <a:ext cx="10020343" cy="10020343"/>
        </a:xfrm>
        <a:prstGeom prst="blockArc">
          <a:avLst>
            <a:gd name="adj1" fmla="val 18900000"/>
            <a:gd name="adj2" fmla="val 2700000"/>
            <a:gd name="adj3" fmla="val 216"/>
          </a:avLst>
        </a:pr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6DA2DB-E010-48AD-B41D-C5AE4B27C490}">
      <dsp:nvSpPr>
        <dsp:cNvPr id="0" name=""/>
        <dsp:cNvSpPr/>
      </dsp:nvSpPr>
      <dsp:spPr>
        <a:xfrm>
          <a:off x="697201" y="465324"/>
          <a:ext cx="9176372" cy="9312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9176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Montserrat" panose="00000500000000000000" pitchFamily="2" charset="0"/>
            </a:rPr>
            <a:t>Jean Piaget believed children are active learners who build knowledge by exploring and interacting with their world (Piaget, 1952).</a:t>
          </a:r>
        </a:p>
      </dsp:txBody>
      <dsp:txXfrm>
        <a:off x="697201" y="465324"/>
        <a:ext cx="9176372" cy="931245"/>
      </dsp:txXfrm>
    </dsp:sp>
    <dsp:sp modelId="{5464DDD1-A2B2-4616-B9EB-07902D3A4DF8}">
      <dsp:nvSpPr>
        <dsp:cNvPr id="0" name=""/>
        <dsp:cNvSpPr/>
      </dsp:nvSpPr>
      <dsp:spPr>
        <a:xfrm>
          <a:off x="115173" y="348918"/>
          <a:ext cx="1164056" cy="116405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EF4704-E3F4-4C4B-B643-C2218BC7AE4C}">
      <dsp:nvSpPr>
        <dsp:cNvPr id="0" name=""/>
        <dsp:cNvSpPr/>
      </dsp:nvSpPr>
      <dsp:spPr>
        <a:xfrm>
          <a:off x="1364504" y="1861745"/>
          <a:ext cx="8509069" cy="9312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9176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Montserrat" panose="00000500000000000000" pitchFamily="2" charset="0"/>
            </a:rPr>
            <a:t>He described development in stages and explained that children create schemas—mental patterns they use to understand experiences.</a:t>
          </a:r>
        </a:p>
      </dsp:txBody>
      <dsp:txXfrm>
        <a:off x="1364504" y="1861745"/>
        <a:ext cx="8509069" cy="931245"/>
      </dsp:txXfrm>
    </dsp:sp>
    <dsp:sp modelId="{687A398C-BD16-4B3E-93A1-2C05CAF17A08}">
      <dsp:nvSpPr>
        <dsp:cNvPr id="0" name=""/>
        <dsp:cNvSpPr/>
      </dsp:nvSpPr>
      <dsp:spPr>
        <a:xfrm>
          <a:off x="782476" y="1745339"/>
          <a:ext cx="1164056" cy="116405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39CEB9-5D54-4DBC-9929-3259D83CDE9A}">
      <dsp:nvSpPr>
        <dsp:cNvPr id="0" name=""/>
        <dsp:cNvSpPr/>
      </dsp:nvSpPr>
      <dsp:spPr>
        <a:xfrm>
          <a:off x="1569312" y="3258165"/>
          <a:ext cx="8304260" cy="9312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9176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Montserrat" panose="00000500000000000000" pitchFamily="2" charset="0"/>
            </a:rPr>
            <a:t>When new information appears, they use assimilation (fitting it into what they know) or accommodation (changing their ideas).</a:t>
          </a:r>
        </a:p>
      </dsp:txBody>
      <dsp:txXfrm>
        <a:off x="1569312" y="3258165"/>
        <a:ext cx="8304260" cy="931245"/>
      </dsp:txXfrm>
    </dsp:sp>
    <dsp:sp modelId="{1644852A-C8AC-4BD9-BA5C-6FDACC0570C9}">
      <dsp:nvSpPr>
        <dsp:cNvPr id="0" name=""/>
        <dsp:cNvSpPr/>
      </dsp:nvSpPr>
      <dsp:spPr>
        <a:xfrm>
          <a:off x="987284" y="3141760"/>
          <a:ext cx="1164056" cy="116405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0D7275-2987-4D1D-987A-282DD3E9A77F}">
      <dsp:nvSpPr>
        <dsp:cNvPr id="0" name=""/>
        <dsp:cNvSpPr/>
      </dsp:nvSpPr>
      <dsp:spPr>
        <a:xfrm>
          <a:off x="1364504" y="4654586"/>
          <a:ext cx="8509069" cy="9312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9176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Montserrat" panose="00000500000000000000" pitchFamily="2" charset="0"/>
            </a:rPr>
            <a:t>This process helps them find balance, or </a:t>
          </a:r>
          <a:r>
            <a:rPr lang="en-US" sz="1900" i="1" kern="1200" dirty="0">
              <a:latin typeface="Montserrat" panose="00000500000000000000" pitchFamily="2" charset="0"/>
            </a:rPr>
            <a:t>equilibration</a:t>
          </a:r>
          <a:r>
            <a:rPr lang="en-US" sz="1900" kern="1200" dirty="0">
              <a:latin typeface="Montserrat" panose="00000500000000000000" pitchFamily="2" charset="0"/>
            </a:rPr>
            <a:t>, between new and old learning (Berk, 2021).</a:t>
          </a:r>
        </a:p>
      </dsp:txBody>
      <dsp:txXfrm>
        <a:off x="1364504" y="4654586"/>
        <a:ext cx="8509069" cy="931245"/>
      </dsp:txXfrm>
    </dsp:sp>
    <dsp:sp modelId="{44C9D21D-159F-408C-8430-6C4C423A7E35}">
      <dsp:nvSpPr>
        <dsp:cNvPr id="0" name=""/>
        <dsp:cNvSpPr/>
      </dsp:nvSpPr>
      <dsp:spPr>
        <a:xfrm>
          <a:off x="782476" y="4538181"/>
          <a:ext cx="1164056" cy="116405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CAAC18-3622-4E20-A5F3-751A23EA0C5A}">
      <dsp:nvSpPr>
        <dsp:cNvPr id="0" name=""/>
        <dsp:cNvSpPr/>
      </dsp:nvSpPr>
      <dsp:spPr>
        <a:xfrm>
          <a:off x="697201" y="6051007"/>
          <a:ext cx="9176372" cy="9312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9176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Montserrat" panose="00000500000000000000" pitchFamily="2" charset="0"/>
            </a:rPr>
            <a:t>The theory is relevant to early years because it reminds us that learning must match a child’s stage and be based on discovery and play.</a:t>
          </a:r>
        </a:p>
      </dsp:txBody>
      <dsp:txXfrm>
        <a:off x="697201" y="6051007"/>
        <a:ext cx="9176372" cy="931245"/>
      </dsp:txXfrm>
    </dsp:sp>
    <dsp:sp modelId="{83CDCFBF-935A-41FF-90C0-549E4666A30F}">
      <dsp:nvSpPr>
        <dsp:cNvPr id="0" name=""/>
        <dsp:cNvSpPr/>
      </dsp:nvSpPr>
      <dsp:spPr>
        <a:xfrm>
          <a:off x="115173" y="5934601"/>
          <a:ext cx="1164056" cy="116405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D88D58-F2EF-4FAF-974F-6C4E69DAB681}">
      <dsp:nvSpPr>
        <dsp:cNvPr id="0" name=""/>
        <dsp:cNvSpPr/>
      </dsp:nvSpPr>
      <dsp:spPr>
        <a:xfrm>
          <a:off x="-9192271" y="-1403415"/>
          <a:ext cx="10934832" cy="10934832"/>
        </a:xfrm>
        <a:prstGeom prst="blockArc">
          <a:avLst>
            <a:gd name="adj1" fmla="val 18900000"/>
            <a:gd name="adj2" fmla="val 2700000"/>
            <a:gd name="adj3" fmla="val 198"/>
          </a:avLst>
        </a:pr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31F289-7B15-42D7-B8E0-2038DB770E57}">
      <dsp:nvSpPr>
        <dsp:cNvPr id="0" name=""/>
        <dsp:cNvSpPr/>
      </dsp:nvSpPr>
      <dsp:spPr>
        <a:xfrm>
          <a:off x="911257" y="624880"/>
          <a:ext cx="11161369" cy="12504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2514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Montserrat" panose="00000500000000000000" pitchFamily="2" charset="0"/>
            </a:rPr>
            <a:t>Amira is in Piaget’s pre-operational stage, where children think symbolically but not yet logically (Piaget, 1952).</a:t>
          </a:r>
        </a:p>
      </dsp:txBody>
      <dsp:txXfrm>
        <a:off x="911257" y="624880"/>
        <a:ext cx="11161369" cy="1250411"/>
      </dsp:txXfrm>
    </dsp:sp>
    <dsp:sp modelId="{2787737A-173B-4A16-9F9C-8F4CD83E3F32}">
      <dsp:nvSpPr>
        <dsp:cNvPr id="0" name=""/>
        <dsp:cNvSpPr/>
      </dsp:nvSpPr>
      <dsp:spPr>
        <a:xfrm>
          <a:off x="129750" y="468579"/>
          <a:ext cx="1563014" cy="156301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D3F652-AD6D-45D5-AD1E-79625B9D7ACA}">
      <dsp:nvSpPr>
        <dsp:cNvPr id="0" name=""/>
        <dsp:cNvSpPr/>
      </dsp:nvSpPr>
      <dsp:spPr>
        <a:xfrm>
          <a:off x="1628146" y="2500823"/>
          <a:ext cx="10444480" cy="12504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2514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Montserrat" panose="00000500000000000000" pitchFamily="2" charset="0"/>
            </a:rPr>
            <a:t>At this age they use pretend play, learn through hands-on experiences, and may see the world only from their own point of view (egocentrism).</a:t>
          </a:r>
        </a:p>
      </dsp:txBody>
      <dsp:txXfrm>
        <a:off x="1628146" y="2500823"/>
        <a:ext cx="10444480" cy="1250411"/>
      </dsp:txXfrm>
    </dsp:sp>
    <dsp:sp modelId="{24D82E27-9B63-4DA2-BBC0-E33E5FBDB02F}">
      <dsp:nvSpPr>
        <dsp:cNvPr id="0" name=""/>
        <dsp:cNvSpPr/>
      </dsp:nvSpPr>
      <dsp:spPr>
        <a:xfrm>
          <a:off x="846639" y="2344521"/>
          <a:ext cx="1563014" cy="156301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73317B-3D04-4FCA-86E2-6397E609CEC6}">
      <dsp:nvSpPr>
        <dsp:cNvPr id="0" name=""/>
        <dsp:cNvSpPr/>
      </dsp:nvSpPr>
      <dsp:spPr>
        <a:xfrm>
          <a:off x="1628146" y="4376765"/>
          <a:ext cx="10444480" cy="12504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2514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Montserrat" panose="00000500000000000000" pitchFamily="2" charset="0"/>
            </a:rPr>
            <a:t>They often find it hard to understand group rules or share ideas in play.</a:t>
          </a:r>
        </a:p>
      </dsp:txBody>
      <dsp:txXfrm>
        <a:off x="1628146" y="4376765"/>
        <a:ext cx="10444480" cy="1250411"/>
      </dsp:txXfrm>
    </dsp:sp>
    <dsp:sp modelId="{85C201FA-4084-471A-A625-2B1C0A1DB9C5}">
      <dsp:nvSpPr>
        <dsp:cNvPr id="0" name=""/>
        <dsp:cNvSpPr/>
      </dsp:nvSpPr>
      <dsp:spPr>
        <a:xfrm>
          <a:off x="846639" y="4220464"/>
          <a:ext cx="1563014" cy="156301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2FC35C-5F0B-424D-8F0D-1584CE53C01D}">
      <dsp:nvSpPr>
        <dsp:cNvPr id="0" name=""/>
        <dsp:cNvSpPr/>
      </dsp:nvSpPr>
      <dsp:spPr>
        <a:xfrm>
          <a:off x="911257" y="6252707"/>
          <a:ext cx="11161369" cy="12504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2514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Montserrat" panose="00000500000000000000" pitchFamily="2" charset="0"/>
            </a:rPr>
            <a:t>Knowing this helps practitioners </a:t>
          </a:r>
          <a:r>
            <a:rPr lang="en-US" sz="2600" kern="1200" dirty="0" err="1">
              <a:latin typeface="Montserrat" panose="00000500000000000000" pitchFamily="2" charset="0"/>
            </a:rPr>
            <a:t>realise</a:t>
          </a:r>
          <a:r>
            <a:rPr lang="en-US" sz="2600" kern="1200" dirty="0">
              <a:latin typeface="Montserrat" panose="00000500000000000000" pitchFamily="2" charset="0"/>
            </a:rPr>
            <a:t> Amira’s limited group play is developmentally normal and can be gently supported.</a:t>
          </a:r>
        </a:p>
      </dsp:txBody>
      <dsp:txXfrm>
        <a:off x="911257" y="6252707"/>
        <a:ext cx="11161369" cy="1250411"/>
      </dsp:txXfrm>
    </dsp:sp>
    <dsp:sp modelId="{ADB4C215-906A-4F08-8D86-A0B494FB0D66}">
      <dsp:nvSpPr>
        <dsp:cNvPr id="0" name=""/>
        <dsp:cNvSpPr/>
      </dsp:nvSpPr>
      <dsp:spPr>
        <a:xfrm>
          <a:off x="129750" y="6096406"/>
          <a:ext cx="1563014" cy="156301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7BBFBE-A30E-4696-8F6B-C112BB6579B3}">
      <dsp:nvSpPr>
        <dsp:cNvPr id="0" name=""/>
        <dsp:cNvSpPr/>
      </dsp:nvSpPr>
      <dsp:spPr>
        <a:xfrm>
          <a:off x="1290039" y="0"/>
          <a:ext cx="7099235" cy="7099235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1E4701-0F48-43EF-9F72-5F5058451789}">
      <dsp:nvSpPr>
        <dsp:cNvPr id="0" name=""/>
        <dsp:cNvSpPr/>
      </dsp:nvSpPr>
      <dsp:spPr>
        <a:xfrm>
          <a:off x="4839657" y="710616"/>
          <a:ext cx="4614502" cy="1261778"/>
        </a:xfrm>
        <a:prstGeom prst="round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Montserrat" panose="00000500000000000000" pitchFamily="2" charset="0"/>
            </a:rPr>
            <a:t>Piaget encourages learning through play rather than direct teaching (Ginsburg, 2007).</a:t>
          </a:r>
        </a:p>
      </dsp:txBody>
      <dsp:txXfrm>
        <a:off x="4901252" y="772211"/>
        <a:ext cx="4491312" cy="1138588"/>
      </dsp:txXfrm>
    </dsp:sp>
    <dsp:sp modelId="{545B8297-4C69-4079-9664-2785EE2AB4E1}">
      <dsp:nvSpPr>
        <dsp:cNvPr id="0" name=""/>
        <dsp:cNvSpPr/>
      </dsp:nvSpPr>
      <dsp:spPr>
        <a:xfrm>
          <a:off x="4807678" y="2099894"/>
          <a:ext cx="4614502" cy="1261778"/>
        </a:xfrm>
        <a:prstGeom prst="round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Montserrat" panose="00000500000000000000" pitchFamily="2" charset="0"/>
            </a:rPr>
            <a:t>Activities should be interactive, creative, and at the child’s level—for example, puzzles, sand play, or pretend cooking.</a:t>
          </a:r>
        </a:p>
      </dsp:txBody>
      <dsp:txXfrm>
        <a:off x="4869273" y="2161489"/>
        <a:ext cx="4491312" cy="1138588"/>
      </dsp:txXfrm>
    </dsp:sp>
    <dsp:sp modelId="{CAC5F881-515F-4A33-A757-495732D9BADB}">
      <dsp:nvSpPr>
        <dsp:cNvPr id="0" name=""/>
        <dsp:cNvSpPr/>
      </dsp:nvSpPr>
      <dsp:spPr>
        <a:xfrm>
          <a:off x="4839657" y="3549617"/>
          <a:ext cx="4614502" cy="1261778"/>
        </a:xfrm>
        <a:prstGeom prst="round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Montserrat" panose="00000500000000000000" pitchFamily="2" charset="0"/>
            </a:rPr>
            <a:t>Practitioners can observe how each child explores and adapt tasks to match their stage of thinking (NAEYC, 2009).</a:t>
          </a:r>
        </a:p>
      </dsp:txBody>
      <dsp:txXfrm>
        <a:off x="4901252" y="3611212"/>
        <a:ext cx="4491312" cy="1138588"/>
      </dsp:txXfrm>
    </dsp:sp>
    <dsp:sp modelId="{E447A0FA-C4D1-40E6-B56B-ED665D31E493}">
      <dsp:nvSpPr>
        <dsp:cNvPr id="0" name=""/>
        <dsp:cNvSpPr/>
      </dsp:nvSpPr>
      <dsp:spPr>
        <a:xfrm>
          <a:off x="4839657" y="4969117"/>
          <a:ext cx="4614502" cy="1261778"/>
        </a:xfrm>
        <a:prstGeom prst="round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Montserrat" panose="00000500000000000000" pitchFamily="2" charset="0"/>
            </a:rPr>
            <a:t>This helps children like Amira learn naturally, gain confidence, and express ideas in their own way.</a:t>
          </a:r>
        </a:p>
      </dsp:txBody>
      <dsp:txXfrm>
        <a:off x="4901252" y="5030712"/>
        <a:ext cx="4491312" cy="113858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6CF2C4-5040-41E4-BDA0-BF9C293E1ADB}">
      <dsp:nvSpPr>
        <dsp:cNvPr id="0" name=""/>
        <dsp:cNvSpPr/>
      </dsp:nvSpPr>
      <dsp:spPr>
        <a:xfrm>
          <a:off x="0" y="0"/>
          <a:ext cx="8364280" cy="149199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Amira’s limited speech may reflect early development of symbolic thought—she is still connecting words to ideas (Rowe, 2012).</a:t>
          </a:r>
        </a:p>
      </dsp:txBody>
      <dsp:txXfrm>
        <a:off x="43699" y="43699"/>
        <a:ext cx="6628226" cy="1404598"/>
      </dsp:txXfrm>
    </dsp:sp>
    <dsp:sp modelId="{0FC05419-27B8-4515-A007-6DB5945CFDAB}">
      <dsp:nvSpPr>
        <dsp:cNvPr id="0" name=""/>
        <dsp:cNvSpPr/>
      </dsp:nvSpPr>
      <dsp:spPr>
        <a:xfrm>
          <a:off x="700508" y="1763268"/>
          <a:ext cx="8364280" cy="149199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Her anxiety when carers leave shows she needs more emotional security before focusing on learning (Ahnert, </a:t>
          </a:r>
          <a:r>
            <a:rPr lang="en-US" sz="2200" kern="1200" dirty="0" err="1">
              <a:latin typeface="Montserrat" panose="00000500000000000000" pitchFamily="2" charset="0"/>
            </a:rPr>
            <a:t>Pinquart</a:t>
          </a:r>
          <a:r>
            <a:rPr lang="en-US" sz="2200" kern="1200" dirty="0">
              <a:latin typeface="Montserrat" panose="00000500000000000000" pitchFamily="2" charset="0"/>
            </a:rPr>
            <a:t> &amp; Lamb, 2006).</a:t>
          </a:r>
        </a:p>
      </dsp:txBody>
      <dsp:txXfrm>
        <a:off x="744207" y="1806967"/>
        <a:ext cx="6606576" cy="1404598"/>
      </dsp:txXfrm>
    </dsp:sp>
    <dsp:sp modelId="{F0B907F6-ACFD-435A-9B41-DCB995DFE6C8}">
      <dsp:nvSpPr>
        <dsp:cNvPr id="0" name=""/>
        <dsp:cNvSpPr/>
      </dsp:nvSpPr>
      <dsp:spPr>
        <a:xfrm>
          <a:off x="1390561" y="3526536"/>
          <a:ext cx="8364280" cy="149199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Her struggle in group play fits Piaget’s view that young children begin with parallel play (playing beside others, not with them) before developing cooperative play (Parten, 1932).</a:t>
          </a:r>
        </a:p>
      </dsp:txBody>
      <dsp:txXfrm>
        <a:off x="1434260" y="3570235"/>
        <a:ext cx="6617031" cy="1404598"/>
      </dsp:txXfrm>
    </dsp:sp>
    <dsp:sp modelId="{54DD692C-0543-4C76-AE9C-180C021F0C76}">
      <dsp:nvSpPr>
        <dsp:cNvPr id="0" name=""/>
        <dsp:cNvSpPr/>
      </dsp:nvSpPr>
      <dsp:spPr>
        <a:xfrm>
          <a:off x="2091070" y="5289804"/>
          <a:ext cx="8364280" cy="149199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Overall, Amira is showing </a:t>
          </a:r>
          <a:r>
            <a:rPr lang="en-US" sz="2200" kern="1200" dirty="0" err="1">
              <a:latin typeface="Montserrat" panose="00000500000000000000" pitchFamily="2" charset="0"/>
            </a:rPr>
            <a:t>behaviours</a:t>
          </a:r>
          <a:r>
            <a:rPr lang="en-US" sz="2200" kern="1200" dirty="0">
              <a:latin typeface="Montserrat" panose="00000500000000000000" pitchFamily="2" charset="0"/>
            </a:rPr>
            <a:t> typical for her age and stage; she simply needs time, patience, and supportive adults.</a:t>
          </a:r>
        </a:p>
      </dsp:txBody>
      <dsp:txXfrm>
        <a:off x="2134769" y="5333503"/>
        <a:ext cx="6606576" cy="1404598"/>
      </dsp:txXfrm>
    </dsp:sp>
    <dsp:sp modelId="{87508EDF-2DF9-40FC-AA34-D39F1E9E4D73}">
      <dsp:nvSpPr>
        <dsp:cNvPr id="0" name=""/>
        <dsp:cNvSpPr/>
      </dsp:nvSpPr>
      <dsp:spPr>
        <a:xfrm>
          <a:off x="7394482" y="1142733"/>
          <a:ext cx="969797" cy="969797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612686" y="1142733"/>
        <a:ext cx="533389" cy="729772"/>
      </dsp:txXfrm>
    </dsp:sp>
    <dsp:sp modelId="{404889B4-5818-4F37-807F-F46B73A428D7}">
      <dsp:nvSpPr>
        <dsp:cNvPr id="0" name=""/>
        <dsp:cNvSpPr/>
      </dsp:nvSpPr>
      <dsp:spPr>
        <a:xfrm>
          <a:off x="8094991" y="2906001"/>
          <a:ext cx="969797" cy="969797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313195" y="2906001"/>
        <a:ext cx="533389" cy="729772"/>
      </dsp:txXfrm>
    </dsp:sp>
    <dsp:sp modelId="{A5499F4D-80FA-4462-BE01-DEC0A1A2006F}">
      <dsp:nvSpPr>
        <dsp:cNvPr id="0" name=""/>
        <dsp:cNvSpPr/>
      </dsp:nvSpPr>
      <dsp:spPr>
        <a:xfrm>
          <a:off x="8785044" y="4669269"/>
          <a:ext cx="969797" cy="969797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03248" y="4669269"/>
        <a:ext cx="533389" cy="7297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942BA3-7797-4353-A37A-1FA89C3A0923}">
      <dsp:nvSpPr>
        <dsp:cNvPr id="0" name=""/>
        <dsp:cNvSpPr/>
      </dsp:nvSpPr>
      <dsp:spPr>
        <a:xfrm>
          <a:off x="0" y="100902"/>
          <a:ext cx="10252560" cy="1230693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Nature (biological factors): brain growth, temperament, and speech ability affect how fast a child develops (Shonkoff &amp; Phillips, 2000).</a:t>
          </a:r>
        </a:p>
      </dsp:txBody>
      <dsp:txXfrm>
        <a:off x="60077" y="160979"/>
        <a:ext cx="10132406" cy="1110539"/>
      </dsp:txXfrm>
    </dsp:sp>
    <dsp:sp modelId="{A44A702D-83B7-40F7-AB46-80471E6A309C}">
      <dsp:nvSpPr>
        <dsp:cNvPr id="0" name=""/>
        <dsp:cNvSpPr/>
      </dsp:nvSpPr>
      <dsp:spPr>
        <a:xfrm>
          <a:off x="0" y="1394956"/>
          <a:ext cx="10252560" cy="1230693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Nurture (environmental factors): family relationships, nursery environment, and caregiver support shape emotional and social progress (NAEYC, 2009).</a:t>
          </a:r>
        </a:p>
      </dsp:txBody>
      <dsp:txXfrm>
        <a:off x="60077" y="1455033"/>
        <a:ext cx="10132406" cy="1110539"/>
      </dsp:txXfrm>
    </dsp:sp>
    <dsp:sp modelId="{9038D368-BF23-4551-ABD8-9B818EB13D42}">
      <dsp:nvSpPr>
        <dsp:cNvPr id="0" name=""/>
        <dsp:cNvSpPr/>
      </dsp:nvSpPr>
      <dsp:spPr>
        <a:xfrm>
          <a:off x="0" y="2689009"/>
          <a:ext cx="10252560" cy="1230693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Amira’s shy personality may be natural, but warm interactions, play opportunities, and reassurance in the nursery can help her confidence grow.</a:t>
          </a:r>
        </a:p>
      </dsp:txBody>
      <dsp:txXfrm>
        <a:off x="60077" y="2749086"/>
        <a:ext cx="10132406" cy="1110539"/>
      </dsp:txXfrm>
    </dsp:sp>
    <dsp:sp modelId="{B7711FBB-30A5-4B37-A8A3-B306A25DDFB8}">
      <dsp:nvSpPr>
        <dsp:cNvPr id="0" name=""/>
        <dsp:cNvSpPr/>
      </dsp:nvSpPr>
      <dsp:spPr>
        <a:xfrm>
          <a:off x="0" y="3983063"/>
          <a:ext cx="10252560" cy="1230693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Both nature and nurture combine to shape who Amira becomes (Plomin &amp; Daniels, 1987).</a:t>
          </a:r>
        </a:p>
      </dsp:txBody>
      <dsp:txXfrm>
        <a:off x="60077" y="4043140"/>
        <a:ext cx="10132406" cy="111053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F3898-3E99-4BD1-AE34-31CAEF5974A0}">
      <dsp:nvSpPr>
        <dsp:cNvPr id="0" name=""/>
        <dsp:cNvSpPr/>
      </dsp:nvSpPr>
      <dsp:spPr>
        <a:xfrm>
          <a:off x="4583" y="1897756"/>
          <a:ext cx="2756296" cy="633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Strength</a:t>
          </a:r>
        </a:p>
      </dsp:txBody>
      <dsp:txXfrm>
        <a:off x="4583" y="1897756"/>
        <a:ext cx="2756296" cy="633600"/>
      </dsp:txXfrm>
    </dsp:sp>
    <dsp:sp modelId="{3960269A-3F3F-4950-929A-B27409171C9D}">
      <dsp:nvSpPr>
        <dsp:cNvPr id="0" name=""/>
        <dsp:cNvSpPr/>
      </dsp:nvSpPr>
      <dsp:spPr>
        <a:xfrm>
          <a:off x="4583" y="2531356"/>
          <a:ext cx="2756296" cy="369888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Piaget helps us see children as active learners who think differently from adults and need play-based experiences (Berk, 2021).</a:t>
          </a:r>
        </a:p>
      </dsp:txBody>
      <dsp:txXfrm>
        <a:off x="4583" y="2531356"/>
        <a:ext cx="2756296" cy="3698887"/>
      </dsp:txXfrm>
    </dsp:sp>
    <dsp:sp modelId="{B88D1C15-2ECE-49DD-A2BF-CA0FEA939519}">
      <dsp:nvSpPr>
        <dsp:cNvPr id="0" name=""/>
        <dsp:cNvSpPr/>
      </dsp:nvSpPr>
      <dsp:spPr>
        <a:xfrm>
          <a:off x="3146762" y="1897756"/>
          <a:ext cx="2756296" cy="633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Usefulness</a:t>
          </a:r>
        </a:p>
      </dsp:txBody>
      <dsp:txXfrm>
        <a:off x="3146762" y="1897756"/>
        <a:ext cx="2756296" cy="633600"/>
      </dsp:txXfrm>
    </dsp:sp>
    <dsp:sp modelId="{2F67D23A-A565-4844-A400-27EEBC94AAC7}">
      <dsp:nvSpPr>
        <dsp:cNvPr id="0" name=""/>
        <dsp:cNvSpPr/>
      </dsp:nvSpPr>
      <dsp:spPr>
        <a:xfrm>
          <a:off x="3146762" y="2531356"/>
          <a:ext cx="2756296" cy="369888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His stages help teachers plan suitable activities and expectations.</a:t>
          </a:r>
        </a:p>
      </dsp:txBody>
      <dsp:txXfrm>
        <a:off x="3146762" y="2531356"/>
        <a:ext cx="2756296" cy="3698887"/>
      </dsp:txXfrm>
    </dsp:sp>
    <dsp:sp modelId="{3E1E7AE4-B9C7-44C6-82F8-E3EAE19F092E}">
      <dsp:nvSpPr>
        <dsp:cNvPr id="0" name=""/>
        <dsp:cNvSpPr/>
      </dsp:nvSpPr>
      <dsp:spPr>
        <a:xfrm>
          <a:off x="6288940" y="1897756"/>
          <a:ext cx="2756296" cy="633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Limitations</a:t>
          </a:r>
        </a:p>
      </dsp:txBody>
      <dsp:txXfrm>
        <a:off x="6288940" y="1897756"/>
        <a:ext cx="2756296" cy="633600"/>
      </dsp:txXfrm>
    </dsp:sp>
    <dsp:sp modelId="{334E22FD-F1BE-4E86-A496-0910E30D2CE5}">
      <dsp:nvSpPr>
        <dsp:cNvPr id="0" name=""/>
        <dsp:cNvSpPr/>
      </dsp:nvSpPr>
      <dsp:spPr>
        <a:xfrm>
          <a:off x="6288940" y="2531356"/>
          <a:ext cx="2756296" cy="369888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The theory underestimates social and cultural influence—children also learn a lot from adults and peers (Vygotsky, 1978; Lourenço, 2012).</a:t>
          </a:r>
        </a:p>
      </dsp:txBody>
      <dsp:txXfrm>
        <a:off x="6288940" y="2531356"/>
        <a:ext cx="2756296" cy="3698887"/>
      </dsp:txXfrm>
    </dsp:sp>
    <dsp:sp modelId="{31FECC6A-9C5D-46CD-ACBF-EA4750AB88F8}">
      <dsp:nvSpPr>
        <dsp:cNvPr id="0" name=""/>
        <dsp:cNvSpPr/>
      </dsp:nvSpPr>
      <dsp:spPr>
        <a:xfrm>
          <a:off x="9431119" y="1897756"/>
          <a:ext cx="2756296" cy="633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Final Thought</a:t>
          </a:r>
        </a:p>
      </dsp:txBody>
      <dsp:txXfrm>
        <a:off x="9431119" y="1897756"/>
        <a:ext cx="2756296" cy="633600"/>
      </dsp:txXfrm>
    </dsp:sp>
    <dsp:sp modelId="{720BA263-C231-473A-A06F-735935B32FAD}">
      <dsp:nvSpPr>
        <dsp:cNvPr id="0" name=""/>
        <dsp:cNvSpPr/>
      </dsp:nvSpPr>
      <dsp:spPr>
        <a:xfrm>
          <a:off x="9431119" y="2531356"/>
          <a:ext cx="2756296" cy="369888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200" kern="1200" dirty="0">
              <a:latin typeface="Montserrat" panose="00000500000000000000" pitchFamily="2" charset="0"/>
            </a:rPr>
            <a:t>Development is not always fixed by age; children progress at different speeds depending on background and support.</a:t>
          </a:r>
        </a:p>
      </dsp:txBody>
      <dsp:txXfrm>
        <a:off x="9431119" y="2531356"/>
        <a:ext cx="2756296" cy="36988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F8DFE1-EFD9-440E-8646-DAD1435BBE2A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B494DA-59B3-4A30-B398-BBFB1857F6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4005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B494DA-59B3-4A30-B398-BBFB1857F6C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0977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diagramLayout" Target="../diagrams/layout1.xml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12" Type="http://schemas.openxmlformats.org/officeDocument/2006/relationships/diagramData" Target="../diagrams/data1.xml"/><Relationship Id="rId2" Type="http://schemas.openxmlformats.org/officeDocument/2006/relationships/image" Target="../media/image11.png"/><Relationship Id="rId16" Type="http://schemas.microsoft.com/office/2007/relationships/diagramDrawing" Target="../diagrams/drawing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10.svg"/><Relationship Id="rId5" Type="http://schemas.openxmlformats.org/officeDocument/2006/relationships/image" Target="../media/image14.svg"/><Relationship Id="rId15" Type="http://schemas.openxmlformats.org/officeDocument/2006/relationships/diagramColors" Target="../diagrams/colors1.xml"/><Relationship Id="rId10" Type="http://schemas.openxmlformats.org/officeDocument/2006/relationships/image" Target="../media/image9.png"/><Relationship Id="rId4" Type="http://schemas.openxmlformats.org/officeDocument/2006/relationships/image" Target="../media/image13.png"/><Relationship Id="rId9" Type="http://schemas.openxmlformats.org/officeDocument/2006/relationships/image" Target="../media/image18.svg"/><Relationship Id="rId1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diagramLayout" Target="../diagrams/layout2.xml"/><Relationship Id="rId3" Type="http://schemas.openxmlformats.org/officeDocument/2006/relationships/image" Target="../media/image12.svg"/><Relationship Id="rId7" Type="http://schemas.openxmlformats.org/officeDocument/2006/relationships/image" Target="../media/image2.svg"/><Relationship Id="rId12" Type="http://schemas.openxmlformats.org/officeDocument/2006/relationships/diagramData" Target="../diagrams/data2.xml"/><Relationship Id="rId2" Type="http://schemas.openxmlformats.org/officeDocument/2006/relationships/image" Target="../media/image11.png"/><Relationship Id="rId16" Type="http://schemas.microsoft.com/office/2007/relationships/diagramDrawing" Target="../diagrams/drawing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22.svg"/><Relationship Id="rId5" Type="http://schemas.openxmlformats.org/officeDocument/2006/relationships/image" Target="../media/image8.svg"/><Relationship Id="rId15" Type="http://schemas.openxmlformats.org/officeDocument/2006/relationships/diagramColors" Target="../diagrams/colors2.xml"/><Relationship Id="rId10" Type="http://schemas.openxmlformats.org/officeDocument/2006/relationships/image" Target="../media/image21.png"/><Relationship Id="rId4" Type="http://schemas.openxmlformats.org/officeDocument/2006/relationships/image" Target="../media/image7.png"/><Relationship Id="rId9" Type="http://schemas.openxmlformats.org/officeDocument/2006/relationships/image" Target="../media/image20.svg"/><Relationship Id="rId1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13" Type="http://schemas.openxmlformats.org/officeDocument/2006/relationships/image" Target="../media/image1.png"/><Relationship Id="rId18" Type="http://schemas.openxmlformats.org/officeDocument/2006/relationships/image" Target="../media/image6.svg"/><Relationship Id="rId3" Type="http://schemas.openxmlformats.org/officeDocument/2006/relationships/image" Target="../media/image24.svg"/><Relationship Id="rId7" Type="http://schemas.openxmlformats.org/officeDocument/2006/relationships/diagramLayout" Target="../diagrams/layout3.xml"/><Relationship Id="rId12" Type="http://schemas.openxmlformats.org/officeDocument/2006/relationships/image" Target="../media/image28.svg"/><Relationship Id="rId17" Type="http://schemas.openxmlformats.org/officeDocument/2006/relationships/image" Target="../media/image5.png"/><Relationship Id="rId2" Type="http://schemas.openxmlformats.org/officeDocument/2006/relationships/image" Target="../media/image23.png"/><Relationship Id="rId16" Type="http://schemas.openxmlformats.org/officeDocument/2006/relationships/image" Target="../media/image30.sv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3.xml"/><Relationship Id="rId11" Type="http://schemas.openxmlformats.org/officeDocument/2006/relationships/image" Target="../media/image27.png"/><Relationship Id="rId5" Type="http://schemas.openxmlformats.org/officeDocument/2006/relationships/image" Target="../media/image26.svg"/><Relationship Id="rId15" Type="http://schemas.openxmlformats.org/officeDocument/2006/relationships/image" Target="../media/image29.png"/><Relationship Id="rId10" Type="http://schemas.microsoft.com/office/2007/relationships/diagramDrawing" Target="../diagrams/drawing3.xml"/><Relationship Id="rId4" Type="http://schemas.openxmlformats.org/officeDocument/2006/relationships/image" Target="../media/image25.png"/><Relationship Id="rId9" Type="http://schemas.openxmlformats.org/officeDocument/2006/relationships/diagramColors" Target="../diagrams/colors3.xml"/><Relationship Id="rId14" Type="http://schemas.openxmlformats.org/officeDocument/2006/relationships/image" Target="../media/image2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diagramLayout" Target="../diagrams/layout4.xml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12" Type="http://schemas.openxmlformats.org/officeDocument/2006/relationships/diagramData" Target="../diagrams/data4.xml"/><Relationship Id="rId2" Type="http://schemas.openxmlformats.org/officeDocument/2006/relationships/image" Target="../media/image11.png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10.svg"/><Relationship Id="rId5" Type="http://schemas.openxmlformats.org/officeDocument/2006/relationships/image" Target="../media/image14.svg"/><Relationship Id="rId15" Type="http://schemas.openxmlformats.org/officeDocument/2006/relationships/diagramColors" Target="../diagrams/colors4.xml"/><Relationship Id="rId10" Type="http://schemas.openxmlformats.org/officeDocument/2006/relationships/image" Target="../media/image9.png"/><Relationship Id="rId4" Type="http://schemas.openxmlformats.org/officeDocument/2006/relationships/image" Target="../media/image13.png"/><Relationship Id="rId9" Type="http://schemas.openxmlformats.org/officeDocument/2006/relationships/image" Target="../media/image18.svg"/><Relationship Id="rId1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image" Target="../media/image26.svg"/><Relationship Id="rId7" Type="http://schemas.openxmlformats.org/officeDocument/2006/relationships/image" Target="../media/image18.svg"/><Relationship Id="rId12" Type="http://schemas.microsoft.com/office/2007/relationships/diagramDrawing" Target="../diagrams/drawing5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diagramColors" Target="../diagrams/colors5.xml"/><Relationship Id="rId5" Type="http://schemas.openxmlformats.org/officeDocument/2006/relationships/image" Target="../media/image6.svg"/><Relationship Id="rId10" Type="http://schemas.openxmlformats.org/officeDocument/2006/relationships/diagramQuickStyle" Target="../diagrams/quickStyle5.xml"/><Relationship Id="rId4" Type="http://schemas.openxmlformats.org/officeDocument/2006/relationships/image" Target="../media/image5.png"/><Relationship Id="rId9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diagramLayout" Target="../diagrams/layout6.xml"/><Relationship Id="rId18" Type="http://schemas.openxmlformats.org/officeDocument/2006/relationships/image" Target="../media/image20.svg"/><Relationship Id="rId3" Type="http://schemas.openxmlformats.org/officeDocument/2006/relationships/image" Target="../media/image26.svg"/><Relationship Id="rId7" Type="http://schemas.openxmlformats.org/officeDocument/2006/relationships/image" Target="../media/image18.svg"/><Relationship Id="rId12" Type="http://schemas.openxmlformats.org/officeDocument/2006/relationships/diagramData" Target="../diagrams/data6.xml"/><Relationship Id="rId17" Type="http://schemas.openxmlformats.org/officeDocument/2006/relationships/image" Target="../media/image19.png"/><Relationship Id="rId2" Type="http://schemas.openxmlformats.org/officeDocument/2006/relationships/image" Target="../media/image25.png"/><Relationship Id="rId16" Type="http://schemas.microsoft.com/office/2007/relationships/diagramDrawing" Target="../diagrams/drawing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8.svg"/><Relationship Id="rId5" Type="http://schemas.openxmlformats.org/officeDocument/2006/relationships/image" Target="../media/image6.svg"/><Relationship Id="rId15" Type="http://schemas.openxmlformats.org/officeDocument/2006/relationships/diagramColors" Target="../diagrams/colors6.xml"/><Relationship Id="rId10" Type="http://schemas.openxmlformats.org/officeDocument/2006/relationships/image" Target="../media/image27.png"/><Relationship Id="rId4" Type="http://schemas.openxmlformats.org/officeDocument/2006/relationships/image" Target="../media/image5.png"/><Relationship Id="rId9" Type="http://schemas.openxmlformats.org/officeDocument/2006/relationships/image" Target="../media/image2.svg"/><Relationship Id="rId1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2.svg"/><Relationship Id="rId7" Type="http://schemas.openxmlformats.org/officeDocument/2006/relationships/image" Target="../media/image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22.svg"/><Relationship Id="rId5" Type="http://schemas.openxmlformats.org/officeDocument/2006/relationships/image" Target="../media/image8.svg"/><Relationship Id="rId10" Type="http://schemas.openxmlformats.org/officeDocument/2006/relationships/image" Target="../media/image21.png"/><Relationship Id="rId4" Type="http://schemas.openxmlformats.org/officeDocument/2006/relationships/image" Target="../media/image7.png"/><Relationship Id="rId9" Type="http://schemas.openxmlformats.org/officeDocument/2006/relationships/image" Target="../media/image20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.xml"/><Relationship Id="rId13" Type="http://schemas.openxmlformats.org/officeDocument/2006/relationships/image" Target="../media/image19.png"/><Relationship Id="rId3" Type="http://schemas.openxmlformats.org/officeDocument/2006/relationships/image" Target="../media/image12.svg"/><Relationship Id="rId7" Type="http://schemas.openxmlformats.org/officeDocument/2006/relationships/diagramLayout" Target="../diagrams/layout7.xml"/><Relationship Id="rId12" Type="http://schemas.openxmlformats.org/officeDocument/2006/relationships/image" Target="../media/image2.svg"/><Relationship Id="rId2" Type="http://schemas.openxmlformats.org/officeDocument/2006/relationships/image" Target="../media/image11.png"/><Relationship Id="rId16" Type="http://schemas.openxmlformats.org/officeDocument/2006/relationships/image" Target="../media/image22.sv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7.xml"/><Relationship Id="rId11" Type="http://schemas.openxmlformats.org/officeDocument/2006/relationships/image" Target="../media/image1.png"/><Relationship Id="rId5" Type="http://schemas.openxmlformats.org/officeDocument/2006/relationships/image" Target="../media/image8.svg"/><Relationship Id="rId15" Type="http://schemas.openxmlformats.org/officeDocument/2006/relationships/image" Target="../media/image21.png"/><Relationship Id="rId10" Type="http://schemas.microsoft.com/office/2007/relationships/diagramDrawing" Target="../diagrams/drawing7.xml"/><Relationship Id="rId4" Type="http://schemas.openxmlformats.org/officeDocument/2006/relationships/image" Target="../media/image7.png"/><Relationship Id="rId9" Type="http://schemas.openxmlformats.org/officeDocument/2006/relationships/diagramColors" Target="../diagrams/colors7.xml"/><Relationship Id="rId14" Type="http://schemas.openxmlformats.org/officeDocument/2006/relationships/image" Target="../media/image20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diagramLayout" Target="../diagrams/layout8.xml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12" Type="http://schemas.openxmlformats.org/officeDocument/2006/relationships/diagramData" Target="../diagrams/data8.xml"/><Relationship Id="rId2" Type="http://schemas.openxmlformats.org/officeDocument/2006/relationships/image" Target="../media/image11.png"/><Relationship Id="rId16" Type="http://schemas.microsoft.com/office/2007/relationships/diagramDrawing" Target="../diagrams/drawing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10.svg"/><Relationship Id="rId5" Type="http://schemas.openxmlformats.org/officeDocument/2006/relationships/image" Target="../media/image14.svg"/><Relationship Id="rId15" Type="http://schemas.openxmlformats.org/officeDocument/2006/relationships/diagramColors" Target="../diagrams/colors8.xml"/><Relationship Id="rId10" Type="http://schemas.openxmlformats.org/officeDocument/2006/relationships/image" Target="../media/image9.png"/><Relationship Id="rId4" Type="http://schemas.openxmlformats.org/officeDocument/2006/relationships/image" Target="../media/image13.png"/><Relationship Id="rId9" Type="http://schemas.openxmlformats.org/officeDocument/2006/relationships/image" Target="../media/image18.svg"/><Relationship Id="rId1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24.svg"/><Relationship Id="rId7" Type="http://schemas.openxmlformats.org/officeDocument/2006/relationships/image" Target="../media/image3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11" Type="http://schemas.openxmlformats.org/officeDocument/2006/relationships/image" Target="../media/image36.svg"/><Relationship Id="rId5" Type="http://schemas.openxmlformats.org/officeDocument/2006/relationships/image" Target="../media/image32.svg"/><Relationship Id="rId10" Type="http://schemas.openxmlformats.org/officeDocument/2006/relationships/image" Target="../media/image35.png"/><Relationship Id="rId4" Type="http://schemas.openxmlformats.org/officeDocument/2006/relationships/image" Target="../media/image31.png"/><Relationship Id="rId9" Type="http://schemas.openxmlformats.org/officeDocument/2006/relationships/image" Target="../media/image18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37.png"/><Relationship Id="rId7" Type="http://schemas.openxmlformats.org/officeDocument/2006/relationships/image" Target="../media/image1.png"/><Relationship Id="rId12" Type="http://schemas.openxmlformats.org/officeDocument/2006/relationships/image" Target="../media/image6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11" Type="http://schemas.openxmlformats.org/officeDocument/2006/relationships/image" Target="../media/image5.png"/><Relationship Id="rId5" Type="http://schemas.openxmlformats.org/officeDocument/2006/relationships/image" Target="../media/image13.png"/><Relationship Id="rId10" Type="http://schemas.openxmlformats.org/officeDocument/2006/relationships/image" Target="../media/image4.svg"/><Relationship Id="rId4" Type="http://schemas.openxmlformats.org/officeDocument/2006/relationships/image" Target="../media/image38.svg"/><Relationship Id="rId9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2.svg"/><Relationship Id="rId3" Type="http://schemas.openxmlformats.org/officeDocument/2006/relationships/image" Target="../media/image38.svg"/><Relationship Id="rId7" Type="http://schemas.openxmlformats.org/officeDocument/2006/relationships/image" Target="../media/image12.svg"/><Relationship Id="rId12" Type="http://schemas.openxmlformats.org/officeDocument/2006/relationships/image" Target="../media/image1.png"/><Relationship Id="rId17" Type="http://schemas.openxmlformats.org/officeDocument/2006/relationships/image" Target="../media/image6.svg"/><Relationship Id="rId2" Type="http://schemas.openxmlformats.org/officeDocument/2006/relationships/image" Target="../media/image37.png"/><Relationship Id="rId16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42.svg"/><Relationship Id="rId5" Type="http://schemas.openxmlformats.org/officeDocument/2006/relationships/image" Target="../media/image14.svg"/><Relationship Id="rId15" Type="http://schemas.openxmlformats.org/officeDocument/2006/relationships/image" Target="../media/image4.svg"/><Relationship Id="rId10" Type="http://schemas.openxmlformats.org/officeDocument/2006/relationships/image" Target="../media/image41.png"/><Relationship Id="rId4" Type="http://schemas.openxmlformats.org/officeDocument/2006/relationships/image" Target="../media/image13.png"/><Relationship Id="rId9" Type="http://schemas.openxmlformats.org/officeDocument/2006/relationships/image" Target="../media/image40.svg"/><Relationship Id="rId1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2186160"/>
            <a:ext cx="18288000" cy="5914679"/>
          </a:xfrm>
          <a:prstGeom prst="rect">
            <a:avLst/>
          </a:prstGeom>
          <a:solidFill>
            <a:srgbClr val="DAB49D"/>
          </a:solidFill>
        </p:spPr>
        <p:txBody>
          <a:bodyPr/>
          <a:lstStyle/>
          <a:p>
            <a:endParaRPr lang="en-US" dirty="0"/>
          </a:p>
        </p:txBody>
      </p:sp>
      <p:grpSp>
        <p:nvGrpSpPr>
          <p:cNvPr id="3" name="Group 3"/>
          <p:cNvGrpSpPr/>
          <p:nvPr/>
        </p:nvGrpSpPr>
        <p:grpSpPr>
          <a:xfrm>
            <a:off x="736363" y="7551826"/>
            <a:ext cx="3085935" cy="549013"/>
            <a:chOff x="0" y="0"/>
            <a:chExt cx="6350000" cy="63500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7F442F">
                <a:alpha val="49804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3433388" y="3225759"/>
            <a:ext cx="12930212" cy="2295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800"/>
              </a:lnSpc>
              <a:spcBef>
                <a:spcPct val="0"/>
              </a:spcBef>
            </a:pPr>
            <a:r>
              <a:rPr lang="en-US" sz="8800" dirty="0">
                <a:solidFill>
                  <a:srgbClr val="5E3023"/>
                </a:solidFill>
                <a:latin typeface="Fredoka"/>
                <a:ea typeface="Fredoka"/>
                <a:cs typeface="Fredoka"/>
                <a:sym typeface="Fredoka"/>
              </a:rPr>
              <a:t>Piaget’s theory of Cognitive development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65107" y="5715874"/>
            <a:ext cx="10302559" cy="2462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200"/>
              </a:lnSpc>
            </a:pPr>
            <a:r>
              <a:rPr lang="en-US" sz="3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Student Name: Luciana de Almeida</a:t>
            </a:r>
          </a:p>
          <a:p>
            <a:pPr algn="ctr">
              <a:lnSpc>
                <a:spcPts val="3200"/>
              </a:lnSpc>
            </a:pPr>
            <a:r>
              <a:rPr lang="en-US" sz="3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Student ID :2428009</a:t>
            </a:r>
          </a:p>
          <a:p>
            <a:pPr algn="ctr">
              <a:lnSpc>
                <a:spcPts val="3200"/>
              </a:lnSpc>
            </a:pPr>
            <a:r>
              <a:rPr lang="en-US" sz="3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Lecture name :Shaila Hussain</a:t>
            </a:r>
          </a:p>
          <a:p>
            <a:pPr algn="ctr">
              <a:lnSpc>
                <a:spcPts val="3200"/>
              </a:lnSpc>
            </a:pPr>
            <a:endParaRPr lang="en-US" sz="3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ctr">
              <a:lnSpc>
                <a:spcPts val="3200"/>
              </a:lnSpc>
            </a:pPr>
            <a:r>
              <a:rPr lang="en-US" sz="3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LCH4010 – Psychology in Health and Social Care</a:t>
            </a:r>
          </a:p>
          <a:p>
            <a:pPr algn="ctr">
              <a:lnSpc>
                <a:spcPts val="3200"/>
              </a:lnSpc>
            </a:pPr>
            <a:endParaRPr lang="en-US" sz="3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13557693" y="8898533"/>
            <a:ext cx="849142" cy="868082"/>
          </a:xfrm>
          <a:custGeom>
            <a:avLst/>
            <a:gdLst/>
            <a:ahLst/>
            <a:cxnLst/>
            <a:rect l="l" t="t" r="r" b="b"/>
            <a:pathLst>
              <a:path w="849142" h="868082">
                <a:moveTo>
                  <a:pt x="0" y="0"/>
                </a:moveTo>
                <a:lnTo>
                  <a:pt x="849142" y="0"/>
                </a:lnTo>
                <a:lnTo>
                  <a:pt x="849142" y="868082"/>
                </a:lnTo>
                <a:lnTo>
                  <a:pt x="0" y="8680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3099716" y="8430341"/>
            <a:ext cx="457977" cy="468192"/>
          </a:xfrm>
          <a:custGeom>
            <a:avLst/>
            <a:gdLst/>
            <a:ahLst/>
            <a:cxnLst/>
            <a:rect l="l" t="t" r="r" b="b"/>
            <a:pathLst>
              <a:path w="457977" h="468192">
                <a:moveTo>
                  <a:pt x="0" y="0"/>
                </a:moveTo>
                <a:lnTo>
                  <a:pt x="457977" y="0"/>
                </a:lnTo>
                <a:lnTo>
                  <a:pt x="457977" y="468192"/>
                </a:lnTo>
                <a:lnTo>
                  <a:pt x="0" y="46819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735801" flipH="1" flipV="1">
            <a:off x="3578540" y="624325"/>
            <a:ext cx="808751" cy="808751"/>
          </a:xfrm>
          <a:custGeom>
            <a:avLst/>
            <a:gdLst/>
            <a:ahLst/>
            <a:cxnLst/>
            <a:rect l="l" t="t" r="r" b="b"/>
            <a:pathLst>
              <a:path w="808751" h="808751">
                <a:moveTo>
                  <a:pt x="808751" y="808750"/>
                </a:moveTo>
                <a:lnTo>
                  <a:pt x="0" y="808750"/>
                </a:lnTo>
                <a:lnTo>
                  <a:pt x="0" y="0"/>
                </a:lnTo>
                <a:lnTo>
                  <a:pt x="808751" y="0"/>
                </a:lnTo>
                <a:lnTo>
                  <a:pt x="808751" y="80875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3527387">
            <a:off x="1470584" y="8813579"/>
            <a:ext cx="302410" cy="889442"/>
          </a:xfrm>
          <a:custGeom>
            <a:avLst/>
            <a:gdLst/>
            <a:ahLst/>
            <a:cxnLst/>
            <a:rect l="l" t="t" r="r" b="b"/>
            <a:pathLst>
              <a:path w="302410" h="889442">
                <a:moveTo>
                  <a:pt x="0" y="0"/>
                </a:moveTo>
                <a:lnTo>
                  <a:pt x="302410" y="0"/>
                </a:lnTo>
                <a:lnTo>
                  <a:pt x="302410" y="889442"/>
                </a:lnTo>
                <a:lnTo>
                  <a:pt x="0" y="88944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5231523" y="1578227"/>
            <a:ext cx="1201055" cy="1318030"/>
          </a:xfrm>
          <a:custGeom>
            <a:avLst/>
            <a:gdLst/>
            <a:ahLst/>
            <a:cxnLst/>
            <a:rect l="l" t="t" r="r" b="b"/>
            <a:pathLst>
              <a:path w="1201055" h="1318030">
                <a:moveTo>
                  <a:pt x="0" y="0"/>
                </a:moveTo>
                <a:lnTo>
                  <a:pt x="1201054" y="0"/>
                </a:lnTo>
                <a:lnTo>
                  <a:pt x="1201054" y="1318030"/>
                </a:lnTo>
                <a:lnTo>
                  <a:pt x="0" y="131803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/>
          <p:nvPr/>
        </p:nvSpPr>
        <p:spPr>
          <a:xfrm rot="-4754808">
            <a:off x="-1735528" y="-1818392"/>
            <a:ext cx="5205924" cy="4117412"/>
          </a:xfrm>
          <a:custGeom>
            <a:avLst/>
            <a:gdLst/>
            <a:ahLst/>
            <a:cxnLst/>
            <a:rect l="l" t="t" r="r" b="b"/>
            <a:pathLst>
              <a:path w="5205924" h="4117412">
                <a:moveTo>
                  <a:pt x="0" y="0"/>
                </a:moveTo>
                <a:lnTo>
                  <a:pt x="5205923" y="0"/>
                </a:lnTo>
                <a:lnTo>
                  <a:pt x="5205923" y="4117412"/>
                </a:lnTo>
                <a:lnTo>
                  <a:pt x="0" y="41174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5924859">
            <a:off x="15260038" y="7745214"/>
            <a:ext cx="4661233" cy="3686612"/>
          </a:xfrm>
          <a:custGeom>
            <a:avLst/>
            <a:gdLst/>
            <a:ahLst/>
            <a:cxnLst/>
            <a:rect l="l" t="t" r="r" b="b"/>
            <a:pathLst>
              <a:path w="4661233" h="3686612">
                <a:moveTo>
                  <a:pt x="0" y="0"/>
                </a:moveTo>
                <a:lnTo>
                  <a:pt x="4661233" y="0"/>
                </a:lnTo>
                <a:lnTo>
                  <a:pt x="4661233" y="3686612"/>
                </a:lnTo>
                <a:lnTo>
                  <a:pt x="0" y="36866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1685547">
            <a:off x="1506955" y="8956256"/>
            <a:ext cx="533548" cy="507356"/>
          </a:xfrm>
          <a:custGeom>
            <a:avLst/>
            <a:gdLst/>
            <a:ahLst/>
            <a:cxnLst/>
            <a:rect l="l" t="t" r="r" b="b"/>
            <a:pathLst>
              <a:path w="533548" h="507356">
                <a:moveTo>
                  <a:pt x="0" y="0"/>
                </a:moveTo>
                <a:lnTo>
                  <a:pt x="533548" y="0"/>
                </a:lnTo>
                <a:lnTo>
                  <a:pt x="533548" y="507355"/>
                </a:lnTo>
                <a:lnTo>
                  <a:pt x="0" y="50735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1735801" flipH="1" flipV="1">
            <a:off x="1959432" y="8482303"/>
            <a:ext cx="1034694" cy="1034694"/>
          </a:xfrm>
          <a:custGeom>
            <a:avLst/>
            <a:gdLst/>
            <a:ahLst/>
            <a:cxnLst/>
            <a:rect l="l" t="t" r="r" b="b"/>
            <a:pathLst>
              <a:path w="1034694" h="1034694">
                <a:moveTo>
                  <a:pt x="1034694" y="1034694"/>
                </a:moveTo>
                <a:lnTo>
                  <a:pt x="0" y="1034694"/>
                </a:lnTo>
                <a:lnTo>
                  <a:pt x="0" y="0"/>
                </a:lnTo>
                <a:lnTo>
                  <a:pt x="1034694" y="0"/>
                </a:lnTo>
                <a:lnTo>
                  <a:pt x="1034694" y="103469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1725408">
            <a:off x="15756873" y="1074866"/>
            <a:ext cx="965329" cy="809121"/>
          </a:xfrm>
          <a:custGeom>
            <a:avLst/>
            <a:gdLst/>
            <a:ahLst/>
            <a:cxnLst/>
            <a:rect l="l" t="t" r="r" b="b"/>
            <a:pathLst>
              <a:path w="965329" h="809121">
                <a:moveTo>
                  <a:pt x="0" y="0"/>
                </a:moveTo>
                <a:lnTo>
                  <a:pt x="965329" y="0"/>
                </a:lnTo>
                <a:lnTo>
                  <a:pt x="965329" y="809121"/>
                </a:lnTo>
                <a:lnTo>
                  <a:pt x="0" y="8091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028700" y="1028700"/>
            <a:ext cx="1666809" cy="1829146"/>
          </a:xfrm>
          <a:custGeom>
            <a:avLst/>
            <a:gdLst/>
            <a:ahLst/>
            <a:cxnLst/>
            <a:rect l="l" t="t" r="r" b="b"/>
            <a:pathLst>
              <a:path w="1666809" h="1829146">
                <a:moveTo>
                  <a:pt x="0" y="0"/>
                </a:moveTo>
                <a:lnTo>
                  <a:pt x="1666809" y="0"/>
                </a:lnTo>
                <a:lnTo>
                  <a:pt x="1666809" y="1829146"/>
                </a:lnTo>
                <a:lnTo>
                  <a:pt x="0" y="182914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5414343" y="7233656"/>
            <a:ext cx="1844957" cy="2024644"/>
          </a:xfrm>
          <a:custGeom>
            <a:avLst/>
            <a:gdLst/>
            <a:ahLst/>
            <a:cxnLst/>
            <a:rect l="l" t="t" r="r" b="b"/>
            <a:pathLst>
              <a:path w="1844957" h="2024644">
                <a:moveTo>
                  <a:pt x="0" y="0"/>
                </a:moveTo>
                <a:lnTo>
                  <a:pt x="1844957" y="0"/>
                </a:lnTo>
                <a:lnTo>
                  <a:pt x="1844957" y="2024644"/>
                </a:lnTo>
                <a:lnTo>
                  <a:pt x="0" y="202464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1D5795C4-09DE-D822-11A9-F3605373C94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0302844"/>
              </p:ext>
            </p:extLst>
          </p:nvPr>
        </p:nvGraphicFramePr>
        <p:xfrm>
          <a:off x="3048000" y="1675140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14" name="TextBox 17">
            <a:extLst>
              <a:ext uri="{FF2B5EF4-FFF2-40B4-BE49-F238E27FC236}">
                <a16:creationId xmlns:a16="http://schemas.microsoft.com/office/drawing/2014/main" id="{D7161448-EAF4-4CC6-C679-24E3694A8151}"/>
              </a:ext>
            </a:extLst>
          </p:cNvPr>
          <p:cNvSpPr txBox="1"/>
          <p:nvPr/>
        </p:nvSpPr>
        <p:spPr>
          <a:xfrm>
            <a:off x="5150020" y="552717"/>
            <a:ext cx="8752794" cy="6796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5280"/>
              </a:lnSpc>
            </a:pPr>
            <a:r>
              <a:rPr lang="en-US" sz="4800" dirty="0">
                <a:solidFill>
                  <a:srgbClr val="5E3023"/>
                </a:solidFill>
                <a:latin typeface="Montserrat" panose="00000500000000000000" pitchFamily="2" charset="0"/>
                <a:ea typeface="Fredoka"/>
                <a:cs typeface="Fredoka"/>
                <a:sym typeface="Fredoka"/>
              </a:rPr>
              <a:t>Introduction: About Amira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6636494" cy="10288009"/>
            <a:chOff x="0" y="0"/>
            <a:chExt cx="2230331" cy="34574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30331" cy="3457499"/>
            </a:xfrm>
            <a:custGeom>
              <a:avLst/>
              <a:gdLst/>
              <a:ahLst/>
              <a:cxnLst/>
              <a:rect l="l" t="t" r="r" b="b"/>
              <a:pathLst>
                <a:path w="2230331" h="3457499">
                  <a:moveTo>
                    <a:pt x="2105871" y="3457499"/>
                  </a:moveTo>
                  <a:lnTo>
                    <a:pt x="124460" y="3457499"/>
                  </a:lnTo>
                  <a:cubicBezTo>
                    <a:pt x="55880" y="3457499"/>
                    <a:pt x="0" y="3401619"/>
                    <a:pt x="0" y="3333038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105871" y="0"/>
                  </a:lnTo>
                  <a:cubicBezTo>
                    <a:pt x="2174451" y="0"/>
                    <a:pt x="2230331" y="55880"/>
                    <a:pt x="2230331" y="124460"/>
                  </a:cubicBezTo>
                  <a:lnTo>
                    <a:pt x="2230331" y="3333039"/>
                  </a:lnTo>
                  <a:cubicBezTo>
                    <a:pt x="2230331" y="3401619"/>
                    <a:pt x="2174451" y="3457499"/>
                    <a:pt x="2105871" y="3457499"/>
                  </a:cubicBezTo>
                  <a:close/>
                </a:path>
              </a:pathLst>
            </a:custGeom>
            <a:solidFill>
              <a:srgbClr val="5E3023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4350" y="2597552"/>
            <a:ext cx="5607794" cy="3693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6600" dirty="0">
                <a:solidFill>
                  <a:srgbClr val="F3E9DC"/>
                </a:solidFill>
                <a:latin typeface="Fredoka"/>
                <a:ea typeface="Fredoka"/>
                <a:cs typeface="Fredoka"/>
                <a:sym typeface="Fredoka"/>
              </a:rPr>
              <a:t>Early Childhood Development (Ages 2 to 7) </a:t>
            </a:r>
          </a:p>
        </p:txBody>
      </p:sp>
      <p:sp>
        <p:nvSpPr>
          <p:cNvPr id="6" name="Freeform 6"/>
          <p:cNvSpPr/>
          <p:nvPr/>
        </p:nvSpPr>
        <p:spPr>
          <a:xfrm rot="2397697">
            <a:off x="15027072" y="-1662013"/>
            <a:ext cx="5300756" cy="4192416"/>
          </a:xfrm>
          <a:custGeom>
            <a:avLst/>
            <a:gdLst/>
            <a:ahLst/>
            <a:cxnLst/>
            <a:rect l="l" t="t" r="r" b="b"/>
            <a:pathLst>
              <a:path w="5300756" h="4192416">
                <a:moveTo>
                  <a:pt x="0" y="0"/>
                </a:moveTo>
                <a:lnTo>
                  <a:pt x="5300756" y="0"/>
                </a:lnTo>
                <a:lnTo>
                  <a:pt x="5300756" y="4192416"/>
                </a:lnTo>
                <a:lnTo>
                  <a:pt x="0" y="41924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5112479">
            <a:off x="15369691" y="360435"/>
            <a:ext cx="454420" cy="1336530"/>
          </a:xfrm>
          <a:custGeom>
            <a:avLst/>
            <a:gdLst/>
            <a:ahLst/>
            <a:cxnLst/>
            <a:rect l="l" t="t" r="r" b="b"/>
            <a:pathLst>
              <a:path w="454420" h="1336530">
                <a:moveTo>
                  <a:pt x="0" y="0"/>
                </a:moveTo>
                <a:lnTo>
                  <a:pt x="454420" y="0"/>
                </a:lnTo>
                <a:lnTo>
                  <a:pt x="454420" y="1336530"/>
                </a:lnTo>
                <a:lnTo>
                  <a:pt x="0" y="13365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28700" y="1028700"/>
            <a:ext cx="887594" cy="907392"/>
          </a:xfrm>
          <a:custGeom>
            <a:avLst/>
            <a:gdLst/>
            <a:ahLst/>
            <a:cxnLst/>
            <a:rect l="l" t="t" r="r" b="b"/>
            <a:pathLst>
              <a:path w="887594" h="907392">
                <a:moveTo>
                  <a:pt x="0" y="0"/>
                </a:moveTo>
                <a:lnTo>
                  <a:pt x="887594" y="0"/>
                </a:lnTo>
                <a:lnTo>
                  <a:pt x="887594" y="907392"/>
                </a:lnTo>
                <a:lnTo>
                  <a:pt x="0" y="90739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395477" y="8186717"/>
            <a:ext cx="482901" cy="493672"/>
          </a:xfrm>
          <a:custGeom>
            <a:avLst/>
            <a:gdLst/>
            <a:ahLst/>
            <a:cxnLst/>
            <a:rect l="l" t="t" r="r" b="b"/>
            <a:pathLst>
              <a:path w="482901" h="493672">
                <a:moveTo>
                  <a:pt x="0" y="0"/>
                </a:moveTo>
                <a:lnTo>
                  <a:pt x="482901" y="0"/>
                </a:lnTo>
                <a:lnTo>
                  <a:pt x="482901" y="493671"/>
                </a:lnTo>
                <a:lnTo>
                  <a:pt x="0" y="49367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5112479">
            <a:off x="6544562" y="9034929"/>
            <a:ext cx="454420" cy="1336530"/>
          </a:xfrm>
          <a:custGeom>
            <a:avLst/>
            <a:gdLst/>
            <a:ahLst/>
            <a:cxnLst/>
            <a:rect l="l" t="t" r="r" b="b"/>
            <a:pathLst>
              <a:path w="454420" h="1336530">
                <a:moveTo>
                  <a:pt x="0" y="0"/>
                </a:moveTo>
                <a:lnTo>
                  <a:pt x="454420" y="0"/>
                </a:lnTo>
                <a:lnTo>
                  <a:pt x="454420" y="1336531"/>
                </a:lnTo>
                <a:lnTo>
                  <a:pt x="0" y="133653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96231790-EADD-F863-96FB-B849D8A84B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56275578"/>
              </p:ext>
            </p:extLst>
          </p:nvPr>
        </p:nvGraphicFramePr>
        <p:xfrm>
          <a:off x="7613239" y="2754297"/>
          <a:ext cx="10660906" cy="5342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>
            <a:extLst>
              <a:ext uri="{FF2B5EF4-FFF2-40B4-BE49-F238E27FC236}">
                <a16:creationId xmlns:a16="http://schemas.microsoft.com/office/drawing/2014/main" id="{B10BE043-4B00-B4BC-6827-199BDBBBD781}"/>
              </a:ext>
            </a:extLst>
          </p:cNvPr>
          <p:cNvGrpSpPr/>
          <p:nvPr/>
        </p:nvGrpSpPr>
        <p:grpSpPr>
          <a:xfrm>
            <a:off x="-117847" y="-52965"/>
            <a:ext cx="6636494" cy="10288009"/>
            <a:chOff x="50813" y="128184"/>
            <a:chExt cx="2230331" cy="3457499"/>
          </a:xfrm>
        </p:grpSpPr>
        <p:sp>
          <p:nvSpPr>
            <p:cNvPr id="5" name="Freeform 3">
              <a:extLst>
                <a:ext uri="{FF2B5EF4-FFF2-40B4-BE49-F238E27FC236}">
                  <a16:creationId xmlns:a16="http://schemas.microsoft.com/office/drawing/2014/main" id="{A8D39679-5364-5FEB-BEE4-F4041C88F1D4}"/>
                </a:ext>
              </a:extLst>
            </p:cNvPr>
            <p:cNvSpPr/>
            <p:nvPr/>
          </p:nvSpPr>
          <p:spPr>
            <a:xfrm>
              <a:off x="50813" y="128184"/>
              <a:ext cx="2230331" cy="3457499"/>
            </a:xfrm>
            <a:custGeom>
              <a:avLst/>
              <a:gdLst/>
              <a:ahLst/>
              <a:cxnLst/>
              <a:rect l="l" t="t" r="r" b="b"/>
              <a:pathLst>
                <a:path w="2230331" h="3457499">
                  <a:moveTo>
                    <a:pt x="2105871" y="3457499"/>
                  </a:moveTo>
                  <a:lnTo>
                    <a:pt x="124460" y="3457499"/>
                  </a:lnTo>
                  <a:cubicBezTo>
                    <a:pt x="55880" y="3457499"/>
                    <a:pt x="0" y="3401619"/>
                    <a:pt x="0" y="3333038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105871" y="0"/>
                  </a:lnTo>
                  <a:cubicBezTo>
                    <a:pt x="2174451" y="0"/>
                    <a:pt x="2230331" y="55880"/>
                    <a:pt x="2230331" y="124460"/>
                  </a:cubicBezTo>
                  <a:lnTo>
                    <a:pt x="2230331" y="3333039"/>
                  </a:lnTo>
                  <a:cubicBezTo>
                    <a:pt x="2230331" y="3401619"/>
                    <a:pt x="2174451" y="3457499"/>
                    <a:pt x="2105871" y="3457499"/>
                  </a:cubicBezTo>
                  <a:close/>
                </a:path>
              </a:pathLst>
            </a:custGeom>
            <a:solidFill>
              <a:srgbClr val="5E3023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>
            <a:off x="-392829" y="8627074"/>
            <a:ext cx="7186458" cy="1607970"/>
          </a:xfrm>
          <a:custGeom>
            <a:avLst/>
            <a:gdLst/>
            <a:ahLst/>
            <a:cxnLst/>
            <a:rect l="l" t="t" r="r" b="b"/>
            <a:pathLst>
              <a:path w="7186458" h="1607970">
                <a:moveTo>
                  <a:pt x="0" y="0"/>
                </a:moveTo>
                <a:lnTo>
                  <a:pt x="7186458" y="0"/>
                </a:lnTo>
                <a:lnTo>
                  <a:pt x="7186458" y="1607970"/>
                </a:lnTo>
                <a:lnTo>
                  <a:pt x="0" y="160797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600594" flipV="1">
            <a:off x="17383834" y="9021642"/>
            <a:ext cx="922746" cy="922746"/>
          </a:xfrm>
          <a:custGeom>
            <a:avLst/>
            <a:gdLst/>
            <a:ahLst/>
            <a:cxnLst/>
            <a:rect l="l" t="t" r="r" b="b"/>
            <a:pathLst>
              <a:path w="922746" h="922746">
                <a:moveTo>
                  <a:pt x="0" y="922746"/>
                </a:moveTo>
                <a:lnTo>
                  <a:pt x="922747" y="922746"/>
                </a:lnTo>
                <a:lnTo>
                  <a:pt x="922747" y="0"/>
                </a:lnTo>
                <a:lnTo>
                  <a:pt x="0" y="0"/>
                </a:lnTo>
                <a:lnTo>
                  <a:pt x="0" y="922746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A3F6EC13-9AF7-379B-21F1-DD0B575A76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1968360"/>
              </p:ext>
            </p:extLst>
          </p:nvPr>
        </p:nvGraphicFramePr>
        <p:xfrm>
          <a:off x="7467600" y="1419711"/>
          <a:ext cx="9982200" cy="74475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7" name="TextBox 17">
            <a:extLst>
              <a:ext uri="{FF2B5EF4-FFF2-40B4-BE49-F238E27FC236}">
                <a16:creationId xmlns:a16="http://schemas.microsoft.com/office/drawing/2014/main" id="{6CB0E70C-E703-DF2F-D223-AB22BAA51513}"/>
              </a:ext>
            </a:extLst>
          </p:cNvPr>
          <p:cNvSpPr txBox="1"/>
          <p:nvPr/>
        </p:nvSpPr>
        <p:spPr>
          <a:xfrm>
            <a:off x="933595" y="3972825"/>
            <a:ext cx="5410200" cy="20390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5280"/>
              </a:lnSpc>
            </a:pPr>
            <a:r>
              <a:rPr lang="en-US" sz="4800" dirty="0">
                <a:solidFill>
                  <a:schemeClr val="bg1"/>
                </a:solidFill>
                <a:latin typeface="Fredoka"/>
                <a:ea typeface="Fredoka"/>
                <a:cs typeface="Fredoka"/>
                <a:sym typeface="Fredoka"/>
              </a:rPr>
              <a:t>Piaget’s Theory of Cognitive Development</a:t>
            </a:r>
          </a:p>
        </p:txBody>
      </p:sp>
      <p:sp>
        <p:nvSpPr>
          <p:cNvPr id="12" name="Freeform 12"/>
          <p:cNvSpPr/>
          <p:nvPr/>
        </p:nvSpPr>
        <p:spPr>
          <a:xfrm rot="-604409">
            <a:off x="5016657" y="2452543"/>
            <a:ext cx="394918" cy="375531"/>
          </a:xfrm>
          <a:custGeom>
            <a:avLst/>
            <a:gdLst/>
            <a:ahLst/>
            <a:cxnLst/>
            <a:rect l="l" t="t" r="r" b="b"/>
            <a:pathLst>
              <a:path w="394918" h="375531">
                <a:moveTo>
                  <a:pt x="0" y="0"/>
                </a:moveTo>
                <a:lnTo>
                  <a:pt x="394918" y="0"/>
                </a:lnTo>
                <a:lnTo>
                  <a:pt x="394918" y="375531"/>
                </a:lnTo>
                <a:lnTo>
                  <a:pt x="0" y="37553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6597228" y="4992335"/>
            <a:ext cx="589230" cy="602373"/>
          </a:xfrm>
          <a:custGeom>
            <a:avLst/>
            <a:gdLst/>
            <a:ahLst/>
            <a:cxnLst/>
            <a:rect l="l" t="t" r="r" b="b"/>
            <a:pathLst>
              <a:path w="589230" h="602373">
                <a:moveTo>
                  <a:pt x="0" y="0"/>
                </a:moveTo>
                <a:lnTo>
                  <a:pt x="589230" y="0"/>
                </a:lnTo>
                <a:lnTo>
                  <a:pt x="589230" y="602373"/>
                </a:lnTo>
                <a:lnTo>
                  <a:pt x="0" y="60237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2331730">
            <a:off x="557272" y="3113446"/>
            <a:ext cx="561856" cy="626817"/>
          </a:xfrm>
          <a:custGeom>
            <a:avLst/>
            <a:gdLst/>
            <a:ahLst/>
            <a:cxnLst/>
            <a:rect l="l" t="t" r="r" b="b"/>
            <a:pathLst>
              <a:path w="561856" h="626817">
                <a:moveTo>
                  <a:pt x="0" y="0"/>
                </a:moveTo>
                <a:lnTo>
                  <a:pt x="561856" y="0"/>
                </a:lnTo>
                <a:lnTo>
                  <a:pt x="561856" y="626817"/>
                </a:lnTo>
                <a:lnTo>
                  <a:pt x="0" y="626817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flipH="1" flipV="1">
            <a:off x="0" y="0"/>
            <a:ext cx="762838" cy="762838"/>
          </a:xfrm>
          <a:custGeom>
            <a:avLst/>
            <a:gdLst/>
            <a:ahLst/>
            <a:cxnLst/>
            <a:rect l="l" t="t" r="r" b="b"/>
            <a:pathLst>
              <a:path w="762838" h="762838">
                <a:moveTo>
                  <a:pt x="762838" y="762838"/>
                </a:moveTo>
                <a:lnTo>
                  <a:pt x="0" y="762838"/>
                </a:lnTo>
                <a:lnTo>
                  <a:pt x="0" y="0"/>
                </a:lnTo>
                <a:lnTo>
                  <a:pt x="762838" y="0"/>
                </a:lnTo>
                <a:lnTo>
                  <a:pt x="762838" y="762838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20B60C-5925-CF50-2B29-23413EEA9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>
            <a:extLst>
              <a:ext uri="{FF2B5EF4-FFF2-40B4-BE49-F238E27FC236}">
                <a16:creationId xmlns:a16="http://schemas.microsoft.com/office/drawing/2014/main" id="{13E88A6C-88DA-CE7C-E1DC-E4BE4B9AD119}"/>
              </a:ext>
            </a:extLst>
          </p:cNvPr>
          <p:cNvSpPr/>
          <p:nvPr/>
        </p:nvSpPr>
        <p:spPr>
          <a:xfrm rot="-4754808">
            <a:off x="-1735528" y="-1818392"/>
            <a:ext cx="5205924" cy="4117412"/>
          </a:xfrm>
          <a:custGeom>
            <a:avLst/>
            <a:gdLst/>
            <a:ahLst/>
            <a:cxnLst/>
            <a:rect l="l" t="t" r="r" b="b"/>
            <a:pathLst>
              <a:path w="5205924" h="4117412">
                <a:moveTo>
                  <a:pt x="0" y="0"/>
                </a:moveTo>
                <a:lnTo>
                  <a:pt x="5205923" y="0"/>
                </a:lnTo>
                <a:lnTo>
                  <a:pt x="5205923" y="4117412"/>
                </a:lnTo>
                <a:lnTo>
                  <a:pt x="0" y="41174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7D495599-336E-8A95-E5AE-B6F24EBFBFA4}"/>
              </a:ext>
            </a:extLst>
          </p:cNvPr>
          <p:cNvSpPr/>
          <p:nvPr/>
        </p:nvSpPr>
        <p:spPr>
          <a:xfrm rot="5924859">
            <a:off x="15260038" y="7745214"/>
            <a:ext cx="4661233" cy="3686612"/>
          </a:xfrm>
          <a:custGeom>
            <a:avLst/>
            <a:gdLst/>
            <a:ahLst/>
            <a:cxnLst/>
            <a:rect l="l" t="t" r="r" b="b"/>
            <a:pathLst>
              <a:path w="4661233" h="3686612">
                <a:moveTo>
                  <a:pt x="0" y="0"/>
                </a:moveTo>
                <a:lnTo>
                  <a:pt x="4661233" y="0"/>
                </a:lnTo>
                <a:lnTo>
                  <a:pt x="4661233" y="3686612"/>
                </a:lnTo>
                <a:lnTo>
                  <a:pt x="0" y="36866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6673C253-4065-A3BC-0FBA-24198136F9BC}"/>
              </a:ext>
            </a:extLst>
          </p:cNvPr>
          <p:cNvSpPr/>
          <p:nvPr/>
        </p:nvSpPr>
        <p:spPr>
          <a:xfrm rot="1685547">
            <a:off x="1506955" y="8956256"/>
            <a:ext cx="533548" cy="507356"/>
          </a:xfrm>
          <a:custGeom>
            <a:avLst/>
            <a:gdLst/>
            <a:ahLst/>
            <a:cxnLst/>
            <a:rect l="l" t="t" r="r" b="b"/>
            <a:pathLst>
              <a:path w="533548" h="507356">
                <a:moveTo>
                  <a:pt x="0" y="0"/>
                </a:moveTo>
                <a:lnTo>
                  <a:pt x="533548" y="0"/>
                </a:lnTo>
                <a:lnTo>
                  <a:pt x="533548" y="507355"/>
                </a:lnTo>
                <a:lnTo>
                  <a:pt x="0" y="50735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18B75F94-43F0-B04B-E04B-5DBA186AA570}"/>
              </a:ext>
            </a:extLst>
          </p:cNvPr>
          <p:cNvSpPr/>
          <p:nvPr/>
        </p:nvSpPr>
        <p:spPr>
          <a:xfrm rot="-1735801" flipH="1" flipV="1">
            <a:off x="1959432" y="8482303"/>
            <a:ext cx="1034694" cy="1034694"/>
          </a:xfrm>
          <a:custGeom>
            <a:avLst/>
            <a:gdLst/>
            <a:ahLst/>
            <a:cxnLst/>
            <a:rect l="l" t="t" r="r" b="b"/>
            <a:pathLst>
              <a:path w="1034694" h="1034694">
                <a:moveTo>
                  <a:pt x="1034694" y="1034694"/>
                </a:moveTo>
                <a:lnTo>
                  <a:pt x="0" y="1034694"/>
                </a:lnTo>
                <a:lnTo>
                  <a:pt x="0" y="0"/>
                </a:lnTo>
                <a:lnTo>
                  <a:pt x="1034694" y="0"/>
                </a:lnTo>
                <a:lnTo>
                  <a:pt x="1034694" y="103469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1C3B937A-8C5B-C58C-4791-4E8DB27979BE}"/>
              </a:ext>
            </a:extLst>
          </p:cNvPr>
          <p:cNvSpPr/>
          <p:nvPr/>
        </p:nvSpPr>
        <p:spPr>
          <a:xfrm rot="-1725408">
            <a:off x="15756873" y="1074866"/>
            <a:ext cx="965329" cy="809121"/>
          </a:xfrm>
          <a:custGeom>
            <a:avLst/>
            <a:gdLst/>
            <a:ahLst/>
            <a:cxnLst/>
            <a:rect l="l" t="t" r="r" b="b"/>
            <a:pathLst>
              <a:path w="965329" h="809121">
                <a:moveTo>
                  <a:pt x="0" y="0"/>
                </a:moveTo>
                <a:lnTo>
                  <a:pt x="965329" y="0"/>
                </a:lnTo>
                <a:lnTo>
                  <a:pt x="965329" y="809121"/>
                </a:lnTo>
                <a:lnTo>
                  <a:pt x="0" y="8091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95C0F25C-2C54-F755-A6C3-B32E96D5531B}"/>
              </a:ext>
            </a:extLst>
          </p:cNvPr>
          <p:cNvSpPr/>
          <p:nvPr/>
        </p:nvSpPr>
        <p:spPr>
          <a:xfrm>
            <a:off x="1028700" y="1028700"/>
            <a:ext cx="1666809" cy="1829146"/>
          </a:xfrm>
          <a:custGeom>
            <a:avLst/>
            <a:gdLst/>
            <a:ahLst/>
            <a:cxnLst/>
            <a:rect l="l" t="t" r="r" b="b"/>
            <a:pathLst>
              <a:path w="1666809" h="1829146">
                <a:moveTo>
                  <a:pt x="0" y="0"/>
                </a:moveTo>
                <a:lnTo>
                  <a:pt x="1666809" y="0"/>
                </a:lnTo>
                <a:lnTo>
                  <a:pt x="1666809" y="1829146"/>
                </a:lnTo>
                <a:lnTo>
                  <a:pt x="0" y="182914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DBE417EE-6D29-4B8E-2588-E2A956ACE9B5}"/>
              </a:ext>
            </a:extLst>
          </p:cNvPr>
          <p:cNvSpPr/>
          <p:nvPr/>
        </p:nvSpPr>
        <p:spPr>
          <a:xfrm>
            <a:off x="15414343" y="7233656"/>
            <a:ext cx="1844957" cy="2024644"/>
          </a:xfrm>
          <a:custGeom>
            <a:avLst/>
            <a:gdLst/>
            <a:ahLst/>
            <a:cxnLst/>
            <a:rect l="l" t="t" r="r" b="b"/>
            <a:pathLst>
              <a:path w="1844957" h="2024644">
                <a:moveTo>
                  <a:pt x="0" y="0"/>
                </a:moveTo>
                <a:lnTo>
                  <a:pt x="1844957" y="0"/>
                </a:lnTo>
                <a:lnTo>
                  <a:pt x="1844957" y="2024644"/>
                </a:lnTo>
                <a:lnTo>
                  <a:pt x="0" y="202464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B8F20252-A7DE-376F-A91E-7ECDBB138C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6909410"/>
              </p:ext>
            </p:extLst>
          </p:nvPr>
        </p:nvGraphicFramePr>
        <p:xfrm>
          <a:off x="3048000" y="1675140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14" name="TextBox 17">
            <a:extLst>
              <a:ext uri="{FF2B5EF4-FFF2-40B4-BE49-F238E27FC236}">
                <a16:creationId xmlns:a16="http://schemas.microsoft.com/office/drawing/2014/main" id="{5EF4286F-ED4F-AE51-49C9-F4A96415934C}"/>
              </a:ext>
            </a:extLst>
          </p:cNvPr>
          <p:cNvSpPr txBox="1"/>
          <p:nvPr/>
        </p:nvSpPr>
        <p:spPr>
          <a:xfrm>
            <a:off x="3651992" y="796289"/>
            <a:ext cx="11707286" cy="6796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5280"/>
              </a:lnSpc>
            </a:pPr>
            <a:r>
              <a:rPr lang="en-US" sz="4800" dirty="0">
                <a:solidFill>
                  <a:srgbClr val="5E3023"/>
                </a:solidFill>
                <a:latin typeface="Fredoka"/>
                <a:ea typeface="Fredoka"/>
                <a:cs typeface="Fredoka"/>
                <a:sym typeface="Fredoka"/>
              </a:rPr>
              <a:t>The Pre-operational Stage (2–7 Years)</a:t>
            </a:r>
          </a:p>
        </p:txBody>
      </p:sp>
    </p:spTree>
    <p:extLst>
      <p:ext uri="{BB962C8B-B14F-4D97-AF65-F5344CB8AC3E}">
        <p14:creationId xmlns:p14="http://schemas.microsoft.com/office/powerpoint/2010/main" val="139803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>
          <a:xfrm rot="-600594" flipV="1">
            <a:off x="658091" y="9194953"/>
            <a:ext cx="922746" cy="922746"/>
          </a:xfrm>
          <a:custGeom>
            <a:avLst/>
            <a:gdLst/>
            <a:ahLst/>
            <a:cxnLst/>
            <a:rect l="l" t="t" r="r" b="b"/>
            <a:pathLst>
              <a:path w="922746" h="922746">
                <a:moveTo>
                  <a:pt x="0" y="922746"/>
                </a:moveTo>
                <a:lnTo>
                  <a:pt x="922747" y="922746"/>
                </a:lnTo>
                <a:lnTo>
                  <a:pt x="922747" y="0"/>
                </a:lnTo>
                <a:lnTo>
                  <a:pt x="0" y="0"/>
                </a:lnTo>
                <a:lnTo>
                  <a:pt x="0" y="922746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flipH="1" flipV="1">
            <a:off x="0" y="0"/>
            <a:ext cx="762838" cy="762838"/>
          </a:xfrm>
          <a:custGeom>
            <a:avLst/>
            <a:gdLst/>
            <a:ahLst/>
            <a:cxnLst/>
            <a:rect l="l" t="t" r="r" b="b"/>
            <a:pathLst>
              <a:path w="762838" h="762838">
                <a:moveTo>
                  <a:pt x="762838" y="762838"/>
                </a:moveTo>
                <a:lnTo>
                  <a:pt x="0" y="762838"/>
                </a:lnTo>
                <a:lnTo>
                  <a:pt x="0" y="0"/>
                </a:lnTo>
                <a:lnTo>
                  <a:pt x="762838" y="0"/>
                </a:lnTo>
                <a:lnTo>
                  <a:pt x="762838" y="762838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725408" flipH="1">
            <a:off x="7609147" y="7908992"/>
            <a:ext cx="594183" cy="498033"/>
          </a:xfrm>
          <a:custGeom>
            <a:avLst/>
            <a:gdLst/>
            <a:ahLst/>
            <a:cxnLst/>
            <a:rect l="l" t="t" r="r" b="b"/>
            <a:pathLst>
              <a:path w="594183" h="498033">
                <a:moveTo>
                  <a:pt x="594183" y="0"/>
                </a:moveTo>
                <a:lnTo>
                  <a:pt x="0" y="0"/>
                </a:lnTo>
                <a:lnTo>
                  <a:pt x="0" y="498033"/>
                </a:lnTo>
                <a:lnTo>
                  <a:pt x="594183" y="498033"/>
                </a:lnTo>
                <a:lnTo>
                  <a:pt x="594183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9525B9BB-DC81-71E3-87BB-A7EE66FA60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2967151"/>
              </p:ext>
            </p:extLst>
          </p:nvPr>
        </p:nvGraphicFramePr>
        <p:xfrm>
          <a:off x="-457200" y="1802912"/>
          <a:ext cx="10744200" cy="70992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pSp>
        <p:nvGrpSpPr>
          <p:cNvPr id="2" name="Group 2">
            <a:extLst>
              <a:ext uri="{FF2B5EF4-FFF2-40B4-BE49-F238E27FC236}">
                <a16:creationId xmlns:a16="http://schemas.microsoft.com/office/drawing/2014/main" id="{AF51142C-89AE-6568-72BE-A19D1192F3C8}"/>
              </a:ext>
            </a:extLst>
          </p:cNvPr>
          <p:cNvGrpSpPr/>
          <p:nvPr/>
        </p:nvGrpSpPr>
        <p:grpSpPr>
          <a:xfrm>
            <a:off x="10287000" y="-80809"/>
            <a:ext cx="7990114" cy="10288009"/>
            <a:chOff x="50813" y="128184"/>
            <a:chExt cx="2230331" cy="345749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8D1AFF6A-AC03-A0FB-9DCE-A2BC62F597D3}"/>
                </a:ext>
              </a:extLst>
            </p:cNvPr>
            <p:cNvSpPr/>
            <p:nvPr/>
          </p:nvSpPr>
          <p:spPr>
            <a:xfrm>
              <a:off x="50813" y="128184"/>
              <a:ext cx="2230331" cy="3457499"/>
            </a:xfrm>
            <a:custGeom>
              <a:avLst/>
              <a:gdLst/>
              <a:ahLst/>
              <a:cxnLst/>
              <a:rect l="l" t="t" r="r" b="b"/>
              <a:pathLst>
                <a:path w="2230331" h="3457499">
                  <a:moveTo>
                    <a:pt x="2105871" y="3457499"/>
                  </a:moveTo>
                  <a:lnTo>
                    <a:pt x="124460" y="3457499"/>
                  </a:lnTo>
                  <a:cubicBezTo>
                    <a:pt x="55880" y="3457499"/>
                    <a:pt x="0" y="3401619"/>
                    <a:pt x="0" y="3333038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105871" y="0"/>
                  </a:lnTo>
                  <a:cubicBezTo>
                    <a:pt x="2174451" y="0"/>
                    <a:pt x="2230331" y="55880"/>
                    <a:pt x="2230331" y="124460"/>
                  </a:cubicBezTo>
                  <a:lnTo>
                    <a:pt x="2230331" y="3333039"/>
                  </a:lnTo>
                  <a:cubicBezTo>
                    <a:pt x="2230331" y="3401619"/>
                    <a:pt x="2174451" y="3457499"/>
                    <a:pt x="2105871" y="3457499"/>
                  </a:cubicBezTo>
                  <a:close/>
                </a:path>
              </a:pathLst>
            </a:custGeom>
            <a:solidFill>
              <a:srgbClr val="5E3023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TextBox 17">
            <a:extLst>
              <a:ext uri="{FF2B5EF4-FFF2-40B4-BE49-F238E27FC236}">
                <a16:creationId xmlns:a16="http://schemas.microsoft.com/office/drawing/2014/main" id="{6466DB5D-3FAA-F813-F7E0-9BDF0DA1D138}"/>
              </a:ext>
            </a:extLst>
          </p:cNvPr>
          <p:cNvSpPr txBox="1"/>
          <p:nvPr/>
        </p:nvSpPr>
        <p:spPr>
          <a:xfrm>
            <a:off x="10896600" y="3313509"/>
            <a:ext cx="6169739" cy="20390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r">
              <a:lnSpc>
                <a:spcPts val="5280"/>
              </a:lnSpc>
            </a:pPr>
            <a:r>
              <a:rPr lang="en-US" sz="4800" dirty="0">
                <a:solidFill>
                  <a:schemeClr val="bg1"/>
                </a:solidFill>
                <a:latin typeface="Fredoka"/>
                <a:ea typeface="Fredoka"/>
                <a:cs typeface="Fredoka"/>
                <a:sym typeface="Fredoka"/>
              </a:rPr>
              <a:t>Why Piaget’s Theory Matters in Nursery Practice</a:t>
            </a:r>
          </a:p>
        </p:txBody>
      </p:sp>
      <p:sp>
        <p:nvSpPr>
          <p:cNvPr id="13" name="Freeform 13"/>
          <p:cNvSpPr/>
          <p:nvPr/>
        </p:nvSpPr>
        <p:spPr>
          <a:xfrm rot="-1725408">
            <a:off x="15627960" y="891384"/>
            <a:ext cx="594183" cy="498033"/>
          </a:xfrm>
          <a:custGeom>
            <a:avLst/>
            <a:gdLst/>
            <a:ahLst/>
            <a:cxnLst/>
            <a:rect l="l" t="t" r="r" b="b"/>
            <a:pathLst>
              <a:path w="594183" h="498033">
                <a:moveTo>
                  <a:pt x="0" y="0"/>
                </a:moveTo>
                <a:lnTo>
                  <a:pt x="594182" y="0"/>
                </a:lnTo>
                <a:lnTo>
                  <a:pt x="594182" y="498033"/>
                </a:lnTo>
                <a:lnTo>
                  <a:pt x="0" y="49803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725408">
            <a:off x="12122759" y="8173372"/>
            <a:ext cx="594183" cy="498033"/>
          </a:xfrm>
          <a:custGeom>
            <a:avLst/>
            <a:gdLst/>
            <a:ahLst/>
            <a:cxnLst/>
            <a:rect l="l" t="t" r="r" b="b"/>
            <a:pathLst>
              <a:path w="594183" h="498033">
                <a:moveTo>
                  <a:pt x="0" y="0"/>
                </a:moveTo>
                <a:lnTo>
                  <a:pt x="594182" y="0"/>
                </a:lnTo>
                <a:lnTo>
                  <a:pt x="594182" y="498033"/>
                </a:lnTo>
                <a:lnTo>
                  <a:pt x="0" y="49803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>
          <a:xfrm rot="-600594" flipV="1">
            <a:off x="17383834" y="9021642"/>
            <a:ext cx="922746" cy="922746"/>
          </a:xfrm>
          <a:custGeom>
            <a:avLst/>
            <a:gdLst/>
            <a:ahLst/>
            <a:cxnLst/>
            <a:rect l="l" t="t" r="r" b="b"/>
            <a:pathLst>
              <a:path w="922746" h="922746">
                <a:moveTo>
                  <a:pt x="0" y="922746"/>
                </a:moveTo>
                <a:lnTo>
                  <a:pt x="922747" y="922746"/>
                </a:lnTo>
                <a:lnTo>
                  <a:pt x="922747" y="0"/>
                </a:lnTo>
                <a:lnTo>
                  <a:pt x="0" y="0"/>
                </a:lnTo>
                <a:lnTo>
                  <a:pt x="0" y="922746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flipH="1" flipV="1">
            <a:off x="0" y="0"/>
            <a:ext cx="762838" cy="762838"/>
          </a:xfrm>
          <a:custGeom>
            <a:avLst/>
            <a:gdLst/>
            <a:ahLst/>
            <a:cxnLst/>
            <a:rect l="l" t="t" r="r" b="b"/>
            <a:pathLst>
              <a:path w="762838" h="762838">
                <a:moveTo>
                  <a:pt x="762838" y="762838"/>
                </a:moveTo>
                <a:lnTo>
                  <a:pt x="0" y="762838"/>
                </a:lnTo>
                <a:lnTo>
                  <a:pt x="0" y="0"/>
                </a:lnTo>
                <a:lnTo>
                  <a:pt x="762838" y="0"/>
                </a:lnTo>
                <a:lnTo>
                  <a:pt x="762838" y="762838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725408">
            <a:off x="465747" y="5020773"/>
            <a:ext cx="594183" cy="498033"/>
          </a:xfrm>
          <a:custGeom>
            <a:avLst/>
            <a:gdLst/>
            <a:ahLst/>
            <a:cxnLst/>
            <a:rect l="l" t="t" r="r" b="b"/>
            <a:pathLst>
              <a:path w="594183" h="498033">
                <a:moveTo>
                  <a:pt x="0" y="0"/>
                </a:moveTo>
                <a:lnTo>
                  <a:pt x="594182" y="0"/>
                </a:lnTo>
                <a:lnTo>
                  <a:pt x="594182" y="498033"/>
                </a:lnTo>
                <a:lnTo>
                  <a:pt x="0" y="49803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7060606" y="6032439"/>
            <a:ext cx="589230" cy="602373"/>
          </a:xfrm>
          <a:custGeom>
            <a:avLst/>
            <a:gdLst/>
            <a:ahLst/>
            <a:cxnLst/>
            <a:rect l="l" t="t" r="r" b="b"/>
            <a:pathLst>
              <a:path w="589230" h="602373">
                <a:moveTo>
                  <a:pt x="0" y="0"/>
                </a:moveTo>
                <a:lnTo>
                  <a:pt x="589231" y="0"/>
                </a:lnTo>
                <a:lnTo>
                  <a:pt x="589231" y="602373"/>
                </a:lnTo>
                <a:lnTo>
                  <a:pt x="0" y="6023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604409">
            <a:off x="3677417" y="2422695"/>
            <a:ext cx="394918" cy="375531"/>
          </a:xfrm>
          <a:custGeom>
            <a:avLst/>
            <a:gdLst/>
            <a:ahLst/>
            <a:cxnLst/>
            <a:rect l="l" t="t" r="r" b="b"/>
            <a:pathLst>
              <a:path w="394918" h="375531">
                <a:moveTo>
                  <a:pt x="0" y="0"/>
                </a:moveTo>
                <a:lnTo>
                  <a:pt x="394918" y="0"/>
                </a:lnTo>
                <a:lnTo>
                  <a:pt x="394918" y="375531"/>
                </a:lnTo>
                <a:lnTo>
                  <a:pt x="0" y="37553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8C07E44A-A1DA-305F-ACE8-10EF79A84C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9880524"/>
              </p:ext>
            </p:extLst>
          </p:nvPr>
        </p:nvGraphicFramePr>
        <p:xfrm>
          <a:off x="7463918" y="1961327"/>
          <a:ext cx="10455350" cy="6781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pSp>
        <p:nvGrpSpPr>
          <p:cNvPr id="2" name="Group 2">
            <a:extLst>
              <a:ext uri="{FF2B5EF4-FFF2-40B4-BE49-F238E27FC236}">
                <a16:creationId xmlns:a16="http://schemas.microsoft.com/office/drawing/2014/main" id="{BC8DEDEF-27BF-90FF-AACC-D2CC286DF340}"/>
              </a:ext>
            </a:extLst>
          </p:cNvPr>
          <p:cNvGrpSpPr/>
          <p:nvPr/>
        </p:nvGrpSpPr>
        <p:grpSpPr>
          <a:xfrm>
            <a:off x="0" y="0"/>
            <a:ext cx="6636494" cy="10288009"/>
            <a:chOff x="0" y="0"/>
            <a:chExt cx="2230331" cy="345749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B0A00F18-76F5-4A87-816B-D6A3F5687785}"/>
                </a:ext>
              </a:extLst>
            </p:cNvPr>
            <p:cNvSpPr/>
            <p:nvPr/>
          </p:nvSpPr>
          <p:spPr>
            <a:xfrm>
              <a:off x="0" y="0"/>
              <a:ext cx="2230331" cy="3457499"/>
            </a:xfrm>
            <a:custGeom>
              <a:avLst/>
              <a:gdLst/>
              <a:ahLst/>
              <a:cxnLst/>
              <a:rect l="l" t="t" r="r" b="b"/>
              <a:pathLst>
                <a:path w="2230331" h="3457499">
                  <a:moveTo>
                    <a:pt x="2105871" y="3457499"/>
                  </a:moveTo>
                  <a:lnTo>
                    <a:pt x="124460" y="3457499"/>
                  </a:lnTo>
                  <a:cubicBezTo>
                    <a:pt x="55880" y="3457499"/>
                    <a:pt x="0" y="3401619"/>
                    <a:pt x="0" y="3333038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105871" y="0"/>
                  </a:lnTo>
                  <a:cubicBezTo>
                    <a:pt x="2174451" y="0"/>
                    <a:pt x="2230331" y="55880"/>
                    <a:pt x="2230331" y="124460"/>
                  </a:cubicBezTo>
                  <a:lnTo>
                    <a:pt x="2230331" y="3333039"/>
                  </a:lnTo>
                  <a:cubicBezTo>
                    <a:pt x="2230331" y="3401619"/>
                    <a:pt x="2174451" y="3457499"/>
                    <a:pt x="2105871" y="3457499"/>
                  </a:cubicBezTo>
                  <a:close/>
                </a:path>
              </a:pathLst>
            </a:custGeom>
            <a:solidFill>
              <a:srgbClr val="5E3023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>
            <a:extLst>
              <a:ext uri="{FF2B5EF4-FFF2-40B4-BE49-F238E27FC236}">
                <a16:creationId xmlns:a16="http://schemas.microsoft.com/office/drawing/2014/main" id="{67FF745C-79B3-C903-C62C-3311571690FD}"/>
              </a:ext>
            </a:extLst>
          </p:cNvPr>
          <p:cNvSpPr txBox="1"/>
          <p:nvPr/>
        </p:nvSpPr>
        <p:spPr>
          <a:xfrm>
            <a:off x="620508" y="3445931"/>
            <a:ext cx="5395477" cy="24929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US" sz="5400" dirty="0">
                <a:solidFill>
                  <a:schemeClr val="bg1"/>
                </a:solidFill>
                <a:latin typeface="Fredoka"/>
                <a:ea typeface="Fredoka"/>
                <a:cs typeface="Fredoka"/>
                <a:sym typeface="Fredoka"/>
              </a:rPr>
              <a:t>Understanding Amira through Piaget’s Lens</a:t>
            </a:r>
          </a:p>
        </p:txBody>
      </p:sp>
      <p:sp>
        <p:nvSpPr>
          <p:cNvPr id="5" name="Freeform 8">
            <a:extLst>
              <a:ext uri="{FF2B5EF4-FFF2-40B4-BE49-F238E27FC236}">
                <a16:creationId xmlns:a16="http://schemas.microsoft.com/office/drawing/2014/main" id="{56AAA868-4557-70FF-DCEA-234B0464257F}"/>
              </a:ext>
            </a:extLst>
          </p:cNvPr>
          <p:cNvSpPr/>
          <p:nvPr/>
        </p:nvSpPr>
        <p:spPr>
          <a:xfrm>
            <a:off x="1028700" y="1028700"/>
            <a:ext cx="887594" cy="907392"/>
          </a:xfrm>
          <a:custGeom>
            <a:avLst/>
            <a:gdLst/>
            <a:ahLst/>
            <a:cxnLst/>
            <a:rect l="l" t="t" r="r" b="b"/>
            <a:pathLst>
              <a:path w="887594" h="907392">
                <a:moveTo>
                  <a:pt x="0" y="0"/>
                </a:moveTo>
                <a:lnTo>
                  <a:pt x="887594" y="0"/>
                </a:lnTo>
                <a:lnTo>
                  <a:pt x="887594" y="907392"/>
                </a:lnTo>
                <a:lnTo>
                  <a:pt x="0" y="90739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9">
            <a:extLst>
              <a:ext uri="{FF2B5EF4-FFF2-40B4-BE49-F238E27FC236}">
                <a16:creationId xmlns:a16="http://schemas.microsoft.com/office/drawing/2014/main" id="{54FFDEF7-7BBF-AF7B-2967-0BD15877FA88}"/>
              </a:ext>
            </a:extLst>
          </p:cNvPr>
          <p:cNvSpPr/>
          <p:nvPr/>
        </p:nvSpPr>
        <p:spPr>
          <a:xfrm>
            <a:off x="5395477" y="8186717"/>
            <a:ext cx="482901" cy="493672"/>
          </a:xfrm>
          <a:custGeom>
            <a:avLst/>
            <a:gdLst/>
            <a:ahLst/>
            <a:cxnLst/>
            <a:rect l="l" t="t" r="r" b="b"/>
            <a:pathLst>
              <a:path w="482901" h="493672">
                <a:moveTo>
                  <a:pt x="0" y="0"/>
                </a:moveTo>
                <a:lnTo>
                  <a:pt x="482901" y="0"/>
                </a:lnTo>
                <a:lnTo>
                  <a:pt x="482901" y="493671"/>
                </a:lnTo>
                <a:lnTo>
                  <a:pt x="0" y="493671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6636494" cy="10288009"/>
            <a:chOff x="0" y="0"/>
            <a:chExt cx="2230331" cy="34574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30331" cy="3457499"/>
            </a:xfrm>
            <a:custGeom>
              <a:avLst/>
              <a:gdLst/>
              <a:ahLst/>
              <a:cxnLst/>
              <a:rect l="l" t="t" r="r" b="b"/>
              <a:pathLst>
                <a:path w="2230331" h="3457499">
                  <a:moveTo>
                    <a:pt x="2105871" y="3457499"/>
                  </a:moveTo>
                  <a:lnTo>
                    <a:pt x="124460" y="3457499"/>
                  </a:lnTo>
                  <a:cubicBezTo>
                    <a:pt x="55880" y="3457499"/>
                    <a:pt x="0" y="3401619"/>
                    <a:pt x="0" y="3333038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105871" y="0"/>
                  </a:lnTo>
                  <a:cubicBezTo>
                    <a:pt x="2174451" y="0"/>
                    <a:pt x="2230331" y="55880"/>
                    <a:pt x="2230331" y="124460"/>
                  </a:cubicBezTo>
                  <a:lnTo>
                    <a:pt x="2230331" y="3333039"/>
                  </a:lnTo>
                  <a:cubicBezTo>
                    <a:pt x="2230331" y="3401619"/>
                    <a:pt x="2174451" y="3457499"/>
                    <a:pt x="2105871" y="3457499"/>
                  </a:cubicBezTo>
                  <a:close/>
                </a:path>
              </a:pathLst>
            </a:custGeom>
            <a:solidFill>
              <a:srgbClr val="5E3023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10550" y="2697973"/>
            <a:ext cx="5395477" cy="27699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dirty="0">
                <a:solidFill>
                  <a:srgbClr val="F3E9DC"/>
                </a:solidFill>
                <a:latin typeface="Fredoka"/>
                <a:ea typeface="Fredoka"/>
                <a:cs typeface="Fredoka"/>
                <a:sym typeface="Fredoka"/>
              </a:rPr>
              <a:t>Strategies to Support Amira</a:t>
            </a:r>
          </a:p>
        </p:txBody>
      </p:sp>
      <p:sp>
        <p:nvSpPr>
          <p:cNvPr id="5" name="Freeform 5"/>
          <p:cNvSpPr/>
          <p:nvPr/>
        </p:nvSpPr>
        <p:spPr>
          <a:xfrm rot="2397697">
            <a:off x="15027072" y="-1662013"/>
            <a:ext cx="5300756" cy="4192416"/>
          </a:xfrm>
          <a:custGeom>
            <a:avLst/>
            <a:gdLst/>
            <a:ahLst/>
            <a:cxnLst/>
            <a:rect l="l" t="t" r="r" b="b"/>
            <a:pathLst>
              <a:path w="5300756" h="4192416">
                <a:moveTo>
                  <a:pt x="0" y="0"/>
                </a:moveTo>
                <a:lnTo>
                  <a:pt x="5300756" y="0"/>
                </a:lnTo>
                <a:lnTo>
                  <a:pt x="5300756" y="4192416"/>
                </a:lnTo>
                <a:lnTo>
                  <a:pt x="0" y="41924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5112479">
            <a:off x="15369691" y="360435"/>
            <a:ext cx="454420" cy="1336530"/>
          </a:xfrm>
          <a:custGeom>
            <a:avLst/>
            <a:gdLst/>
            <a:ahLst/>
            <a:cxnLst/>
            <a:rect l="l" t="t" r="r" b="b"/>
            <a:pathLst>
              <a:path w="454420" h="1336530">
                <a:moveTo>
                  <a:pt x="0" y="0"/>
                </a:moveTo>
                <a:lnTo>
                  <a:pt x="454420" y="0"/>
                </a:lnTo>
                <a:lnTo>
                  <a:pt x="454420" y="1336530"/>
                </a:lnTo>
                <a:lnTo>
                  <a:pt x="0" y="13365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6789418" y="2058277"/>
            <a:ext cx="10252560" cy="58019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 algn="l">
              <a:lnSpc>
                <a:spcPts val="384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Create a consistent routine—same greeting, snack time, and goodbye—to reduce anxiety and build trust (Ahnert et al., 2006).</a:t>
            </a:r>
          </a:p>
          <a:p>
            <a:pPr marL="342900" indent="-342900" algn="l">
              <a:lnSpc>
                <a:spcPts val="384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Use play and storytelling to help language growth—describe what she is doing, repeat her words, and use pictures to name things (Rowe, 2012).</a:t>
            </a:r>
          </a:p>
          <a:p>
            <a:pPr marL="342900" indent="-342900" algn="l">
              <a:lnSpc>
                <a:spcPts val="384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Encourage side-by-side play at first; later, introduce small cooperative tasks like building together (Parten, 1932).</a:t>
            </a:r>
          </a:p>
          <a:p>
            <a:pPr marL="342900" indent="-342900" algn="l">
              <a:lnSpc>
                <a:spcPts val="384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Provide sensory and pretend-play materials such as sand, dolls, or cooking sets to develop imagination and confidence (Ginsburg, 2007).</a:t>
            </a:r>
          </a:p>
          <a:p>
            <a:pPr marL="342900" indent="-342900" algn="l">
              <a:lnSpc>
                <a:spcPts val="384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Keep activities short, clear, and hands-on, following Piaget’s idea of discovery learning (NAEYC, 2009).</a:t>
            </a:r>
          </a:p>
        </p:txBody>
      </p:sp>
      <p:sp>
        <p:nvSpPr>
          <p:cNvPr id="8" name="Freeform 8"/>
          <p:cNvSpPr/>
          <p:nvPr/>
        </p:nvSpPr>
        <p:spPr>
          <a:xfrm>
            <a:off x="1028700" y="1028700"/>
            <a:ext cx="887594" cy="907392"/>
          </a:xfrm>
          <a:custGeom>
            <a:avLst/>
            <a:gdLst/>
            <a:ahLst/>
            <a:cxnLst/>
            <a:rect l="l" t="t" r="r" b="b"/>
            <a:pathLst>
              <a:path w="887594" h="907392">
                <a:moveTo>
                  <a:pt x="0" y="0"/>
                </a:moveTo>
                <a:lnTo>
                  <a:pt x="887594" y="0"/>
                </a:lnTo>
                <a:lnTo>
                  <a:pt x="887594" y="907392"/>
                </a:lnTo>
                <a:lnTo>
                  <a:pt x="0" y="90739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5395477" y="8186717"/>
            <a:ext cx="482901" cy="493672"/>
          </a:xfrm>
          <a:custGeom>
            <a:avLst/>
            <a:gdLst/>
            <a:ahLst/>
            <a:cxnLst/>
            <a:rect l="l" t="t" r="r" b="b"/>
            <a:pathLst>
              <a:path w="482901" h="493672">
                <a:moveTo>
                  <a:pt x="0" y="0"/>
                </a:moveTo>
                <a:lnTo>
                  <a:pt x="482901" y="0"/>
                </a:lnTo>
                <a:lnTo>
                  <a:pt x="482901" y="493671"/>
                </a:lnTo>
                <a:lnTo>
                  <a:pt x="0" y="49367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5112479">
            <a:off x="6544562" y="9034929"/>
            <a:ext cx="454420" cy="1336530"/>
          </a:xfrm>
          <a:custGeom>
            <a:avLst/>
            <a:gdLst/>
            <a:ahLst/>
            <a:cxnLst/>
            <a:rect l="l" t="t" r="r" b="b"/>
            <a:pathLst>
              <a:path w="454420" h="1336530">
                <a:moveTo>
                  <a:pt x="0" y="0"/>
                </a:moveTo>
                <a:lnTo>
                  <a:pt x="454420" y="0"/>
                </a:lnTo>
                <a:lnTo>
                  <a:pt x="454420" y="1336531"/>
                </a:lnTo>
                <a:lnTo>
                  <a:pt x="0" y="133653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6636494" cy="10288009"/>
            <a:chOff x="0" y="0"/>
            <a:chExt cx="2230331" cy="34574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30331" cy="3457499"/>
            </a:xfrm>
            <a:custGeom>
              <a:avLst/>
              <a:gdLst/>
              <a:ahLst/>
              <a:cxnLst/>
              <a:rect l="l" t="t" r="r" b="b"/>
              <a:pathLst>
                <a:path w="2230331" h="3457499">
                  <a:moveTo>
                    <a:pt x="2105871" y="3457499"/>
                  </a:moveTo>
                  <a:lnTo>
                    <a:pt x="124460" y="3457499"/>
                  </a:lnTo>
                  <a:cubicBezTo>
                    <a:pt x="55880" y="3457499"/>
                    <a:pt x="0" y="3401619"/>
                    <a:pt x="0" y="3333038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105871" y="0"/>
                  </a:lnTo>
                  <a:cubicBezTo>
                    <a:pt x="2174451" y="0"/>
                    <a:pt x="2230331" y="55880"/>
                    <a:pt x="2230331" y="124460"/>
                  </a:cubicBezTo>
                  <a:lnTo>
                    <a:pt x="2230331" y="3333039"/>
                  </a:lnTo>
                  <a:cubicBezTo>
                    <a:pt x="2230331" y="3401619"/>
                    <a:pt x="2174451" y="3457499"/>
                    <a:pt x="2105871" y="3457499"/>
                  </a:cubicBezTo>
                  <a:close/>
                </a:path>
              </a:pathLst>
            </a:custGeom>
            <a:solidFill>
              <a:srgbClr val="5E3023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08303" y="2903643"/>
            <a:ext cx="5419889" cy="3693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200"/>
              </a:lnSpc>
            </a:pPr>
            <a:r>
              <a:rPr lang="en-US" sz="7200" dirty="0">
                <a:solidFill>
                  <a:srgbClr val="F3E9DC"/>
                </a:solidFill>
                <a:latin typeface="Fredoka"/>
                <a:ea typeface="Fredoka"/>
                <a:cs typeface="Fredoka"/>
                <a:sym typeface="Fredoka"/>
              </a:rPr>
              <a:t>Nature and Nurture Working Together</a:t>
            </a:r>
          </a:p>
        </p:txBody>
      </p:sp>
      <p:sp>
        <p:nvSpPr>
          <p:cNvPr id="5" name="Freeform 5"/>
          <p:cNvSpPr/>
          <p:nvPr/>
        </p:nvSpPr>
        <p:spPr>
          <a:xfrm rot="2397697">
            <a:off x="15027072" y="-1662013"/>
            <a:ext cx="5300756" cy="4192416"/>
          </a:xfrm>
          <a:custGeom>
            <a:avLst/>
            <a:gdLst/>
            <a:ahLst/>
            <a:cxnLst/>
            <a:rect l="l" t="t" r="r" b="b"/>
            <a:pathLst>
              <a:path w="5300756" h="4192416">
                <a:moveTo>
                  <a:pt x="0" y="0"/>
                </a:moveTo>
                <a:lnTo>
                  <a:pt x="5300756" y="0"/>
                </a:lnTo>
                <a:lnTo>
                  <a:pt x="5300756" y="4192416"/>
                </a:lnTo>
                <a:lnTo>
                  <a:pt x="0" y="41924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5112479">
            <a:off x="15369691" y="360435"/>
            <a:ext cx="454420" cy="1336530"/>
          </a:xfrm>
          <a:custGeom>
            <a:avLst/>
            <a:gdLst/>
            <a:ahLst/>
            <a:cxnLst/>
            <a:rect l="l" t="t" r="r" b="b"/>
            <a:pathLst>
              <a:path w="454420" h="1336530">
                <a:moveTo>
                  <a:pt x="0" y="0"/>
                </a:moveTo>
                <a:lnTo>
                  <a:pt x="454420" y="0"/>
                </a:lnTo>
                <a:lnTo>
                  <a:pt x="454420" y="1336530"/>
                </a:lnTo>
                <a:lnTo>
                  <a:pt x="0" y="13365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CD98FC6F-54EB-479C-3B8F-06D42BDA45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0772120"/>
              </p:ext>
            </p:extLst>
          </p:nvPr>
        </p:nvGraphicFramePr>
        <p:xfrm>
          <a:off x="7035675" y="2486170"/>
          <a:ext cx="10252560" cy="53146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8" name="Freeform 8"/>
          <p:cNvSpPr/>
          <p:nvPr/>
        </p:nvSpPr>
        <p:spPr>
          <a:xfrm>
            <a:off x="1028700" y="1028700"/>
            <a:ext cx="887594" cy="907392"/>
          </a:xfrm>
          <a:custGeom>
            <a:avLst/>
            <a:gdLst/>
            <a:ahLst/>
            <a:cxnLst/>
            <a:rect l="l" t="t" r="r" b="b"/>
            <a:pathLst>
              <a:path w="887594" h="907392">
                <a:moveTo>
                  <a:pt x="0" y="0"/>
                </a:moveTo>
                <a:lnTo>
                  <a:pt x="887594" y="0"/>
                </a:lnTo>
                <a:lnTo>
                  <a:pt x="887594" y="907392"/>
                </a:lnTo>
                <a:lnTo>
                  <a:pt x="0" y="90739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5395477" y="8186717"/>
            <a:ext cx="482901" cy="493672"/>
          </a:xfrm>
          <a:custGeom>
            <a:avLst/>
            <a:gdLst/>
            <a:ahLst/>
            <a:cxnLst/>
            <a:rect l="l" t="t" r="r" b="b"/>
            <a:pathLst>
              <a:path w="482901" h="493672">
                <a:moveTo>
                  <a:pt x="0" y="0"/>
                </a:moveTo>
                <a:lnTo>
                  <a:pt x="482901" y="0"/>
                </a:lnTo>
                <a:lnTo>
                  <a:pt x="482901" y="493671"/>
                </a:lnTo>
                <a:lnTo>
                  <a:pt x="0" y="493671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5112479">
            <a:off x="6544562" y="9034929"/>
            <a:ext cx="454420" cy="1336530"/>
          </a:xfrm>
          <a:custGeom>
            <a:avLst/>
            <a:gdLst/>
            <a:ahLst/>
            <a:cxnLst/>
            <a:rect l="l" t="t" r="r" b="b"/>
            <a:pathLst>
              <a:path w="454420" h="1336530">
                <a:moveTo>
                  <a:pt x="0" y="0"/>
                </a:moveTo>
                <a:lnTo>
                  <a:pt x="454420" y="0"/>
                </a:lnTo>
                <a:lnTo>
                  <a:pt x="454420" y="1336531"/>
                </a:lnTo>
                <a:lnTo>
                  <a:pt x="0" y="1336531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2E0546-C310-296A-E47E-1A7582BF9E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>
            <a:extLst>
              <a:ext uri="{FF2B5EF4-FFF2-40B4-BE49-F238E27FC236}">
                <a16:creationId xmlns:a16="http://schemas.microsoft.com/office/drawing/2014/main" id="{D1FD8449-EE8D-9ECC-AD09-1096E0A477FD}"/>
              </a:ext>
            </a:extLst>
          </p:cNvPr>
          <p:cNvSpPr/>
          <p:nvPr/>
        </p:nvSpPr>
        <p:spPr>
          <a:xfrm rot="-4754808">
            <a:off x="-1735528" y="-1818392"/>
            <a:ext cx="5205924" cy="4117412"/>
          </a:xfrm>
          <a:custGeom>
            <a:avLst/>
            <a:gdLst/>
            <a:ahLst/>
            <a:cxnLst/>
            <a:rect l="l" t="t" r="r" b="b"/>
            <a:pathLst>
              <a:path w="5205924" h="4117412">
                <a:moveTo>
                  <a:pt x="0" y="0"/>
                </a:moveTo>
                <a:lnTo>
                  <a:pt x="5205923" y="0"/>
                </a:lnTo>
                <a:lnTo>
                  <a:pt x="5205923" y="4117412"/>
                </a:lnTo>
                <a:lnTo>
                  <a:pt x="0" y="41174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E02856CE-624F-198E-C485-2E1B54BC43B3}"/>
              </a:ext>
            </a:extLst>
          </p:cNvPr>
          <p:cNvSpPr/>
          <p:nvPr/>
        </p:nvSpPr>
        <p:spPr>
          <a:xfrm rot="5924859">
            <a:off x="15260038" y="7745214"/>
            <a:ext cx="4661233" cy="3686612"/>
          </a:xfrm>
          <a:custGeom>
            <a:avLst/>
            <a:gdLst/>
            <a:ahLst/>
            <a:cxnLst/>
            <a:rect l="l" t="t" r="r" b="b"/>
            <a:pathLst>
              <a:path w="4661233" h="3686612">
                <a:moveTo>
                  <a:pt x="0" y="0"/>
                </a:moveTo>
                <a:lnTo>
                  <a:pt x="4661233" y="0"/>
                </a:lnTo>
                <a:lnTo>
                  <a:pt x="4661233" y="3686612"/>
                </a:lnTo>
                <a:lnTo>
                  <a:pt x="0" y="36866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15F4AAA2-FD11-76F2-3582-9D6A3D66FCBA}"/>
              </a:ext>
            </a:extLst>
          </p:cNvPr>
          <p:cNvSpPr/>
          <p:nvPr/>
        </p:nvSpPr>
        <p:spPr>
          <a:xfrm rot="1685547">
            <a:off x="1506955" y="8956256"/>
            <a:ext cx="533548" cy="507356"/>
          </a:xfrm>
          <a:custGeom>
            <a:avLst/>
            <a:gdLst/>
            <a:ahLst/>
            <a:cxnLst/>
            <a:rect l="l" t="t" r="r" b="b"/>
            <a:pathLst>
              <a:path w="533548" h="507356">
                <a:moveTo>
                  <a:pt x="0" y="0"/>
                </a:moveTo>
                <a:lnTo>
                  <a:pt x="533548" y="0"/>
                </a:lnTo>
                <a:lnTo>
                  <a:pt x="533548" y="507355"/>
                </a:lnTo>
                <a:lnTo>
                  <a:pt x="0" y="50735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F1622E8E-38DF-05C4-36F9-D8649DD931CF}"/>
              </a:ext>
            </a:extLst>
          </p:cNvPr>
          <p:cNvSpPr/>
          <p:nvPr/>
        </p:nvSpPr>
        <p:spPr>
          <a:xfrm rot="-1735801" flipH="1" flipV="1">
            <a:off x="1959432" y="8482303"/>
            <a:ext cx="1034694" cy="1034694"/>
          </a:xfrm>
          <a:custGeom>
            <a:avLst/>
            <a:gdLst/>
            <a:ahLst/>
            <a:cxnLst/>
            <a:rect l="l" t="t" r="r" b="b"/>
            <a:pathLst>
              <a:path w="1034694" h="1034694">
                <a:moveTo>
                  <a:pt x="1034694" y="1034694"/>
                </a:moveTo>
                <a:lnTo>
                  <a:pt x="0" y="1034694"/>
                </a:lnTo>
                <a:lnTo>
                  <a:pt x="0" y="0"/>
                </a:lnTo>
                <a:lnTo>
                  <a:pt x="1034694" y="0"/>
                </a:lnTo>
                <a:lnTo>
                  <a:pt x="1034694" y="103469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0523418F-5507-B808-7DB2-E061516A1C0C}"/>
              </a:ext>
            </a:extLst>
          </p:cNvPr>
          <p:cNvSpPr/>
          <p:nvPr/>
        </p:nvSpPr>
        <p:spPr>
          <a:xfrm rot="-1725408">
            <a:off x="15756873" y="1074866"/>
            <a:ext cx="965329" cy="809121"/>
          </a:xfrm>
          <a:custGeom>
            <a:avLst/>
            <a:gdLst/>
            <a:ahLst/>
            <a:cxnLst/>
            <a:rect l="l" t="t" r="r" b="b"/>
            <a:pathLst>
              <a:path w="965329" h="809121">
                <a:moveTo>
                  <a:pt x="0" y="0"/>
                </a:moveTo>
                <a:lnTo>
                  <a:pt x="965329" y="0"/>
                </a:lnTo>
                <a:lnTo>
                  <a:pt x="965329" y="809121"/>
                </a:lnTo>
                <a:lnTo>
                  <a:pt x="0" y="8091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2708F522-927E-8DC7-E11D-C204C0116CA3}"/>
              </a:ext>
            </a:extLst>
          </p:cNvPr>
          <p:cNvSpPr/>
          <p:nvPr/>
        </p:nvSpPr>
        <p:spPr>
          <a:xfrm>
            <a:off x="1028700" y="1028700"/>
            <a:ext cx="1666809" cy="1829146"/>
          </a:xfrm>
          <a:custGeom>
            <a:avLst/>
            <a:gdLst/>
            <a:ahLst/>
            <a:cxnLst/>
            <a:rect l="l" t="t" r="r" b="b"/>
            <a:pathLst>
              <a:path w="1666809" h="1829146">
                <a:moveTo>
                  <a:pt x="0" y="0"/>
                </a:moveTo>
                <a:lnTo>
                  <a:pt x="1666809" y="0"/>
                </a:lnTo>
                <a:lnTo>
                  <a:pt x="1666809" y="1829146"/>
                </a:lnTo>
                <a:lnTo>
                  <a:pt x="0" y="182914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BC5FD708-15B0-B045-3F04-424D933BDB77}"/>
              </a:ext>
            </a:extLst>
          </p:cNvPr>
          <p:cNvSpPr/>
          <p:nvPr/>
        </p:nvSpPr>
        <p:spPr>
          <a:xfrm>
            <a:off x="15414343" y="7233656"/>
            <a:ext cx="1844957" cy="2024644"/>
          </a:xfrm>
          <a:custGeom>
            <a:avLst/>
            <a:gdLst/>
            <a:ahLst/>
            <a:cxnLst/>
            <a:rect l="l" t="t" r="r" b="b"/>
            <a:pathLst>
              <a:path w="1844957" h="2024644">
                <a:moveTo>
                  <a:pt x="0" y="0"/>
                </a:moveTo>
                <a:lnTo>
                  <a:pt x="1844957" y="0"/>
                </a:lnTo>
                <a:lnTo>
                  <a:pt x="1844957" y="2024644"/>
                </a:lnTo>
                <a:lnTo>
                  <a:pt x="0" y="202464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7">
            <a:extLst>
              <a:ext uri="{FF2B5EF4-FFF2-40B4-BE49-F238E27FC236}">
                <a16:creationId xmlns:a16="http://schemas.microsoft.com/office/drawing/2014/main" id="{FF847FB1-90CE-5BAB-E6F5-7FE1C0F594C7}"/>
              </a:ext>
            </a:extLst>
          </p:cNvPr>
          <p:cNvSpPr txBox="1"/>
          <p:nvPr/>
        </p:nvSpPr>
        <p:spPr>
          <a:xfrm>
            <a:off x="5150020" y="552717"/>
            <a:ext cx="8752794" cy="6796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5280"/>
              </a:lnSpc>
            </a:pPr>
            <a:r>
              <a:rPr lang="en-US" sz="4800" dirty="0">
                <a:solidFill>
                  <a:srgbClr val="5E3023"/>
                </a:solidFill>
                <a:latin typeface="Fredoka"/>
                <a:ea typeface="Fredoka"/>
                <a:cs typeface="Fredoka"/>
                <a:sym typeface="Fredoka"/>
              </a:rPr>
              <a:t>Evaluating Piaget’s Theory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78C3908-55B3-56E3-7572-568DC46343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222790"/>
              </p:ext>
            </p:extLst>
          </p:nvPr>
        </p:nvGraphicFramePr>
        <p:xfrm>
          <a:off x="3048000" y="1079500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27768648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3326475" y="9094207"/>
            <a:ext cx="5330920" cy="1192793"/>
          </a:xfrm>
          <a:custGeom>
            <a:avLst/>
            <a:gdLst/>
            <a:ahLst/>
            <a:cxnLst/>
            <a:rect l="l" t="t" r="r" b="b"/>
            <a:pathLst>
              <a:path w="5330920" h="1192793">
                <a:moveTo>
                  <a:pt x="5330920" y="0"/>
                </a:moveTo>
                <a:lnTo>
                  <a:pt x="0" y="0"/>
                </a:lnTo>
                <a:lnTo>
                  <a:pt x="0" y="1192793"/>
                </a:lnTo>
                <a:lnTo>
                  <a:pt x="5330920" y="1192793"/>
                </a:lnTo>
                <a:lnTo>
                  <a:pt x="533092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017814" y="8089577"/>
            <a:ext cx="613315" cy="626995"/>
          </a:xfrm>
          <a:custGeom>
            <a:avLst/>
            <a:gdLst/>
            <a:ahLst/>
            <a:cxnLst/>
            <a:rect l="l" t="t" r="r" b="b"/>
            <a:pathLst>
              <a:path w="613315" h="626995">
                <a:moveTo>
                  <a:pt x="0" y="0"/>
                </a:moveTo>
                <a:lnTo>
                  <a:pt x="613315" y="0"/>
                </a:lnTo>
                <a:lnTo>
                  <a:pt x="613315" y="626996"/>
                </a:lnTo>
                <a:lnTo>
                  <a:pt x="0" y="6269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6520510" y="8338938"/>
            <a:ext cx="738790" cy="755268"/>
          </a:xfrm>
          <a:custGeom>
            <a:avLst/>
            <a:gdLst/>
            <a:ahLst/>
            <a:cxnLst/>
            <a:rect l="l" t="t" r="r" b="b"/>
            <a:pathLst>
              <a:path w="738790" h="755268">
                <a:moveTo>
                  <a:pt x="0" y="0"/>
                </a:moveTo>
                <a:lnTo>
                  <a:pt x="738790" y="0"/>
                </a:lnTo>
                <a:lnTo>
                  <a:pt x="738790" y="755269"/>
                </a:lnTo>
                <a:lnTo>
                  <a:pt x="0" y="75526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flipH="1">
            <a:off x="-684753" y="9094207"/>
            <a:ext cx="5330920" cy="1192793"/>
          </a:xfrm>
          <a:custGeom>
            <a:avLst/>
            <a:gdLst/>
            <a:ahLst/>
            <a:cxnLst/>
            <a:rect l="l" t="t" r="r" b="b"/>
            <a:pathLst>
              <a:path w="5330920" h="1192793">
                <a:moveTo>
                  <a:pt x="5330919" y="0"/>
                </a:moveTo>
                <a:lnTo>
                  <a:pt x="0" y="0"/>
                </a:lnTo>
                <a:lnTo>
                  <a:pt x="0" y="1192793"/>
                </a:lnTo>
                <a:lnTo>
                  <a:pt x="5330919" y="1192793"/>
                </a:lnTo>
                <a:lnTo>
                  <a:pt x="5330919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67391" y="8467212"/>
            <a:ext cx="613315" cy="626995"/>
          </a:xfrm>
          <a:custGeom>
            <a:avLst/>
            <a:gdLst/>
            <a:ahLst/>
            <a:cxnLst/>
            <a:rect l="l" t="t" r="r" b="b"/>
            <a:pathLst>
              <a:path w="613315" h="626995">
                <a:moveTo>
                  <a:pt x="0" y="0"/>
                </a:moveTo>
                <a:lnTo>
                  <a:pt x="613316" y="0"/>
                </a:lnTo>
                <a:lnTo>
                  <a:pt x="613316" y="626995"/>
                </a:lnTo>
                <a:lnTo>
                  <a:pt x="0" y="62699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4276772" y="8274802"/>
            <a:ext cx="738790" cy="755268"/>
          </a:xfrm>
          <a:custGeom>
            <a:avLst/>
            <a:gdLst/>
            <a:ahLst/>
            <a:cxnLst/>
            <a:rect l="l" t="t" r="r" b="b"/>
            <a:pathLst>
              <a:path w="738790" h="755268">
                <a:moveTo>
                  <a:pt x="0" y="0"/>
                </a:moveTo>
                <a:lnTo>
                  <a:pt x="738789" y="0"/>
                </a:lnTo>
                <a:lnTo>
                  <a:pt x="738789" y="755268"/>
                </a:lnTo>
                <a:lnTo>
                  <a:pt x="0" y="75526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725408">
            <a:off x="14714289" y="779684"/>
            <a:ext cx="594183" cy="498033"/>
          </a:xfrm>
          <a:custGeom>
            <a:avLst/>
            <a:gdLst/>
            <a:ahLst/>
            <a:cxnLst/>
            <a:rect l="l" t="t" r="r" b="b"/>
            <a:pathLst>
              <a:path w="594183" h="498033">
                <a:moveTo>
                  <a:pt x="0" y="0"/>
                </a:moveTo>
                <a:lnTo>
                  <a:pt x="594182" y="0"/>
                </a:lnTo>
                <a:lnTo>
                  <a:pt x="594182" y="498032"/>
                </a:lnTo>
                <a:lnTo>
                  <a:pt x="0" y="49803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725408">
            <a:off x="2357513" y="2442432"/>
            <a:ext cx="594183" cy="498033"/>
          </a:xfrm>
          <a:custGeom>
            <a:avLst/>
            <a:gdLst/>
            <a:ahLst/>
            <a:cxnLst/>
            <a:rect l="l" t="t" r="r" b="b"/>
            <a:pathLst>
              <a:path w="594183" h="498033">
                <a:moveTo>
                  <a:pt x="0" y="0"/>
                </a:moveTo>
                <a:lnTo>
                  <a:pt x="594182" y="0"/>
                </a:lnTo>
                <a:lnTo>
                  <a:pt x="594182" y="498033"/>
                </a:lnTo>
                <a:lnTo>
                  <a:pt x="0" y="49803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flipH="1">
            <a:off x="8668486" y="9094207"/>
            <a:ext cx="5330920" cy="1192793"/>
          </a:xfrm>
          <a:custGeom>
            <a:avLst/>
            <a:gdLst/>
            <a:ahLst/>
            <a:cxnLst/>
            <a:rect l="l" t="t" r="r" b="b"/>
            <a:pathLst>
              <a:path w="5330920" h="1192793">
                <a:moveTo>
                  <a:pt x="5330920" y="0"/>
                </a:moveTo>
                <a:lnTo>
                  <a:pt x="0" y="0"/>
                </a:lnTo>
                <a:lnTo>
                  <a:pt x="0" y="1192793"/>
                </a:lnTo>
                <a:lnTo>
                  <a:pt x="5330920" y="1192793"/>
                </a:lnTo>
                <a:lnTo>
                  <a:pt x="533092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3989800" y="9094207"/>
            <a:ext cx="5330920" cy="1192793"/>
          </a:xfrm>
          <a:custGeom>
            <a:avLst/>
            <a:gdLst/>
            <a:ahLst/>
            <a:cxnLst/>
            <a:rect l="l" t="t" r="r" b="b"/>
            <a:pathLst>
              <a:path w="5330920" h="1192793">
                <a:moveTo>
                  <a:pt x="0" y="0"/>
                </a:moveTo>
                <a:lnTo>
                  <a:pt x="5330920" y="0"/>
                </a:lnTo>
                <a:lnTo>
                  <a:pt x="5330920" y="1192793"/>
                </a:lnTo>
                <a:lnTo>
                  <a:pt x="0" y="11927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0964551" y="8338938"/>
            <a:ext cx="738790" cy="755268"/>
          </a:xfrm>
          <a:custGeom>
            <a:avLst/>
            <a:gdLst/>
            <a:ahLst/>
            <a:cxnLst/>
            <a:rect l="l" t="t" r="r" b="b"/>
            <a:pathLst>
              <a:path w="738790" h="755268">
                <a:moveTo>
                  <a:pt x="0" y="0"/>
                </a:moveTo>
                <a:lnTo>
                  <a:pt x="738790" y="0"/>
                </a:lnTo>
                <a:lnTo>
                  <a:pt x="738790" y="755269"/>
                </a:lnTo>
                <a:lnTo>
                  <a:pt x="0" y="7552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8055171" y="8338938"/>
            <a:ext cx="613315" cy="626995"/>
          </a:xfrm>
          <a:custGeom>
            <a:avLst/>
            <a:gdLst/>
            <a:ahLst/>
            <a:cxnLst/>
            <a:rect l="l" t="t" r="r" b="b"/>
            <a:pathLst>
              <a:path w="613315" h="626995">
                <a:moveTo>
                  <a:pt x="0" y="0"/>
                </a:moveTo>
                <a:lnTo>
                  <a:pt x="613315" y="0"/>
                </a:lnTo>
                <a:lnTo>
                  <a:pt x="613315" y="626996"/>
                </a:lnTo>
                <a:lnTo>
                  <a:pt x="0" y="6269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-2364949" y="-2088316"/>
            <a:ext cx="6787299" cy="4114800"/>
          </a:xfrm>
          <a:custGeom>
            <a:avLst/>
            <a:gdLst/>
            <a:ahLst/>
            <a:cxnLst/>
            <a:rect l="l" t="t" r="r" b="b"/>
            <a:pathLst>
              <a:path w="6787299" h="4114800">
                <a:moveTo>
                  <a:pt x="0" y="0"/>
                </a:moveTo>
                <a:lnTo>
                  <a:pt x="6787298" y="0"/>
                </a:lnTo>
                <a:lnTo>
                  <a:pt x="678729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6275248" y="1497020"/>
            <a:ext cx="5962643" cy="6800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280"/>
              </a:lnSpc>
            </a:pPr>
            <a:r>
              <a:rPr lang="en-US" sz="4800" dirty="0">
                <a:solidFill>
                  <a:srgbClr val="5E3023"/>
                </a:solidFill>
                <a:latin typeface="Fredoka"/>
                <a:ea typeface="Fredoka"/>
                <a:cs typeface="Fredoka"/>
                <a:sym typeface="Fredoka"/>
              </a:rPr>
              <a:t>Conclusion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145488" y="3039058"/>
            <a:ext cx="13693818" cy="3852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l">
              <a:lnSpc>
                <a:spcPts val="384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Amira’s challenges—anxiety, quietness, and limited group play—fit with normal early development in the pre-operational stage.</a:t>
            </a:r>
          </a:p>
          <a:p>
            <a:pPr marL="342900" indent="-342900" algn="l">
              <a:lnSpc>
                <a:spcPts val="384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Piaget’s theory helps practitioners understand how she learns and how to support her through play, repetition, and emotional safety.</a:t>
            </a:r>
          </a:p>
          <a:p>
            <a:pPr marL="342900" indent="-342900" algn="l">
              <a:lnSpc>
                <a:spcPts val="384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 nurturing environment, consistent adults, and engaging play will help Amira gain confidence, language skills, and social understanding.</a:t>
            </a:r>
          </a:p>
          <a:p>
            <a:pPr marL="342900" indent="-342900" algn="l">
              <a:lnSpc>
                <a:spcPts val="384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Blending Piaget’s ideas with modern social and emotional approaches ensures Amira’s growth is supported in every way.</a:t>
            </a:r>
          </a:p>
        </p:txBody>
      </p:sp>
      <p:sp>
        <p:nvSpPr>
          <p:cNvPr id="19" name="Freeform 19"/>
          <p:cNvSpPr/>
          <p:nvPr/>
        </p:nvSpPr>
        <p:spPr>
          <a:xfrm>
            <a:off x="14859000" y="55200"/>
            <a:ext cx="4403248" cy="2669469"/>
          </a:xfrm>
          <a:custGeom>
            <a:avLst/>
            <a:gdLst/>
            <a:ahLst/>
            <a:cxnLst/>
            <a:rect l="l" t="t" r="r" b="b"/>
            <a:pathLst>
              <a:path w="4403248" h="2669469">
                <a:moveTo>
                  <a:pt x="0" y="0"/>
                </a:moveTo>
                <a:lnTo>
                  <a:pt x="4403248" y="0"/>
                </a:lnTo>
                <a:lnTo>
                  <a:pt x="4403248" y="2669469"/>
                </a:lnTo>
                <a:lnTo>
                  <a:pt x="0" y="266946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63126">
            <a:off x="15380398" y="1263116"/>
            <a:ext cx="738216" cy="701976"/>
          </a:xfrm>
          <a:custGeom>
            <a:avLst/>
            <a:gdLst/>
            <a:ahLst/>
            <a:cxnLst/>
            <a:rect l="l" t="t" r="r" b="b"/>
            <a:pathLst>
              <a:path w="738216" h="701976">
                <a:moveTo>
                  <a:pt x="0" y="0"/>
                </a:moveTo>
                <a:lnTo>
                  <a:pt x="738216" y="0"/>
                </a:lnTo>
                <a:lnTo>
                  <a:pt x="738216" y="701976"/>
                </a:lnTo>
                <a:lnTo>
                  <a:pt x="0" y="70197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2168748">
            <a:off x="16197110" y="1787193"/>
            <a:ext cx="471748" cy="448589"/>
          </a:xfrm>
          <a:custGeom>
            <a:avLst/>
            <a:gdLst/>
            <a:ahLst/>
            <a:cxnLst/>
            <a:rect l="l" t="t" r="r" b="b"/>
            <a:pathLst>
              <a:path w="471748" h="448589">
                <a:moveTo>
                  <a:pt x="0" y="0"/>
                </a:moveTo>
                <a:lnTo>
                  <a:pt x="471747" y="0"/>
                </a:lnTo>
                <a:lnTo>
                  <a:pt x="471747" y="448589"/>
                </a:lnTo>
                <a:lnTo>
                  <a:pt x="0" y="44858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028700" y="862616"/>
            <a:ext cx="1220988" cy="1248222"/>
          </a:xfrm>
          <a:custGeom>
            <a:avLst/>
            <a:gdLst/>
            <a:ahLst/>
            <a:cxnLst/>
            <a:rect l="l" t="t" r="r" b="b"/>
            <a:pathLst>
              <a:path w="1220988" h="1248222">
                <a:moveTo>
                  <a:pt x="0" y="0"/>
                </a:moveTo>
                <a:lnTo>
                  <a:pt x="1220988" y="0"/>
                </a:lnTo>
                <a:lnTo>
                  <a:pt x="1220988" y="1248222"/>
                </a:lnTo>
                <a:lnTo>
                  <a:pt x="0" y="124822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2476428" y="1486727"/>
            <a:ext cx="658529" cy="673217"/>
          </a:xfrm>
          <a:custGeom>
            <a:avLst/>
            <a:gdLst/>
            <a:ahLst/>
            <a:cxnLst/>
            <a:rect l="l" t="t" r="r" b="b"/>
            <a:pathLst>
              <a:path w="658529" h="673217">
                <a:moveTo>
                  <a:pt x="0" y="0"/>
                </a:moveTo>
                <a:lnTo>
                  <a:pt x="658529" y="0"/>
                </a:lnTo>
                <a:lnTo>
                  <a:pt x="658529" y="673217"/>
                </a:lnTo>
                <a:lnTo>
                  <a:pt x="0" y="67321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6292616" y="6758935"/>
            <a:ext cx="991051" cy="1013157"/>
          </a:xfrm>
          <a:custGeom>
            <a:avLst/>
            <a:gdLst/>
            <a:ahLst/>
            <a:cxnLst/>
            <a:rect l="l" t="t" r="r" b="b"/>
            <a:pathLst>
              <a:path w="991051" h="1013157">
                <a:moveTo>
                  <a:pt x="0" y="0"/>
                </a:moveTo>
                <a:lnTo>
                  <a:pt x="991051" y="0"/>
                </a:lnTo>
                <a:lnTo>
                  <a:pt x="991051" y="1013156"/>
                </a:lnTo>
                <a:lnTo>
                  <a:pt x="0" y="10131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899128">
            <a:off x="1092226" y="8620243"/>
            <a:ext cx="599663" cy="570225"/>
          </a:xfrm>
          <a:custGeom>
            <a:avLst/>
            <a:gdLst/>
            <a:ahLst/>
            <a:cxnLst/>
            <a:rect l="l" t="t" r="r" b="b"/>
            <a:pathLst>
              <a:path w="599663" h="570225">
                <a:moveTo>
                  <a:pt x="0" y="0"/>
                </a:moveTo>
                <a:lnTo>
                  <a:pt x="599663" y="0"/>
                </a:lnTo>
                <a:lnTo>
                  <a:pt x="599663" y="570225"/>
                </a:lnTo>
                <a:lnTo>
                  <a:pt x="0" y="57022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735801" flipH="1" flipV="1">
            <a:off x="1600772" y="7886677"/>
            <a:ext cx="1162909" cy="1162909"/>
          </a:xfrm>
          <a:custGeom>
            <a:avLst/>
            <a:gdLst/>
            <a:ahLst/>
            <a:cxnLst/>
            <a:rect l="l" t="t" r="r" b="b"/>
            <a:pathLst>
              <a:path w="1162909" h="1162909">
                <a:moveTo>
                  <a:pt x="1162909" y="1162909"/>
                </a:moveTo>
                <a:lnTo>
                  <a:pt x="0" y="1162909"/>
                </a:lnTo>
                <a:lnTo>
                  <a:pt x="0" y="0"/>
                </a:lnTo>
                <a:lnTo>
                  <a:pt x="1162909" y="0"/>
                </a:lnTo>
                <a:lnTo>
                  <a:pt x="1162909" y="1162909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3213892" y="26226"/>
            <a:ext cx="11086753" cy="146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519"/>
              </a:lnSpc>
            </a:pPr>
            <a:r>
              <a:rPr lang="en-US" sz="9600" dirty="0">
                <a:solidFill>
                  <a:srgbClr val="5E3023"/>
                </a:solidFill>
                <a:latin typeface="Fredoka"/>
                <a:ea typeface="Fredoka"/>
                <a:cs typeface="Fredoka"/>
                <a:sym typeface="Fredoka"/>
              </a:rPr>
              <a:t>References</a:t>
            </a:r>
          </a:p>
        </p:txBody>
      </p:sp>
      <p:sp>
        <p:nvSpPr>
          <p:cNvPr id="13" name="Freeform 13"/>
          <p:cNvSpPr/>
          <p:nvPr/>
        </p:nvSpPr>
        <p:spPr>
          <a:xfrm>
            <a:off x="15634087" y="7957602"/>
            <a:ext cx="658529" cy="673217"/>
          </a:xfrm>
          <a:custGeom>
            <a:avLst/>
            <a:gdLst/>
            <a:ahLst/>
            <a:cxnLst/>
            <a:rect l="l" t="t" r="r" b="b"/>
            <a:pathLst>
              <a:path w="658529" h="673217">
                <a:moveTo>
                  <a:pt x="0" y="0"/>
                </a:moveTo>
                <a:lnTo>
                  <a:pt x="658529" y="0"/>
                </a:lnTo>
                <a:lnTo>
                  <a:pt x="658529" y="673217"/>
                </a:lnTo>
                <a:lnTo>
                  <a:pt x="0" y="67321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25F681-10C4-8D82-F3FA-B97ACCAECC67}"/>
              </a:ext>
            </a:extLst>
          </p:cNvPr>
          <p:cNvSpPr txBox="1"/>
          <p:nvPr/>
        </p:nvSpPr>
        <p:spPr>
          <a:xfrm>
            <a:off x="2413944" y="1923142"/>
            <a:ext cx="13864817" cy="7611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400" b="1" dirty="0">
                <a:latin typeface="Montserrat" panose="00000500000000000000" pitchFamily="2" charset="0"/>
              </a:rPr>
              <a:t>Ahnert, L., </a:t>
            </a:r>
            <a:r>
              <a:rPr lang="en-US" sz="1400" b="1" dirty="0" err="1">
                <a:latin typeface="Montserrat" panose="00000500000000000000" pitchFamily="2" charset="0"/>
              </a:rPr>
              <a:t>Pinquart</a:t>
            </a:r>
            <a:r>
              <a:rPr lang="en-US" sz="1400" b="1" dirty="0">
                <a:latin typeface="Montserrat" panose="00000500000000000000" pitchFamily="2" charset="0"/>
              </a:rPr>
              <a:t>, M., &amp; Lamb, M. E. (2006). Security of children’s relationships with nonparental care providers: A meta-analysis. Child Development, 77(3), 664–679. https://doi.org/10.1111/j.1467-8624.2006.00896.x</a:t>
            </a:r>
          </a:p>
          <a:p>
            <a:pPr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400" b="1" dirty="0">
                <a:latin typeface="Montserrat" panose="00000500000000000000" pitchFamily="2" charset="0"/>
              </a:rPr>
              <a:t>Berk, L. E. (2021). Child development (10th ed.). Pearson. https://www.pearson.com/en-gb/subject-catalog/p/child-development-global-edition/P200000007587</a:t>
            </a:r>
          </a:p>
          <a:p>
            <a:pPr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400" b="1" dirty="0">
                <a:latin typeface="Montserrat" panose="00000500000000000000" pitchFamily="2" charset="0"/>
              </a:rPr>
              <a:t>Ginsburg, K. R. (2007). The importance of play in promoting healthy child development and maintaining strong parent–child bonds. Pediatrics, 119(1), 182–191. https://doi.org/10.1542/peds.2006-2697</a:t>
            </a:r>
          </a:p>
          <a:p>
            <a:pPr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400" b="1" dirty="0">
                <a:latin typeface="Montserrat" panose="00000500000000000000" pitchFamily="2" charset="0"/>
              </a:rPr>
              <a:t>Lourenço, O. (2012). Piaget and Vygotsky: Many resemblances and a crucial difference. New Ideas in Psychology, 30(3), 281–295. https://doi.org/10.1016/j.newideapsych.2011.12.006</a:t>
            </a:r>
          </a:p>
          <a:p>
            <a:pPr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400" b="1" dirty="0">
                <a:latin typeface="Montserrat" panose="00000500000000000000" pitchFamily="2" charset="0"/>
              </a:rPr>
              <a:t>National Association for the Education of Young Children (NAEYC). (2009). Developmentally appropriate practice in early childhood programs (Position Statement). https://www.naeyc.org/resources/position-statements/dap</a:t>
            </a:r>
          </a:p>
          <a:p>
            <a:pPr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400" b="1" dirty="0">
                <a:latin typeface="Montserrat" panose="00000500000000000000" pitchFamily="2" charset="0"/>
              </a:rPr>
              <a:t>Parten, M. B. (1932). Social participation among pre-school children. Journal of Abnormal and Social Psychology, 27(3), 243–269. https://doi.org/10.1037/h0074524</a:t>
            </a:r>
          </a:p>
          <a:p>
            <a:pPr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400" b="1" dirty="0">
                <a:latin typeface="Montserrat" panose="00000500000000000000" pitchFamily="2" charset="0"/>
              </a:rPr>
              <a:t>Piaget, J. (1952). The origins of intelligence in children. International Universities Press. https://doi.org/10.1037/11494-000</a:t>
            </a:r>
          </a:p>
          <a:p>
            <a:pPr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400" b="1" dirty="0">
                <a:latin typeface="Montserrat" panose="00000500000000000000" pitchFamily="2" charset="0"/>
              </a:rPr>
              <a:t>Plomin, R., &amp; Daniels, D. (1987). Why are children in the same family so different from one another? Behavioral and Brain Sciences, 10(1), 1–60. https://doi.org/10.1017/S0140525X00055941</a:t>
            </a:r>
          </a:p>
          <a:p>
            <a:pPr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400" b="1" dirty="0">
                <a:latin typeface="Montserrat" panose="00000500000000000000" pitchFamily="2" charset="0"/>
              </a:rPr>
              <a:t>Raver, C. C. (2002). Emotions matter: Making the case for the role of young children’s emotional development for early school readiness. Social Policy Report, 16(3), 3–19. https://files.eric.ed.gov/fulltext/ED595504.pdf</a:t>
            </a:r>
          </a:p>
          <a:p>
            <a:pPr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400" b="1" dirty="0">
                <a:latin typeface="Montserrat" panose="00000500000000000000" pitchFamily="2" charset="0"/>
              </a:rPr>
              <a:t>Shonkoff, J. P., &amp; Phillips, D. A. (Eds.). (2000). From neurons to neighborhoods: The science of early childhood development. National Academies Press. https://doi.org/10.17226/9824</a:t>
            </a:r>
          </a:p>
          <a:p>
            <a:pPr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400" b="1" dirty="0">
                <a:latin typeface="Montserrat" panose="00000500000000000000" pitchFamily="2" charset="0"/>
              </a:rPr>
              <a:t>Vygotsky, L. S. (1978). Mind in society: The development of higher psychological processes. Harvard University Press. https://home.fau.edu/musgrove/web/vygotsky1978.pdf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819A45-BCA5-DFAD-F0D4-7F0A788D4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F85D0E0F-56AC-D928-221C-CE752C6CF25E}"/>
              </a:ext>
            </a:extLst>
          </p:cNvPr>
          <p:cNvSpPr/>
          <p:nvPr/>
        </p:nvSpPr>
        <p:spPr>
          <a:xfrm rot="-463126">
            <a:off x="15380398" y="1263116"/>
            <a:ext cx="738216" cy="701976"/>
          </a:xfrm>
          <a:custGeom>
            <a:avLst/>
            <a:gdLst/>
            <a:ahLst/>
            <a:cxnLst/>
            <a:rect l="l" t="t" r="r" b="b"/>
            <a:pathLst>
              <a:path w="738216" h="701976">
                <a:moveTo>
                  <a:pt x="0" y="0"/>
                </a:moveTo>
                <a:lnTo>
                  <a:pt x="738216" y="0"/>
                </a:lnTo>
                <a:lnTo>
                  <a:pt x="738216" y="701976"/>
                </a:lnTo>
                <a:lnTo>
                  <a:pt x="0" y="7019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C882119B-7645-A186-1CEE-0155005A3A7B}"/>
              </a:ext>
            </a:extLst>
          </p:cNvPr>
          <p:cNvSpPr/>
          <p:nvPr/>
        </p:nvSpPr>
        <p:spPr>
          <a:xfrm rot="2168748">
            <a:off x="16197110" y="1787193"/>
            <a:ext cx="471748" cy="448589"/>
          </a:xfrm>
          <a:custGeom>
            <a:avLst/>
            <a:gdLst/>
            <a:ahLst/>
            <a:cxnLst/>
            <a:rect l="l" t="t" r="r" b="b"/>
            <a:pathLst>
              <a:path w="471748" h="448589">
                <a:moveTo>
                  <a:pt x="0" y="0"/>
                </a:moveTo>
                <a:lnTo>
                  <a:pt x="471747" y="0"/>
                </a:lnTo>
                <a:lnTo>
                  <a:pt x="471747" y="448589"/>
                </a:lnTo>
                <a:lnTo>
                  <a:pt x="0" y="44858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244BE83F-DBF2-9AB9-D314-ED09F64D03E8}"/>
              </a:ext>
            </a:extLst>
          </p:cNvPr>
          <p:cNvSpPr/>
          <p:nvPr/>
        </p:nvSpPr>
        <p:spPr>
          <a:xfrm rot="-8100000">
            <a:off x="3212318" y="3284613"/>
            <a:ext cx="5525446" cy="4370125"/>
          </a:xfrm>
          <a:custGeom>
            <a:avLst/>
            <a:gdLst/>
            <a:ahLst/>
            <a:cxnLst/>
            <a:rect l="l" t="t" r="r" b="b"/>
            <a:pathLst>
              <a:path w="5525446" h="4370125">
                <a:moveTo>
                  <a:pt x="0" y="0"/>
                </a:moveTo>
                <a:lnTo>
                  <a:pt x="5525446" y="0"/>
                </a:lnTo>
                <a:lnTo>
                  <a:pt x="5525446" y="4370126"/>
                </a:lnTo>
                <a:lnTo>
                  <a:pt x="0" y="437012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0B9018C8-15D4-2D9F-6280-A81A2796B190}"/>
              </a:ext>
            </a:extLst>
          </p:cNvPr>
          <p:cNvSpPr/>
          <p:nvPr/>
        </p:nvSpPr>
        <p:spPr>
          <a:xfrm flipH="1">
            <a:off x="8896275" y="2597015"/>
            <a:ext cx="5525446" cy="4370125"/>
          </a:xfrm>
          <a:custGeom>
            <a:avLst/>
            <a:gdLst/>
            <a:ahLst/>
            <a:cxnLst/>
            <a:rect l="l" t="t" r="r" b="b"/>
            <a:pathLst>
              <a:path w="5525446" h="4370125">
                <a:moveTo>
                  <a:pt x="5525446" y="0"/>
                </a:moveTo>
                <a:lnTo>
                  <a:pt x="0" y="0"/>
                </a:lnTo>
                <a:lnTo>
                  <a:pt x="0" y="4370125"/>
                </a:lnTo>
                <a:lnTo>
                  <a:pt x="5525446" y="4370125"/>
                </a:lnTo>
                <a:lnTo>
                  <a:pt x="5525446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91CB547F-D348-13FD-8797-2D396780DC2D}"/>
              </a:ext>
            </a:extLst>
          </p:cNvPr>
          <p:cNvSpPr/>
          <p:nvPr/>
        </p:nvSpPr>
        <p:spPr>
          <a:xfrm rot="-6349446">
            <a:off x="5724386" y="2660038"/>
            <a:ext cx="6065766" cy="4797469"/>
          </a:xfrm>
          <a:custGeom>
            <a:avLst/>
            <a:gdLst/>
            <a:ahLst/>
            <a:cxnLst/>
            <a:rect l="l" t="t" r="r" b="b"/>
            <a:pathLst>
              <a:path w="6065766" h="4797469">
                <a:moveTo>
                  <a:pt x="0" y="0"/>
                </a:moveTo>
                <a:lnTo>
                  <a:pt x="6065766" y="0"/>
                </a:lnTo>
                <a:lnTo>
                  <a:pt x="6065766" y="4797469"/>
                </a:lnTo>
                <a:lnTo>
                  <a:pt x="0" y="479746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05C1F714-6315-5BDB-A31A-3DD8F903DE81}"/>
              </a:ext>
            </a:extLst>
          </p:cNvPr>
          <p:cNvSpPr/>
          <p:nvPr/>
        </p:nvSpPr>
        <p:spPr>
          <a:xfrm>
            <a:off x="1028700" y="862616"/>
            <a:ext cx="1220988" cy="1248222"/>
          </a:xfrm>
          <a:custGeom>
            <a:avLst/>
            <a:gdLst/>
            <a:ahLst/>
            <a:cxnLst/>
            <a:rect l="l" t="t" r="r" b="b"/>
            <a:pathLst>
              <a:path w="1220988" h="1248222">
                <a:moveTo>
                  <a:pt x="0" y="0"/>
                </a:moveTo>
                <a:lnTo>
                  <a:pt x="1220988" y="0"/>
                </a:lnTo>
                <a:lnTo>
                  <a:pt x="1220988" y="1248222"/>
                </a:lnTo>
                <a:lnTo>
                  <a:pt x="0" y="124822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D45E6F69-1490-DA4A-DEC4-E8E91A3B6683}"/>
              </a:ext>
            </a:extLst>
          </p:cNvPr>
          <p:cNvSpPr/>
          <p:nvPr/>
        </p:nvSpPr>
        <p:spPr>
          <a:xfrm>
            <a:off x="2476428" y="1486727"/>
            <a:ext cx="658529" cy="673217"/>
          </a:xfrm>
          <a:custGeom>
            <a:avLst/>
            <a:gdLst/>
            <a:ahLst/>
            <a:cxnLst/>
            <a:rect l="l" t="t" r="r" b="b"/>
            <a:pathLst>
              <a:path w="658529" h="673217">
                <a:moveTo>
                  <a:pt x="0" y="0"/>
                </a:moveTo>
                <a:lnTo>
                  <a:pt x="658529" y="0"/>
                </a:lnTo>
                <a:lnTo>
                  <a:pt x="658529" y="673217"/>
                </a:lnTo>
                <a:lnTo>
                  <a:pt x="0" y="673217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6BF333A2-5B91-910E-76E7-D5E3BD0BD862}"/>
              </a:ext>
            </a:extLst>
          </p:cNvPr>
          <p:cNvSpPr/>
          <p:nvPr/>
        </p:nvSpPr>
        <p:spPr>
          <a:xfrm>
            <a:off x="16292616" y="6758935"/>
            <a:ext cx="991051" cy="1013157"/>
          </a:xfrm>
          <a:custGeom>
            <a:avLst/>
            <a:gdLst/>
            <a:ahLst/>
            <a:cxnLst/>
            <a:rect l="l" t="t" r="r" b="b"/>
            <a:pathLst>
              <a:path w="991051" h="1013157">
                <a:moveTo>
                  <a:pt x="0" y="0"/>
                </a:moveTo>
                <a:lnTo>
                  <a:pt x="991051" y="0"/>
                </a:lnTo>
                <a:lnTo>
                  <a:pt x="991051" y="1013156"/>
                </a:lnTo>
                <a:lnTo>
                  <a:pt x="0" y="101315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7C7D7768-8014-C2A2-BE41-8D9E919645BB}"/>
              </a:ext>
            </a:extLst>
          </p:cNvPr>
          <p:cNvSpPr/>
          <p:nvPr/>
        </p:nvSpPr>
        <p:spPr>
          <a:xfrm rot="-899128">
            <a:off x="1092226" y="8620243"/>
            <a:ext cx="599663" cy="570225"/>
          </a:xfrm>
          <a:custGeom>
            <a:avLst/>
            <a:gdLst/>
            <a:ahLst/>
            <a:cxnLst/>
            <a:rect l="l" t="t" r="r" b="b"/>
            <a:pathLst>
              <a:path w="599663" h="570225">
                <a:moveTo>
                  <a:pt x="0" y="0"/>
                </a:moveTo>
                <a:lnTo>
                  <a:pt x="599663" y="0"/>
                </a:lnTo>
                <a:lnTo>
                  <a:pt x="599663" y="570225"/>
                </a:lnTo>
                <a:lnTo>
                  <a:pt x="0" y="57022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CF728321-8054-6602-51CA-C04B32AA3D9C}"/>
              </a:ext>
            </a:extLst>
          </p:cNvPr>
          <p:cNvSpPr/>
          <p:nvPr/>
        </p:nvSpPr>
        <p:spPr>
          <a:xfrm rot="-1735801" flipH="1" flipV="1">
            <a:off x="1600772" y="7886677"/>
            <a:ext cx="1162909" cy="1162909"/>
          </a:xfrm>
          <a:custGeom>
            <a:avLst/>
            <a:gdLst/>
            <a:ahLst/>
            <a:cxnLst/>
            <a:rect l="l" t="t" r="r" b="b"/>
            <a:pathLst>
              <a:path w="1162909" h="1162909">
                <a:moveTo>
                  <a:pt x="1162909" y="1162909"/>
                </a:moveTo>
                <a:lnTo>
                  <a:pt x="0" y="1162909"/>
                </a:lnTo>
                <a:lnTo>
                  <a:pt x="0" y="0"/>
                </a:lnTo>
                <a:lnTo>
                  <a:pt x="1162909" y="0"/>
                </a:lnTo>
                <a:lnTo>
                  <a:pt x="1162909" y="1162909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04329019-4B60-A5CA-3AD6-C00543DDA8A5}"/>
              </a:ext>
            </a:extLst>
          </p:cNvPr>
          <p:cNvSpPr txBox="1"/>
          <p:nvPr/>
        </p:nvSpPr>
        <p:spPr>
          <a:xfrm>
            <a:off x="3600624" y="4139988"/>
            <a:ext cx="11086753" cy="1460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519"/>
              </a:lnSpc>
            </a:pPr>
            <a:r>
              <a:rPr lang="en-US" sz="9600" dirty="0">
                <a:solidFill>
                  <a:srgbClr val="5E3023"/>
                </a:solidFill>
                <a:latin typeface="Fredoka"/>
                <a:ea typeface="Fredoka"/>
                <a:cs typeface="Fredoka"/>
                <a:sym typeface="Fredoka"/>
              </a:rPr>
              <a:t>Thank You!</a:t>
            </a:r>
          </a:p>
        </p:txBody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80F39A72-1659-52D6-0FD4-F2F57CA1EF67}"/>
              </a:ext>
            </a:extLst>
          </p:cNvPr>
          <p:cNvSpPr/>
          <p:nvPr/>
        </p:nvSpPr>
        <p:spPr>
          <a:xfrm>
            <a:off x="15634087" y="7957602"/>
            <a:ext cx="658529" cy="673217"/>
          </a:xfrm>
          <a:custGeom>
            <a:avLst/>
            <a:gdLst/>
            <a:ahLst/>
            <a:cxnLst/>
            <a:rect l="l" t="t" r="r" b="b"/>
            <a:pathLst>
              <a:path w="658529" h="673217">
                <a:moveTo>
                  <a:pt x="0" y="0"/>
                </a:moveTo>
                <a:lnTo>
                  <a:pt x="658529" y="0"/>
                </a:lnTo>
                <a:lnTo>
                  <a:pt x="658529" y="673217"/>
                </a:lnTo>
                <a:lnTo>
                  <a:pt x="0" y="673217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0440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5162</TotalTime>
  <Words>1440</Words>
  <Application>Microsoft Office PowerPoint</Application>
  <PresentationFormat>Custom</PresentationFormat>
  <Paragraphs>74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Fredoka</vt:lpstr>
      <vt:lpstr>Wingdings</vt:lpstr>
      <vt:lpstr>Montserrat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Brown Neutral Simple Child Psychology Presentation</dc:title>
  <dc:creator>Luciana De Almeida</dc:creator>
  <cp:lastModifiedBy>Luciana De Almeida</cp:lastModifiedBy>
  <cp:revision>5</cp:revision>
  <dcterms:created xsi:type="dcterms:W3CDTF">2006-08-16T00:00:00Z</dcterms:created>
  <dcterms:modified xsi:type="dcterms:W3CDTF">2025-11-13T09:56:50Z</dcterms:modified>
  <dc:identifier>DAG3raJY_hQ</dc:identifier>
</cp:coreProperties>
</file>