
<file path=[Content_Types].xml><?xml version="1.0" encoding="utf-8"?>
<Types xmlns="http://schemas.openxmlformats.org/package/2006/content-types"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94.xml" ContentType="application/vnd.openxmlformats-officedocument.presentationml.slide+xml"/>
  <Override PartName="/ppt/slides/slide142.xml" ContentType="application/vnd.openxmlformats-officedocument.presentationml.slide+xml"/>
  <Override PartName="/ppt/slides/slide36.xml" ContentType="application/vnd.openxmlformats-officedocument.presentationml.slide+xml"/>
  <Override PartName="/ppt/slides/slide83.xml" ContentType="application/vnd.openxmlformats-officedocument.presentationml.slide+xml"/>
  <Override PartName="/ppt/slides/slide120.xml" ContentType="application/vnd.openxmlformats-officedocument.presentationml.slide+xml"/>
  <Override PartName="/ppt/slides/slide131.xml" ContentType="application/vnd.openxmlformats-officedocument.presentationml.slide+xml"/>
  <Override PartName="/ppt/slides/slide25.xml" ContentType="application/vnd.openxmlformats-officedocument.presentationml.slide+xml"/>
  <Override PartName="/ppt/slides/slide72.xml" ContentType="application/vnd.openxmlformats-officedocument.presentationml.slid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s/slide169.xml" ContentType="application/vnd.openxmlformats-officedocument.presentationml.slide+xml"/>
  <Override PartName="/ppt/slides/slide187.xml" ContentType="application/vnd.openxmlformats-officedocument.presentationml.slide+xml"/>
  <Override PartName="/ppt/tableStyles.xml" ContentType="application/vnd.openxmlformats-officedocument.presentationml.tableStyles+xml"/>
  <Override PartName="/ppt/slides/slide129.xml" ContentType="application/vnd.openxmlformats-officedocument.presentationml.slide+xml"/>
  <Override PartName="/ppt/slides/slide147.xml" ContentType="application/vnd.openxmlformats-officedocument.presentationml.slide+xml"/>
  <Override PartName="/ppt/slides/slide158.xml" ContentType="application/vnd.openxmlformats-officedocument.presentationml.slide+xml"/>
  <Override PartName="/ppt/slides/slide176.xml" ContentType="application/vnd.openxmlformats-officedocument.presentationml.slide+xml"/>
  <Override PartName="/ppt/slides/slide99.xml" ContentType="application/vnd.openxmlformats-officedocument.presentationml.slide+xml"/>
  <Override PartName="/ppt/slides/slide118.xml" ContentType="application/vnd.openxmlformats-officedocument.presentationml.slide+xml"/>
  <Override PartName="/ppt/slides/slide136.xml" ContentType="application/vnd.openxmlformats-officedocument.presentationml.slide+xml"/>
  <Override PartName="/ppt/slides/slide165.xml" ContentType="application/vnd.openxmlformats-officedocument.presentationml.slide+xml"/>
  <Override PartName="/ppt/slides/slide183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107.xml" ContentType="application/vnd.openxmlformats-officedocument.presentationml.slide+xml"/>
  <Override PartName="/ppt/slides/slide125.xml" ContentType="application/vnd.openxmlformats-officedocument.presentationml.slide+xml"/>
  <Override PartName="/ppt/slides/slide143.xml" ContentType="application/vnd.openxmlformats-officedocument.presentationml.slide+xml"/>
  <Override PartName="/ppt/slides/slide154.xml" ContentType="application/vnd.openxmlformats-officedocument.presentationml.slide+xml"/>
  <Override PartName="/ppt/slides/slide172.xml" ContentType="application/vnd.openxmlformats-officedocument.presentationml.slide+xml"/>
  <Override PartName="/ppt/slides/slide190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s/slide114.xml" ContentType="application/vnd.openxmlformats-officedocument.presentationml.slide+xml"/>
  <Override PartName="/ppt/slides/slide132.xml" ContentType="application/vnd.openxmlformats-officedocument.presentationml.slide+xml"/>
  <Override PartName="/ppt/slides/slide150.xml" ContentType="application/vnd.openxmlformats-officedocument.presentationml.slide+xml"/>
  <Override PartName="/ppt/slides/slide161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121.xml" ContentType="application/vnd.openxmlformats-officedocument.presentationml.slide+xml"/>
  <Override PartName="/ppt/presProps.xml" ContentType="application/vnd.openxmlformats-officedocument.presentationml.presProp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s/slide62.xml" ContentType="application/vnd.openxmlformats-officedocument.presentationml.slide+xml"/>
  <Override PartName="/ppt/slides/slide80.xml" ContentType="application/vnd.openxmlformats-officedocument.presentationml.slide+xml"/>
  <Override PartName="/ppt/slides/slide91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s/slide51.xml" ContentType="application/vnd.openxmlformats-officedocument.presentationml.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40.xml" ContentType="application/vnd.openxmlformats-officedocument.presentationml.slide+xml"/>
  <Override PartName="/ppt/slides/slide159.xml" ContentType="application/vnd.openxmlformats-officedocument.presentationml.slide+xml"/>
  <Override PartName="/ppt/slides/slide188.xml" ContentType="application/vnd.openxmlformats-officedocument.presentationml.slide+xml"/>
  <Override PartName="/ppt/slides/slide119.xml" ContentType="application/vnd.openxmlformats-officedocument.presentationml.slide+xml"/>
  <Override PartName="/ppt/slides/slide148.xml" ContentType="application/vnd.openxmlformats-officedocument.presentationml.slide+xml"/>
  <Override PartName="/ppt/slides/slide166.xml" ContentType="application/vnd.openxmlformats-officedocument.presentationml.slide+xml"/>
  <Override PartName="/ppt/slides/slide177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9.xml" ContentType="application/vnd.openxmlformats-officedocument.presentationml.slide+xml"/>
  <Override PartName="/ppt/slides/slide108.xml" ContentType="application/vnd.openxmlformats-officedocument.presentationml.slide+xml"/>
  <Override PartName="/ppt/slides/slide126.xml" ContentType="application/vnd.openxmlformats-officedocument.presentationml.slide+xml"/>
  <Override PartName="/ppt/slides/slide137.xml" ContentType="application/vnd.openxmlformats-officedocument.presentationml.slide+xml"/>
  <Override PartName="/ppt/slides/slide155.xml" ContentType="application/vnd.openxmlformats-officedocument.presentationml.slide+xml"/>
  <Override PartName="/ppt/slides/slide173.xml" ContentType="application/vnd.openxmlformats-officedocument.presentationml.slide+xml"/>
  <Override PartName="/ppt/slides/slide184.xml" ContentType="application/vnd.openxmlformats-officedocument.presentationml.slide+xml"/>
  <Override PartName="/ppt/slides/slide49.xml" ContentType="application/vnd.openxmlformats-officedocument.presentationml.slide+xml"/>
  <Override PartName="/ppt/slides/slide78.xml" ContentType="application/vnd.openxmlformats-officedocument.presentationml.slide+xml"/>
  <Override PartName="/ppt/slides/slide96.xml" ContentType="application/vnd.openxmlformats-officedocument.presentationml.slide+xml"/>
  <Override PartName="/ppt/slides/slide115.xml" ContentType="application/vnd.openxmlformats-officedocument.presentationml.slide+xml"/>
  <Override PartName="/ppt/slides/slide144.xml" ContentType="application/vnd.openxmlformats-officedocument.presentationml.slide+xml"/>
  <Override PartName="/ppt/slides/slide162.xml" ContentType="application/vnd.openxmlformats-officedocument.presentationml.slide+xml"/>
  <Override PartName="/ppt/slides/slide191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s/slide122.xml" ContentType="application/vnd.openxmlformats-officedocument.presentationml.slide+xml"/>
  <Override PartName="/ppt/slides/slide133.xml" ContentType="application/vnd.openxmlformats-officedocument.presentationml.slide+xml"/>
  <Override PartName="/ppt/slides/slide151.xml" ContentType="application/vnd.openxmlformats-officedocument.presentationml.slide+xml"/>
  <Override PartName="/ppt/slides/slide180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s/slide140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89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s/slide149.xml" ContentType="application/vnd.openxmlformats-officedocument.presentationml.slide+xml"/>
  <Override PartName="/ppt/slides/slide178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38.xml" ContentType="application/vnd.openxmlformats-officedocument.presentationml.slide+xml"/>
  <Override PartName="/ppt/slides/slide167.xml" ContentType="application/vnd.openxmlformats-officedocument.presentationml.slide+xml"/>
  <Override PartName="/ppt/slides/slide185.xml" ContentType="application/vnd.openxmlformats-officedocument.presentationml.slide+xml"/>
  <Override PartName="/ppt/slides/slide79.xml" ContentType="application/vnd.openxmlformats-officedocument.presentationml.slide+xml"/>
  <Override PartName="/ppt/slides/slide109.xml" ContentType="application/vnd.openxmlformats-officedocument.presentationml.slide+xml"/>
  <Override PartName="/ppt/slides/slide127.xml" ContentType="application/vnd.openxmlformats-officedocument.presentationml.slide+xml"/>
  <Override PartName="/ppt/slides/slide145.xml" ContentType="application/vnd.openxmlformats-officedocument.presentationml.slide+xml"/>
  <Override PartName="/ppt/slides/slide156.xml" ContentType="application/vnd.openxmlformats-officedocument.presentationml.slide+xml"/>
  <Override PartName="/ppt/slides/slide174.xml" ContentType="application/vnd.openxmlformats-officedocument.presentationml.slide+xml"/>
  <Override PartName="/ppt/slides/slide192.xml" ContentType="application/vnd.openxmlformats-officedocument.presentationml.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s/slide116.xml" ContentType="application/vnd.openxmlformats-officedocument.presentationml.slide+xml"/>
  <Override PartName="/ppt/slides/slide134.xml" ContentType="application/vnd.openxmlformats-officedocument.presentationml.slide+xml"/>
  <Override PartName="/ppt/slides/slide163.xml" ContentType="application/vnd.openxmlformats-officedocument.presentationml.slide+xml"/>
  <Override PartName="/ppt/slides/slide181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05.xml" ContentType="application/vnd.openxmlformats-officedocument.presentationml.slide+xml"/>
  <Override PartName="/ppt/slides/slide123.xml" ContentType="application/vnd.openxmlformats-officedocument.presentationml.slide+xml"/>
  <Override PartName="/ppt/slides/slide141.xml" ContentType="application/vnd.openxmlformats-officedocument.presentationml.slide+xml"/>
  <Override PartName="/ppt/slides/slide152.xml" ContentType="application/vnd.openxmlformats-officedocument.presentationml.slide+xml"/>
  <Override PartName="/ppt/slides/slide170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slides/slide13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s/slide71.xml" ContentType="application/vnd.openxmlformats-officedocument.presentationml.slide+xml"/>
  <Override PartName="/ppt/slides/slide82.xml" ContentType="application/vnd.openxmlformats-officedocument.presentationml.slide+xml"/>
  <Default Extension="jpeg" ContentType="image/jpeg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s/slide20.xml" ContentType="application/vnd.openxmlformats-officedocument.presentationml.slide+xml"/>
  <Override PartName="/ppt/slides/slide168.xml" ContentType="application/vnd.openxmlformats-officedocument.presentationml.slide+xml"/>
  <Override PartName="/ppt/slides/slide179.xml" ContentType="application/vnd.openxmlformats-officedocument.presentationml.slide+xml"/>
  <Override PartName="/ppt/slides/slide139.xml" ContentType="application/vnd.openxmlformats-officedocument.presentationml.slide+xml"/>
  <Override PartName="/ppt/slides/slide157.xml" ContentType="application/vnd.openxmlformats-officedocument.presentationml.slide+xml"/>
  <Override PartName="/ppt/slides/slide186.xml" ContentType="application/vnd.openxmlformats-officedocument.presentationml.slide+xml"/>
  <Override PartName="/ppt/slides/slide98.xml" ContentType="application/vnd.openxmlformats-officedocument.presentationml.slide+xml"/>
  <Override PartName="/ppt/slides/slide117.xml" ContentType="application/vnd.openxmlformats-officedocument.presentationml.slide+xml"/>
  <Override PartName="/ppt/slides/slide128.xml" ContentType="application/vnd.openxmlformats-officedocument.presentationml.slide+xml"/>
  <Override PartName="/ppt/slides/slide146.xml" ContentType="application/vnd.openxmlformats-officedocument.presentationml.slide+xml"/>
  <Override PartName="/ppt/slides/slide164.xml" ContentType="application/vnd.openxmlformats-officedocument.presentationml.slide+xml"/>
  <Override PartName="/ppt/slides/slide175.xml" ContentType="application/vnd.openxmlformats-officedocument.presentationml.slide+xml"/>
  <Override PartName="/ppt/slides/slide8.xml" ContentType="application/vnd.openxmlformats-officedocument.presentationml.slide+xml"/>
  <Override PartName="/ppt/slides/slide69.xml" ContentType="application/vnd.openxmlformats-officedocument.presentationml.slide+xml"/>
  <Override PartName="/ppt/slides/slide87.xml" ContentType="application/vnd.openxmlformats-officedocument.presentationml.slide+xml"/>
  <Override PartName="/ppt/slides/slide106.xml" ContentType="application/vnd.openxmlformats-officedocument.presentationml.slide+xml"/>
  <Override PartName="/ppt/slides/slide124.xml" ContentType="application/vnd.openxmlformats-officedocument.presentationml.slide+xml"/>
  <Override PartName="/ppt/slides/slide135.xml" ContentType="application/vnd.openxmlformats-officedocument.presentationml.slide+xml"/>
  <Override PartName="/ppt/slides/slide153.xml" ContentType="application/vnd.openxmlformats-officedocument.presentationml.slide+xml"/>
  <Override PartName="/ppt/slides/slide171.xml" ContentType="application/vnd.openxmlformats-officedocument.presentationml.slide+xml"/>
  <Override PartName="/ppt/slides/slide182.xml" ContentType="application/vnd.openxmlformats-officedocument.presentationml.slide+xml"/>
  <Override PartName="/ppt/slides/slide29.xml" ContentType="application/vnd.openxmlformats-officedocument.presentationml.slide+xml"/>
  <Override PartName="/ppt/slides/slide76.xml" ContentType="application/vnd.openxmlformats-officedocument.presentationml.slide+xml"/>
  <Override PartName="/ppt/slides/slide113.xml" ContentType="application/vnd.openxmlformats-officedocument.presentationml.slide+xml"/>
  <Override PartName="/ppt/slides/slide160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102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43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s/slide3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452" r:id="rId2"/>
    <p:sldId id="453" r:id="rId3"/>
    <p:sldId id="454" r:id="rId4"/>
    <p:sldId id="259" r:id="rId5"/>
    <p:sldId id="260" r:id="rId6"/>
    <p:sldId id="261" r:id="rId7"/>
    <p:sldId id="262" r:id="rId8"/>
    <p:sldId id="455" r:id="rId9"/>
    <p:sldId id="264" r:id="rId10"/>
    <p:sldId id="265" r:id="rId11"/>
    <p:sldId id="266" r:id="rId12"/>
    <p:sldId id="267" r:id="rId13"/>
    <p:sldId id="268" r:id="rId14"/>
    <p:sldId id="472" r:id="rId15"/>
    <p:sldId id="272" r:id="rId16"/>
    <p:sldId id="273" r:id="rId17"/>
    <p:sldId id="274" r:id="rId18"/>
    <p:sldId id="275" r:id="rId19"/>
    <p:sldId id="276" r:id="rId20"/>
    <p:sldId id="471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470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469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468" r:id="rId50"/>
    <p:sldId id="307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15" r:id="rId59"/>
    <p:sldId id="316" r:id="rId60"/>
    <p:sldId id="467" r:id="rId61"/>
    <p:sldId id="318" r:id="rId62"/>
    <p:sldId id="319" r:id="rId63"/>
    <p:sldId id="320" r:id="rId64"/>
    <p:sldId id="321" r:id="rId65"/>
    <p:sldId id="322" r:id="rId66"/>
    <p:sldId id="323" r:id="rId67"/>
    <p:sldId id="324" r:id="rId68"/>
    <p:sldId id="325" r:id="rId69"/>
    <p:sldId id="326" r:id="rId70"/>
    <p:sldId id="327" r:id="rId71"/>
    <p:sldId id="328" r:id="rId72"/>
    <p:sldId id="329" r:id="rId73"/>
    <p:sldId id="330" r:id="rId74"/>
    <p:sldId id="466" r:id="rId75"/>
    <p:sldId id="332" r:id="rId76"/>
    <p:sldId id="333" r:id="rId77"/>
    <p:sldId id="334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343" r:id="rId87"/>
    <p:sldId id="344" r:id="rId88"/>
    <p:sldId id="345" r:id="rId89"/>
    <p:sldId id="346" r:id="rId90"/>
    <p:sldId id="347" r:id="rId91"/>
    <p:sldId id="348" r:id="rId92"/>
    <p:sldId id="349" r:id="rId93"/>
    <p:sldId id="350" r:id="rId94"/>
    <p:sldId id="465" r:id="rId95"/>
    <p:sldId id="352" r:id="rId96"/>
    <p:sldId id="353" r:id="rId97"/>
    <p:sldId id="354" r:id="rId98"/>
    <p:sldId id="355" r:id="rId99"/>
    <p:sldId id="356" r:id="rId100"/>
    <p:sldId id="357" r:id="rId101"/>
    <p:sldId id="358" r:id="rId102"/>
    <p:sldId id="359" r:id="rId103"/>
    <p:sldId id="360" r:id="rId104"/>
    <p:sldId id="361" r:id="rId105"/>
    <p:sldId id="362" r:id="rId106"/>
    <p:sldId id="363" r:id="rId107"/>
    <p:sldId id="364" r:id="rId108"/>
    <p:sldId id="365" r:id="rId109"/>
    <p:sldId id="464" r:id="rId110"/>
    <p:sldId id="367" r:id="rId111"/>
    <p:sldId id="368" r:id="rId112"/>
    <p:sldId id="369" r:id="rId113"/>
    <p:sldId id="370" r:id="rId114"/>
    <p:sldId id="371" r:id="rId115"/>
    <p:sldId id="372" r:id="rId116"/>
    <p:sldId id="373" r:id="rId117"/>
    <p:sldId id="374" r:id="rId118"/>
    <p:sldId id="375" r:id="rId119"/>
    <p:sldId id="376" r:id="rId120"/>
    <p:sldId id="463" r:id="rId121"/>
    <p:sldId id="378" r:id="rId122"/>
    <p:sldId id="379" r:id="rId123"/>
    <p:sldId id="380" r:id="rId124"/>
    <p:sldId id="381" r:id="rId125"/>
    <p:sldId id="382" r:id="rId126"/>
    <p:sldId id="383" r:id="rId127"/>
    <p:sldId id="384" r:id="rId128"/>
    <p:sldId id="385" r:id="rId129"/>
    <p:sldId id="386" r:id="rId130"/>
    <p:sldId id="387" r:id="rId131"/>
    <p:sldId id="462" r:id="rId132"/>
    <p:sldId id="389" r:id="rId133"/>
    <p:sldId id="390" r:id="rId134"/>
    <p:sldId id="391" r:id="rId135"/>
    <p:sldId id="392" r:id="rId136"/>
    <p:sldId id="393" r:id="rId137"/>
    <p:sldId id="394" r:id="rId138"/>
    <p:sldId id="395" r:id="rId139"/>
    <p:sldId id="396" r:id="rId140"/>
    <p:sldId id="461" r:id="rId141"/>
    <p:sldId id="398" r:id="rId142"/>
    <p:sldId id="399" r:id="rId143"/>
    <p:sldId id="400" r:id="rId144"/>
    <p:sldId id="401" r:id="rId145"/>
    <p:sldId id="402" r:id="rId146"/>
    <p:sldId id="403" r:id="rId147"/>
    <p:sldId id="404" r:id="rId148"/>
    <p:sldId id="460" r:id="rId149"/>
    <p:sldId id="406" r:id="rId150"/>
    <p:sldId id="407" r:id="rId151"/>
    <p:sldId id="408" r:id="rId152"/>
    <p:sldId id="409" r:id="rId153"/>
    <p:sldId id="410" r:id="rId154"/>
    <p:sldId id="411" r:id="rId155"/>
    <p:sldId id="413" r:id="rId156"/>
    <p:sldId id="414" r:id="rId157"/>
    <p:sldId id="415" r:id="rId158"/>
    <p:sldId id="416" r:id="rId159"/>
    <p:sldId id="417" r:id="rId160"/>
    <p:sldId id="418" r:id="rId161"/>
    <p:sldId id="419" r:id="rId162"/>
    <p:sldId id="420" r:id="rId163"/>
    <p:sldId id="421" r:id="rId164"/>
    <p:sldId id="422" r:id="rId165"/>
    <p:sldId id="458" r:id="rId166"/>
    <p:sldId id="424" r:id="rId167"/>
    <p:sldId id="425" r:id="rId168"/>
    <p:sldId id="426" r:id="rId169"/>
    <p:sldId id="427" r:id="rId170"/>
    <p:sldId id="428" r:id="rId171"/>
    <p:sldId id="429" r:id="rId172"/>
    <p:sldId id="430" r:id="rId173"/>
    <p:sldId id="431" r:id="rId174"/>
    <p:sldId id="432" r:id="rId175"/>
    <p:sldId id="433" r:id="rId176"/>
    <p:sldId id="434" r:id="rId177"/>
    <p:sldId id="456" r:id="rId178"/>
    <p:sldId id="436" r:id="rId179"/>
    <p:sldId id="437" r:id="rId180"/>
    <p:sldId id="438" r:id="rId181"/>
    <p:sldId id="439" r:id="rId182"/>
    <p:sldId id="440" r:id="rId183"/>
    <p:sldId id="441" r:id="rId184"/>
    <p:sldId id="442" r:id="rId185"/>
    <p:sldId id="443" r:id="rId186"/>
    <p:sldId id="457" r:id="rId187"/>
    <p:sldId id="445" r:id="rId188"/>
    <p:sldId id="446" r:id="rId189"/>
    <p:sldId id="447" r:id="rId190"/>
    <p:sldId id="448" r:id="rId191"/>
    <p:sldId id="449" r:id="rId192"/>
    <p:sldId id="450" r:id="rId19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312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54" Type="http://schemas.openxmlformats.org/officeDocument/2006/relationships/slide" Target="slides/slide153.xml"/><Relationship Id="rId159" Type="http://schemas.openxmlformats.org/officeDocument/2006/relationships/slide" Target="slides/slide158.xml"/><Relationship Id="rId175" Type="http://schemas.openxmlformats.org/officeDocument/2006/relationships/slide" Target="slides/slide174.xml"/><Relationship Id="rId170" Type="http://schemas.openxmlformats.org/officeDocument/2006/relationships/slide" Target="slides/slide169.xml"/><Relationship Id="rId191" Type="http://schemas.openxmlformats.org/officeDocument/2006/relationships/slide" Target="slides/slide190.xml"/><Relationship Id="rId196" Type="http://schemas.openxmlformats.org/officeDocument/2006/relationships/theme" Target="theme/theme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65" Type="http://schemas.openxmlformats.org/officeDocument/2006/relationships/slide" Target="slides/slide164.xml"/><Relationship Id="rId181" Type="http://schemas.openxmlformats.org/officeDocument/2006/relationships/slide" Target="slides/slide180.xml"/><Relationship Id="rId186" Type="http://schemas.openxmlformats.org/officeDocument/2006/relationships/slide" Target="slides/slide185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openxmlformats.org/officeDocument/2006/relationships/slide" Target="slides/slide154.xml"/><Relationship Id="rId171" Type="http://schemas.openxmlformats.org/officeDocument/2006/relationships/slide" Target="slides/slide170.xml"/><Relationship Id="rId176" Type="http://schemas.openxmlformats.org/officeDocument/2006/relationships/slide" Target="slides/slide175.xml"/><Relationship Id="rId192" Type="http://schemas.openxmlformats.org/officeDocument/2006/relationships/slide" Target="slides/slide191.xml"/><Relationship Id="rId197" Type="http://schemas.openxmlformats.org/officeDocument/2006/relationships/tableStyles" Target="tableStyles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slide" Target="slides/slide181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189" Type="http://schemas.openxmlformats.org/officeDocument/2006/relationships/slide" Target="slides/slide188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95" Type="http://schemas.openxmlformats.org/officeDocument/2006/relationships/viewProps" Target="viewProps.xml"/><Relationship Id="rId190" Type="http://schemas.openxmlformats.org/officeDocument/2006/relationships/slide" Target="slides/slide189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slide" Target="slides/slide18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80" Type="http://schemas.openxmlformats.org/officeDocument/2006/relationships/slide" Target="slides/slide179.xml"/><Relationship Id="rId26" Type="http://schemas.openxmlformats.org/officeDocument/2006/relationships/slide" Target="slides/slide2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6C199-D7B1-488E-9F0D-66A74E4EAD36}" type="datetimeFigureOut">
              <a:rPr lang="en-GB" smtClean="0"/>
              <a:pPr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F1152-A78C-4A28-87A9-DA2706D7C70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jpeg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jpeg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eg"/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jpeg"/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eg"/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eg"/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jpeg"/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2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2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.jpeg"/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2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2.xml"/></Relationships>
</file>

<file path=ppt/slides/_rels/slide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9.jpeg"/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1.jpeg"/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2.jpeg"/><Relationship Id="rId1" Type="http://schemas.openxmlformats.org/officeDocument/2006/relationships/slideLayout" Target="../slideLayouts/slideLayout2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3.jpeg"/><Relationship Id="rId1" Type="http://schemas.openxmlformats.org/officeDocument/2006/relationships/slideLayout" Target="../slideLayouts/slideLayout2.xml"/></Relationships>
</file>

<file path=ppt/slides/_rels/slide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4.jpeg"/><Relationship Id="rId1" Type="http://schemas.openxmlformats.org/officeDocument/2006/relationships/slideLayout" Target="../slideLayouts/slideLayout2.xml"/></Relationships>
</file>

<file path=ppt/slides/_rels/slide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2.xml"/></Relationships>
</file>

<file path=ppt/slides/_rels/slide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7.jpeg"/><Relationship Id="rId1" Type="http://schemas.openxmlformats.org/officeDocument/2006/relationships/slideLayout" Target="../slideLayouts/slideLayout2.xml"/></Relationships>
</file>

<file path=ppt/slides/_rels/slide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2.xml"/></Relationships>
</file>

<file path=ppt/slides/_rels/slide1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2.xml"/></Relationships>
</file>

<file path=ppt/slides/_rels/slide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0.jpeg"/><Relationship Id="rId1" Type="http://schemas.openxmlformats.org/officeDocument/2006/relationships/slideLayout" Target="../slideLayouts/slideLayout2.xml"/></Relationships>
</file>

<file path=ppt/slides/_rels/slide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2.xml"/></Relationships>
</file>

<file path=ppt/slides/_rels/slide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2.xml"/></Relationships>
</file>

<file path=ppt/slides/_rels/slide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3.jpeg"/><Relationship Id="rId1" Type="http://schemas.openxmlformats.org/officeDocument/2006/relationships/slideLayout" Target="../slideLayouts/slideLayout2.xml"/></Relationships>
</file>

<file path=ppt/slides/_rels/slide1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jpeg"/><Relationship Id="rId1" Type="http://schemas.openxmlformats.org/officeDocument/2006/relationships/slideLayout" Target="../slideLayouts/slideLayout2.xml"/></Relationships>
</file>

<file path=ppt/slides/_rels/slide1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2.xml"/></Relationships>
</file>

<file path=ppt/slides/_rels/slide1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jpeg"/><Relationship Id="rId1" Type="http://schemas.openxmlformats.org/officeDocument/2006/relationships/slideLayout" Target="../slideLayouts/slideLayout2.xml"/></Relationships>
</file>

<file path=ppt/slides/_rels/slide1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eg"/><Relationship Id="rId1" Type="http://schemas.openxmlformats.org/officeDocument/2006/relationships/slideLayout" Target="../slideLayouts/slideLayout2.xml"/></Relationships>
</file>

<file path=ppt/slides/_rels/slide1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jpeg"/><Relationship Id="rId1" Type="http://schemas.openxmlformats.org/officeDocument/2006/relationships/slideLayout" Target="../slideLayouts/slideLayout2.xml"/></Relationships>
</file>

<file path=ppt/slides/_rels/slide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jpeg"/><Relationship Id="rId1" Type="http://schemas.openxmlformats.org/officeDocument/2006/relationships/slideLayout" Target="../slideLayouts/slideLayout2.xml"/></Relationships>
</file>

<file path=ppt/slides/_rels/slide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jpeg"/><Relationship Id="rId1" Type="http://schemas.openxmlformats.org/officeDocument/2006/relationships/slideLayout" Target="../slideLayouts/slideLayout2.xml"/></Relationships>
</file>

<file path=ppt/slides/_rels/slide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jpeg"/><Relationship Id="rId1" Type="http://schemas.openxmlformats.org/officeDocument/2006/relationships/slideLayout" Target="../slideLayouts/slideLayout2.xml"/></Relationships>
</file>

<file path=ppt/slides/_rels/slide1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4800" dirty="0" smtClean="0"/>
              <a:t>Introduction to Strategy and Strategic Management</a:t>
            </a:r>
          </a:p>
          <a:p>
            <a:pPr algn="ctr">
              <a:buNone/>
            </a:pPr>
            <a:endParaRPr lang="en-GB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dirty="0" smtClean="0"/>
              <a:t>Structure</a:t>
            </a:r>
            <a:br>
              <a:rPr lang="en-GB" sz="4800" dirty="0" smtClean="0"/>
            </a:b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 one - Basics of Strategic Management</a:t>
            </a:r>
          </a:p>
          <a:p>
            <a:r>
              <a:rPr lang="en-GB" dirty="0" smtClean="0"/>
              <a:t>Part two </a:t>
            </a:r>
            <a:r>
              <a:rPr lang="en-GB" dirty="0" smtClean="0"/>
              <a:t>– </a:t>
            </a:r>
            <a:r>
              <a:rPr lang="en-GB" dirty="0" smtClean="0"/>
              <a:t>Context - What </a:t>
            </a:r>
            <a:r>
              <a:rPr lang="en-GB" dirty="0" smtClean="0"/>
              <a:t>Is Strategy </a:t>
            </a:r>
            <a:endParaRPr lang="en-GB" dirty="0" smtClean="0"/>
          </a:p>
          <a:p>
            <a:r>
              <a:rPr lang="en-GB" dirty="0" smtClean="0"/>
              <a:t>Part three - Strategy Formulation Process</a:t>
            </a:r>
          </a:p>
          <a:p>
            <a:r>
              <a:rPr lang="en-GB" dirty="0" smtClean="0"/>
              <a:t>Part four - Contents of Strategy</a:t>
            </a:r>
          </a:p>
          <a:p>
            <a:r>
              <a:rPr lang="en-GB" dirty="0" smtClean="0"/>
              <a:t>Part five - Strategy Implementation Process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Basic Models of Strategic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Figure 1 – The four elements </a:t>
            </a:r>
          </a:p>
          <a:p>
            <a:r>
              <a:rPr lang="en-GB" dirty="0" smtClean="0"/>
              <a:t>Figure 2 – Formulation Process</a:t>
            </a:r>
          </a:p>
          <a:p>
            <a:r>
              <a:rPr lang="en-GB" dirty="0" smtClean="0"/>
              <a:t>Figure 3 – Implementation Process</a:t>
            </a:r>
          </a:p>
          <a:p>
            <a:r>
              <a:rPr lang="en-GB" dirty="0" smtClean="0"/>
              <a:t>Figure 4 – Complete Model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 preferRelativeResize="0">
            <a:picLocks noGrp="1" noChangeAspect="1" noChangeArrowheads="1"/>
          </p:cNvPicPr>
          <p:nvPr>
            <p:ph idx="1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2209800" y="1905000"/>
            <a:ext cx="4733544" cy="3648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0176" y="2000853"/>
            <a:ext cx="4803648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162556" y="2025237"/>
            <a:ext cx="4818888" cy="367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4268" y="2020665"/>
            <a:ext cx="4855464" cy="36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/>
              <a:t>Context</a:t>
            </a:r>
          </a:p>
          <a:p>
            <a:pPr algn="ctr">
              <a:buNone/>
            </a:pPr>
            <a:r>
              <a:rPr lang="en-GB" sz="4000" dirty="0" smtClean="0"/>
              <a:t>What </a:t>
            </a:r>
            <a:r>
              <a:rPr lang="en-GB" sz="4000" dirty="0" smtClean="0"/>
              <a:t>Is Strategy</a:t>
            </a:r>
            <a:endParaRPr lang="en-GB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193036" y="2032857"/>
            <a:ext cx="4757928" cy="3660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186940" y="2043525"/>
            <a:ext cx="4770120" cy="363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217420" y="2087721"/>
            <a:ext cx="4709160" cy="3550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132076" y="1958181"/>
            <a:ext cx="4879848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5800" y="2087721"/>
            <a:ext cx="7770876" cy="3550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800" dirty="0" smtClean="0"/>
              <a:t>Introduction to Strategy and Strategic Management</a:t>
            </a:r>
          </a:p>
          <a:p>
            <a:pPr algn="ctr">
              <a:buNone/>
            </a:pPr>
            <a:r>
              <a:rPr lang="en-GB" dirty="0" smtClean="0"/>
              <a:t>Schools of thought on strategy and strategic management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7241"/>
            <a:ext cx="7769352" cy="361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38953"/>
            <a:ext cx="7769352" cy="3648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106009"/>
            <a:ext cx="7769352" cy="3514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69433"/>
            <a:ext cx="7769352" cy="358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3045"/>
            <a:ext cx="7769352" cy="37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800" dirty="0" smtClean="0"/>
              <a:t>Context</a:t>
            </a:r>
          </a:p>
          <a:p>
            <a:pPr algn="ctr">
              <a:buNone/>
            </a:pPr>
            <a:r>
              <a:rPr lang="en-GB" dirty="0" smtClean="0"/>
              <a:t>Why context matter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125821"/>
            <a:ext cx="7769352" cy="3474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31333"/>
            <a:ext cx="7769352" cy="3663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32857"/>
            <a:ext cx="7769352" cy="3660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8661"/>
            <a:ext cx="7769352" cy="374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75529"/>
            <a:ext cx="7769352" cy="3575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77053"/>
            <a:ext cx="7769352" cy="3572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9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87721"/>
            <a:ext cx="7769352" cy="3550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75529"/>
            <a:ext cx="7769352" cy="3575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800" dirty="0" smtClean="0"/>
              <a:t>Context </a:t>
            </a:r>
          </a:p>
          <a:p>
            <a:pPr algn="ctr">
              <a:buNone/>
            </a:pPr>
            <a:r>
              <a:rPr lang="en-GB" dirty="0" smtClean="0"/>
              <a:t>Diversity of context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27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6949"/>
            <a:ext cx="7769352" cy="3712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37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324" y="2057241"/>
            <a:ext cx="7769352" cy="361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48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324" y="2045049"/>
            <a:ext cx="7769352" cy="363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58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324" y="2051145"/>
            <a:ext cx="7769352" cy="3624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68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324" y="2045049"/>
            <a:ext cx="7769352" cy="363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78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324" y="1976469"/>
            <a:ext cx="7769352" cy="3773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89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324" y="2000853"/>
            <a:ext cx="7769352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400" dirty="0" smtClean="0"/>
              <a:t>The Strategy Formulation Process</a:t>
            </a:r>
          </a:p>
          <a:p>
            <a:pPr algn="ctr">
              <a:buNone/>
            </a:pPr>
            <a:r>
              <a:rPr lang="en-GB" dirty="0" smtClean="0"/>
              <a:t>Overview 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37429"/>
            <a:ext cx="7769352" cy="365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19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69433"/>
            <a:ext cx="7769352" cy="358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30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2565"/>
            <a:ext cx="7769352" cy="37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40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75529"/>
            <a:ext cx="7769352" cy="3575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50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37429"/>
            <a:ext cx="7769352" cy="365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60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7241"/>
            <a:ext cx="7769352" cy="361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71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1145"/>
            <a:ext cx="7769352" cy="3624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81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3529"/>
          <a:stretch>
            <a:fillRect/>
          </a:stretch>
        </p:blipFill>
        <p:spPr bwMode="auto">
          <a:xfrm>
            <a:off x="961602" y="2077053"/>
            <a:ext cx="7495074" cy="3572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91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93817"/>
            <a:ext cx="7769352" cy="353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017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914400" y="2133600"/>
            <a:ext cx="6175248" cy="3535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5717"/>
            <a:ext cx="7769352" cy="3614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400" dirty="0" smtClean="0"/>
              <a:t>The Strategy Formulation Process</a:t>
            </a:r>
          </a:p>
          <a:p>
            <a:pPr algn="ctr">
              <a:buNone/>
            </a:pPr>
            <a:r>
              <a:rPr lang="en-GB" dirty="0" smtClean="0"/>
              <a:t>Strategic Intent</a:t>
            </a:r>
            <a:endParaRPr lang="en-GB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32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8661"/>
            <a:ext cx="7769352" cy="374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42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3045"/>
            <a:ext cx="7769352" cy="37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52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25237"/>
            <a:ext cx="7769352" cy="367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63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3529"/>
          <a:stretch>
            <a:fillRect/>
          </a:stretch>
        </p:blipFill>
        <p:spPr bwMode="auto">
          <a:xfrm>
            <a:off x="961602" y="2043525"/>
            <a:ext cx="7495074" cy="363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73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4706"/>
          <a:stretch>
            <a:fillRect/>
          </a:stretch>
        </p:blipFill>
        <p:spPr bwMode="auto">
          <a:xfrm>
            <a:off x="1053067" y="2031333"/>
            <a:ext cx="7403609" cy="3663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83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76469"/>
            <a:ext cx="7769352" cy="3773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93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7059"/>
          <a:stretch>
            <a:fillRect/>
          </a:stretch>
        </p:blipFill>
        <p:spPr bwMode="auto">
          <a:xfrm>
            <a:off x="1236052" y="2049621"/>
            <a:ext cx="7223594" cy="362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04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101437"/>
            <a:ext cx="7769352" cy="352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63337"/>
            <a:ext cx="7769352" cy="359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24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26761"/>
            <a:ext cx="7769352" cy="3672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000" dirty="0" smtClean="0"/>
              <a:t>Strategy Formulation Process</a:t>
            </a:r>
          </a:p>
          <a:p>
            <a:pPr algn="ctr">
              <a:buNone/>
            </a:pPr>
            <a:r>
              <a:rPr lang="en-GB" dirty="0" smtClean="0"/>
              <a:t>Strategic assessment – general principles</a:t>
            </a:r>
            <a:endParaRPr lang="en-GB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45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2377"/>
            <a:ext cx="7769352" cy="3721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55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65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9412"/>
          <a:stretch>
            <a:fillRect/>
          </a:stretch>
        </p:blipFill>
        <p:spPr bwMode="auto">
          <a:xfrm>
            <a:off x="1418698" y="2000853"/>
            <a:ext cx="7037978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75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4118" r="21176"/>
          <a:stretch>
            <a:fillRect/>
          </a:stretch>
        </p:blipFill>
        <p:spPr bwMode="auto">
          <a:xfrm>
            <a:off x="1784347" y="1994757"/>
            <a:ext cx="5027018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86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2941"/>
          <a:stretch>
            <a:fillRect/>
          </a:stretch>
        </p:blipFill>
        <p:spPr bwMode="auto">
          <a:xfrm>
            <a:off x="1692929" y="2008473"/>
            <a:ext cx="6763747" cy="3709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96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4118" r="15294"/>
          <a:stretch>
            <a:fillRect/>
          </a:stretch>
        </p:blipFill>
        <p:spPr bwMode="auto">
          <a:xfrm>
            <a:off x="1784347" y="2031240"/>
            <a:ext cx="5483935" cy="36637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06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1765" r="18824"/>
          <a:stretch>
            <a:fillRect/>
          </a:stretch>
        </p:blipFill>
        <p:spPr bwMode="auto">
          <a:xfrm>
            <a:off x="1601493" y="1958181"/>
            <a:ext cx="5392608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6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2941" r="18824"/>
          <a:stretch>
            <a:fillRect/>
          </a:stretch>
        </p:blipFill>
        <p:spPr bwMode="auto">
          <a:xfrm>
            <a:off x="1692946" y="2019120"/>
            <a:ext cx="5301155" cy="3688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27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45049"/>
            <a:ext cx="7769352" cy="363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37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2565"/>
            <a:ext cx="7769352" cy="37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47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9141"/>
            <a:ext cx="7769352" cy="36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57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0588" r="20000"/>
          <a:stretch>
            <a:fillRect/>
          </a:stretch>
        </p:blipFill>
        <p:spPr bwMode="auto">
          <a:xfrm>
            <a:off x="1510132" y="2019141"/>
            <a:ext cx="5392651" cy="36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68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4118" r="20000"/>
          <a:stretch>
            <a:fillRect/>
          </a:stretch>
        </p:blipFill>
        <p:spPr bwMode="auto">
          <a:xfrm>
            <a:off x="1784357" y="2020665"/>
            <a:ext cx="5118401" cy="36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400" dirty="0" smtClean="0"/>
              <a:t>The Strategy Formulation Process</a:t>
            </a:r>
          </a:p>
          <a:p>
            <a:pPr algn="ctr">
              <a:buNone/>
            </a:pPr>
            <a:r>
              <a:rPr lang="en-GB" dirty="0" smtClean="0"/>
              <a:t>Strategic assessment – analysis of the external environment </a:t>
            </a:r>
            <a:endParaRPr lang="en-GB" dirty="0"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88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1145"/>
            <a:ext cx="7769352" cy="3624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98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37429"/>
            <a:ext cx="7769352" cy="365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08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45049"/>
            <a:ext cx="7769352" cy="363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49621"/>
            <a:ext cx="7769352" cy="3627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29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87721"/>
            <a:ext cx="7769352" cy="3550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39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1765" r="18824"/>
          <a:stretch>
            <a:fillRect/>
          </a:stretch>
        </p:blipFill>
        <p:spPr bwMode="auto">
          <a:xfrm>
            <a:off x="1601568" y="1982565"/>
            <a:ext cx="5392529" cy="37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49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9141"/>
            <a:ext cx="7769352" cy="36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60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49621"/>
            <a:ext cx="7769352" cy="3627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70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64277"/>
            <a:ext cx="7769352" cy="3797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80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3045"/>
            <a:ext cx="7769352" cy="37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90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01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0853"/>
            <a:ext cx="7769352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11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881981"/>
            <a:ext cx="7769352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2565"/>
            <a:ext cx="7769352" cy="37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31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9141"/>
            <a:ext cx="7769352" cy="36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42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52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1145"/>
            <a:ext cx="7769352" cy="3624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62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3045"/>
            <a:ext cx="7769352" cy="37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72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7241"/>
            <a:ext cx="7769352" cy="361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400" dirty="0" smtClean="0"/>
              <a:t>The Strategy Formulation Process</a:t>
            </a:r>
          </a:p>
          <a:p>
            <a:pPr algn="ctr">
              <a:buNone/>
            </a:pPr>
            <a:r>
              <a:rPr lang="en-GB" dirty="0" smtClean="0"/>
              <a:t>Strategic assessment, analysis of resources, capabilities and competence</a:t>
            </a:r>
            <a:endParaRPr lang="en-GB" dirty="0"/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93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9141"/>
            <a:ext cx="7769352" cy="36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03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0853"/>
            <a:ext cx="7769352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13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45989"/>
            <a:ext cx="7769352" cy="3834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20665"/>
            <a:ext cx="7769352" cy="36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34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20665"/>
            <a:ext cx="7769352" cy="36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44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70373"/>
            <a:ext cx="7769352" cy="3785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54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4118" r="20000"/>
          <a:stretch>
            <a:fillRect/>
          </a:stretch>
        </p:blipFill>
        <p:spPr bwMode="auto">
          <a:xfrm>
            <a:off x="1784350" y="1974945"/>
            <a:ext cx="5118425" cy="3776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64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3529"/>
          <a:stretch>
            <a:fillRect/>
          </a:stretch>
        </p:blipFill>
        <p:spPr bwMode="auto">
          <a:xfrm>
            <a:off x="961480" y="2038953"/>
            <a:ext cx="7495196" cy="3648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75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38369"/>
            <a:ext cx="7769352" cy="3849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85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4569"/>
            <a:ext cx="7769352" cy="3697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95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05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9141"/>
            <a:ext cx="7769352" cy="36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16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01793"/>
            <a:ext cx="7769352" cy="392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400" dirty="0" smtClean="0"/>
              <a:t>The Strategy Formulation Process</a:t>
            </a:r>
          </a:p>
          <a:p>
            <a:pPr algn="ctr">
              <a:buNone/>
            </a:pPr>
            <a:r>
              <a:rPr lang="en-GB" dirty="0" smtClean="0"/>
              <a:t>Strategic choice</a:t>
            </a:r>
            <a:endParaRPr lang="en-GB" dirty="0"/>
          </a:p>
        </p:txBody>
      </p:sp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46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1765" r="18824"/>
          <a:stretch>
            <a:fillRect/>
          </a:stretch>
        </p:blipFill>
        <p:spPr bwMode="auto">
          <a:xfrm>
            <a:off x="1601515" y="2133600"/>
            <a:ext cx="5392589" cy="3535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57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63337"/>
            <a:ext cx="7769352" cy="359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67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31333"/>
            <a:ext cx="7769352" cy="3663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77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0853"/>
            <a:ext cx="7769352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87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69433"/>
            <a:ext cx="7769352" cy="358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98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63337"/>
            <a:ext cx="7769352" cy="359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08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2565"/>
            <a:ext cx="7769352" cy="37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18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2565"/>
            <a:ext cx="7769352" cy="37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8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20665"/>
            <a:ext cx="7769352" cy="36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39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0853"/>
            <a:ext cx="7769352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400" dirty="0" smtClean="0"/>
              <a:t>The Strategic Formulation Process</a:t>
            </a:r>
          </a:p>
          <a:p>
            <a:pPr algn="ctr">
              <a:buNone/>
            </a:pPr>
            <a:r>
              <a:rPr lang="en-GB" dirty="0" smtClean="0"/>
              <a:t>Analytical tools to support the strategy formulation process</a:t>
            </a:r>
            <a:endParaRPr lang="en-GB" dirty="0"/>
          </a:p>
        </p:txBody>
      </p:sp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59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45989"/>
            <a:ext cx="7769352" cy="3834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69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3045"/>
            <a:ext cx="7769352" cy="37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80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6949"/>
            <a:ext cx="7769352" cy="3712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9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37429"/>
            <a:ext cx="7769352" cy="365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0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2565"/>
            <a:ext cx="7769352" cy="37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1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27701"/>
            <a:ext cx="7769352" cy="3870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2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7241"/>
            <a:ext cx="7769352" cy="361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4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2057400"/>
            <a:ext cx="7769352" cy="3697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5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32273"/>
            <a:ext cx="7769352" cy="3861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400" dirty="0" smtClean="0"/>
              <a:t>Strategic Content</a:t>
            </a:r>
          </a:p>
          <a:p>
            <a:pPr algn="ctr">
              <a:buNone/>
            </a:pPr>
            <a:r>
              <a:rPr lang="en-GB" dirty="0" smtClean="0"/>
              <a:t>Business and corporate strategies</a:t>
            </a:r>
            <a:endParaRPr lang="en-GB" dirty="0"/>
          </a:p>
        </p:txBody>
      </p:sp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7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27701"/>
            <a:ext cx="7769352" cy="3870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8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838200" y="1981200"/>
            <a:ext cx="6114288" cy="3648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9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3045"/>
            <a:ext cx="7769352" cy="37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0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56657"/>
            <a:ext cx="7769352" cy="3813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1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64277"/>
            <a:ext cx="7769352" cy="3797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2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64277"/>
            <a:ext cx="7769352" cy="3797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20665"/>
            <a:ext cx="7769352" cy="36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4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2377"/>
            <a:ext cx="7769352" cy="3721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800" dirty="0" smtClean="0"/>
              <a:t>Implementing Strategy</a:t>
            </a:r>
          </a:p>
          <a:p>
            <a:pPr algn="ctr">
              <a:buNone/>
            </a:pPr>
            <a:r>
              <a:rPr lang="en-GB" dirty="0" smtClean="0"/>
              <a:t>Realizing strategic intent</a:t>
            </a:r>
            <a:endParaRPr lang="en-GB" dirty="0"/>
          </a:p>
        </p:txBody>
      </p:sp>
    </p:spTree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6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2565"/>
            <a:ext cx="7769352" cy="37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7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58181"/>
            <a:ext cx="7769352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8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6949"/>
            <a:ext cx="7769352" cy="3712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9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38369"/>
            <a:ext cx="7769352" cy="3849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0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0853"/>
            <a:ext cx="7769352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1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44465"/>
            <a:ext cx="7769352" cy="38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2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44465"/>
            <a:ext cx="7769352" cy="3837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400" dirty="0" smtClean="0"/>
              <a:t>Implementing Strategy</a:t>
            </a:r>
          </a:p>
          <a:p>
            <a:pPr algn="ctr">
              <a:buNone/>
            </a:pPr>
            <a:r>
              <a:rPr lang="en-GB" dirty="0" smtClean="0"/>
              <a:t>Managing the change programme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4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6949"/>
            <a:ext cx="7769352" cy="3712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5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6949"/>
            <a:ext cx="7769352" cy="3712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6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64277"/>
            <a:ext cx="7769352" cy="3797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7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43525"/>
            <a:ext cx="7769352" cy="363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87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83149"/>
            <a:ext cx="7769352" cy="3560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97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56657"/>
            <a:ext cx="7769352" cy="3813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17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1145"/>
            <a:ext cx="7769352" cy="3624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28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0185"/>
            <a:ext cx="7769352" cy="374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43525"/>
            <a:ext cx="7769352" cy="363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48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8661"/>
            <a:ext cx="7769352" cy="374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58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2000" y="1981200"/>
            <a:ext cx="7769352" cy="367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69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45049"/>
            <a:ext cx="7769352" cy="363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79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8661"/>
            <a:ext cx="7769352" cy="374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89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52085"/>
            <a:ext cx="7769352" cy="3822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99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20081"/>
            <a:ext cx="7769352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10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4569"/>
            <a:ext cx="7769352" cy="3697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4800" dirty="0" smtClean="0"/>
              <a:t>Implementing Strategy</a:t>
            </a:r>
          </a:p>
          <a:p>
            <a:pPr algn="ctr">
              <a:buNone/>
            </a:pPr>
            <a:r>
              <a:rPr lang="en-GB" dirty="0" smtClean="0"/>
              <a:t>Building the culture for successful strategic implementation</a:t>
            </a:r>
            <a:endParaRPr lang="en-GB" dirty="0"/>
          </a:p>
        </p:txBody>
      </p:sp>
    </p:spTree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30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13985"/>
            <a:ext cx="7769352" cy="389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0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26761"/>
            <a:ext cx="7769352" cy="3672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51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9141"/>
            <a:ext cx="7769352" cy="36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61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71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68849"/>
            <a:ext cx="7769352" cy="378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81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92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26177"/>
            <a:ext cx="7769352" cy="3874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02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1145"/>
            <a:ext cx="7769352" cy="3624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12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8473"/>
            <a:ext cx="7769352" cy="3709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22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32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57241"/>
            <a:ext cx="7769352" cy="361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4800" dirty="0" smtClean="0"/>
              <a:t>Implementing Strategy</a:t>
            </a:r>
            <a:endParaRPr lang="en-GB" sz="4800" dirty="0"/>
          </a:p>
        </p:txBody>
      </p:sp>
    </p:spTree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53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94757"/>
            <a:ext cx="7769352" cy="3736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63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25237"/>
            <a:ext cx="7769352" cy="367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73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63337"/>
            <a:ext cx="7769352" cy="359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84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88661"/>
            <a:ext cx="7769352" cy="374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94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62753"/>
            <a:ext cx="7769352" cy="3800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04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50561"/>
            <a:ext cx="7769352" cy="3825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14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63337"/>
            <a:ext cx="7769352" cy="359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25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5800" y="1981200"/>
            <a:ext cx="7769352" cy="374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sz="6000" dirty="0" smtClean="0"/>
              <a:t>Adaptability</a:t>
            </a:r>
          </a:p>
          <a:p>
            <a:pPr algn="ctr">
              <a:buNone/>
            </a:pPr>
            <a:r>
              <a:rPr lang="en-GB" dirty="0" smtClean="0"/>
              <a:t>A fast response strategic capability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4118" r="18824"/>
          <a:stretch>
            <a:fillRect/>
          </a:stretch>
        </p:blipFill>
        <p:spPr bwMode="auto">
          <a:xfrm>
            <a:off x="1784357" y="2032857"/>
            <a:ext cx="5209897" cy="3660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55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76469"/>
            <a:ext cx="7769352" cy="3773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66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 l="12941" r="18824"/>
          <a:stretch>
            <a:fillRect/>
          </a:stretch>
        </p:blipFill>
        <p:spPr bwMode="auto">
          <a:xfrm>
            <a:off x="1692855" y="2002377"/>
            <a:ext cx="5301225" cy="3721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76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00853"/>
            <a:ext cx="7769352" cy="372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86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2019141"/>
            <a:ext cx="7769352" cy="36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96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7324" y="1976469"/>
            <a:ext cx="7769352" cy="3773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189</Words>
  <Application>Microsoft Office PowerPoint</Application>
  <PresentationFormat>On-screen Show (4:3)</PresentationFormat>
  <Paragraphs>45</Paragraphs>
  <Slides>192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192</vt:i4>
      </vt:variant>
    </vt:vector>
  </HeadingPairs>
  <TitlesOfParts>
    <vt:vector size="193" baseType="lpstr">
      <vt:lpstr>Office Theme</vt:lpstr>
      <vt:lpstr>Slide 1</vt:lpstr>
      <vt:lpstr>Structure </vt:lpstr>
      <vt:lpstr>Basic Models of Strategic Management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  <vt:lpstr>Slide 55</vt:lpstr>
      <vt:lpstr>Slide 56</vt:lpstr>
      <vt:lpstr>Slide 57</vt:lpstr>
      <vt:lpstr>Slide 58</vt:lpstr>
      <vt:lpstr>Slide 59</vt:lpstr>
      <vt:lpstr>Slide 60</vt:lpstr>
      <vt:lpstr>Slide 61</vt:lpstr>
      <vt:lpstr>Slide 62</vt:lpstr>
      <vt:lpstr>Slide 63</vt:lpstr>
      <vt:lpstr>Slide 64</vt:lpstr>
      <vt:lpstr>Slide 65</vt:lpstr>
      <vt:lpstr>Slide 66</vt:lpstr>
      <vt:lpstr>Slide 67</vt:lpstr>
      <vt:lpstr>Slide 68</vt:lpstr>
      <vt:lpstr>Slide 69</vt:lpstr>
      <vt:lpstr>Slide 70</vt:lpstr>
      <vt:lpstr>Slide 71</vt:lpstr>
      <vt:lpstr>Slide 72</vt:lpstr>
      <vt:lpstr>Slide 73</vt:lpstr>
      <vt:lpstr>Slide 74</vt:lpstr>
      <vt:lpstr>Slide 75</vt:lpstr>
      <vt:lpstr>Slide 76</vt:lpstr>
      <vt:lpstr>Slide 77</vt:lpstr>
      <vt:lpstr>Slide 78</vt:lpstr>
      <vt:lpstr>Slide 79</vt:lpstr>
      <vt:lpstr>Slide 80</vt:lpstr>
      <vt:lpstr>Slide 81</vt:lpstr>
      <vt:lpstr>Slide 82</vt:lpstr>
      <vt:lpstr>Slide 83</vt:lpstr>
      <vt:lpstr>Slide 84</vt:lpstr>
      <vt:lpstr>Slide 85</vt:lpstr>
      <vt:lpstr>Slide 86</vt:lpstr>
      <vt:lpstr>Slide 87</vt:lpstr>
      <vt:lpstr>Slide 88</vt:lpstr>
      <vt:lpstr>Slide 89</vt:lpstr>
      <vt:lpstr>Slide 90</vt:lpstr>
      <vt:lpstr>Slide 91</vt:lpstr>
      <vt:lpstr>Slide 92</vt:lpstr>
      <vt:lpstr>Slide 93</vt:lpstr>
      <vt:lpstr>Slide 94</vt:lpstr>
      <vt:lpstr>Slide 95</vt:lpstr>
      <vt:lpstr>Slide 96</vt:lpstr>
      <vt:lpstr>Slide 97</vt:lpstr>
      <vt:lpstr>Slide 98</vt:lpstr>
      <vt:lpstr>Slide 99</vt:lpstr>
      <vt:lpstr>Slide 100</vt:lpstr>
      <vt:lpstr>Slide 101</vt:lpstr>
      <vt:lpstr>Slide 102</vt:lpstr>
      <vt:lpstr>Slide 103</vt:lpstr>
      <vt:lpstr>Slide 104</vt:lpstr>
      <vt:lpstr>Slide 105</vt:lpstr>
      <vt:lpstr>Slide 106</vt:lpstr>
      <vt:lpstr>Slide 107</vt:lpstr>
      <vt:lpstr>Slide 108</vt:lpstr>
      <vt:lpstr>Slide 109</vt:lpstr>
      <vt:lpstr>Slide 110</vt:lpstr>
      <vt:lpstr>Slide 111</vt:lpstr>
      <vt:lpstr>Slide 112</vt:lpstr>
      <vt:lpstr>Slide 113</vt:lpstr>
      <vt:lpstr>Slide 114</vt:lpstr>
      <vt:lpstr>Slide 115</vt:lpstr>
      <vt:lpstr>Slide 116</vt:lpstr>
      <vt:lpstr>Slide 117</vt:lpstr>
      <vt:lpstr>Slide 118</vt:lpstr>
      <vt:lpstr>Slide 119</vt:lpstr>
      <vt:lpstr>Slide 120</vt:lpstr>
      <vt:lpstr>Slide 121</vt:lpstr>
      <vt:lpstr>Slide 122</vt:lpstr>
      <vt:lpstr>Slide 123</vt:lpstr>
      <vt:lpstr>Slide 124</vt:lpstr>
      <vt:lpstr>Slide 125</vt:lpstr>
      <vt:lpstr>Slide 126</vt:lpstr>
      <vt:lpstr>Slide 127</vt:lpstr>
      <vt:lpstr>Slide 128</vt:lpstr>
      <vt:lpstr>Slide 129</vt:lpstr>
      <vt:lpstr>Slide 130</vt:lpstr>
      <vt:lpstr>Slide 131</vt:lpstr>
      <vt:lpstr>Slide 132</vt:lpstr>
      <vt:lpstr>Slide 133</vt:lpstr>
      <vt:lpstr>Slide 134</vt:lpstr>
      <vt:lpstr>Slide 135</vt:lpstr>
      <vt:lpstr>Slide 136</vt:lpstr>
      <vt:lpstr>Slide 137</vt:lpstr>
      <vt:lpstr>Slide 138</vt:lpstr>
      <vt:lpstr>Slide 139</vt:lpstr>
      <vt:lpstr>Slide 140</vt:lpstr>
      <vt:lpstr>Slide 141</vt:lpstr>
      <vt:lpstr>Slide 142</vt:lpstr>
      <vt:lpstr>Slide 143</vt:lpstr>
      <vt:lpstr>Slide 144</vt:lpstr>
      <vt:lpstr>Slide 145</vt:lpstr>
      <vt:lpstr>Slide 146</vt:lpstr>
      <vt:lpstr>Slide 147</vt:lpstr>
      <vt:lpstr>Slide 148</vt:lpstr>
      <vt:lpstr>Slide 149</vt:lpstr>
      <vt:lpstr>Slide 150</vt:lpstr>
      <vt:lpstr>Slide 151</vt:lpstr>
      <vt:lpstr>Slide 152</vt:lpstr>
      <vt:lpstr>Slide 153</vt:lpstr>
      <vt:lpstr>Slide 154</vt:lpstr>
      <vt:lpstr>Slide 155</vt:lpstr>
      <vt:lpstr>Slide 156</vt:lpstr>
      <vt:lpstr>Slide 157</vt:lpstr>
      <vt:lpstr>Slide 158</vt:lpstr>
      <vt:lpstr>Slide 159</vt:lpstr>
      <vt:lpstr>Slide 160</vt:lpstr>
      <vt:lpstr>Slide 161</vt:lpstr>
      <vt:lpstr>Slide 162</vt:lpstr>
      <vt:lpstr>Slide 163</vt:lpstr>
      <vt:lpstr>Slide 164</vt:lpstr>
      <vt:lpstr>Slide 165</vt:lpstr>
      <vt:lpstr>Slide 166</vt:lpstr>
      <vt:lpstr>Slide 167</vt:lpstr>
      <vt:lpstr>Slide 168</vt:lpstr>
      <vt:lpstr>Slide 169</vt:lpstr>
      <vt:lpstr>Slide 170</vt:lpstr>
      <vt:lpstr>Slide 171</vt:lpstr>
      <vt:lpstr>Slide 172</vt:lpstr>
      <vt:lpstr>Slide 173</vt:lpstr>
      <vt:lpstr>Slide 174</vt:lpstr>
      <vt:lpstr>Slide 175</vt:lpstr>
      <vt:lpstr>Slide 176</vt:lpstr>
      <vt:lpstr>Slide 177</vt:lpstr>
      <vt:lpstr>Slide 178</vt:lpstr>
      <vt:lpstr>Slide 179</vt:lpstr>
      <vt:lpstr>Slide 180</vt:lpstr>
      <vt:lpstr>Slide 181</vt:lpstr>
      <vt:lpstr>Slide 182</vt:lpstr>
      <vt:lpstr>Slide 183</vt:lpstr>
      <vt:lpstr>Slide 184</vt:lpstr>
      <vt:lpstr>Slide 185</vt:lpstr>
      <vt:lpstr>Slide 186</vt:lpstr>
      <vt:lpstr>Slide 187</vt:lpstr>
      <vt:lpstr>Slide 188</vt:lpstr>
      <vt:lpstr>Slide 189</vt:lpstr>
      <vt:lpstr>Slide 190</vt:lpstr>
      <vt:lpstr>Slide 191</vt:lpstr>
      <vt:lpstr>Slide 192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</dc:creator>
  <cp:lastModifiedBy>Brian</cp:lastModifiedBy>
  <cp:revision>31</cp:revision>
  <dcterms:created xsi:type="dcterms:W3CDTF">2015-11-26T20:41:56Z</dcterms:created>
  <dcterms:modified xsi:type="dcterms:W3CDTF">2015-12-09T19:42:59Z</dcterms:modified>
</cp:coreProperties>
</file>