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8" r:id="rId1"/>
  </p:sldMasterIdLst>
  <p:notesMasterIdLst>
    <p:notesMasterId r:id="rId22"/>
  </p:notesMasterIdLst>
  <p:sldIdLst>
    <p:sldId id="256" r:id="rId2"/>
    <p:sldId id="262" r:id="rId3"/>
    <p:sldId id="267" r:id="rId4"/>
    <p:sldId id="272" r:id="rId5"/>
    <p:sldId id="279" r:id="rId6"/>
    <p:sldId id="273" r:id="rId7"/>
    <p:sldId id="274" r:id="rId8"/>
    <p:sldId id="278" r:id="rId9"/>
    <p:sldId id="276" r:id="rId10"/>
    <p:sldId id="277" r:id="rId11"/>
    <p:sldId id="270" r:id="rId12"/>
    <p:sldId id="281" r:id="rId13"/>
    <p:sldId id="282" r:id="rId14"/>
    <p:sldId id="280" r:id="rId15"/>
    <p:sldId id="284" r:id="rId16"/>
    <p:sldId id="285" r:id="rId17"/>
    <p:sldId id="271" r:id="rId18"/>
    <p:sldId id="269" r:id="rId19"/>
    <p:sldId id="266" r:id="rId20"/>
    <p:sldId id="268"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85" d="100"/>
          <a:sy n="85" d="100"/>
        </p:scale>
        <p:origin x="366" y="84"/>
      </p:cViewPr>
      <p:guideLst>
        <p:guide orient="horz" pos="2160"/>
        <p:guide pos="3840"/>
      </p:guideLst>
    </p:cSldViewPr>
  </p:slideViewPr>
  <p:notesTextViewPr>
    <p:cViewPr>
      <p:scale>
        <a:sx n="1" d="1"/>
        <a:sy n="1" d="1"/>
      </p:scale>
      <p:origin x="0" y="-24"/>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CB2CB2-C824-45C3-9AB2-837452FAEC1C}" type="datetimeFigureOut">
              <a:rPr lang="en-GB" smtClean="0"/>
              <a:t>04/12/2018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D4A824-9FC2-49D3-9076-4B7062201F90}" type="slidenum">
              <a:rPr lang="en-GB" smtClean="0"/>
              <a:t>‹#›</a:t>
            </a:fld>
            <a:endParaRPr lang="en-GB"/>
          </a:p>
        </p:txBody>
      </p:sp>
    </p:spTree>
    <p:extLst>
      <p:ext uri="{BB962C8B-B14F-4D97-AF65-F5344CB8AC3E}">
        <p14:creationId xmlns:p14="http://schemas.microsoft.com/office/powerpoint/2010/main" val="33457941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dirty="0"/>
              <a:t>Before I start, you</a:t>
            </a:r>
            <a:r>
              <a:rPr lang="en-GB" baseline="0" dirty="0"/>
              <a:t> can, in principle, choose your own topics. For those of you who don’t wish to do this, I will put a list of ‘suggested questions’ to choose from within the next week. </a:t>
            </a:r>
          </a:p>
          <a:p>
            <a:endParaRPr lang="en-GB" baseline="0" dirty="0"/>
          </a:p>
          <a:p>
            <a:r>
              <a:rPr lang="en-GB" baseline="0" dirty="0"/>
              <a:t>Next week will be a workshop on essay questions: we will discuss the suggested questions and develop your own questions. So please attend! </a:t>
            </a:r>
          </a:p>
          <a:p>
            <a:endParaRPr lang="en-GB" baseline="0" dirty="0"/>
          </a:p>
          <a:p>
            <a:r>
              <a:rPr lang="en-GB" baseline="0" dirty="0"/>
              <a:t>REMEMBER David Classics Society</a:t>
            </a:r>
          </a:p>
          <a:p>
            <a:r>
              <a:rPr lang="en-GB" baseline="0" dirty="0"/>
              <a:t> </a:t>
            </a:r>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a:t>
            </a:fld>
            <a:endParaRPr lang="en-GB"/>
          </a:p>
        </p:txBody>
      </p:sp>
    </p:spTree>
    <p:extLst>
      <p:ext uri="{BB962C8B-B14F-4D97-AF65-F5344CB8AC3E}">
        <p14:creationId xmlns:p14="http://schemas.microsoft.com/office/powerpoint/2010/main" val="13592477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 will have</a:t>
            </a:r>
            <a:r>
              <a:rPr lang="en-GB" baseline="0" dirty="0"/>
              <a:t> two parts: the first part will explore the impact of siege warfare and engines on ancient society, while the second part will discuss the aftermath; looting, plunder, and garrisons in a city, taking several case studies from the Hellenistic world. </a:t>
            </a:r>
          </a:p>
          <a:p>
            <a:endParaRPr lang="en-GB" baseline="0" dirty="0"/>
          </a:p>
          <a:p>
            <a:r>
              <a:rPr lang="en-GB" baseline="0" dirty="0"/>
              <a:t>I include the Hellenistic world in this session as there are some fantastic accounts of sieges, with bigger and more elaborate techniques developed, which the Romans apparently copied. </a:t>
            </a:r>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2</a:t>
            </a:fld>
            <a:endParaRPr lang="en-GB"/>
          </a:p>
        </p:txBody>
      </p:sp>
    </p:spTree>
    <p:extLst>
      <p:ext uri="{BB962C8B-B14F-4D97-AF65-F5344CB8AC3E}">
        <p14:creationId xmlns:p14="http://schemas.microsoft.com/office/powerpoint/2010/main" val="2469476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Links back to food last week. Not</a:t>
            </a:r>
            <a:r>
              <a:rPr lang="en-GB" baseline="0" dirty="0"/>
              <a:t> going to go on about food again though, but it is a problem with early attacks on cities. </a:t>
            </a:r>
          </a:p>
          <a:p>
            <a:endParaRPr lang="en-GB" baseline="0" dirty="0"/>
          </a:p>
          <a:p>
            <a:r>
              <a:rPr lang="en-GB" baseline="0" dirty="0"/>
              <a:t>Think about how sieges affect the soldiers and also the inhabitants of the besieged urban area; it upsets the soldier’s food cycle, but also upsets the inhabitants’. Soldiers can get supplies from surrounding areas, plunder surrounding field and send out foragers, but this is more difficult for the inhabitants…</a:t>
            </a:r>
          </a:p>
          <a:p>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3</a:t>
            </a:fld>
            <a:endParaRPr lang="en-GB"/>
          </a:p>
        </p:txBody>
      </p:sp>
    </p:spTree>
    <p:extLst>
      <p:ext uri="{BB962C8B-B14F-4D97-AF65-F5344CB8AC3E}">
        <p14:creationId xmlns:p14="http://schemas.microsoft.com/office/powerpoint/2010/main" val="39258264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a:t>
            </a:r>
            <a:r>
              <a:rPr lang="en-GB" baseline="0" dirty="0"/>
              <a:t> of an early Republican siege: the siege of </a:t>
            </a:r>
            <a:r>
              <a:rPr lang="en-GB" baseline="0" dirty="0" err="1"/>
              <a:t>Longula</a:t>
            </a:r>
            <a:r>
              <a:rPr lang="en-GB" baseline="0" dirty="0"/>
              <a:t>, 493BCE. </a:t>
            </a:r>
          </a:p>
          <a:p>
            <a:r>
              <a:rPr lang="en-GB" baseline="0" dirty="0"/>
              <a:t>Compare to Livy 2.33 (handout). </a:t>
            </a:r>
          </a:p>
          <a:p>
            <a:endParaRPr lang="en-GB" baseline="0" dirty="0"/>
          </a:p>
          <a:p>
            <a:r>
              <a:rPr lang="en-GB" baseline="0" dirty="0"/>
              <a:t>Again, this is a much later source, but shows a more basic example of ‘siege’ warfare in the 5</a:t>
            </a:r>
            <a:r>
              <a:rPr lang="en-GB" baseline="30000" dirty="0"/>
              <a:t>th</a:t>
            </a:r>
            <a:r>
              <a:rPr lang="en-GB" baseline="0" dirty="0"/>
              <a:t> cent. </a:t>
            </a:r>
          </a:p>
          <a:p>
            <a:endParaRPr lang="en-GB" baseline="0" dirty="0"/>
          </a:p>
          <a:p>
            <a:r>
              <a:rPr lang="en-GB" baseline="0" dirty="0"/>
              <a:t>Notice, it was not much of a siege at all, the Volsci met Romans in the field rather than withstand siege.</a:t>
            </a:r>
          </a:p>
          <a:p>
            <a:r>
              <a:rPr lang="en-GB" baseline="0" dirty="0"/>
              <a:t> </a:t>
            </a:r>
          </a:p>
          <a:p>
            <a:r>
              <a:rPr lang="en-GB" baseline="0" dirty="0"/>
              <a:t>Romans took it by storm quite easily reflects this. </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4</a:t>
            </a:fld>
            <a:endParaRPr lang="en-GB"/>
          </a:p>
        </p:txBody>
      </p:sp>
    </p:spTree>
    <p:extLst>
      <p:ext uri="{BB962C8B-B14F-4D97-AF65-F5344CB8AC3E}">
        <p14:creationId xmlns:p14="http://schemas.microsoft.com/office/powerpoint/2010/main" val="34387451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Then it gets interesting,</a:t>
            </a:r>
            <a:r>
              <a:rPr lang="en-GB" baseline="0" dirty="0"/>
              <a:t> switching to Hellenistic world. </a:t>
            </a:r>
          </a:p>
          <a:p>
            <a:endParaRPr lang="en-GB" baseline="0" dirty="0"/>
          </a:p>
          <a:p>
            <a:r>
              <a:rPr lang="en-GB" baseline="0" dirty="0"/>
              <a:t>Treatise on ‘Siegecraft’ by Aeneas </a:t>
            </a:r>
            <a:r>
              <a:rPr lang="en-GB" baseline="0" dirty="0" err="1"/>
              <a:t>Tacticus</a:t>
            </a:r>
            <a:r>
              <a:rPr lang="en-GB" baseline="0" dirty="0"/>
              <a:t>. Discuss the concept of an ancient treatise: more descriptive than narrative, but still refers to events from 5</a:t>
            </a:r>
            <a:r>
              <a:rPr lang="en-GB" baseline="30000" dirty="0"/>
              <a:t>th</a:t>
            </a:r>
            <a:r>
              <a:rPr lang="en-GB" baseline="0" dirty="0"/>
              <a:t> and 4</a:t>
            </a:r>
            <a:r>
              <a:rPr lang="en-GB" baseline="30000" dirty="0"/>
              <a:t>th</a:t>
            </a:r>
            <a:r>
              <a:rPr lang="en-GB" baseline="0" dirty="0"/>
              <a:t> cent </a:t>
            </a:r>
            <a:r>
              <a:rPr lang="en-GB" baseline="0" dirty="0" err="1"/>
              <a:t>bCE</a:t>
            </a:r>
            <a:r>
              <a:rPr lang="en-GB" baseline="0" dirty="0"/>
              <a:t>. It is thought to be a practical manual to be used in the field, even including instructions on how to mix a flammable liquid to pour on enemy siege engines. </a:t>
            </a:r>
          </a:p>
          <a:p>
            <a:endParaRPr lang="en-GB" baseline="0" dirty="0"/>
          </a:p>
          <a:p>
            <a:r>
              <a:rPr lang="en-GB" baseline="0" dirty="0"/>
              <a:t>The interesting thing is that Aeneas </a:t>
            </a:r>
            <a:r>
              <a:rPr lang="en-GB" baseline="0" dirty="0" err="1"/>
              <a:t>Tacticus</a:t>
            </a:r>
            <a:r>
              <a:rPr lang="en-GB" baseline="0" dirty="0"/>
              <a:t>’ treatise focuses on defending cities against attack, what might this tell us about the atmosphere and mind-set? Compare this to ‘Roman’ historians, who are more focused on attacking cities. This gives us a different perspective perhaps, one ancient text I would highly recommend.    </a:t>
            </a:r>
          </a:p>
          <a:p>
            <a:endParaRPr lang="en-GB" baseline="0" dirty="0"/>
          </a:p>
          <a:p>
            <a:r>
              <a:rPr lang="en-GB" baseline="0" dirty="0"/>
              <a:t>If this is the manual for defence of a city with accepted theories of defending, the attacker can recognise these theories and develop counter measures. </a:t>
            </a:r>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6</a:t>
            </a:fld>
            <a:endParaRPr lang="en-GB"/>
          </a:p>
        </p:txBody>
      </p:sp>
    </p:spTree>
    <p:extLst>
      <p:ext uri="{BB962C8B-B14F-4D97-AF65-F5344CB8AC3E}">
        <p14:creationId xmlns:p14="http://schemas.microsoft.com/office/powerpoint/2010/main" val="5391546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Open it out to discussion: what</a:t>
            </a:r>
            <a:r>
              <a:rPr lang="en-GB" baseline="0" dirty="0"/>
              <a:t> is the emphasis of this passage? </a:t>
            </a:r>
            <a:endParaRPr lang="en-GB" dirty="0"/>
          </a:p>
          <a:p>
            <a:endParaRPr lang="en-GB" dirty="0"/>
          </a:p>
          <a:p>
            <a:r>
              <a:rPr lang="en-GB" dirty="0"/>
              <a:t>Passage reflects the civil discord in 4</a:t>
            </a:r>
            <a:r>
              <a:rPr lang="en-GB" baseline="30000" dirty="0"/>
              <a:t>th</a:t>
            </a:r>
            <a:r>
              <a:rPr lang="en-GB" dirty="0"/>
              <a:t> cent Greek society? </a:t>
            </a:r>
          </a:p>
          <a:p>
            <a:endParaRPr lang="en-GB" dirty="0"/>
          </a:p>
          <a:p>
            <a:r>
              <a:rPr lang="en-GB" dirty="0"/>
              <a:t>Emphasises</a:t>
            </a:r>
            <a:r>
              <a:rPr lang="en-GB" baseline="0" dirty="0"/>
              <a:t> the importance of unity, factors of morale in a besieged city.</a:t>
            </a:r>
          </a:p>
          <a:p>
            <a:endParaRPr lang="en-GB" baseline="0" dirty="0"/>
          </a:p>
          <a:p>
            <a:r>
              <a:rPr lang="en-GB" baseline="0" dirty="0"/>
              <a:t>Tells us difficulties 4</a:t>
            </a:r>
            <a:r>
              <a:rPr lang="en-GB" baseline="30000" dirty="0"/>
              <a:t>th</a:t>
            </a:r>
            <a:r>
              <a:rPr lang="en-GB" baseline="0" dirty="0"/>
              <a:t> cent BCE generals faced. </a:t>
            </a:r>
          </a:p>
          <a:p>
            <a:endParaRPr lang="en-GB" baseline="0" dirty="0"/>
          </a:p>
          <a:p>
            <a:r>
              <a:rPr lang="en-GB" baseline="0" dirty="0"/>
              <a:t>Also, ancient book plugging!  </a:t>
            </a:r>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7</a:t>
            </a:fld>
            <a:endParaRPr lang="en-GB"/>
          </a:p>
        </p:txBody>
      </p:sp>
    </p:spTree>
    <p:extLst>
      <p:ext uri="{BB962C8B-B14F-4D97-AF65-F5344CB8AC3E}">
        <p14:creationId xmlns:p14="http://schemas.microsoft.com/office/powerpoint/2010/main" val="16695721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Attack of </a:t>
            </a:r>
            <a:r>
              <a:rPr lang="en-GB" dirty="0" err="1"/>
              <a:t>Demetrios</a:t>
            </a:r>
            <a:r>
              <a:rPr lang="en-GB" baseline="0" dirty="0"/>
              <a:t> against Rhodes (island ‘republic’) during dynastic struggles of late 4</a:t>
            </a:r>
            <a:r>
              <a:rPr lang="en-GB" baseline="30000" dirty="0"/>
              <a:t>th</a:t>
            </a:r>
            <a:r>
              <a:rPr lang="en-GB" baseline="0" dirty="0"/>
              <a:t> cent.</a:t>
            </a:r>
          </a:p>
          <a:p>
            <a:endParaRPr lang="en-GB" baseline="0" dirty="0"/>
          </a:p>
          <a:p>
            <a:r>
              <a:rPr lang="en-GB" baseline="0" dirty="0"/>
              <a:t>When i say the siege of Rhodes, Rhodes is a city on the island of Rhodes.  </a:t>
            </a:r>
          </a:p>
          <a:p>
            <a:endParaRPr lang="en-GB" baseline="0" dirty="0"/>
          </a:p>
          <a:p>
            <a:r>
              <a:rPr lang="en-GB" dirty="0"/>
              <a:t>Account of Diodorus, writing in 1</a:t>
            </a:r>
            <a:r>
              <a:rPr lang="en-GB" baseline="30000" dirty="0"/>
              <a:t>st</a:t>
            </a:r>
            <a:r>
              <a:rPr lang="en-GB" dirty="0"/>
              <a:t> cent BCE, has a very detailed account of the siege: we</a:t>
            </a:r>
            <a:r>
              <a:rPr lang="en-GB" baseline="0" dirty="0"/>
              <a:t> will discuss this later, after the lecture bit. </a:t>
            </a:r>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8</a:t>
            </a:fld>
            <a:endParaRPr lang="en-GB"/>
          </a:p>
        </p:txBody>
      </p:sp>
    </p:spTree>
    <p:extLst>
      <p:ext uri="{BB962C8B-B14F-4D97-AF65-F5344CB8AC3E}">
        <p14:creationId xmlns:p14="http://schemas.microsoft.com/office/powerpoint/2010/main" val="35935311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a:t>
            </a:r>
            <a:r>
              <a:rPr lang="en-GB" baseline="0" dirty="0"/>
              <a:t> mentioned Pyrrhus last week, coming over from Epirus (Illyria, west coast of Greece), this is the point where he almost pushes the Carthaginians out of Carthage completely. </a:t>
            </a:r>
          </a:p>
          <a:p>
            <a:endParaRPr lang="en-GB" baseline="0" dirty="0"/>
          </a:p>
          <a:p>
            <a:r>
              <a:rPr lang="en-GB" baseline="0" dirty="0"/>
              <a:t>In Plutarch’s account, there is a notable absence of the machines that were reported in siege of Rhodes. </a:t>
            </a:r>
          </a:p>
          <a:p>
            <a:endParaRPr lang="en-GB" baseline="0" dirty="0"/>
          </a:p>
          <a:p>
            <a:r>
              <a:rPr lang="en-GB" baseline="0" dirty="0"/>
              <a:t>Think about why?</a:t>
            </a:r>
          </a:p>
          <a:p>
            <a:endParaRPr lang="en-GB" baseline="0" dirty="0"/>
          </a:p>
          <a:p>
            <a:r>
              <a:rPr lang="en-GB" baseline="0" dirty="0"/>
              <a:t>Plutarch’s emphasis on the individual: remember, he’s writing biographies. </a:t>
            </a:r>
          </a:p>
          <a:p>
            <a:endParaRPr lang="en-GB" baseline="0" dirty="0"/>
          </a:p>
          <a:p>
            <a:r>
              <a:rPr lang="en-GB" baseline="0" dirty="0"/>
              <a:t>Or lack of materials? Can’t transport on campaign.  </a:t>
            </a:r>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9</a:t>
            </a:fld>
            <a:endParaRPr lang="en-GB"/>
          </a:p>
        </p:txBody>
      </p:sp>
    </p:spTree>
    <p:extLst>
      <p:ext uri="{BB962C8B-B14F-4D97-AF65-F5344CB8AC3E}">
        <p14:creationId xmlns:p14="http://schemas.microsoft.com/office/powerpoint/2010/main" val="25862153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10</a:t>
            </a:fld>
            <a:endParaRPr lang="en-GB"/>
          </a:p>
        </p:txBody>
      </p:sp>
    </p:spTree>
    <p:extLst>
      <p:ext uri="{BB962C8B-B14F-4D97-AF65-F5344CB8AC3E}">
        <p14:creationId xmlns:p14="http://schemas.microsoft.com/office/powerpoint/2010/main" val="39189319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a:t>
            </a:r>
            <a:r>
              <a:rPr lang="en-GB" baseline="0" dirty="0"/>
              <a:t> the marks are left over from Sulla’s attack, these are pretty substantial stone walls for early 1</a:t>
            </a:r>
            <a:r>
              <a:rPr lang="en-GB" baseline="30000" dirty="0"/>
              <a:t>st</a:t>
            </a:r>
            <a:r>
              <a:rPr lang="en-GB" baseline="0" dirty="0"/>
              <a:t> cent BCE. </a:t>
            </a:r>
          </a:p>
          <a:p>
            <a:endParaRPr lang="en-GB" baseline="0" dirty="0"/>
          </a:p>
          <a:p>
            <a:r>
              <a:rPr lang="en-GB" baseline="0" dirty="0"/>
              <a:t>No literary evidence for attack on Pompeii in the Social War. </a:t>
            </a:r>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11</a:t>
            </a:fld>
            <a:endParaRPr lang="en-GB"/>
          </a:p>
        </p:txBody>
      </p:sp>
    </p:spTree>
    <p:extLst>
      <p:ext uri="{BB962C8B-B14F-4D97-AF65-F5344CB8AC3E}">
        <p14:creationId xmlns:p14="http://schemas.microsoft.com/office/powerpoint/2010/main" val="33469233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tends</a:t>
            </a:r>
            <a:r>
              <a:rPr lang="en-GB" baseline="0" dirty="0"/>
              <a:t> to be these eastern, Hellenistic rulers that develop fantastical and elaborate contraptions in their campaigns, especially where Rhodes is concerned. </a:t>
            </a:r>
          </a:p>
          <a:p>
            <a:endParaRPr lang="en-GB" baseline="0" dirty="0"/>
          </a:p>
          <a:p>
            <a:r>
              <a:rPr lang="en-GB" baseline="0" dirty="0"/>
              <a:t>Whether it’s our sources presenting them as this, or whether they really were more elaborate than machines in the west is another matter. </a:t>
            </a:r>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12</a:t>
            </a:fld>
            <a:endParaRPr lang="en-GB"/>
          </a:p>
        </p:txBody>
      </p:sp>
    </p:spTree>
    <p:extLst>
      <p:ext uri="{BB962C8B-B14F-4D97-AF65-F5344CB8AC3E}">
        <p14:creationId xmlns:p14="http://schemas.microsoft.com/office/powerpoint/2010/main" val="16771471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Open it out, what do we think of this passage? </a:t>
            </a:r>
          </a:p>
          <a:p>
            <a:endParaRPr lang="en-GB" dirty="0"/>
          </a:p>
          <a:p>
            <a:r>
              <a:rPr lang="en-GB" dirty="0"/>
              <a:t>Elaborate and frightening machine, the Sambuca. It is not entirely clear</a:t>
            </a:r>
            <a:r>
              <a:rPr lang="en-GB" baseline="0" dirty="0"/>
              <a:t> what a Sambuca is. </a:t>
            </a:r>
            <a:endParaRPr lang="en-GB" dirty="0"/>
          </a:p>
          <a:p>
            <a:endParaRPr lang="en-GB" dirty="0"/>
          </a:p>
          <a:p>
            <a:r>
              <a:rPr lang="en-GB" dirty="0"/>
              <a:t>Notic</a:t>
            </a:r>
            <a:r>
              <a:rPr lang="en-GB" baseline="0" dirty="0"/>
              <a:t>e religion coming into play, only a goddess </a:t>
            </a:r>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13</a:t>
            </a:fld>
            <a:endParaRPr lang="en-GB"/>
          </a:p>
        </p:txBody>
      </p:sp>
    </p:spTree>
    <p:extLst>
      <p:ext uri="{BB962C8B-B14F-4D97-AF65-F5344CB8AC3E}">
        <p14:creationId xmlns:p14="http://schemas.microsoft.com/office/powerpoint/2010/main" val="12949833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links to the siege of Rhodes by </a:t>
            </a:r>
            <a:r>
              <a:rPr lang="en-GB" dirty="0" err="1"/>
              <a:t>Demtrios</a:t>
            </a:r>
            <a:r>
              <a:rPr lang="en-GB" baseline="0" dirty="0"/>
              <a:t> back in 305/4BCE</a:t>
            </a:r>
          </a:p>
          <a:p>
            <a:endParaRPr lang="en-GB" baseline="0" dirty="0"/>
          </a:p>
          <a:p>
            <a:r>
              <a:rPr lang="en-GB" baseline="0" dirty="0"/>
              <a:t>We are going to skip to the imperial period here, because I’m not here to tell you everything; there are many sieges during the Gallic and civil wars, I suggest you go read Caesar’s accounts and wealth of modern scholarship on his campaigns. </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14</a:t>
            </a:fld>
            <a:endParaRPr lang="en-GB"/>
          </a:p>
        </p:txBody>
      </p:sp>
    </p:spTree>
    <p:extLst>
      <p:ext uri="{BB962C8B-B14F-4D97-AF65-F5344CB8AC3E}">
        <p14:creationId xmlns:p14="http://schemas.microsoft.com/office/powerpoint/2010/main" val="27241303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Lit </a:t>
            </a:r>
            <a:r>
              <a:rPr lang="en-GB" dirty="0" err="1"/>
              <a:t>evid</a:t>
            </a:r>
            <a:r>
              <a:rPr lang="en-GB" dirty="0"/>
              <a:t> = Josephus, Jewish</a:t>
            </a:r>
            <a:r>
              <a:rPr lang="en-GB" baseline="0" dirty="0"/>
              <a:t> Wars. </a:t>
            </a:r>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15</a:t>
            </a:fld>
            <a:endParaRPr lang="en-GB"/>
          </a:p>
        </p:txBody>
      </p:sp>
    </p:spTree>
    <p:extLst>
      <p:ext uri="{BB962C8B-B14F-4D97-AF65-F5344CB8AC3E}">
        <p14:creationId xmlns:p14="http://schemas.microsoft.com/office/powerpoint/2010/main" val="19259951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Phenomenal</a:t>
            </a:r>
            <a:r>
              <a:rPr lang="en-GB" baseline="0" dirty="0"/>
              <a:t> feat of engineering, even if the basic ramp was already there. </a:t>
            </a:r>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16</a:t>
            </a:fld>
            <a:endParaRPr lang="en-GB"/>
          </a:p>
        </p:txBody>
      </p:sp>
    </p:spTree>
    <p:extLst>
      <p:ext uri="{BB962C8B-B14F-4D97-AF65-F5344CB8AC3E}">
        <p14:creationId xmlns:p14="http://schemas.microsoft.com/office/powerpoint/2010/main" val="33516376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dirty="0" err="1"/>
              <a:t>Dacians</a:t>
            </a:r>
            <a:r>
              <a:rPr lang="en-GB" dirty="0"/>
              <a:t> are attacking a Roman fort, amphibious </a:t>
            </a:r>
            <a:r>
              <a:rPr lang="en-GB" dirty="0" err="1"/>
              <a:t>assult</a:t>
            </a:r>
            <a:r>
              <a:rPr lang="en-GB" baseline="0" dirty="0"/>
              <a:t>. </a:t>
            </a:r>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17</a:t>
            </a:fld>
            <a:endParaRPr lang="en-GB"/>
          </a:p>
        </p:txBody>
      </p:sp>
    </p:spTree>
    <p:extLst>
      <p:ext uri="{BB962C8B-B14F-4D97-AF65-F5344CB8AC3E}">
        <p14:creationId xmlns:p14="http://schemas.microsoft.com/office/powerpoint/2010/main" val="30209923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18</a:t>
            </a:fld>
            <a:endParaRPr lang="en-GB"/>
          </a:p>
        </p:txBody>
      </p:sp>
    </p:spTree>
    <p:extLst>
      <p:ext uri="{BB962C8B-B14F-4D97-AF65-F5344CB8AC3E}">
        <p14:creationId xmlns:p14="http://schemas.microsoft.com/office/powerpoint/2010/main" val="9006883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34392921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39865105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12329725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6AE2700-11E4-4B6F-97D5-48D41C711133}" type="datetimeFigureOut">
              <a:rPr lang="en-GB" smtClean="0"/>
              <a:t>04/12/2018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9055437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AE2700-11E4-4B6F-97D5-48D41C711133}" type="datetimeFigureOut">
              <a:rPr lang="en-GB" smtClean="0"/>
              <a:t>04/12/2018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7112317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6AE2700-11E4-4B6F-97D5-48D41C711133}" type="datetimeFigureOut">
              <a:rPr lang="en-GB" smtClean="0"/>
              <a:t>04/12/2018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3274762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AE2700-11E4-4B6F-97D5-48D41C711133}" type="datetimeFigureOut">
              <a:rPr lang="en-GB" smtClean="0"/>
              <a:t>04/12/2018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2145083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6AE2700-11E4-4B6F-97D5-48D41C711133}" type="datetimeFigureOut">
              <a:rPr lang="en-GB" smtClean="0"/>
              <a:t>04/12/2018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36969940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6AE2700-11E4-4B6F-97D5-48D41C711133}" type="datetimeFigureOut">
              <a:rPr lang="en-GB" smtClean="0"/>
              <a:t>04/12/2018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3932483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17852142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774417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6771067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482923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35911159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40491413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128934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6AE2700-11E4-4B6F-97D5-48D41C711133}" type="datetimeFigureOut">
              <a:rPr lang="en-GB" smtClean="0"/>
              <a:t>04/12/2018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449DE4C-D83A-4718-BC6C-FB083944BB5E}" type="slidenum">
              <a:rPr lang="en-GB" smtClean="0"/>
              <a:t>‹#›</a:t>
            </a:fld>
            <a:endParaRPr lang="en-GB"/>
          </a:p>
        </p:txBody>
      </p:sp>
    </p:spTree>
    <p:extLst>
      <p:ext uri="{BB962C8B-B14F-4D97-AF65-F5344CB8AC3E}">
        <p14:creationId xmlns:p14="http://schemas.microsoft.com/office/powerpoint/2010/main" val="3015010045"/>
      </p:ext>
    </p:extLst>
  </p:cSld>
  <p:clrMap bg1="lt1" tx1="dk1" bg2="lt2" tx2="dk2" accent1="accent1" accent2="accent2" accent3="accent3" accent4="accent4" accent5="accent5" accent6="accent6" hlink="hlink" folHlink="folHlink"/>
  <p:sldLayoutIdLst>
    <p:sldLayoutId id="2147483849" r:id="rId1"/>
    <p:sldLayoutId id="2147483850" r:id="rId2"/>
    <p:sldLayoutId id="2147483851" r:id="rId3"/>
    <p:sldLayoutId id="2147483852" r:id="rId4"/>
    <p:sldLayoutId id="2147483853" r:id="rId5"/>
    <p:sldLayoutId id="2147483854" r:id="rId6"/>
    <p:sldLayoutId id="2147483855" r:id="rId7"/>
    <p:sldLayoutId id="2147483856" r:id="rId8"/>
    <p:sldLayoutId id="2147483857" r:id="rId9"/>
    <p:sldLayoutId id="2147483858" r:id="rId10"/>
    <p:sldLayoutId id="2147483859" r:id="rId11"/>
    <p:sldLayoutId id="2147483860" r:id="rId12"/>
    <p:sldLayoutId id="2147483861" r:id="rId13"/>
    <p:sldLayoutId id="2147483862" r:id="rId14"/>
    <p:sldLayoutId id="2147483863" r:id="rId15"/>
    <p:sldLayoutId id="214748386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8215" y="749123"/>
            <a:ext cx="5956353" cy="3038947"/>
          </a:xfrm>
        </p:spPr>
        <p:txBody>
          <a:bodyPr>
            <a:normAutofit/>
          </a:bodyPr>
          <a:lstStyle/>
          <a:p>
            <a:pPr algn="r"/>
            <a:r>
              <a:rPr lang="en-GB" sz="5400" dirty="0">
                <a:solidFill>
                  <a:schemeClr val="tx1"/>
                </a:solidFill>
                <a:effectLst>
                  <a:outerShdw blurRad="38100" dist="38100" dir="2700000" algn="tl">
                    <a:srgbClr val="000000">
                      <a:alpha val="43137"/>
                    </a:srgbClr>
                  </a:outerShdw>
                </a:effectLst>
              </a:rPr>
              <a:t>Taking a City: Siege Warfare </a:t>
            </a:r>
          </a:p>
        </p:txBody>
      </p:sp>
      <p:sp>
        <p:nvSpPr>
          <p:cNvPr id="6" name="Subtitle 2">
            <a:extLst>
              <a:ext uri="{FF2B5EF4-FFF2-40B4-BE49-F238E27FC236}">
                <a16:creationId xmlns:a16="http://schemas.microsoft.com/office/drawing/2014/main" id="{DE95B906-E8EA-43EF-BC32-9FFBBF9F7B46}"/>
              </a:ext>
            </a:extLst>
          </p:cNvPr>
          <p:cNvSpPr>
            <a:spLocks noGrp="1"/>
          </p:cNvSpPr>
          <p:nvPr>
            <p:ph type="subTitle" idx="1"/>
          </p:nvPr>
        </p:nvSpPr>
        <p:spPr>
          <a:xfrm>
            <a:off x="925689" y="4589403"/>
            <a:ext cx="6148879" cy="1247274"/>
          </a:xfrm>
        </p:spPr>
        <p:txBody>
          <a:bodyPr>
            <a:normAutofit/>
          </a:bodyPr>
          <a:lstStyle/>
          <a:p>
            <a:r>
              <a:rPr lang="en-GB" dirty="0">
                <a:solidFill>
                  <a:schemeClr val="tx1"/>
                </a:solidFill>
                <a:effectLst>
                  <a:outerShdw blurRad="38100" dist="38100" dir="2700000" algn="tl">
                    <a:srgbClr val="000000">
                      <a:alpha val="43137"/>
                    </a:srgbClr>
                  </a:outerShdw>
                </a:effectLst>
              </a:rPr>
              <a:t>HPHI4008 – Warfare in History: Theory, Strategy &amp; Ethics</a:t>
            </a:r>
          </a:p>
        </p:txBody>
      </p:sp>
    </p:spTree>
    <p:extLst>
      <p:ext uri="{BB962C8B-B14F-4D97-AF65-F5344CB8AC3E}">
        <p14:creationId xmlns:p14="http://schemas.microsoft.com/office/powerpoint/2010/main" val="27199309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Siege Warfare</a:t>
            </a:r>
          </a:p>
        </p:txBody>
      </p:sp>
      <p:sp>
        <p:nvSpPr>
          <p:cNvPr id="3" name="Content Placeholder 2"/>
          <p:cNvSpPr>
            <a:spLocks noGrp="1"/>
          </p:cNvSpPr>
          <p:nvPr>
            <p:ph idx="1"/>
          </p:nvPr>
        </p:nvSpPr>
        <p:spPr>
          <a:xfrm>
            <a:off x="677334" y="1930401"/>
            <a:ext cx="8596668" cy="4110962"/>
          </a:xfrm>
        </p:spPr>
        <p:txBody>
          <a:bodyPr>
            <a:normAutofit/>
          </a:bodyPr>
          <a:lstStyle/>
          <a:p>
            <a:r>
              <a:rPr lang="en-GB" sz="2800" dirty="0"/>
              <a:t>Outline: </a:t>
            </a:r>
          </a:p>
          <a:p>
            <a:pPr lvl="1"/>
            <a:r>
              <a:rPr lang="en-GB" sz="2400" dirty="0"/>
              <a:t>Trace the key developments in Hellenistic and Roman siegecraft. </a:t>
            </a:r>
          </a:p>
          <a:p>
            <a:pPr lvl="1"/>
            <a:endParaRPr lang="en-GB" sz="2400" dirty="0"/>
          </a:p>
          <a:p>
            <a:pPr lvl="1"/>
            <a:r>
              <a:rPr lang="en-GB" sz="2400" dirty="0"/>
              <a:t>Explore how these developments affected the city </a:t>
            </a:r>
          </a:p>
        </p:txBody>
      </p:sp>
    </p:spTree>
    <p:extLst>
      <p:ext uri="{BB962C8B-B14F-4D97-AF65-F5344CB8AC3E}">
        <p14:creationId xmlns:p14="http://schemas.microsoft.com/office/powerpoint/2010/main" val="10779294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Early Republican Sieges</a:t>
            </a:r>
          </a:p>
        </p:txBody>
      </p:sp>
      <p:sp>
        <p:nvSpPr>
          <p:cNvPr id="3" name="Content Placeholder 2"/>
          <p:cNvSpPr>
            <a:spLocks noGrp="1"/>
          </p:cNvSpPr>
          <p:nvPr>
            <p:ph idx="1"/>
          </p:nvPr>
        </p:nvSpPr>
        <p:spPr>
          <a:xfrm>
            <a:off x="677334" y="1730327"/>
            <a:ext cx="8596668" cy="4311036"/>
          </a:xfrm>
        </p:spPr>
        <p:txBody>
          <a:bodyPr/>
          <a:lstStyle/>
          <a:p>
            <a:r>
              <a:rPr lang="en-GB" sz="2800" dirty="0"/>
              <a:t>Prolonged siege difficult with farmer-soldiers.</a:t>
            </a:r>
          </a:p>
          <a:p>
            <a:pPr marL="0" indent="0">
              <a:buNone/>
            </a:pPr>
            <a:endParaRPr lang="en-GB" sz="2800" dirty="0"/>
          </a:p>
          <a:p>
            <a:pPr lvl="1"/>
            <a:r>
              <a:rPr lang="en-GB" sz="2400" dirty="0"/>
              <a:t>The cycle of expansion? </a:t>
            </a:r>
          </a:p>
          <a:p>
            <a:pPr lvl="1"/>
            <a:endParaRPr lang="en-GB" sz="2400" dirty="0"/>
          </a:p>
          <a:p>
            <a:pPr lvl="1"/>
            <a:r>
              <a:rPr lang="en-GB" sz="2400" dirty="0"/>
              <a:t>The rudimentary siege equipment? </a:t>
            </a:r>
          </a:p>
          <a:p>
            <a:pPr lvl="1"/>
            <a:endParaRPr lang="en-GB" dirty="0"/>
          </a:p>
          <a:p>
            <a:pPr lvl="1"/>
            <a:endParaRPr lang="en-GB" dirty="0"/>
          </a:p>
          <a:p>
            <a:pPr lvl="1"/>
            <a:endParaRPr lang="en-GB" dirty="0"/>
          </a:p>
          <a:p>
            <a:pPr lvl="1"/>
            <a:endParaRPr lang="en-GB" dirty="0"/>
          </a:p>
          <a:p>
            <a:pPr lvl="1"/>
            <a:endParaRPr lang="en-GB" dirty="0"/>
          </a:p>
          <a:p>
            <a:pPr lvl="1"/>
            <a:endParaRPr lang="en-GB" dirty="0"/>
          </a:p>
          <a:p>
            <a:pPr lvl="1"/>
            <a:endParaRPr lang="en-GB" dirty="0"/>
          </a:p>
          <a:p>
            <a:endParaRPr lang="en-GB" dirty="0"/>
          </a:p>
        </p:txBody>
      </p:sp>
    </p:spTree>
    <p:extLst>
      <p:ext uri="{BB962C8B-B14F-4D97-AF65-F5344CB8AC3E}">
        <p14:creationId xmlns:p14="http://schemas.microsoft.com/office/powerpoint/2010/main" val="6273428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91402" y="393896"/>
            <a:ext cx="8596668" cy="4592390"/>
          </a:xfrm>
        </p:spPr>
        <p:txBody>
          <a:bodyPr>
            <a:noAutofit/>
          </a:bodyPr>
          <a:lstStyle/>
          <a:p>
            <a:r>
              <a:rPr lang="en-GB" sz="2400" dirty="0"/>
              <a:t>‘And deciding to attack the </a:t>
            </a:r>
            <a:r>
              <a:rPr lang="en-GB" sz="2400" dirty="0" err="1"/>
              <a:t>Volscians</a:t>
            </a:r>
            <a:r>
              <a:rPr lang="en-GB" sz="2400" dirty="0"/>
              <a:t> first, he [</a:t>
            </a:r>
            <a:r>
              <a:rPr lang="en-GB" sz="2400" dirty="0" err="1"/>
              <a:t>Postumus</a:t>
            </a:r>
            <a:r>
              <a:rPr lang="en-GB" sz="2400" dirty="0"/>
              <a:t> </a:t>
            </a:r>
            <a:r>
              <a:rPr lang="en-GB" sz="2400" dirty="0" err="1"/>
              <a:t>Cominius</a:t>
            </a:r>
            <a:r>
              <a:rPr lang="en-GB" sz="2400" dirty="0"/>
              <a:t>] took a city of theirs called </a:t>
            </a:r>
            <a:r>
              <a:rPr lang="en-GB" sz="2400" dirty="0" err="1"/>
              <a:t>Longula</a:t>
            </a:r>
            <a:r>
              <a:rPr lang="en-GB" sz="2400" dirty="0"/>
              <a:t> at the first assault, though the inhabitants undertook to make some show of bravery and sent some forces into the field in hopes of holding back the enemy; but these were put to shameful flight before they had performed any brilliant action and did not display the least courage even during the assault on their walls. At all events the Romans in one day not only possessed themselves of their country without effort, but also took their city by storm without much difficulty.’</a:t>
            </a:r>
          </a:p>
          <a:p>
            <a:endParaRPr lang="en-GB" sz="2400" dirty="0"/>
          </a:p>
          <a:p>
            <a:r>
              <a:rPr lang="en-GB" sz="2400" dirty="0"/>
              <a:t>Dion. Hal. 6.91.2</a:t>
            </a:r>
          </a:p>
        </p:txBody>
      </p:sp>
    </p:spTree>
    <p:extLst>
      <p:ext uri="{BB962C8B-B14F-4D97-AF65-F5344CB8AC3E}">
        <p14:creationId xmlns:p14="http://schemas.microsoft.com/office/powerpoint/2010/main" val="27554884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Discuss:</a:t>
            </a:r>
          </a:p>
        </p:txBody>
      </p:sp>
      <p:sp>
        <p:nvSpPr>
          <p:cNvPr id="3" name="Content Placeholder 2"/>
          <p:cNvSpPr>
            <a:spLocks noGrp="1"/>
          </p:cNvSpPr>
          <p:nvPr>
            <p:ph idx="1"/>
          </p:nvPr>
        </p:nvSpPr>
        <p:spPr>
          <a:xfrm>
            <a:off x="677334" y="1631853"/>
            <a:ext cx="8596668" cy="4409510"/>
          </a:xfrm>
        </p:spPr>
        <p:txBody>
          <a:bodyPr>
            <a:normAutofit/>
          </a:bodyPr>
          <a:lstStyle/>
          <a:p>
            <a:r>
              <a:rPr lang="en-GB" sz="2400" dirty="0"/>
              <a:t>Compare this to Livy’s version of the capture of </a:t>
            </a:r>
            <a:r>
              <a:rPr lang="en-GB" sz="2400" dirty="0" err="1"/>
              <a:t>Longula</a:t>
            </a:r>
            <a:r>
              <a:rPr lang="en-GB" sz="2400" dirty="0"/>
              <a:t> (2.33.4-10).</a:t>
            </a:r>
          </a:p>
          <a:p>
            <a:endParaRPr lang="en-GB" sz="2400" dirty="0"/>
          </a:p>
          <a:p>
            <a:pPr lvl="1"/>
            <a:r>
              <a:rPr lang="en-GB" sz="2000" dirty="0"/>
              <a:t>Similarities and Differences?</a:t>
            </a:r>
          </a:p>
          <a:p>
            <a:pPr lvl="1"/>
            <a:endParaRPr lang="en-GB" sz="2000" dirty="0"/>
          </a:p>
          <a:p>
            <a:pPr lvl="1"/>
            <a:r>
              <a:rPr lang="en-GB" sz="2000" dirty="0"/>
              <a:t>Think about the style and tone. </a:t>
            </a:r>
          </a:p>
          <a:p>
            <a:pPr lvl="1"/>
            <a:endParaRPr lang="en-GB" sz="2000" dirty="0"/>
          </a:p>
          <a:p>
            <a:pPr lvl="1"/>
            <a:r>
              <a:rPr lang="en-GB" sz="2000" dirty="0"/>
              <a:t>How are the Romans and the Volsci presented? </a:t>
            </a:r>
          </a:p>
        </p:txBody>
      </p:sp>
    </p:spTree>
    <p:extLst>
      <p:ext uri="{BB962C8B-B14F-4D97-AF65-F5344CB8AC3E}">
        <p14:creationId xmlns:p14="http://schemas.microsoft.com/office/powerpoint/2010/main" val="33883858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Sieges in the Greek world</a:t>
            </a:r>
          </a:p>
        </p:txBody>
      </p:sp>
      <p:sp>
        <p:nvSpPr>
          <p:cNvPr id="3" name="Content Placeholder 2"/>
          <p:cNvSpPr>
            <a:spLocks noGrp="1"/>
          </p:cNvSpPr>
          <p:nvPr>
            <p:ph idx="1"/>
          </p:nvPr>
        </p:nvSpPr>
        <p:spPr/>
        <p:txBody>
          <a:bodyPr>
            <a:normAutofit/>
          </a:bodyPr>
          <a:lstStyle/>
          <a:p>
            <a:r>
              <a:rPr lang="en-GB" sz="2400" dirty="0"/>
              <a:t>The beginnings of siege warfare and machinery. </a:t>
            </a:r>
          </a:p>
          <a:p>
            <a:endParaRPr lang="en-GB" sz="2400" dirty="0"/>
          </a:p>
          <a:p>
            <a:r>
              <a:rPr lang="en-GB" sz="2400" dirty="0"/>
              <a:t>Aeneas </a:t>
            </a:r>
            <a:r>
              <a:rPr lang="en-GB" sz="2400" dirty="0" err="1"/>
              <a:t>Tacticus</a:t>
            </a:r>
            <a:r>
              <a:rPr lang="en-GB" sz="2400" dirty="0"/>
              <a:t>, </a:t>
            </a:r>
            <a:r>
              <a:rPr lang="en-GB" sz="2400" i="1" dirty="0" err="1"/>
              <a:t>Poliorcetica</a:t>
            </a:r>
            <a:r>
              <a:rPr lang="en-GB" sz="2400" dirty="0"/>
              <a:t> (4</a:t>
            </a:r>
            <a:r>
              <a:rPr lang="en-GB" sz="2400" baseline="30000" dirty="0"/>
              <a:t>th</a:t>
            </a:r>
            <a:r>
              <a:rPr lang="en-GB" sz="2400" dirty="0"/>
              <a:t> cent BCE treatise). </a:t>
            </a:r>
          </a:p>
          <a:p>
            <a:endParaRPr lang="en-GB" sz="2400" dirty="0"/>
          </a:p>
          <a:p>
            <a:r>
              <a:rPr lang="en-GB" sz="2400" dirty="0"/>
              <a:t>Basis for later siege warfare tactics?  </a:t>
            </a:r>
          </a:p>
        </p:txBody>
      </p:sp>
    </p:spTree>
    <p:extLst>
      <p:ext uri="{BB962C8B-B14F-4D97-AF65-F5344CB8AC3E}">
        <p14:creationId xmlns:p14="http://schemas.microsoft.com/office/powerpoint/2010/main" val="859467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78860" y="267287"/>
            <a:ext cx="8596668" cy="5197300"/>
          </a:xfrm>
        </p:spPr>
        <p:txBody>
          <a:bodyPr>
            <a:noAutofit/>
          </a:bodyPr>
          <a:lstStyle/>
          <a:p>
            <a:r>
              <a:rPr lang="en-GB" sz="2400" dirty="0"/>
              <a:t>With those, then, in the city who are opposed to the existing order one may deal in the manner already prescribed. In the meantime it is of primary importance to win over the mass of the citizens to a spirit of loyalty, both by other influences and in the case of the debtors by the reduction or complete cancellation of interest, and, in cases of especial danger, of some part of the principal, or even all of it when necessary; for such men as these are the most formidable of adversaries. Adequate provision must also be made for those who are in want of the necessities of life. 2 How these measures may be taken fairly and without offence to the wealthy, and from what revenues the expenses may be met, has also been clearly explained in the book on </a:t>
            </a:r>
            <a:r>
              <a:rPr lang="en-GB" sz="2400" i="1" dirty="0"/>
              <a:t>Finance</a:t>
            </a:r>
            <a:r>
              <a:rPr lang="en-GB" sz="2400" dirty="0"/>
              <a:t>.</a:t>
            </a:r>
          </a:p>
          <a:p>
            <a:endParaRPr lang="en-GB" sz="2400" dirty="0"/>
          </a:p>
          <a:p>
            <a:r>
              <a:rPr lang="en-GB" sz="2400" dirty="0"/>
              <a:t>Aeneas </a:t>
            </a:r>
            <a:r>
              <a:rPr lang="en-GB" sz="2400" dirty="0" err="1"/>
              <a:t>Tacticus</a:t>
            </a:r>
            <a:r>
              <a:rPr lang="en-GB" sz="2400" dirty="0"/>
              <a:t> 14.1-2</a:t>
            </a:r>
          </a:p>
        </p:txBody>
      </p:sp>
    </p:spTree>
    <p:extLst>
      <p:ext uri="{BB962C8B-B14F-4D97-AF65-F5344CB8AC3E}">
        <p14:creationId xmlns:p14="http://schemas.microsoft.com/office/powerpoint/2010/main" val="37692062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9" name="Picture 2" descr="tumblr_mmi665mwU01rcoy9ro1_1280"/>
          <p:cNvPicPr>
            <a:picLocks noChangeAspect="1"/>
          </p:cNvPicPr>
          <p:nvPr/>
        </p:nvPicPr>
        <p:blipFill rotWithShape="1">
          <a:blip r:embed="rId3">
            <a:extLst>
              <a:ext uri="{28A0092B-C50C-407E-A947-70E740481C1C}">
                <a14:useLocalDpi xmlns:a14="http://schemas.microsoft.com/office/drawing/2010/main" val="0"/>
              </a:ext>
            </a:extLst>
          </a:blip>
          <a:srcRect r="20962" b="-2"/>
          <a:stretch/>
        </p:blipFill>
        <p:spPr>
          <a:xfrm>
            <a:off x="4857450" y="492370"/>
            <a:ext cx="6929015" cy="5387925"/>
          </a:xfrm>
          <a:prstGeom prst="rect">
            <a:avLst/>
          </a:prstGeom>
        </p:spPr>
      </p:pic>
      <p:sp>
        <p:nvSpPr>
          <p:cNvPr id="2" name="Title 1"/>
          <p:cNvSpPr>
            <a:spLocks noGrp="1"/>
          </p:cNvSpPr>
          <p:nvPr>
            <p:ph type="title"/>
          </p:nvPr>
        </p:nvSpPr>
        <p:spPr>
          <a:xfrm>
            <a:off x="677334" y="609600"/>
            <a:ext cx="8596668" cy="994117"/>
          </a:xfrm>
        </p:spPr>
        <p:txBody>
          <a:bodyPr anchor="t">
            <a:normAutofit fontScale="90000"/>
          </a:bodyPr>
          <a:lstStyle/>
          <a:p>
            <a:r>
              <a:rPr lang="en-GB" dirty="0"/>
              <a:t>Siege of Rhodes: </a:t>
            </a:r>
            <a:br>
              <a:rPr lang="en-GB" dirty="0"/>
            </a:br>
            <a:r>
              <a:rPr lang="en-GB" dirty="0"/>
              <a:t>305-304 BCE</a:t>
            </a:r>
          </a:p>
        </p:txBody>
      </p:sp>
      <p:sp>
        <p:nvSpPr>
          <p:cNvPr id="1031" name="Content Placeholder 1029"/>
          <p:cNvSpPr>
            <a:spLocks noGrp="1"/>
          </p:cNvSpPr>
          <p:nvPr>
            <p:ph idx="1"/>
          </p:nvPr>
        </p:nvSpPr>
        <p:spPr>
          <a:xfrm>
            <a:off x="452251" y="1875726"/>
            <a:ext cx="3957349" cy="4437645"/>
          </a:xfrm>
        </p:spPr>
        <p:txBody>
          <a:bodyPr>
            <a:normAutofit/>
          </a:bodyPr>
          <a:lstStyle/>
          <a:p>
            <a:endParaRPr lang="en-US" dirty="0"/>
          </a:p>
          <a:p>
            <a:endParaRPr lang="en-US" dirty="0"/>
          </a:p>
        </p:txBody>
      </p:sp>
      <p:sp>
        <p:nvSpPr>
          <p:cNvPr id="4" name="TextBox 3"/>
          <p:cNvSpPr txBox="1"/>
          <p:nvPr/>
        </p:nvSpPr>
        <p:spPr>
          <a:xfrm>
            <a:off x="351692" y="1716258"/>
            <a:ext cx="4346917" cy="4616648"/>
          </a:xfrm>
          <a:prstGeom prst="rect">
            <a:avLst/>
          </a:prstGeom>
          <a:noFill/>
        </p:spPr>
        <p:txBody>
          <a:bodyPr wrap="square" rtlCol="0">
            <a:spAutoFit/>
          </a:bodyPr>
          <a:lstStyle/>
          <a:p>
            <a:endParaRPr lang="en-GB" sz="2400" dirty="0"/>
          </a:p>
          <a:p>
            <a:r>
              <a:rPr lang="en-GB" sz="2400" dirty="0"/>
              <a:t>Rise of the Machines:</a:t>
            </a:r>
          </a:p>
          <a:p>
            <a:endParaRPr lang="en-GB" sz="2400" dirty="0"/>
          </a:p>
          <a:p>
            <a:pPr marL="285750" indent="-285750">
              <a:buFont typeface="Arial" panose="020B0604020202020204" pitchFamily="34" charset="0"/>
              <a:buChar char="•"/>
            </a:pPr>
            <a:r>
              <a:rPr lang="en-GB" sz="2400" dirty="0"/>
              <a:t>Diodorus 20.81-88 (handout). </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The impact of siege engines. </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Effects on the population.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r>
              <a:rPr lang="en-GB" dirty="0"/>
              <a:t> </a:t>
            </a:r>
          </a:p>
        </p:txBody>
      </p:sp>
      <p:sp>
        <p:nvSpPr>
          <p:cNvPr id="5" name="TextBox 4"/>
          <p:cNvSpPr txBox="1"/>
          <p:nvPr/>
        </p:nvSpPr>
        <p:spPr>
          <a:xfrm>
            <a:off x="4857450" y="5880295"/>
            <a:ext cx="6929015" cy="369332"/>
          </a:xfrm>
          <a:prstGeom prst="rect">
            <a:avLst/>
          </a:prstGeom>
          <a:noFill/>
        </p:spPr>
        <p:txBody>
          <a:bodyPr wrap="square" rtlCol="0">
            <a:spAutoFit/>
          </a:bodyPr>
          <a:lstStyle/>
          <a:p>
            <a:r>
              <a:rPr lang="en-GB" dirty="0"/>
              <a:t>Fig. 1: </a:t>
            </a:r>
            <a:r>
              <a:rPr lang="en-GB" i="1" dirty="0" err="1"/>
              <a:t>Helepolis</a:t>
            </a:r>
            <a:r>
              <a:rPr lang="en-GB" i="1" dirty="0"/>
              <a:t> </a:t>
            </a:r>
            <a:r>
              <a:rPr lang="en-GB" dirty="0"/>
              <a:t>(‘City-taker’) of </a:t>
            </a:r>
            <a:r>
              <a:rPr lang="en-GB" dirty="0" err="1"/>
              <a:t>Demetrios</a:t>
            </a:r>
            <a:endParaRPr lang="en-GB" dirty="0"/>
          </a:p>
        </p:txBody>
      </p:sp>
    </p:spTree>
    <p:extLst>
      <p:ext uri="{BB962C8B-B14F-4D97-AF65-F5344CB8AC3E}">
        <p14:creationId xmlns:p14="http://schemas.microsoft.com/office/powerpoint/2010/main" val="21780178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Pyrrhus in Sicily</a:t>
            </a:r>
          </a:p>
        </p:txBody>
      </p:sp>
      <p:sp>
        <p:nvSpPr>
          <p:cNvPr id="3" name="Content Placeholder 2"/>
          <p:cNvSpPr>
            <a:spLocks noGrp="1"/>
          </p:cNvSpPr>
          <p:nvPr>
            <p:ph idx="1"/>
          </p:nvPr>
        </p:nvSpPr>
        <p:spPr>
          <a:xfrm>
            <a:off x="677334" y="1631853"/>
            <a:ext cx="8596668" cy="4409510"/>
          </a:xfrm>
        </p:spPr>
        <p:txBody>
          <a:bodyPr/>
          <a:lstStyle/>
          <a:p>
            <a:r>
              <a:rPr lang="en-GB" sz="2400" dirty="0"/>
              <a:t>Siege of </a:t>
            </a:r>
            <a:r>
              <a:rPr lang="en-GB" sz="2400" dirty="0" err="1"/>
              <a:t>Eryx</a:t>
            </a:r>
            <a:r>
              <a:rPr lang="en-GB" sz="2400" dirty="0"/>
              <a:t>: 278 BCE</a:t>
            </a:r>
          </a:p>
          <a:p>
            <a:pPr lvl="1"/>
            <a:r>
              <a:rPr lang="en-GB" sz="2000" dirty="0"/>
              <a:t>Plutarch, </a:t>
            </a:r>
            <a:r>
              <a:rPr lang="en-GB" sz="2000" i="1" dirty="0"/>
              <a:t>Pyrrhus, </a:t>
            </a:r>
            <a:r>
              <a:rPr lang="en-GB" sz="2000" dirty="0"/>
              <a:t>22.5: ‘…[Pyrrhus] ordered the trumpets to sound, scattered the barbarians with his missiles, brought up his scaling-ladders, and was the first to mount the wall.’</a:t>
            </a:r>
          </a:p>
          <a:p>
            <a:pPr lvl="1"/>
            <a:endParaRPr lang="en-GB" sz="2000" dirty="0"/>
          </a:p>
          <a:p>
            <a:pPr lvl="1"/>
            <a:r>
              <a:rPr lang="en-GB" sz="2000" dirty="0"/>
              <a:t>The absence of siege engines?  </a:t>
            </a:r>
          </a:p>
          <a:p>
            <a:pPr lvl="1"/>
            <a:endParaRPr lang="en-GB" dirty="0"/>
          </a:p>
        </p:txBody>
      </p:sp>
    </p:spTree>
    <p:extLst>
      <p:ext uri="{BB962C8B-B14F-4D97-AF65-F5344CB8AC3E}">
        <p14:creationId xmlns:p14="http://schemas.microsoft.com/office/powerpoint/2010/main" val="41695332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3"/>
          <p:cNvPicPr>
            <a:picLocks noChangeAspect="1"/>
          </p:cNvPicPr>
          <p:nvPr/>
        </p:nvPicPr>
        <p:blipFill rotWithShape="1">
          <a:blip r:embed="rId3">
            <a:extLst>
              <a:ext uri="{28A0092B-C50C-407E-A947-70E740481C1C}">
                <a14:useLocalDpi xmlns:a14="http://schemas.microsoft.com/office/drawing/2010/main" val="0"/>
              </a:ext>
            </a:extLst>
          </a:blip>
          <a:srcRect r="12689" b="-3"/>
          <a:stretch/>
        </p:blipFill>
        <p:spPr>
          <a:xfrm>
            <a:off x="326176" y="1364566"/>
            <a:ext cx="5774587" cy="4979963"/>
          </a:xfrm>
          <a:prstGeom prst="rect">
            <a:avLst/>
          </a:prstGeom>
        </p:spPr>
      </p:pic>
      <p:sp>
        <p:nvSpPr>
          <p:cNvPr id="2" name="Title 1"/>
          <p:cNvSpPr>
            <a:spLocks noGrp="1"/>
          </p:cNvSpPr>
          <p:nvPr>
            <p:ph type="title"/>
          </p:nvPr>
        </p:nvSpPr>
        <p:spPr>
          <a:xfrm>
            <a:off x="677334" y="609600"/>
            <a:ext cx="8596668" cy="754966"/>
          </a:xfrm>
        </p:spPr>
        <p:txBody>
          <a:bodyPr anchor="t">
            <a:normAutofit/>
          </a:bodyPr>
          <a:lstStyle/>
          <a:p>
            <a:r>
              <a:rPr lang="en-GB" dirty="0"/>
              <a:t>Siege of </a:t>
            </a:r>
            <a:r>
              <a:rPr lang="en-GB" dirty="0" err="1"/>
              <a:t>Lilybaeum</a:t>
            </a:r>
            <a:r>
              <a:rPr lang="en-GB" dirty="0"/>
              <a:t>: 250 BCE</a:t>
            </a:r>
          </a:p>
        </p:txBody>
      </p:sp>
      <p:sp>
        <p:nvSpPr>
          <p:cNvPr id="8" name="Content Placeholder 7"/>
          <p:cNvSpPr>
            <a:spLocks noGrp="1"/>
          </p:cNvSpPr>
          <p:nvPr>
            <p:ph idx="1"/>
          </p:nvPr>
        </p:nvSpPr>
        <p:spPr>
          <a:xfrm>
            <a:off x="6336287" y="2160589"/>
            <a:ext cx="2934714" cy="3880773"/>
          </a:xfrm>
        </p:spPr>
        <p:txBody>
          <a:bodyPr>
            <a:normAutofit/>
          </a:bodyPr>
          <a:lstStyle/>
          <a:p>
            <a:r>
              <a:rPr lang="en-US" dirty="0" err="1"/>
              <a:t>Plb</a:t>
            </a:r>
            <a:r>
              <a:rPr lang="en-US" dirty="0"/>
              <a:t>. 1.55:</a:t>
            </a:r>
          </a:p>
          <a:p>
            <a:r>
              <a:rPr lang="en-US" dirty="0"/>
              <a:t>The importance of </a:t>
            </a:r>
            <a:r>
              <a:rPr lang="en-US" dirty="0" err="1"/>
              <a:t>Eryx</a:t>
            </a:r>
            <a:r>
              <a:rPr lang="en-US" dirty="0"/>
              <a:t>. </a:t>
            </a:r>
          </a:p>
          <a:p>
            <a:endParaRPr lang="en-US" dirty="0"/>
          </a:p>
          <a:p>
            <a:r>
              <a:rPr lang="en-US" dirty="0"/>
              <a:t>The impact of undermining fortifications. </a:t>
            </a:r>
          </a:p>
        </p:txBody>
      </p:sp>
    </p:spTree>
    <p:extLst>
      <p:ext uri="{BB962C8B-B14F-4D97-AF65-F5344CB8AC3E}">
        <p14:creationId xmlns:p14="http://schemas.microsoft.com/office/powerpoint/2010/main" val="23272595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Walls of Pompeii</a:t>
            </a:r>
          </a:p>
        </p:txBody>
      </p:sp>
      <p:pic>
        <p:nvPicPr>
          <p:cNvPr id="4" name="Content Placeholder 3"/>
          <p:cNvPicPr>
            <a:picLocks noGrp="1" noChangeAspect="1"/>
          </p:cNvPicPr>
          <p:nvPr>
            <p:ph idx="1"/>
          </p:nvPr>
        </p:nvPicPr>
        <p:blipFill>
          <a:blip r:embed="rId3"/>
          <a:stretch>
            <a:fillRect/>
          </a:stretch>
        </p:blipFill>
        <p:spPr>
          <a:xfrm>
            <a:off x="392429" y="1270000"/>
            <a:ext cx="8220203" cy="4438308"/>
          </a:xfrm>
          <a:prstGeom prst="rect">
            <a:avLst/>
          </a:prstGeom>
        </p:spPr>
      </p:pic>
      <p:sp>
        <p:nvSpPr>
          <p:cNvPr id="5" name="TextBox 4"/>
          <p:cNvSpPr txBox="1"/>
          <p:nvPr/>
        </p:nvSpPr>
        <p:spPr>
          <a:xfrm>
            <a:off x="392429" y="5708308"/>
            <a:ext cx="8118525" cy="369332"/>
          </a:xfrm>
          <a:prstGeom prst="rect">
            <a:avLst/>
          </a:prstGeom>
          <a:noFill/>
        </p:spPr>
        <p:txBody>
          <a:bodyPr wrap="square" rtlCol="0">
            <a:spAutoFit/>
          </a:bodyPr>
          <a:lstStyle/>
          <a:p>
            <a:r>
              <a:rPr lang="en-GB" dirty="0"/>
              <a:t>Fig. 2: Campbell 2005: 15. </a:t>
            </a:r>
          </a:p>
        </p:txBody>
      </p:sp>
    </p:spTree>
    <p:extLst>
      <p:ext uri="{BB962C8B-B14F-4D97-AF65-F5344CB8AC3E}">
        <p14:creationId xmlns:p14="http://schemas.microsoft.com/office/powerpoint/2010/main" val="14728726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1775" y="1519310"/>
            <a:ext cx="6161292" cy="4867421"/>
          </a:xfrm>
          <a:prstGeom prst="rect">
            <a:avLst/>
          </a:prstGeom>
        </p:spPr>
      </p:pic>
      <p:sp>
        <p:nvSpPr>
          <p:cNvPr id="2" name="Title 1"/>
          <p:cNvSpPr>
            <a:spLocks noGrp="1"/>
          </p:cNvSpPr>
          <p:nvPr>
            <p:ph type="title"/>
          </p:nvPr>
        </p:nvSpPr>
        <p:spPr/>
        <p:txBody>
          <a:bodyPr anchor="t">
            <a:normAutofit/>
          </a:bodyPr>
          <a:lstStyle/>
          <a:p>
            <a:r>
              <a:rPr lang="en-GB" dirty="0" err="1"/>
              <a:t>Mithridates</a:t>
            </a:r>
            <a:r>
              <a:rPr lang="en-GB" dirty="0"/>
              <a:t> VI </a:t>
            </a:r>
          </a:p>
        </p:txBody>
      </p:sp>
      <p:sp>
        <p:nvSpPr>
          <p:cNvPr id="8" name="Content Placeholder 7"/>
          <p:cNvSpPr>
            <a:spLocks noGrp="1"/>
          </p:cNvSpPr>
          <p:nvPr>
            <p:ph idx="1"/>
          </p:nvPr>
        </p:nvSpPr>
        <p:spPr>
          <a:xfrm>
            <a:off x="6416039" y="2160589"/>
            <a:ext cx="2927185" cy="3880773"/>
          </a:xfrm>
        </p:spPr>
        <p:txBody>
          <a:bodyPr>
            <a:normAutofit/>
          </a:bodyPr>
          <a:lstStyle/>
          <a:p>
            <a:r>
              <a:rPr lang="en-US" sz="2000" dirty="0"/>
              <a:t>Kingdom of Pontus (green). </a:t>
            </a:r>
          </a:p>
          <a:p>
            <a:endParaRPr lang="en-US" sz="2000" dirty="0"/>
          </a:p>
          <a:p>
            <a:r>
              <a:rPr lang="en-US" sz="2000" dirty="0"/>
              <a:t>Development of siege machines in the 1</a:t>
            </a:r>
            <a:r>
              <a:rPr lang="en-US" sz="2000" baseline="30000" dirty="0"/>
              <a:t>st</a:t>
            </a:r>
            <a:r>
              <a:rPr lang="en-US" sz="2000" dirty="0"/>
              <a:t> cent BCE.</a:t>
            </a:r>
          </a:p>
          <a:p>
            <a:endParaRPr lang="en-US" sz="2000" dirty="0"/>
          </a:p>
          <a:p>
            <a:r>
              <a:rPr lang="en-US" sz="2000" dirty="0"/>
              <a:t>Eastern influences? </a:t>
            </a:r>
          </a:p>
        </p:txBody>
      </p:sp>
    </p:spTree>
    <p:extLst>
      <p:ext uri="{BB962C8B-B14F-4D97-AF65-F5344CB8AC3E}">
        <p14:creationId xmlns:p14="http://schemas.microsoft.com/office/powerpoint/2010/main" val="39844917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63266" y="331789"/>
            <a:ext cx="8596668" cy="6054943"/>
          </a:xfrm>
        </p:spPr>
        <p:txBody>
          <a:bodyPr>
            <a:normAutofit/>
          </a:bodyPr>
          <a:lstStyle/>
          <a:p>
            <a:endParaRPr lang="en-GB" dirty="0"/>
          </a:p>
          <a:p>
            <a:r>
              <a:rPr lang="en-GB" sz="2800" dirty="0"/>
              <a:t>Siege of Rhodes (2): 88 BCE. </a:t>
            </a:r>
          </a:p>
          <a:p>
            <a:endParaRPr lang="en-GB" dirty="0"/>
          </a:p>
          <a:p>
            <a:r>
              <a:rPr lang="en-GB" sz="2000" dirty="0"/>
              <a:t>‘The Rhodians were most dismayed by the </a:t>
            </a:r>
            <a:r>
              <a:rPr lang="en-GB" sz="2000" i="1" dirty="0" err="1"/>
              <a:t>sambuca</a:t>
            </a:r>
            <a:r>
              <a:rPr lang="en-GB" sz="2000" dirty="0"/>
              <a:t>, which was moved against the wall where the temple of Isis stands. It was operating simultaneously with weapons of various kinds, both rams and projectiles. Soldiers with ladders in numerous small boats passed alongside of it, ready to mount the wall by its help. Nevertheless the Rhodians awaited its attack with firmness, until the </a:t>
            </a:r>
            <a:r>
              <a:rPr lang="en-GB" sz="2000" i="1" dirty="0" err="1"/>
              <a:t>sambuca</a:t>
            </a:r>
            <a:r>
              <a:rPr lang="en-GB" sz="2000" dirty="0"/>
              <a:t> began to collapse of its own weight, and an apparition of Isis was seen hurling a great mass of fire down upon it. </a:t>
            </a:r>
            <a:r>
              <a:rPr lang="en-GB" sz="2000" dirty="0" err="1"/>
              <a:t>Mithridates</a:t>
            </a:r>
            <a:r>
              <a:rPr lang="en-GB" sz="2000" dirty="0"/>
              <a:t> despaired of this undertaking too and retired from Rhodes.’</a:t>
            </a:r>
          </a:p>
          <a:p>
            <a:endParaRPr lang="en-GB" sz="2000" dirty="0"/>
          </a:p>
          <a:p>
            <a:r>
              <a:rPr lang="en-GB" sz="2000" dirty="0"/>
              <a:t>Appian, </a:t>
            </a:r>
            <a:r>
              <a:rPr lang="en-GB" sz="2000" i="1" dirty="0" err="1"/>
              <a:t>Mith</a:t>
            </a:r>
            <a:r>
              <a:rPr lang="en-GB" sz="2000" i="1" dirty="0"/>
              <a:t>, </a:t>
            </a:r>
            <a:r>
              <a:rPr lang="en-GB" sz="2000" dirty="0"/>
              <a:t>27</a:t>
            </a:r>
          </a:p>
        </p:txBody>
      </p:sp>
    </p:spTree>
    <p:extLst>
      <p:ext uri="{BB962C8B-B14F-4D97-AF65-F5344CB8AC3E}">
        <p14:creationId xmlns:p14="http://schemas.microsoft.com/office/powerpoint/2010/main" val="34589071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3"/>
          <p:cNvPicPr>
            <a:picLocks noChangeAspect="1"/>
          </p:cNvPicPr>
          <p:nvPr/>
        </p:nvPicPr>
        <p:blipFill rotWithShape="1">
          <a:blip r:embed="rId3"/>
          <a:srcRect t="3740" r="3" b="12292"/>
          <a:stretch/>
        </p:blipFill>
        <p:spPr>
          <a:xfrm>
            <a:off x="3612048" y="209027"/>
            <a:ext cx="8664196" cy="6202265"/>
          </a:xfrm>
          <a:prstGeom prst="rect">
            <a:avLst/>
          </a:prstGeom>
        </p:spPr>
      </p:pic>
      <p:sp>
        <p:nvSpPr>
          <p:cNvPr id="8" name="Content Placeholder 7"/>
          <p:cNvSpPr>
            <a:spLocks noGrp="1"/>
          </p:cNvSpPr>
          <p:nvPr>
            <p:ph idx="1"/>
          </p:nvPr>
        </p:nvSpPr>
        <p:spPr>
          <a:xfrm>
            <a:off x="677334" y="209027"/>
            <a:ext cx="2934714" cy="6202265"/>
          </a:xfrm>
        </p:spPr>
        <p:txBody>
          <a:bodyPr>
            <a:normAutofit fontScale="70000" lnSpcReduction="20000"/>
          </a:bodyPr>
          <a:lstStyle/>
          <a:p>
            <a:endParaRPr lang="en-US" dirty="0"/>
          </a:p>
          <a:p>
            <a:r>
              <a:rPr lang="en-US" sz="3300" dirty="0"/>
              <a:t>Siege of </a:t>
            </a:r>
            <a:r>
              <a:rPr lang="en-US" sz="3300" dirty="0" err="1"/>
              <a:t>Cyzicus</a:t>
            </a:r>
            <a:r>
              <a:rPr lang="en-US" sz="3300" dirty="0"/>
              <a:t>: 73BCE,</a:t>
            </a:r>
          </a:p>
          <a:p>
            <a:endParaRPr lang="en-US" sz="3300" dirty="0"/>
          </a:p>
          <a:p>
            <a:r>
              <a:rPr lang="en-US" sz="3300" dirty="0"/>
              <a:t>Plutarch, </a:t>
            </a:r>
            <a:r>
              <a:rPr lang="en-US" sz="3300" i="1" dirty="0"/>
              <a:t>Lucullus, </a:t>
            </a:r>
            <a:r>
              <a:rPr lang="en-US" sz="3300" dirty="0"/>
              <a:t>10.2:</a:t>
            </a:r>
          </a:p>
          <a:p>
            <a:endParaRPr lang="en-US" sz="3300" dirty="0"/>
          </a:p>
          <a:p>
            <a:r>
              <a:rPr lang="en-US" sz="3300" dirty="0"/>
              <a:t>Mithridates runs into difficulties again. </a:t>
            </a:r>
          </a:p>
          <a:p>
            <a:endParaRPr lang="en-US" sz="3300" dirty="0"/>
          </a:p>
          <a:p>
            <a:r>
              <a:rPr lang="en-US" sz="3300" dirty="0"/>
              <a:t>Complex combination of ships and siege engines   </a:t>
            </a:r>
          </a:p>
          <a:p>
            <a:endParaRPr lang="en-US" dirty="0"/>
          </a:p>
          <a:p>
            <a:pPr marL="0" indent="0">
              <a:buNone/>
            </a:pPr>
            <a:endParaRPr lang="en-US" dirty="0"/>
          </a:p>
          <a:p>
            <a:pPr marL="0" indent="0">
              <a:buNone/>
            </a:pPr>
            <a:r>
              <a:rPr lang="en-US" dirty="0"/>
              <a:t>Fig. 3: Campbell 2005: 33. </a:t>
            </a:r>
          </a:p>
        </p:txBody>
      </p:sp>
    </p:spTree>
    <p:extLst>
      <p:ext uri="{BB962C8B-B14F-4D97-AF65-F5344CB8AC3E}">
        <p14:creationId xmlns:p14="http://schemas.microsoft.com/office/powerpoint/2010/main" val="22839035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Siege of Masada: AD 74</a:t>
            </a:r>
          </a:p>
        </p:txBody>
      </p:sp>
      <p:sp>
        <p:nvSpPr>
          <p:cNvPr id="3" name="Content Placeholder 2"/>
          <p:cNvSpPr>
            <a:spLocks noGrp="1"/>
          </p:cNvSpPr>
          <p:nvPr>
            <p:ph idx="1"/>
          </p:nvPr>
        </p:nvSpPr>
        <p:spPr/>
        <p:txBody>
          <a:bodyPr/>
          <a:lstStyle/>
          <a:p>
            <a:r>
              <a:rPr lang="en-GB" sz="2000" dirty="0"/>
              <a:t>Carried out by Romans after the capture of Jerusalem by (future emperor) Titus. </a:t>
            </a:r>
          </a:p>
          <a:p>
            <a:endParaRPr lang="en-GB" sz="2000" dirty="0"/>
          </a:p>
          <a:p>
            <a:r>
              <a:rPr lang="en-GB" sz="2000" dirty="0"/>
              <a:t>In this case, we can reconstruct the siege, with a combination of literary and archaeological evidence.  </a:t>
            </a:r>
          </a:p>
          <a:p>
            <a:endParaRPr lang="en-GB" dirty="0"/>
          </a:p>
          <a:p>
            <a:endParaRPr lang="en-GB" dirty="0"/>
          </a:p>
        </p:txBody>
      </p:sp>
    </p:spTree>
    <p:extLst>
      <p:ext uri="{BB962C8B-B14F-4D97-AF65-F5344CB8AC3E}">
        <p14:creationId xmlns:p14="http://schemas.microsoft.com/office/powerpoint/2010/main" val="6421506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1"/>
          <p:cNvPicPr>
            <a:picLocks noChangeAspect="1"/>
          </p:cNvPicPr>
          <p:nvPr/>
        </p:nvPicPr>
        <p:blipFill rotWithShape="1">
          <a:blip r:embed="rId3">
            <a:extLst>
              <a:ext uri="{28A0092B-C50C-407E-A947-70E740481C1C}">
                <a14:useLocalDpi xmlns:a14="http://schemas.microsoft.com/office/drawing/2010/main" val="0"/>
              </a:ext>
            </a:extLst>
          </a:blip>
          <a:srcRect l="12435" r="-1" b="-1"/>
          <a:stretch/>
        </p:blipFill>
        <p:spPr>
          <a:xfrm>
            <a:off x="4857450" y="119881"/>
            <a:ext cx="7286687" cy="6407528"/>
          </a:xfrm>
          <a:prstGeom prst="rect">
            <a:avLst/>
          </a:prstGeom>
        </p:spPr>
      </p:pic>
      <p:sp>
        <p:nvSpPr>
          <p:cNvPr id="7" name="Content Placeholder 5"/>
          <p:cNvSpPr>
            <a:spLocks noGrp="1"/>
          </p:cNvSpPr>
          <p:nvPr>
            <p:ph idx="1"/>
          </p:nvPr>
        </p:nvSpPr>
        <p:spPr>
          <a:xfrm>
            <a:off x="677334" y="801859"/>
            <a:ext cx="3957349" cy="5239504"/>
          </a:xfrm>
        </p:spPr>
        <p:txBody>
          <a:bodyPr>
            <a:normAutofit/>
          </a:bodyPr>
          <a:lstStyle/>
          <a:p>
            <a:r>
              <a:rPr lang="en-US" sz="2400" dirty="0"/>
              <a:t>The Roman problem: Masada fortress on top of a hill accessible only by a winding ‘snake path’. </a:t>
            </a:r>
          </a:p>
          <a:p>
            <a:endParaRPr lang="en-US" sz="2400" dirty="0"/>
          </a:p>
          <a:p>
            <a:r>
              <a:rPr lang="en-US" sz="2400" dirty="0"/>
              <a:t>Build a ramp to allow siege towers to reach the walls. </a:t>
            </a:r>
          </a:p>
        </p:txBody>
      </p:sp>
    </p:spTree>
    <p:extLst>
      <p:ext uri="{BB962C8B-B14F-4D97-AF65-F5344CB8AC3E}">
        <p14:creationId xmlns:p14="http://schemas.microsoft.com/office/powerpoint/2010/main" val="25433167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0797" y="201637"/>
            <a:ext cx="8596668" cy="1320800"/>
          </a:xfrm>
        </p:spPr>
        <p:txBody>
          <a:bodyPr/>
          <a:lstStyle/>
          <a:p>
            <a:r>
              <a:rPr lang="en-GB" dirty="0"/>
              <a:t>Battering ram, Trajan’s Column, XXXII</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70797" y="1270000"/>
            <a:ext cx="7689991" cy="5301538"/>
          </a:xfrm>
        </p:spPr>
      </p:pic>
    </p:spTree>
    <p:extLst>
      <p:ext uri="{BB962C8B-B14F-4D97-AF65-F5344CB8AC3E}">
        <p14:creationId xmlns:p14="http://schemas.microsoft.com/office/powerpoint/2010/main" val="38085085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Aftermath of a siege: Cremona AD 69.  </a:t>
            </a:r>
          </a:p>
        </p:txBody>
      </p:sp>
      <p:sp>
        <p:nvSpPr>
          <p:cNvPr id="3" name="Content Placeholder 2"/>
          <p:cNvSpPr>
            <a:spLocks noGrp="1"/>
          </p:cNvSpPr>
          <p:nvPr>
            <p:ph idx="1"/>
          </p:nvPr>
        </p:nvSpPr>
        <p:spPr>
          <a:xfrm>
            <a:off x="677334" y="1443137"/>
            <a:ext cx="8596668" cy="5309355"/>
          </a:xfrm>
        </p:spPr>
        <p:txBody>
          <a:bodyPr>
            <a:normAutofit fontScale="92500" lnSpcReduction="10000"/>
          </a:bodyPr>
          <a:lstStyle/>
          <a:p>
            <a:pPr marL="0" indent="0">
              <a:buNone/>
            </a:pPr>
            <a:r>
              <a:rPr lang="en-GB" dirty="0"/>
              <a:t>Tacitus, </a:t>
            </a:r>
            <a:r>
              <a:rPr lang="en-GB" i="1" dirty="0"/>
              <a:t>Hist. </a:t>
            </a:r>
            <a:r>
              <a:rPr lang="en-GB" dirty="0"/>
              <a:t>3.33:</a:t>
            </a:r>
          </a:p>
          <a:p>
            <a:pPr marL="0" indent="0">
              <a:buNone/>
            </a:pPr>
            <a:r>
              <a:rPr lang="en-GB" b="1" dirty="0"/>
              <a:t>33</a:t>
            </a:r>
            <a:r>
              <a:rPr lang="en-GB" dirty="0"/>
              <a:t> 1 Forty thousand armed men burst into the town; the number of camp-followers and servants was even greater; and they were more ready to indulge in lust and cruelty. Neither rank nor years protected anyone; their assailants debauched and killed without distinction. Aged men and women near the end of life, though despised as booty, were dragged off to be the soldiers' sport. Whenever a young woman or a handsome youth fell into their hands, they were torn to pieces by the violent struggles of those who tried to secure them, and this in the end drove the despoilers to kill one another. Individuals tried to carry off for themselves money or the masses of gold dedicated in the temples, but they were assailed and slain by others stronger than themselves. Some, scorning the booty before their eyes, flogged and tortured the owners to discover hidden wealth and dug up buried treasure. They carried firebrands in their hands, and when they had secured their loot, in utter wantonness they threw these into the vacant houses and empty temples. In this army there were many passions corresponding to the variety of speech and customs, for it was made up of citizens, allies, and foreigners; no two held the same thing sacred and there was no crime which was held unlawful. For four days did Cremona supply food for destruction. When everything sacred and profane sank into the flames, there stood solitary outside the walls the temple of </a:t>
            </a:r>
            <a:r>
              <a:rPr lang="en-GB" dirty="0" err="1"/>
              <a:t>Mefitis</a:t>
            </a:r>
            <a:r>
              <a:rPr lang="en-GB" dirty="0"/>
              <a:t>, protected by either its position or its deity.</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5470505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a:t>Questions?</a:t>
            </a:r>
          </a:p>
        </p:txBody>
      </p:sp>
    </p:spTree>
    <p:extLst>
      <p:ext uri="{BB962C8B-B14F-4D97-AF65-F5344CB8AC3E}">
        <p14:creationId xmlns:p14="http://schemas.microsoft.com/office/powerpoint/2010/main" val="6472328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a:t>
            </a:r>
          </a:p>
        </p:txBody>
      </p:sp>
      <p:sp>
        <p:nvSpPr>
          <p:cNvPr id="3" name="Content Placeholder 2"/>
          <p:cNvSpPr>
            <a:spLocks noGrp="1"/>
          </p:cNvSpPr>
          <p:nvPr>
            <p:ph idx="1"/>
          </p:nvPr>
        </p:nvSpPr>
        <p:spPr/>
        <p:txBody>
          <a:bodyPr/>
          <a:lstStyle/>
          <a:p>
            <a:r>
              <a:rPr lang="en-GB" dirty="0"/>
              <a:t>Aeneas </a:t>
            </a:r>
            <a:r>
              <a:rPr lang="en-GB" dirty="0" err="1"/>
              <a:t>Tacticus</a:t>
            </a:r>
            <a:r>
              <a:rPr lang="en-GB" dirty="0"/>
              <a:t>, </a:t>
            </a:r>
            <a:r>
              <a:rPr lang="en-GB" i="1" dirty="0" err="1"/>
              <a:t>Poliorcetica</a:t>
            </a:r>
            <a:r>
              <a:rPr lang="en-GB" dirty="0"/>
              <a:t>. Link on moodle. </a:t>
            </a:r>
          </a:p>
          <a:p>
            <a:endParaRPr lang="en-GB" dirty="0"/>
          </a:p>
          <a:p>
            <a:r>
              <a:rPr lang="en-GB" dirty="0"/>
              <a:t>Campbell, D.B. (2005). </a:t>
            </a:r>
            <a:r>
              <a:rPr lang="en-GB" i="1" dirty="0"/>
              <a:t>Siege Warfare in the Roman World</a:t>
            </a:r>
            <a:r>
              <a:rPr lang="en-GB" dirty="0"/>
              <a:t>. Oxford: Osprey Publishing. </a:t>
            </a:r>
          </a:p>
          <a:p>
            <a:endParaRPr lang="en-GB" dirty="0"/>
          </a:p>
          <a:p>
            <a:r>
              <a:rPr lang="en-GB" dirty="0"/>
              <a:t>Schofield, A. (2014). </a:t>
            </a:r>
            <a:r>
              <a:rPr lang="en-GB" i="1" dirty="0"/>
              <a:t>Experimental Archaeology and Siege Warfare</a:t>
            </a:r>
            <a:r>
              <a:rPr lang="en-GB" dirty="0"/>
              <a:t>. Unpublished PhD thesis, see moodle bibliography for link. </a:t>
            </a:r>
          </a:p>
          <a:p>
            <a:endParaRPr lang="en-GB" dirty="0"/>
          </a:p>
        </p:txBody>
      </p:sp>
    </p:spTree>
    <p:extLst>
      <p:ext uri="{BB962C8B-B14F-4D97-AF65-F5344CB8AC3E}">
        <p14:creationId xmlns:p14="http://schemas.microsoft.com/office/powerpoint/2010/main" val="24841876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3575</TotalTime>
  <Words>1718</Words>
  <Application>Microsoft Office PowerPoint</Application>
  <PresentationFormat>Widescreen</PresentationFormat>
  <Paragraphs>192</Paragraphs>
  <Slides>20</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Trebuchet MS</vt:lpstr>
      <vt:lpstr>Wingdings 3</vt:lpstr>
      <vt:lpstr>Facet</vt:lpstr>
      <vt:lpstr>Taking a City: Siege Warfare </vt:lpstr>
      <vt:lpstr>Siege Warfare</vt:lpstr>
      <vt:lpstr>Early Republican Sieges</vt:lpstr>
      <vt:lpstr>PowerPoint Presentation</vt:lpstr>
      <vt:lpstr>Discuss:</vt:lpstr>
      <vt:lpstr>Sieges in the Greek world</vt:lpstr>
      <vt:lpstr>PowerPoint Presentation</vt:lpstr>
      <vt:lpstr>Siege of Rhodes:  305-304 BCE</vt:lpstr>
      <vt:lpstr>Pyrrhus in Sicily</vt:lpstr>
      <vt:lpstr>Siege of Lilybaeum: 250 BCE</vt:lpstr>
      <vt:lpstr>Walls of Pompeii</vt:lpstr>
      <vt:lpstr>Mithridates VI </vt:lpstr>
      <vt:lpstr>PowerPoint Presentation</vt:lpstr>
      <vt:lpstr>PowerPoint Presentation</vt:lpstr>
      <vt:lpstr>Siege of Masada: AD 74</vt:lpstr>
      <vt:lpstr>PowerPoint Presentation</vt:lpstr>
      <vt:lpstr>Battering ram, Trajan’s Column, XXXII</vt:lpstr>
      <vt:lpstr>Aftermath of a siege: Cremona AD 69.  </vt:lpstr>
      <vt:lpstr>Questions?</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Chris Fleming</dc:creator>
  <cp:lastModifiedBy>Christopher Fleming</cp:lastModifiedBy>
  <cp:revision>97</cp:revision>
  <dcterms:created xsi:type="dcterms:W3CDTF">2017-01-27T16:38:00Z</dcterms:created>
  <dcterms:modified xsi:type="dcterms:W3CDTF">2018-12-04T11:10:20Z</dcterms:modified>
</cp:coreProperties>
</file>