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6" r:id="rId2"/>
    <p:sldId id="275" r:id="rId3"/>
    <p:sldId id="257" r:id="rId4"/>
    <p:sldId id="266" r:id="rId5"/>
    <p:sldId id="273" r:id="rId6"/>
    <p:sldId id="281" r:id="rId7"/>
    <p:sldId id="276" r:id="rId8"/>
    <p:sldId id="271" r:id="rId9"/>
    <p:sldId id="268" r:id="rId10"/>
    <p:sldId id="280" r:id="rId11"/>
    <p:sldId id="270" r:id="rId12"/>
    <p:sldId id="265" r:id="rId13"/>
    <p:sldId id="283" r:id="rId14"/>
    <p:sldId id="269" r:id="rId15"/>
    <p:sldId id="277" r:id="rId16"/>
    <p:sldId id="279"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29" autoAdjust="0"/>
    <p:restoredTop sz="95213"/>
  </p:normalViewPr>
  <p:slideViewPr>
    <p:cSldViewPr>
      <p:cViewPr varScale="1">
        <p:scale>
          <a:sx n="92" d="100"/>
          <a:sy n="92" d="100"/>
        </p:scale>
        <p:origin x="1664" y="16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3478988-D6B4-4F70-9F01-7DA44B561C46}" type="doc">
      <dgm:prSet loTypeId="urn:microsoft.com/office/officeart/2005/8/layout/process4" loCatId="process" qsTypeId="urn:microsoft.com/office/officeart/2005/8/quickstyle/simple1" qsCatId="simple" csTypeId="urn:microsoft.com/office/officeart/2005/8/colors/accent6_2" csCatId="accent6" phldr="1"/>
      <dgm:spPr/>
      <dgm:t>
        <a:bodyPr/>
        <a:lstStyle/>
        <a:p>
          <a:endParaRPr lang="en-GB"/>
        </a:p>
      </dgm:t>
    </dgm:pt>
    <dgm:pt modelId="{AEE96853-DFCD-43DF-B3EB-0E3A89366992}">
      <dgm:prSet phldrT="[Text]" phldr="0"/>
      <dgm:spPr>
        <a:xfrm>
          <a:off x="6223" y="1004804"/>
          <a:ext cx="4244360" cy="888865"/>
        </a:xfrm>
        <a:prstGeom prst="rect">
          <a:avLst/>
        </a:prstGeom>
        <a:solidFill>
          <a:srgbClr val="F79646">
            <a:alpha val="90000"/>
            <a:tint val="40000"/>
            <a:hueOff val="0"/>
            <a:satOff val="0"/>
            <a:lumOff val="0"/>
            <a:alphaOff val="0"/>
          </a:srgbClr>
        </a:solidFill>
        <a:ln w="25400" cap="flat" cmpd="sng" algn="ctr">
          <a:solidFill>
            <a:srgbClr val="F79646">
              <a:alpha val="90000"/>
              <a:tint val="40000"/>
              <a:hueOff val="0"/>
              <a:satOff val="0"/>
              <a:lumOff val="0"/>
              <a:alphaOff val="0"/>
            </a:srgbClr>
          </a:solidFill>
          <a:prstDash val="solid"/>
        </a:ln>
        <a:effectLst/>
      </dgm:spPr>
      <dgm:t>
        <a:bodyPr/>
        <a:lstStyle/>
        <a:p>
          <a:pPr rtl="0">
            <a:buNone/>
          </a:pPr>
          <a:r>
            <a:rPr lang="en-GB" dirty="0">
              <a:solidFill>
                <a:srgbClr val="000000">
                  <a:hueOff val="0"/>
                  <a:satOff val="0"/>
                  <a:lumOff val="0"/>
                  <a:alphaOff val="0"/>
                </a:srgbClr>
              </a:solidFill>
              <a:latin typeface="Arial"/>
              <a:ea typeface="+mn-ea"/>
              <a:cs typeface="+mn-cs"/>
            </a:rPr>
            <a:t>Iftey Jewel</a:t>
          </a:r>
        </a:p>
      </dgm:t>
    </dgm:pt>
    <dgm:pt modelId="{CF1566CB-3F1D-44F3-8CCF-8A2A90EBA6D6}" type="parTrans" cxnId="{95DBC6F0-A803-4C21-92A5-0E5034041F43}">
      <dgm:prSet/>
      <dgm:spPr/>
      <dgm:t>
        <a:bodyPr/>
        <a:lstStyle/>
        <a:p>
          <a:endParaRPr lang="en-GB"/>
        </a:p>
      </dgm:t>
    </dgm:pt>
    <dgm:pt modelId="{DADD61CA-23DC-4BAD-99CA-32961A8ED11C}" type="sibTrans" cxnId="{95DBC6F0-A803-4C21-92A5-0E5034041F43}">
      <dgm:prSet/>
      <dgm:spPr/>
      <dgm:t>
        <a:bodyPr/>
        <a:lstStyle/>
        <a:p>
          <a:endParaRPr lang="en-GB"/>
        </a:p>
      </dgm:t>
    </dgm:pt>
    <dgm:pt modelId="{20FBB383-5E64-41A4-AF37-A432D1AB0445}">
      <dgm:prSet phldrT="[Text]" phldr="0"/>
      <dgm:spPr>
        <a:xfrm>
          <a:off x="4250583" y="1004804"/>
          <a:ext cx="4244360" cy="888865"/>
        </a:xfrm>
        <a:prstGeom prst="rect">
          <a:avLst/>
        </a:prstGeom>
        <a:solidFill>
          <a:srgbClr val="F79646">
            <a:alpha val="90000"/>
            <a:tint val="40000"/>
            <a:hueOff val="0"/>
            <a:satOff val="0"/>
            <a:lumOff val="0"/>
            <a:alphaOff val="0"/>
          </a:srgbClr>
        </a:solidFill>
        <a:ln w="25400" cap="flat" cmpd="sng" algn="ctr">
          <a:solidFill>
            <a:srgbClr val="F79646">
              <a:alpha val="90000"/>
              <a:tint val="40000"/>
              <a:hueOff val="0"/>
              <a:satOff val="0"/>
              <a:lumOff val="0"/>
              <a:alphaOff val="0"/>
            </a:srgbClr>
          </a:solidFill>
          <a:prstDash val="solid"/>
        </a:ln>
        <a:effectLst/>
      </dgm:spPr>
      <dgm:t>
        <a:bodyPr/>
        <a:lstStyle/>
        <a:p>
          <a:pPr>
            <a:buNone/>
          </a:pPr>
          <a:r>
            <a:rPr lang="en-GB" dirty="0">
              <a:solidFill>
                <a:srgbClr val="000000">
                  <a:hueOff val="0"/>
                  <a:satOff val="0"/>
                  <a:lumOff val="0"/>
                  <a:alphaOff val="0"/>
                </a:srgbClr>
              </a:solidFill>
              <a:latin typeface="Arial"/>
              <a:ea typeface="+mn-ea"/>
              <a:cs typeface="+mn-cs"/>
            </a:rPr>
            <a:t>Mahmud Akbar</a:t>
          </a:r>
        </a:p>
      </dgm:t>
    </dgm:pt>
    <dgm:pt modelId="{D971426A-AFF0-4A88-AE79-226918A2544B}" type="parTrans" cxnId="{C93EBCFD-4C78-40EF-9D7A-16BBE41372E7}">
      <dgm:prSet/>
      <dgm:spPr/>
      <dgm:t>
        <a:bodyPr/>
        <a:lstStyle/>
        <a:p>
          <a:endParaRPr lang="en-GB"/>
        </a:p>
      </dgm:t>
    </dgm:pt>
    <dgm:pt modelId="{11B0D91D-2CD6-4952-B944-31F5A26D2FFB}" type="sibTrans" cxnId="{C93EBCFD-4C78-40EF-9D7A-16BBE41372E7}">
      <dgm:prSet/>
      <dgm:spPr/>
      <dgm:t>
        <a:bodyPr/>
        <a:lstStyle/>
        <a:p>
          <a:endParaRPr lang="en-GB"/>
        </a:p>
      </dgm:t>
    </dgm:pt>
    <dgm:pt modelId="{FE4224D4-3C08-4C51-8D54-361BFA051A13}">
      <dgm:prSet phldrT="[Text]" phldr="0"/>
      <dgm:spPr>
        <a:xfrm>
          <a:off x="8494943" y="1004804"/>
          <a:ext cx="4244360" cy="888865"/>
        </a:xfrm>
        <a:prstGeom prst="rect">
          <a:avLst/>
        </a:prstGeom>
        <a:solidFill>
          <a:srgbClr val="F79646">
            <a:alpha val="90000"/>
            <a:tint val="40000"/>
            <a:hueOff val="0"/>
            <a:satOff val="0"/>
            <a:lumOff val="0"/>
            <a:alphaOff val="0"/>
          </a:srgbClr>
        </a:solidFill>
        <a:ln w="25400" cap="flat" cmpd="sng" algn="ctr">
          <a:solidFill>
            <a:srgbClr val="F79646">
              <a:alpha val="90000"/>
              <a:tint val="40000"/>
              <a:hueOff val="0"/>
              <a:satOff val="0"/>
              <a:lumOff val="0"/>
              <a:alphaOff val="0"/>
            </a:srgbClr>
          </a:solidFill>
          <a:prstDash val="solid"/>
        </a:ln>
        <a:effectLst/>
      </dgm:spPr>
      <dgm:t>
        <a:bodyPr/>
        <a:lstStyle/>
        <a:p>
          <a:pPr>
            <a:buNone/>
          </a:pPr>
          <a:r>
            <a:rPr lang="en-GB" dirty="0">
              <a:solidFill>
                <a:srgbClr val="000000">
                  <a:hueOff val="0"/>
                  <a:satOff val="0"/>
                  <a:lumOff val="0"/>
                  <a:alphaOff val="0"/>
                </a:srgbClr>
              </a:solidFill>
              <a:latin typeface="Arial"/>
              <a:ea typeface="+mn-ea"/>
              <a:cs typeface="+mn-cs"/>
            </a:rPr>
            <a:t>Suraya Begum</a:t>
          </a:r>
        </a:p>
      </dgm:t>
    </dgm:pt>
    <dgm:pt modelId="{96F708D3-3FCD-4C6A-885B-BACF58018BDE}" type="parTrans" cxnId="{0627BA84-E941-4E82-BAB9-291F000263CD}">
      <dgm:prSet/>
      <dgm:spPr/>
      <dgm:t>
        <a:bodyPr/>
        <a:lstStyle/>
        <a:p>
          <a:endParaRPr lang="en-GB"/>
        </a:p>
      </dgm:t>
    </dgm:pt>
    <dgm:pt modelId="{F0D9BA6B-D39F-43E5-B69C-06F441912119}" type="sibTrans" cxnId="{0627BA84-E941-4E82-BAB9-291F000263CD}">
      <dgm:prSet/>
      <dgm:spPr/>
      <dgm:t>
        <a:bodyPr/>
        <a:lstStyle/>
        <a:p>
          <a:endParaRPr lang="en-GB"/>
        </a:p>
      </dgm:t>
    </dgm:pt>
    <dgm:pt modelId="{1EE4DB76-797F-4566-BE47-97C5323798D4}">
      <dgm:prSet phldr="0"/>
      <dgm:spPr>
        <a:xfrm>
          <a:off x="0" y="0"/>
          <a:ext cx="12745527" cy="1932317"/>
        </a:xfrm>
        <a:prstGeom prst="rect">
          <a:avLst/>
        </a:prstGeom>
        <a:solidFill>
          <a:srgbClr val="F79646">
            <a:hueOff val="0"/>
            <a:satOff val="0"/>
            <a:lumOff val="0"/>
            <a:alphaOff val="0"/>
          </a:srgbClr>
        </a:solidFill>
        <a:ln w="25400" cap="flat" cmpd="sng" algn="ctr">
          <a:solidFill>
            <a:srgbClr val="FFFFFF">
              <a:hueOff val="0"/>
              <a:satOff val="0"/>
              <a:lumOff val="0"/>
              <a:alphaOff val="0"/>
            </a:srgbClr>
          </a:solidFill>
          <a:prstDash val="solid"/>
        </a:ln>
        <a:effectLst/>
      </dgm:spPr>
      <dgm:t>
        <a:bodyPr/>
        <a:lstStyle/>
        <a:p>
          <a:pPr>
            <a:buNone/>
          </a:pPr>
          <a:r>
            <a:rPr lang="en-GB" b="0" i="0" u="none" strike="noStrike" cap="none" baseline="0" noProof="0" dirty="0">
              <a:solidFill>
                <a:srgbClr val="FFFFFF"/>
              </a:solidFill>
              <a:latin typeface="Arial"/>
              <a:ea typeface="+mn-ea"/>
              <a:cs typeface="Arial"/>
            </a:rPr>
            <a:t>Project Managers</a:t>
          </a:r>
          <a:endParaRPr lang="en-GB" dirty="0">
            <a:solidFill>
              <a:srgbClr val="FFFFFF"/>
            </a:solidFill>
            <a:latin typeface="Arial"/>
            <a:ea typeface="+mn-ea"/>
            <a:cs typeface="+mn-cs"/>
          </a:endParaRPr>
        </a:p>
      </dgm:t>
    </dgm:pt>
    <dgm:pt modelId="{FDF08DC7-D8B3-44AD-9BE9-9F33497E6E8C}" type="sibTrans" cxnId="{96F64A61-203C-4139-9D9C-C9895919A502}">
      <dgm:prSet/>
      <dgm:spPr/>
      <dgm:t>
        <a:bodyPr/>
        <a:lstStyle/>
        <a:p>
          <a:endParaRPr lang="en-GB"/>
        </a:p>
      </dgm:t>
    </dgm:pt>
    <dgm:pt modelId="{2CC58073-4907-4C71-BEEB-679904E4476A}" type="parTrans" cxnId="{96F64A61-203C-4139-9D9C-C9895919A502}">
      <dgm:prSet/>
      <dgm:spPr/>
      <dgm:t>
        <a:bodyPr/>
        <a:lstStyle/>
        <a:p>
          <a:endParaRPr lang="en-GB"/>
        </a:p>
      </dgm:t>
    </dgm:pt>
    <dgm:pt modelId="{18A0BF19-1751-4FE4-9519-74F5EF964FB9}">
      <dgm:prSet phldrT="[Text]" phldr="0"/>
      <dgm:spPr>
        <a:xfrm>
          <a:off x="4250583" y="1004804"/>
          <a:ext cx="4244360" cy="888865"/>
        </a:xfrm>
        <a:solidFill>
          <a:srgbClr val="F79646">
            <a:alpha val="90000"/>
            <a:tint val="40000"/>
            <a:hueOff val="0"/>
            <a:satOff val="0"/>
            <a:lumOff val="0"/>
            <a:alphaOff val="0"/>
          </a:srgbClr>
        </a:solidFill>
        <a:ln w="25400" cap="flat" cmpd="sng" algn="ctr">
          <a:solidFill>
            <a:srgbClr val="F79646">
              <a:alpha val="90000"/>
              <a:tint val="40000"/>
              <a:hueOff val="0"/>
              <a:satOff val="0"/>
              <a:lumOff val="0"/>
              <a:alphaOff val="0"/>
            </a:srgbClr>
          </a:solidFill>
          <a:prstDash val="solid"/>
        </a:ln>
        <a:effectLst/>
      </dgm:spPr>
      <dgm:t>
        <a:bodyPr/>
        <a:lstStyle/>
        <a:p>
          <a:pPr>
            <a:buNone/>
          </a:pPr>
          <a:r>
            <a:rPr lang="en-GB" dirty="0">
              <a:solidFill>
                <a:srgbClr val="000000">
                  <a:hueOff val="0"/>
                  <a:satOff val="0"/>
                  <a:lumOff val="0"/>
                  <a:alphaOff val="0"/>
                </a:srgbClr>
              </a:solidFill>
              <a:latin typeface="Arial"/>
              <a:ea typeface="+mn-ea"/>
              <a:cs typeface="+mn-cs"/>
            </a:rPr>
            <a:t>Nurunneher Begum</a:t>
          </a:r>
        </a:p>
      </dgm:t>
    </dgm:pt>
    <dgm:pt modelId="{CFC7FCA6-1829-4C0B-964D-C32DA7D0E0DB}" type="parTrans" cxnId="{DCFDFA21-0B7D-46D2-99A6-C716628C7BB7}">
      <dgm:prSet/>
      <dgm:spPr/>
      <dgm:t>
        <a:bodyPr/>
        <a:lstStyle/>
        <a:p>
          <a:endParaRPr lang="en-GB"/>
        </a:p>
      </dgm:t>
    </dgm:pt>
    <dgm:pt modelId="{C392B1E5-9DCD-4F9E-BF92-821F8731237F}" type="sibTrans" cxnId="{DCFDFA21-0B7D-46D2-99A6-C716628C7BB7}">
      <dgm:prSet/>
      <dgm:spPr/>
      <dgm:t>
        <a:bodyPr/>
        <a:lstStyle/>
        <a:p>
          <a:endParaRPr lang="en-GB"/>
        </a:p>
      </dgm:t>
    </dgm:pt>
    <dgm:pt modelId="{AB41BC08-C017-4D22-9970-BCADF2F1F0D0}">
      <dgm:prSet phldrT="[Text]" phldr="0"/>
      <dgm:spPr>
        <a:xfrm>
          <a:off x="4250583" y="1004804"/>
          <a:ext cx="4244360" cy="888865"/>
        </a:xfrm>
        <a:solidFill>
          <a:srgbClr val="F79646">
            <a:alpha val="90000"/>
            <a:tint val="40000"/>
            <a:hueOff val="0"/>
            <a:satOff val="0"/>
            <a:lumOff val="0"/>
            <a:alphaOff val="0"/>
          </a:srgbClr>
        </a:solidFill>
        <a:ln w="25400" cap="flat" cmpd="sng" algn="ctr">
          <a:solidFill>
            <a:srgbClr val="F79646">
              <a:alpha val="90000"/>
              <a:tint val="40000"/>
              <a:hueOff val="0"/>
              <a:satOff val="0"/>
              <a:lumOff val="0"/>
              <a:alphaOff val="0"/>
            </a:srgbClr>
          </a:solidFill>
          <a:prstDash val="solid"/>
        </a:ln>
        <a:effectLst/>
      </dgm:spPr>
      <dgm:t>
        <a:bodyPr/>
        <a:lstStyle/>
        <a:p>
          <a:pPr>
            <a:buNone/>
          </a:pPr>
          <a:r>
            <a:rPr lang="en-GB" dirty="0">
              <a:solidFill>
                <a:srgbClr val="000000">
                  <a:hueOff val="0"/>
                  <a:satOff val="0"/>
                  <a:lumOff val="0"/>
                  <a:alphaOff val="0"/>
                </a:srgbClr>
              </a:solidFill>
              <a:latin typeface="Arial"/>
              <a:ea typeface="+mn-ea"/>
              <a:cs typeface="+mn-cs"/>
            </a:rPr>
            <a:t>Rena Begum</a:t>
          </a:r>
        </a:p>
      </dgm:t>
    </dgm:pt>
    <dgm:pt modelId="{6793EEF9-4E33-4BA7-9D76-FCF3624A44BF}" type="parTrans" cxnId="{350D5E5F-9B8B-4C68-A5F2-36876BA07D35}">
      <dgm:prSet/>
      <dgm:spPr/>
      <dgm:t>
        <a:bodyPr/>
        <a:lstStyle/>
        <a:p>
          <a:endParaRPr lang="en-GB"/>
        </a:p>
      </dgm:t>
    </dgm:pt>
    <dgm:pt modelId="{8BF1CDE1-F9AF-4D85-BFE5-E745B0C74488}" type="sibTrans" cxnId="{350D5E5F-9B8B-4C68-A5F2-36876BA07D35}">
      <dgm:prSet/>
      <dgm:spPr/>
      <dgm:t>
        <a:bodyPr/>
        <a:lstStyle/>
        <a:p>
          <a:endParaRPr lang="en-GB"/>
        </a:p>
      </dgm:t>
    </dgm:pt>
    <dgm:pt modelId="{05DB5B30-1AA9-45BC-AF2C-4DE5599BEFCE}" type="pres">
      <dgm:prSet presAssocID="{93478988-D6B4-4F70-9F01-7DA44B561C46}" presName="Name0" presStyleCnt="0">
        <dgm:presLayoutVars>
          <dgm:dir/>
          <dgm:animLvl val="lvl"/>
          <dgm:resizeHandles val="exact"/>
        </dgm:presLayoutVars>
      </dgm:prSet>
      <dgm:spPr/>
    </dgm:pt>
    <dgm:pt modelId="{88A430E2-1DBE-4C18-AB49-74CEB165529D}" type="pres">
      <dgm:prSet presAssocID="{1EE4DB76-797F-4566-BE47-97C5323798D4}" presName="boxAndChildren" presStyleCnt="0"/>
      <dgm:spPr/>
    </dgm:pt>
    <dgm:pt modelId="{94DE985D-EC5A-46CB-8FEA-E2961ED98A4F}" type="pres">
      <dgm:prSet presAssocID="{1EE4DB76-797F-4566-BE47-97C5323798D4}" presName="parentTextBox" presStyleLbl="node1" presStyleIdx="0" presStyleCnt="1"/>
      <dgm:spPr/>
    </dgm:pt>
    <dgm:pt modelId="{A5256028-B72D-478F-A7A3-91524A569EC4}" type="pres">
      <dgm:prSet presAssocID="{1EE4DB76-797F-4566-BE47-97C5323798D4}" presName="entireBox" presStyleLbl="node1" presStyleIdx="0" presStyleCnt="1" custLinFactNeighborY="-4082"/>
      <dgm:spPr/>
    </dgm:pt>
    <dgm:pt modelId="{A96338D4-CD07-4299-A2FE-375774E83331}" type="pres">
      <dgm:prSet presAssocID="{1EE4DB76-797F-4566-BE47-97C5323798D4}" presName="descendantBox" presStyleCnt="0"/>
      <dgm:spPr/>
    </dgm:pt>
    <dgm:pt modelId="{17240AB7-9732-4751-937B-BF6D69A5B650}" type="pres">
      <dgm:prSet presAssocID="{AEE96853-DFCD-43DF-B3EB-0E3A89366992}" presName="childTextBox" presStyleLbl="fgAccFollowNode1" presStyleIdx="0" presStyleCnt="5">
        <dgm:presLayoutVars>
          <dgm:bulletEnabled val="1"/>
        </dgm:presLayoutVars>
      </dgm:prSet>
      <dgm:spPr/>
    </dgm:pt>
    <dgm:pt modelId="{EFB9D284-B16B-4D1B-8946-F854DCC88EE2}" type="pres">
      <dgm:prSet presAssocID="{20FBB383-5E64-41A4-AF37-A432D1AB0445}" presName="childTextBox" presStyleLbl="fgAccFollowNode1" presStyleIdx="1" presStyleCnt="5">
        <dgm:presLayoutVars>
          <dgm:bulletEnabled val="1"/>
        </dgm:presLayoutVars>
      </dgm:prSet>
      <dgm:spPr/>
    </dgm:pt>
    <dgm:pt modelId="{E25EF9B9-0B33-44B2-B173-E92ADB4B6056}" type="pres">
      <dgm:prSet presAssocID="{18A0BF19-1751-4FE4-9519-74F5EF964FB9}" presName="childTextBox" presStyleLbl="fgAccFollowNode1" presStyleIdx="2" presStyleCnt="5">
        <dgm:presLayoutVars>
          <dgm:bulletEnabled val="1"/>
        </dgm:presLayoutVars>
      </dgm:prSet>
      <dgm:spPr>
        <a:prstGeom prst="rect">
          <a:avLst/>
        </a:prstGeom>
      </dgm:spPr>
    </dgm:pt>
    <dgm:pt modelId="{DC575E70-F780-4228-9EE8-7EFBB1B9984C}" type="pres">
      <dgm:prSet presAssocID="{AB41BC08-C017-4D22-9970-BCADF2F1F0D0}" presName="childTextBox" presStyleLbl="fgAccFollowNode1" presStyleIdx="3" presStyleCnt="5">
        <dgm:presLayoutVars>
          <dgm:bulletEnabled val="1"/>
        </dgm:presLayoutVars>
      </dgm:prSet>
      <dgm:spPr>
        <a:prstGeom prst="rect">
          <a:avLst/>
        </a:prstGeom>
      </dgm:spPr>
    </dgm:pt>
    <dgm:pt modelId="{B9BA7801-550A-42A5-BEA1-92A016F4C17A}" type="pres">
      <dgm:prSet presAssocID="{FE4224D4-3C08-4C51-8D54-361BFA051A13}" presName="childTextBox" presStyleLbl="fgAccFollowNode1" presStyleIdx="4" presStyleCnt="5">
        <dgm:presLayoutVars>
          <dgm:bulletEnabled val="1"/>
        </dgm:presLayoutVars>
      </dgm:prSet>
      <dgm:spPr/>
    </dgm:pt>
  </dgm:ptLst>
  <dgm:cxnLst>
    <dgm:cxn modelId="{94BC7721-69B5-4C7D-B948-27875C67A8F5}" type="presOf" srcId="{1EE4DB76-797F-4566-BE47-97C5323798D4}" destId="{A5256028-B72D-478F-A7A3-91524A569EC4}" srcOrd="1" destOrd="0" presId="urn:microsoft.com/office/officeart/2005/8/layout/process4"/>
    <dgm:cxn modelId="{DCFDFA21-0B7D-46D2-99A6-C716628C7BB7}" srcId="{1EE4DB76-797F-4566-BE47-97C5323798D4}" destId="{18A0BF19-1751-4FE4-9519-74F5EF964FB9}" srcOrd="2" destOrd="0" parTransId="{CFC7FCA6-1829-4C0B-964D-C32DA7D0E0DB}" sibTransId="{C392B1E5-9DCD-4F9E-BF92-821F8731237F}"/>
    <dgm:cxn modelId="{A6B9BF44-04FF-435F-B75F-3D38A1DDEA60}" type="presOf" srcId="{AB41BC08-C017-4D22-9970-BCADF2F1F0D0}" destId="{DC575E70-F780-4228-9EE8-7EFBB1B9984C}" srcOrd="0" destOrd="0" presId="urn:microsoft.com/office/officeart/2005/8/layout/process4"/>
    <dgm:cxn modelId="{41FAA34F-5FA3-473E-A378-2B3E75B3CEF7}" type="presOf" srcId="{20FBB383-5E64-41A4-AF37-A432D1AB0445}" destId="{EFB9D284-B16B-4D1B-8946-F854DCC88EE2}" srcOrd="0" destOrd="0" presId="urn:microsoft.com/office/officeart/2005/8/layout/process4"/>
    <dgm:cxn modelId="{350D5E5F-9B8B-4C68-A5F2-36876BA07D35}" srcId="{1EE4DB76-797F-4566-BE47-97C5323798D4}" destId="{AB41BC08-C017-4D22-9970-BCADF2F1F0D0}" srcOrd="3" destOrd="0" parTransId="{6793EEF9-4E33-4BA7-9D76-FCF3624A44BF}" sibTransId="{8BF1CDE1-F9AF-4D85-BFE5-E745B0C74488}"/>
    <dgm:cxn modelId="{96F64A61-203C-4139-9D9C-C9895919A502}" srcId="{93478988-D6B4-4F70-9F01-7DA44B561C46}" destId="{1EE4DB76-797F-4566-BE47-97C5323798D4}" srcOrd="0" destOrd="0" parTransId="{2CC58073-4907-4C71-BEEB-679904E4476A}" sibTransId="{FDF08DC7-D8B3-44AD-9BE9-9F33497E6E8C}"/>
    <dgm:cxn modelId="{5ED5E07C-B202-41CC-9E45-2A85C92972CC}" type="presOf" srcId="{93478988-D6B4-4F70-9F01-7DA44B561C46}" destId="{05DB5B30-1AA9-45BC-AF2C-4DE5599BEFCE}" srcOrd="0" destOrd="0" presId="urn:microsoft.com/office/officeart/2005/8/layout/process4"/>
    <dgm:cxn modelId="{0627BA84-E941-4E82-BAB9-291F000263CD}" srcId="{1EE4DB76-797F-4566-BE47-97C5323798D4}" destId="{FE4224D4-3C08-4C51-8D54-361BFA051A13}" srcOrd="4" destOrd="0" parTransId="{96F708D3-3FCD-4C6A-885B-BACF58018BDE}" sibTransId="{F0D9BA6B-D39F-43E5-B69C-06F441912119}"/>
    <dgm:cxn modelId="{8B9A6389-DF1F-4D67-A685-D3DC16FDE35F}" type="presOf" srcId="{18A0BF19-1751-4FE4-9519-74F5EF964FB9}" destId="{E25EF9B9-0B33-44B2-B173-E92ADB4B6056}" srcOrd="0" destOrd="0" presId="urn:microsoft.com/office/officeart/2005/8/layout/process4"/>
    <dgm:cxn modelId="{49E4CD91-4C11-464C-83A6-1A9C5B44F414}" type="presOf" srcId="{FE4224D4-3C08-4C51-8D54-361BFA051A13}" destId="{B9BA7801-550A-42A5-BEA1-92A016F4C17A}" srcOrd="0" destOrd="0" presId="urn:microsoft.com/office/officeart/2005/8/layout/process4"/>
    <dgm:cxn modelId="{C1F73FBB-1F5B-461D-BE5B-F65A6C6CF88F}" type="presOf" srcId="{1EE4DB76-797F-4566-BE47-97C5323798D4}" destId="{94DE985D-EC5A-46CB-8FEA-E2961ED98A4F}" srcOrd="0" destOrd="0" presId="urn:microsoft.com/office/officeart/2005/8/layout/process4"/>
    <dgm:cxn modelId="{501C82BC-B000-4EBF-A1BE-E8F09F9D0D0E}" type="presOf" srcId="{AEE96853-DFCD-43DF-B3EB-0E3A89366992}" destId="{17240AB7-9732-4751-937B-BF6D69A5B650}" srcOrd="0" destOrd="0" presId="urn:microsoft.com/office/officeart/2005/8/layout/process4"/>
    <dgm:cxn modelId="{95DBC6F0-A803-4C21-92A5-0E5034041F43}" srcId="{1EE4DB76-797F-4566-BE47-97C5323798D4}" destId="{AEE96853-DFCD-43DF-B3EB-0E3A89366992}" srcOrd="0" destOrd="0" parTransId="{CF1566CB-3F1D-44F3-8CCF-8A2A90EBA6D6}" sibTransId="{DADD61CA-23DC-4BAD-99CA-32961A8ED11C}"/>
    <dgm:cxn modelId="{C93EBCFD-4C78-40EF-9D7A-16BBE41372E7}" srcId="{1EE4DB76-797F-4566-BE47-97C5323798D4}" destId="{20FBB383-5E64-41A4-AF37-A432D1AB0445}" srcOrd="1" destOrd="0" parTransId="{D971426A-AFF0-4A88-AE79-226918A2544B}" sibTransId="{11B0D91D-2CD6-4952-B944-31F5A26D2FFB}"/>
    <dgm:cxn modelId="{6FFD67E5-7632-420B-BC47-7B2C086F1004}" type="presParOf" srcId="{05DB5B30-1AA9-45BC-AF2C-4DE5599BEFCE}" destId="{88A430E2-1DBE-4C18-AB49-74CEB165529D}" srcOrd="0" destOrd="0" presId="urn:microsoft.com/office/officeart/2005/8/layout/process4"/>
    <dgm:cxn modelId="{E0BC2DCA-49FC-42EB-A24C-8592872ABF3B}" type="presParOf" srcId="{88A430E2-1DBE-4C18-AB49-74CEB165529D}" destId="{94DE985D-EC5A-46CB-8FEA-E2961ED98A4F}" srcOrd="0" destOrd="0" presId="urn:microsoft.com/office/officeart/2005/8/layout/process4"/>
    <dgm:cxn modelId="{F2F3E423-5E0A-4C4F-933D-B59DB5F6A506}" type="presParOf" srcId="{88A430E2-1DBE-4C18-AB49-74CEB165529D}" destId="{A5256028-B72D-478F-A7A3-91524A569EC4}" srcOrd="1" destOrd="0" presId="urn:microsoft.com/office/officeart/2005/8/layout/process4"/>
    <dgm:cxn modelId="{C59E3AD1-E4CA-4EEF-934C-5555FAA5D4EA}" type="presParOf" srcId="{88A430E2-1DBE-4C18-AB49-74CEB165529D}" destId="{A96338D4-CD07-4299-A2FE-375774E83331}" srcOrd="2" destOrd="0" presId="urn:microsoft.com/office/officeart/2005/8/layout/process4"/>
    <dgm:cxn modelId="{29BF89C0-18C2-46B0-8F28-7344EC1A5A93}" type="presParOf" srcId="{A96338D4-CD07-4299-A2FE-375774E83331}" destId="{17240AB7-9732-4751-937B-BF6D69A5B650}" srcOrd="0" destOrd="0" presId="urn:microsoft.com/office/officeart/2005/8/layout/process4"/>
    <dgm:cxn modelId="{8BFB9BB0-5E21-4D30-9EEF-CF2D9A1B252E}" type="presParOf" srcId="{A96338D4-CD07-4299-A2FE-375774E83331}" destId="{EFB9D284-B16B-4D1B-8946-F854DCC88EE2}" srcOrd="1" destOrd="0" presId="urn:microsoft.com/office/officeart/2005/8/layout/process4"/>
    <dgm:cxn modelId="{20B83350-2AC6-4115-9859-FFFC8B718DF8}" type="presParOf" srcId="{A96338D4-CD07-4299-A2FE-375774E83331}" destId="{E25EF9B9-0B33-44B2-B173-E92ADB4B6056}" srcOrd="2" destOrd="0" presId="urn:microsoft.com/office/officeart/2005/8/layout/process4"/>
    <dgm:cxn modelId="{611E2ED5-5DD5-44D9-B533-02775413BA58}" type="presParOf" srcId="{A96338D4-CD07-4299-A2FE-375774E83331}" destId="{DC575E70-F780-4228-9EE8-7EFBB1B9984C}" srcOrd="3" destOrd="0" presId="urn:microsoft.com/office/officeart/2005/8/layout/process4"/>
    <dgm:cxn modelId="{16AB833A-5C4A-4437-B452-5FE72A3BD986}" type="presParOf" srcId="{A96338D4-CD07-4299-A2FE-375774E83331}" destId="{B9BA7801-550A-42A5-BEA1-92A016F4C17A}" srcOrd="4" destOrd="0" presId="urn:microsoft.com/office/officeart/2005/8/layout/process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256028-B72D-478F-A7A3-91524A569EC4}">
      <dsp:nvSpPr>
        <dsp:cNvPr id="0" name=""/>
        <dsp:cNvSpPr/>
      </dsp:nvSpPr>
      <dsp:spPr>
        <a:xfrm>
          <a:off x="0" y="0"/>
          <a:ext cx="8136904" cy="1453077"/>
        </a:xfrm>
        <a:prstGeom prst="rect">
          <a:avLst/>
        </a:prstGeom>
        <a:solidFill>
          <a:srgbClr val="F79646">
            <a:hueOff val="0"/>
            <a:satOff val="0"/>
            <a:lumOff val="0"/>
            <a:alphaOff val="0"/>
          </a:srgbClr>
        </a:solidFill>
        <a:ln w="25400" cap="flat" cmpd="sng" algn="ctr">
          <a:solidFill>
            <a:srgbClr val="FFFFFF">
              <a:hueOff val="0"/>
              <a:satOff val="0"/>
              <a:lumOff val="0"/>
              <a:alphaOff val="0"/>
            </a:srgb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en-GB" sz="2800" b="0" i="0" u="none" strike="noStrike" kern="1200" cap="none" baseline="0" noProof="0" dirty="0">
              <a:solidFill>
                <a:srgbClr val="FFFFFF"/>
              </a:solidFill>
              <a:latin typeface="Arial"/>
              <a:ea typeface="+mn-ea"/>
              <a:cs typeface="Arial"/>
            </a:rPr>
            <a:t>Project Managers</a:t>
          </a:r>
          <a:endParaRPr lang="en-GB" sz="2800" kern="1200" dirty="0">
            <a:solidFill>
              <a:srgbClr val="FFFFFF"/>
            </a:solidFill>
            <a:latin typeface="Arial"/>
            <a:ea typeface="+mn-ea"/>
            <a:cs typeface="+mn-cs"/>
          </a:endParaRPr>
        </a:p>
      </dsp:txBody>
      <dsp:txXfrm>
        <a:off x="0" y="0"/>
        <a:ext cx="8136904" cy="784662"/>
      </dsp:txXfrm>
    </dsp:sp>
    <dsp:sp modelId="{17240AB7-9732-4751-937B-BF6D69A5B650}">
      <dsp:nvSpPr>
        <dsp:cNvPr id="0" name=""/>
        <dsp:cNvSpPr/>
      </dsp:nvSpPr>
      <dsp:spPr>
        <a:xfrm>
          <a:off x="993" y="755600"/>
          <a:ext cx="1626983" cy="668415"/>
        </a:xfrm>
        <a:prstGeom prst="rect">
          <a:avLst/>
        </a:prstGeom>
        <a:solidFill>
          <a:srgbClr val="F79646">
            <a:alpha val="90000"/>
            <a:tint val="40000"/>
            <a:hueOff val="0"/>
            <a:satOff val="0"/>
            <a:lumOff val="0"/>
            <a:alphaOff val="0"/>
          </a:srgbClr>
        </a:solidFill>
        <a:ln w="25400" cap="flat" cmpd="sng" algn="ctr">
          <a:solidFill>
            <a:srgbClr val="F79646">
              <a:alpha val="90000"/>
              <a:tint val="40000"/>
              <a:hueOff val="0"/>
              <a:satOff val="0"/>
              <a:lumOff val="0"/>
              <a:alphaOff val="0"/>
            </a:srgb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25400" rIns="142240" bIns="25400" numCol="1" spcCol="1270" anchor="ctr" anchorCtr="0">
          <a:noAutofit/>
        </a:bodyPr>
        <a:lstStyle/>
        <a:p>
          <a:pPr marL="0" lvl="0" indent="0" algn="ctr" defTabSz="889000" rtl="0">
            <a:lnSpc>
              <a:spcPct val="90000"/>
            </a:lnSpc>
            <a:spcBef>
              <a:spcPct val="0"/>
            </a:spcBef>
            <a:spcAft>
              <a:spcPct val="35000"/>
            </a:spcAft>
            <a:buNone/>
          </a:pPr>
          <a:r>
            <a:rPr lang="en-GB" sz="2000" kern="1200" dirty="0">
              <a:solidFill>
                <a:srgbClr val="000000">
                  <a:hueOff val="0"/>
                  <a:satOff val="0"/>
                  <a:lumOff val="0"/>
                  <a:alphaOff val="0"/>
                </a:srgbClr>
              </a:solidFill>
              <a:latin typeface="Arial"/>
              <a:ea typeface="+mn-ea"/>
              <a:cs typeface="+mn-cs"/>
            </a:rPr>
            <a:t>Iftey Jewel</a:t>
          </a:r>
        </a:p>
      </dsp:txBody>
      <dsp:txXfrm>
        <a:off x="993" y="755600"/>
        <a:ext cx="1626983" cy="668415"/>
      </dsp:txXfrm>
    </dsp:sp>
    <dsp:sp modelId="{EFB9D284-B16B-4D1B-8946-F854DCC88EE2}">
      <dsp:nvSpPr>
        <dsp:cNvPr id="0" name=""/>
        <dsp:cNvSpPr/>
      </dsp:nvSpPr>
      <dsp:spPr>
        <a:xfrm>
          <a:off x="1627976" y="755600"/>
          <a:ext cx="1626983" cy="668415"/>
        </a:xfrm>
        <a:prstGeom prst="rect">
          <a:avLst/>
        </a:prstGeom>
        <a:solidFill>
          <a:srgbClr val="F79646">
            <a:alpha val="90000"/>
            <a:tint val="40000"/>
            <a:hueOff val="0"/>
            <a:satOff val="0"/>
            <a:lumOff val="0"/>
            <a:alphaOff val="0"/>
          </a:srgbClr>
        </a:solidFill>
        <a:ln w="25400" cap="flat" cmpd="sng" algn="ctr">
          <a:solidFill>
            <a:srgbClr val="F79646">
              <a:alpha val="90000"/>
              <a:tint val="40000"/>
              <a:hueOff val="0"/>
              <a:satOff val="0"/>
              <a:lumOff val="0"/>
              <a:alphaOff val="0"/>
            </a:srgb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25400" rIns="142240" bIns="25400" numCol="1" spcCol="1270" anchor="ctr" anchorCtr="0">
          <a:noAutofit/>
        </a:bodyPr>
        <a:lstStyle/>
        <a:p>
          <a:pPr marL="0" lvl="0" indent="0" algn="ctr" defTabSz="889000">
            <a:lnSpc>
              <a:spcPct val="90000"/>
            </a:lnSpc>
            <a:spcBef>
              <a:spcPct val="0"/>
            </a:spcBef>
            <a:spcAft>
              <a:spcPct val="35000"/>
            </a:spcAft>
            <a:buNone/>
          </a:pPr>
          <a:r>
            <a:rPr lang="en-GB" sz="2000" kern="1200" dirty="0">
              <a:solidFill>
                <a:srgbClr val="000000">
                  <a:hueOff val="0"/>
                  <a:satOff val="0"/>
                  <a:lumOff val="0"/>
                  <a:alphaOff val="0"/>
                </a:srgbClr>
              </a:solidFill>
              <a:latin typeface="Arial"/>
              <a:ea typeface="+mn-ea"/>
              <a:cs typeface="+mn-cs"/>
            </a:rPr>
            <a:t>Mahmud Akbar</a:t>
          </a:r>
        </a:p>
      </dsp:txBody>
      <dsp:txXfrm>
        <a:off x="1627976" y="755600"/>
        <a:ext cx="1626983" cy="668415"/>
      </dsp:txXfrm>
    </dsp:sp>
    <dsp:sp modelId="{E25EF9B9-0B33-44B2-B173-E92ADB4B6056}">
      <dsp:nvSpPr>
        <dsp:cNvPr id="0" name=""/>
        <dsp:cNvSpPr/>
      </dsp:nvSpPr>
      <dsp:spPr>
        <a:xfrm>
          <a:off x="3254960" y="755600"/>
          <a:ext cx="1626983" cy="668415"/>
        </a:xfrm>
        <a:prstGeom prst="rect">
          <a:avLst/>
        </a:prstGeom>
        <a:solidFill>
          <a:srgbClr val="F79646">
            <a:alpha val="90000"/>
            <a:tint val="40000"/>
            <a:hueOff val="0"/>
            <a:satOff val="0"/>
            <a:lumOff val="0"/>
            <a:alphaOff val="0"/>
          </a:srgbClr>
        </a:solidFill>
        <a:ln w="25400" cap="flat" cmpd="sng" algn="ctr">
          <a:solidFill>
            <a:srgbClr val="F79646">
              <a:alpha val="90000"/>
              <a:tint val="40000"/>
              <a:hueOff val="0"/>
              <a:satOff val="0"/>
              <a:lumOff val="0"/>
              <a:alphaOff val="0"/>
            </a:srgb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25400" rIns="142240" bIns="25400" numCol="1" spcCol="1270" anchor="ctr" anchorCtr="0">
          <a:noAutofit/>
        </a:bodyPr>
        <a:lstStyle/>
        <a:p>
          <a:pPr marL="0" lvl="0" indent="0" algn="ctr" defTabSz="889000">
            <a:lnSpc>
              <a:spcPct val="90000"/>
            </a:lnSpc>
            <a:spcBef>
              <a:spcPct val="0"/>
            </a:spcBef>
            <a:spcAft>
              <a:spcPct val="35000"/>
            </a:spcAft>
            <a:buNone/>
          </a:pPr>
          <a:r>
            <a:rPr lang="en-GB" sz="2000" kern="1200" dirty="0">
              <a:solidFill>
                <a:srgbClr val="000000">
                  <a:hueOff val="0"/>
                  <a:satOff val="0"/>
                  <a:lumOff val="0"/>
                  <a:alphaOff val="0"/>
                </a:srgbClr>
              </a:solidFill>
              <a:latin typeface="Arial"/>
              <a:ea typeface="+mn-ea"/>
              <a:cs typeface="+mn-cs"/>
            </a:rPr>
            <a:t>Nurunneher Begum</a:t>
          </a:r>
        </a:p>
      </dsp:txBody>
      <dsp:txXfrm>
        <a:off x="3254960" y="755600"/>
        <a:ext cx="1626983" cy="668415"/>
      </dsp:txXfrm>
    </dsp:sp>
    <dsp:sp modelId="{DC575E70-F780-4228-9EE8-7EFBB1B9984C}">
      <dsp:nvSpPr>
        <dsp:cNvPr id="0" name=""/>
        <dsp:cNvSpPr/>
      </dsp:nvSpPr>
      <dsp:spPr>
        <a:xfrm>
          <a:off x="4881943" y="755600"/>
          <a:ext cx="1626983" cy="668415"/>
        </a:xfrm>
        <a:prstGeom prst="rect">
          <a:avLst/>
        </a:prstGeom>
        <a:solidFill>
          <a:srgbClr val="F79646">
            <a:alpha val="90000"/>
            <a:tint val="40000"/>
            <a:hueOff val="0"/>
            <a:satOff val="0"/>
            <a:lumOff val="0"/>
            <a:alphaOff val="0"/>
          </a:srgbClr>
        </a:solidFill>
        <a:ln w="25400" cap="flat" cmpd="sng" algn="ctr">
          <a:solidFill>
            <a:srgbClr val="F79646">
              <a:alpha val="90000"/>
              <a:tint val="40000"/>
              <a:hueOff val="0"/>
              <a:satOff val="0"/>
              <a:lumOff val="0"/>
              <a:alphaOff val="0"/>
            </a:srgb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25400" rIns="142240" bIns="25400" numCol="1" spcCol="1270" anchor="ctr" anchorCtr="0">
          <a:noAutofit/>
        </a:bodyPr>
        <a:lstStyle/>
        <a:p>
          <a:pPr marL="0" lvl="0" indent="0" algn="ctr" defTabSz="889000">
            <a:lnSpc>
              <a:spcPct val="90000"/>
            </a:lnSpc>
            <a:spcBef>
              <a:spcPct val="0"/>
            </a:spcBef>
            <a:spcAft>
              <a:spcPct val="35000"/>
            </a:spcAft>
            <a:buNone/>
          </a:pPr>
          <a:r>
            <a:rPr lang="en-GB" sz="2000" kern="1200" dirty="0">
              <a:solidFill>
                <a:srgbClr val="000000">
                  <a:hueOff val="0"/>
                  <a:satOff val="0"/>
                  <a:lumOff val="0"/>
                  <a:alphaOff val="0"/>
                </a:srgbClr>
              </a:solidFill>
              <a:latin typeface="Arial"/>
              <a:ea typeface="+mn-ea"/>
              <a:cs typeface="+mn-cs"/>
            </a:rPr>
            <a:t>Rena Begum</a:t>
          </a:r>
        </a:p>
      </dsp:txBody>
      <dsp:txXfrm>
        <a:off x="4881943" y="755600"/>
        <a:ext cx="1626983" cy="668415"/>
      </dsp:txXfrm>
    </dsp:sp>
    <dsp:sp modelId="{B9BA7801-550A-42A5-BEA1-92A016F4C17A}">
      <dsp:nvSpPr>
        <dsp:cNvPr id="0" name=""/>
        <dsp:cNvSpPr/>
      </dsp:nvSpPr>
      <dsp:spPr>
        <a:xfrm>
          <a:off x="6508927" y="755600"/>
          <a:ext cx="1626983" cy="668415"/>
        </a:xfrm>
        <a:prstGeom prst="rect">
          <a:avLst/>
        </a:prstGeom>
        <a:solidFill>
          <a:srgbClr val="F79646">
            <a:alpha val="90000"/>
            <a:tint val="40000"/>
            <a:hueOff val="0"/>
            <a:satOff val="0"/>
            <a:lumOff val="0"/>
            <a:alphaOff val="0"/>
          </a:srgbClr>
        </a:solidFill>
        <a:ln w="25400" cap="flat" cmpd="sng" algn="ctr">
          <a:solidFill>
            <a:srgbClr val="F79646">
              <a:alpha val="90000"/>
              <a:tint val="40000"/>
              <a:hueOff val="0"/>
              <a:satOff val="0"/>
              <a:lumOff val="0"/>
              <a:alphaOff val="0"/>
            </a:srgb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25400" rIns="142240" bIns="25400" numCol="1" spcCol="1270" anchor="ctr" anchorCtr="0">
          <a:noAutofit/>
        </a:bodyPr>
        <a:lstStyle/>
        <a:p>
          <a:pPr marL="0" lvl="0" indent="0" algn="ctr" defTabSz="889000">
            <a:lnSpc>
              <a:spcPct val="90000"/>
            </a:lnSpc>
            <a:spcBef>
              <a:spcPct val="0"/>
            </a:spcBef>
            <a:spcAft>
              <a:spcPct val="35000"/>
            </a:spcAft>
            <a:buNone/>
          </a:pPr>
          <a:r>
            <a:rPr lang="en-GB" sz="2000" kern="1200" dirty="0">
              <a:solidFill>
                <a:srgbClr val="000000">
                  <a:hueOff val="0"/>
                  <a:satOff val="0"/>
                  <a:lumOff val="0"/>
                  <a:alphaOff val="0"/>
                </a:srgbClr>
              </a:solidFill>
              <a:latin typeface="Arial"/>
              <a:ea typeface="+mn-ea"/>
              <a:cs typeface="+mn-cs"/>
            </a:rPr>
            <a:t>Suraya Begum</a:t>
          </a:r>
        </a:p>
      </dsp:txBody>
      <dsp:txXfrm>
        <a:off x="6508927" y="755600"/>
        <a:ext cx="1626983" cy="668415"/>
      </dsp:txXfrm>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117DCCE-AFF8-442C-9189-10434F2E4631}" type="datetimeFigureOut">
              <a:rPr lang="en-GB" smtClean="0"/>
              <a:t>21/02/2020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C8F2C6A-D3E5-4225-899A-2170D73A9862}" type="slidenum">
              <a:rPr lang="en-GB" smtClean="0"/>
              <a:t>‹#›</a:t>
            </a:fld>
            <a:endParaRPr lang="en-GB"/>
          </a:p>
        </p:txBody>
      </p:sp>
    </p:spTree>
    <p:extLst>
      <p:ext uri="{BB962C8B-B14F-4D97-AF65-F5344CB8AC3E}">
        <p14:creationId xmlns:p14="http://schemas.microsoft.com/office/powerpoint/2010/main" val="16081504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Good afternoon everyone. My name is </a:t>
            </a:r>
            <a:r>
              <a:rPr lang="en-US" dirty="0" err="1"/>
              <a:t>Iftey</a:t>
            </a:r>
            <a:r>
              <a:rPr lang="en-US" dirty="0"/>
              <a:t> Jewel. I have been bestowed as the project manager by the Avengers Project Management Group. I would like to introduce my project management team  </a:t>
            </a:r>
            <a:r>
              <a:rPr lang="en-US" dirty="0" err="1"/>
              <a:t>Mr</a:t>
            </a:r>
            <a:r>
              <a:rPr lang="en-US" dirty="0"/>
              <a:t> Akbar Ali, </a:t>
            </a:r>
            <a:r>
              <a:rPr lang="en-US" dirty="0" err="1"/>
              <a:t>Mrs</a:t>
            </a:r>
            <a:r>
              <a:rPr lang="en-US" dirty="0"/>
              <a:t> </a:t>
            </a:r>
            <a:r>
              <a:rPr lang="en-US" dirty="0" err="1"/>
              <a:t>Nurunneher</a:t>
            </a:r>
            <a:r>
              <a:rPr lang="en-US" dirty="0"/>
              <a:t> Begum, </a:t>
            </a:r>
            <a:r>
              <a:rPr lang="en-US" dirty="0" err="1"/>
              <a:t>Mrs</a:t>
            </a:r>
            <a:r>
              <a:rPr lang="en-US" dirty="0"/>
              <a:t> Rena Begum, </a:t>
            </a:r>
            <a:r>
              <a:rPr lang="en-US" dirty="0" err="1"/>
              <a:t>Mrs</a:t>
            </a:r>
            <a:r>
              <a:rPr lang="en-US" dirty="0"/>
              <a:t> Suraya Begum.</a:t>
            </a:r>
          </a:p>
          <a:p>
            <a:r>
              <a:rPr lang="en-US" dirty="0"/>
              <a:t>This is a very prestigious assignment for our company and I  greatly appreciate how excited and optimistic the Vintners Antiques group are about relocating their premises to </a:t>
            </a:r>
            <a:r>
              <a:rPr lang="en-US" dirty="0" err="1"/>
              <a:t>Sparkhill</a:t>
            </a:r>
            <a:r>
              <a:rPr lang="en-US" dirty="0"/>
              <a:t> and making a bold and spectacular start. I, along with my talented team will </a:t>
            </a:r>
            <a:r>
              <a:rPr lang="en-US" dirty="0" err="1"/>
              <a:t>endeavour</a:t>
            </a:r>
            <a:r>
              <a:rPr lang="en-US" dirty="0"/>
              <a:t> to meet your expectations to the best of our prowess. After our initial meeting with your team a few weeks ago, I would first of all like to enlighten yourselves about the Project Overview, then afterwards we can discuss and confirm the commencement of the project.</a:t>
            </a:r>
          </a:p>
        </p:txBody>
      </p:sp>
      <p:sp>
        <p:nvSpPr>
          <p:cNvPr id="4" name="Slide Number Placeholder 3"/>
          <p:cNvSpPr>
            <a:spLocks noGrp="1"/>
          </p:cNvSpPr>
          <p:nvPr>
            <p:ph type="sldNum" sz="quarter" idx="5"/>
          </p:nvPr>
        </p:nvSpPr>
        <p:spPr/>
        <p:txBody>
          <a:bodyPr/>
          <a:lstStyle/>
          <a:p>
            <a:fld id="{2C8F2C6A-D3E5-4225-899A-2170D73A9862}" type="slidenum">
              <a:rPr lang="en-GB" smtClean="0"/>
              <a:t>2</a:t>
            </a:fld>
            <a:endParaRPr lang="en-GB"/>
          </a:p>
        </p:txBody>
      </p:sp>
    </p:spTree>
    <p:extLst>
      <p:ext uri="{BB962C8B-B14F-4D97-AF65-F5344CB8AC3E}">
        <p14:creationId xmlns:p14="http://schemas.microsoft.com/office/powerpoint/2010/main" val="11308322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sz="1200" kern="1200" dirty="0">
                <a:solidFill>
                  <a:schemeClr val="tx1"/>
                </a:solidFill>
                <a:effectLst/>
                <a:latin typeface="+mn-lt"/>
                <a:ea typeface="+mn-ea"/>
                <a:cs typeface="+mn-cs"/>
              </a:rPr>
              <a:t>The purpose of this project is to give a makeover to Vintner Antiques and make the transition from Shirley to </a:t>
            </a:r>
            <a:r>
              <a:rPr lang="en-IN" sz="1200" kern="1200" dirty="0" err="1">
                <a:solidFill>
                  <a:schemeClr val="tx1"/>
                </a:solidFill>
                <a:effectLst/>
                <a:latin typeface="+mn-lt"/>
                <a:ea typeface="+mn-ea"/>
                <a:cs typeface="+mn-cs"/>
              </a:rPr>
              <a:t>Sparkhill</a:t>
            </a:r>
            <a:r>
              <a:rPr lang="en-IN" sz="1200" kern="1200" dirty="0">
                <a:solidFill>
                  <a:schemeClr val="tx1"/>
                </a:solidFill>
                <a:effectLst/>
                <a:latin typeface="+mn-lt"/>
                <a:ea typeface="+mn-ea"/>
                <a:cs typeface="+mn-cs"/>
              </a:rPr>
              <a:t> as smooth and efficient as possible.  The Vintner family manages the business of selling quality antiques in the market. They have been very successful in managing the business for decades. Currently, the 3rd generation is running the business. The family has traditional high street shop at Shirley and a warehouse in </a:t>
            </a:r>
            <a:r>
              <a:rPr lang="en-IN" sz="1200" kern="1200" dirty="0" err="1">
                <a:solidFill>
                  <a:schemeClr val="tx1"/>
                </a:solidFill>
                <a:effectLst/>
                <a:latin typeface="+mn-lt"/>
                <a:ea typeface="+mn-ea"/>
                <a:cs typeface="+mn-cs"/>
              </a:rPr>
              <a:t>Sparkhill</a:t>
            </a:r>
            <a:r>
              <a:rPr lang="en-IN" sz="1200" kern="1200" dirty="0">
                <a:solidFill>
                  <a:schemeClr val="tx1"/>
                </a:solidFill>
                <a:effectLst/>
                <a:latin typeface="+mn-lt"/>
                <a:ea typeface="+mn-ea"/>
                <a:cs typeface="+mn-cs"/>
              </a:rPr>
              <a:t>.  Denis and Doreen are thinking to shift all the activities to the warehouse. They are huge fans of Salvage Hunters.  Both Denis and Doreen want to utilize their knowledge of modern business concepts to enhance the trade and increase the profits.  Both of them want to transform their business using the concept of Salvage Hunters. </a:t>
            </a:r>
            <a:endParaRPr lang="en-US" dirty="0"/>
          </a:p>
        </p:txBody>
      </p:sp>
      <p:sp>
        <p:nvSpPr>
          <p:cNvPr id="4" name="Slide Number Placeholder 3"/>
          <p:cNvSpPr>
            <a:spLocks noGrp="1"/>
          </p:cNvSpPr>
          <p:nvPr>
            <p:ph type="sldNum" sz="quarter" idx="5"/>
          </p:nvPr>
        </p:nvSpPr>
        <p:spPr/>
        <p:txBody>
          <a:bodyPr/>
          <a:lstStyle/>
          <a:p>
            <a:fld id="{2C8F2C6A-D3E5-4225-899A-2170D73A9862}" type="slidenum">
              <a:rPr lang="en-GB" smtClean="0"/>
              <a:t>3</a:t>
            </a:fld>
            <a:endParaRPr lang="en-GB"/>
          </a:p>
        </p:txBody>
      </p:sp>
    </p:spTree>
    <p:extLst>
      <p:ext uri="{BB962C8B-B14F-4D97-AF65-F5344CB8AC3E}">
        <p14:creationId xmlns:p14="http://schemas.microsoft.com/office/powerpoint/2010/main" val="21250528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sz="1200" kern="1200" dirty="0">
                <a:solidFill>
                  <a:schemeClr val="tx1"/>
                </a:solidFill>
                <a:effectLst/>
                <a:latin typeface="+mn-lt"/>
                <a:ea typeface="+mn-ea"/>
                <a:cs typeface="+mn-cs"/>
              </a:rPr>
              <a:t>There is intense competition in almost every industry and the Vintners feel they are ready for the challenge ahead. There has been an upsurge of interest in antiques collections and people are exploring new ways of buying antiques and artefacts. </a:t>
            </a:r>
            <a:endParaRPr lang="en-GB" sz="1200" kern="1200" dirty="0">
              <a:solidFill>
                <a:schemeClr val="tx1"/>
              </a:solidFill>
              <a:effectLst/>
              <a:latin typeface="+mn-lt"/>
              <a:ea typeface="+mn-ea"/>
              <a:cs typeface="+mn-cs"/>
            </a:endParaRPr>
          </a:p>
          <a:p>
            <a:r>
              <a:rPr lang="en-IN" sz="1200" kern="1200" dirty="0">
                <a:solidFill>
                  <a:schemeClr val="tx1"/>
                </a:solidFill>
                <a:effectLst/>
                <a:latin typeface="+mn-lt"/>
                <a:ea typeface="+mn-ea"/>
                <a:cs typeface="+mn-cs"/>
              </a:rPr>
              <a:t>There is no doubt that the strong competition has inspired the Vintners to come up with innovative ideas. The company is feeling the heat of competition. The space in the warehouse is practically useless for the company.</a:t>
            </a:r>
            <a:endParaRPr lang="en-GB" sz="1200" kern="1200" dirty="0">
              <a:solidFill>
                <a:schemeClr val="tx1"/>
              </a:solidFill>
              <a:effectLst/>
              <a:latin typeface="+mn-lt"/>
              <a:ea typeface="+mn-ea"/>
              <a:cs typeface="+mn-cs"/>
            </a:endParaRPr>
          </a:p>
          <a:p>
            <a:r>
              <a:rPr lang="en-IN" sz="1200" kern="1200" dirty="0">
                <a:solidFill>
                  <a:schemeClr val="tx1"/>
                </a:solidFill>
                <a:effectLst/>
                <a:latin typeface="+mn-lt"/>
                <a:ea typeface="+mn-ea"/>
                <a:cs typeface="+mn-cs"/>
              </a:rPr>
              <a:t> Online retail is a very exciting prospect for Vintners. People are buying and selling various kinds of items through online retailing. Growth in technology has made it easy for retailers to sell things online. Through the redesigning and renovating the warehouse, the company can gain plenty of benefits. Customers can either purchase antique items online or they can simply visit the newly designed warehouse. It will require excellent team- work. The company will need to promote its products on various platforms. The company can promote its products using various social media platforms such as Facebook, Instagram, etc. </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2C8F2C6A-D3E5-4225-899A-2170D73A9862}" type="slidenum">
              <a:rPr lang="en-GB" smtClean="0"/>
              <a:t>4</a:t>
            </a:fld>
            <a:endParaRPr lang="en-GB"/>
          </a:p>
        </p:txBody>
      </p:sp>
    </p:spTree>
    <p:extLst>
      <p:ext uri="{BB962C8B-B14F-4D97-AF65-F5344CB8AC3E}">
        <p14:creationId xmlns:p14="http://schemas.microsoft.com/office/powerpoint/2010/main" val="27740796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The relationship between sponsors, stakeholders, and project steering group can be explained with the help of a diagram. The diagram employed, illustrated the focus on project management team and project sponsor. Both these parties need to have good communication with customers and resources owner. Project team consisting all the five members of Vintner will try to understand the needs of customers. They will also interact with resource owner. Similarly, project sponsor will interact with customers and resources owners. The project sponsor will need to have better coordination with the management of Vintner Antiques. On the other hand, project team will build a strong reference network. It is necessary for the success of this project that every stakeholder plays their role effectively. There is no point moving ahead in the project without considering the needs of all stakeholders.  </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2C8F2C6A-D3E5-4225-899A-2170D73A9862}" type="slidenum">
              <a:rPr lang="en-GB" smtClean="0"/>
              <a:t>5</a:t>
            </a:fld>
            <a:endParaRPr lang="en-GB"/>
          </a:p>
        </p:txBody>
      </p:sp>
    </p:spTree>
    <p:extLst>
      <p:ext uri="{BB962C8B-B14F-4D97-AF65-F5344CB8AC3E}">
        <p14:creationId xmlns:p14="http://schemas.microsoft.com/office/powerpoint/2010/main" val="35179343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Here we talk about the user stories that have been compiled at the start of the project. At the initiation stage of the project which is like a brain storming session, we discussed about fire extinguisher and fire exit door are required by Health &amp; Safety. Firstly, we discussed about the structure in which the Vintner would be transferring the merchandises. The main aspects of the basic necessities have been discussed and prioritised. The insurance would of course be important because the premises and the stocks lying in the premises can be prone to different disastrous situation and since the future is uncertain, insurance is a necessity. Staff toilet is an essential component because the staff working in the warehouse will need the convenience of the toilet indeed. Warehouse employees would also require a kitchen for cooking purpose and there is a need for office room for the completion of the official work. </a:t>
            </a:r>
            <a:endParaRPr lang="en-GB"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2C8F2C6A-D3E5-4225-899A-2170D73A9862}" type="slidenum">
              <a:rPr lang="en-GB" smtClean="0"/>
              <a:t>7</a:t>
            </a:fld>
            <a:endParaRPr lang="en-GB"/>
          </a:p>
        </p:txBody>
      </p:sp>
    </p:spTree>
    <p:extLst>
      <p:ext uri="{BB962C8B-B14F-4D97-AF65-F5344CB8AC3E}">
        <p14:creationId xmlns:p14="http://schemas.microsoft.com/office/powerpoint/2010/main" val="36905158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sz="1200" kern="1200" dirty="0">
                <a:solidFill>
                  <a:schemeClr val="tx1"/>
                </a:solidFill>
                <a:effectLst/>
                <a:latin typeface="+mn-lt"/>
                <a:ea typeface="+mn-ea"/>
                <a:cs typeface="+mn-cs"/>
              </a:rPr>
              <a:t>Apart from this, there is a need for the installation of roof, because the building is old where the roof needs to be replaced and it is important to have a new roof.  Advertising is also essential for publicising the warehouse, via social media and other platforms. Business cards are important to promote the business identity and brand. Also, a loading and unloading bay will be required for shelfing and unloading bay for the premises. </a:t>
            </a:r>
            <a:endParaRPr lang="en-GB" sz="1200" kern="1200" dirty="0">
              <a:solidFill>
                <a:schemeClr val="tx1"/>
              </a:solidFill>
              <a:effectLst/>
              <a:latin typeface="+mn-lt"/>
              <a:ea typeface="+mn-ea"/>
              <a:cs typeface="+mn-cs"/>
            </a:endParaRPr>
          </a:p>
          <a:p>
            <a:r>
              <a:rPr lang="en-IN" sz="1200" kern="1200" dirty="0">
                <a:solidFill>
                  <a:schemeClr val="tx1"/>
                </a:solidFill>
                <a:effectLst/>
                <a:latin typeface="+mn-lt"/>
                <a:ea typeface="+mn-ea"/>
                <a:cs typeface="+mn-cs"/>
              </a:rPr>
              <a:t>To proficiently operate the warehouse, the firm will require telephone and broadband connection for handling day to day tasks. A new heating system will be required to keep the place warm. Working in good lighting conditions is also important, hence it is essential to have good lighting, and of course electricity would be required to run all these systems. </a:t>
            </a:r>
            <a:endParaRPr lang="en-GB" sz="1200" kern="1200" dirty="0">
              <a:solidFill>
                <a:schemeClr val="tx1"/>
              </a:solidFill>
              <a:effectLst/>
              <a:latin typeface="+mn-lt"/>
              <a:ea typeface="+mn-ea"/>
              <a:cs typeface="+mn-cs"/>
            </a:endParaRPr>
          </a:p>
          <a:p>
            <a:r>
              <a:rPr lang="en-IN" sz="1200" kern="1200" dirty="0">
                <a:solidFill>
                  <a:schemeClr val="tx1"/>
                </a:solidFill>
                <a:effectLst/>
                <a:latin typeface="+mn-lt"/>
                <a:ea typeface="+mn-ea"/>
                <a:cs typeface="+mn-cs"/>
              </a:rPr>
              <a:t>Moreover, the firm will require a new log on a flex-board to develop and boost company’s image. Personal protective equipment will be required for maintaining safety at the warehouse. The installation of signboards will be important to notify the customers about the direction. The company will require a proper showroom for promotional purposes and display some of the attractive goods to lure the prospective customers. Ventilation is a part of health and safety, and in order to keep the warehouse ventilated the company would need to install the air conditioning system. Also, the aspects that would be nice to have, were discussed which provides for a television for entertainment of staff, canteen room for having meals, </a:t>
            </a:r>
            <a:r>
              <a:rPr lang="en-IN" sz="1200" kern="1200" dirty="0" err="1">
                <a:solidFill>
                  <a:schemeClr val="tx1"/>
                </a:solidFill>
                <a:effectLst/>
                <a:latin typeface="+mn-lt"/>
                <a:ea typeface="+mn-ea"/>
                <a:cs typeface="+mn-cs"/>
              </a:rPr>
              <a:t>tannoy</a:t>
            </a:r>
            <a:r>
              <a:rPr lang="en-IN" sz="1200" kern="1200" dirty="0">
                <a:solidFill>
                  <a:schemeClr val="tx1"/>
                </a:solidFill>
                <a:effectLst/>
                <a:latin typeface="+mn-lt"/>
                <a:ea typeface="+mn-ea"/>
                <a:cs typeface="+mn-cs"/>
              </a:rPr>
              <a:t> system, sandwich maker, new van and a coffee machine. </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2C8F2C6A-D3E5-4225-899A-2170D73A9862}" type="slidenum">
              <a:rPr lang="en-GB" smtClean="0"/>
              <a:t>8</a:t>
            </a:fld>
            <a:endParaRPr lang="en-GB"/>
          </a:p>
        </p:txBody>
      </p:sp>
    </p:spTree>
    <p:extLst>
      <p:ext uri="{BB962C8B-B14F-4D97-AF65-F5344CB8AC3E}">
        <p14:creationId xmlns:p14="http://schemas.microsoft.com/office/powerpoint/2010/main" val="15341253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chevron chart is a way of categorizing the user stories into columns where we discussed and organized in the group which jobs need to be carried out as a listing of importance, such as must have, should  have and nice to have. This listing will give us a better view of </a:t>
            </a:r>
            <a:r>
              <a:rPr lang="en-US" dirty="0" err="1"/>
              <a:t>organising</a:t>
            </a:r>
            <a:r>
              <a:rPr lang="en-US" dirty="0"/>
              <a:t> our project in to time management and cost.</a:t>
            </a:r>
          </a:p>
        </p:txBody>
      </p:sp>
      <p:sp>
        <p:nvSpPr>
          <p:cNvPr id="4" name="Slide Number Placeholder 3"/>
          <p:cNvSpPr>
            <a:spLocks noGrp="1"/>
          </p:cNvSpPr>
          <p:nvPr>
            <p:ph type="sldNum" sz="quarter" idx="5"/>
          </p:nvPr>
        </p:nvSpPr>
        <p:spPr/>
        <p:txBody>
          <a:bodyPr/>
          <a:lstStyle/>
          <a:p>
            <a:fld id="{2C8F2C6A-D3E5-4225-899A-2170D73A9862}" type="slidenum">
              <a:rPr lang="en-GB" smtClean="0"/>
              <a:t>10</a:t>
            </a:fld>
            <a:endParaRPr lang="en-GB"/>
          </a:p>
        </p:txBody>
      </p:sp>
    </p:spTree>
    <p:extLst>
      <p:ext uri="{BB962C8B-B14F-4D97-AF65-F5344CB8AC3E}">
        <p14:creationId xmlns:p14="http://schemas.microsoft.com/office/powerpoint/2010/main" val="28689101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The Iron Triangle defines the triple constrains of time, cost and quality that must be overseen in the project delivery. The triangle illustrates that the three essential factors of time, scope and cost are interrelated, and each point’s functioning or changes impacts the other two aspects. For example the cost focuses on the financial restrains, which is the project budget. The funding determines the hallmarks of the success that can be attained with financial resources. Insufficient funding will be a huge drawback, meaning not all the objectives will be achieved and compromises need to be made.</a:t>
            </a: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Here the main tasks are to prepare the warehouse appropriately and to transfer the merchandises to the warehouse safely and efficiently. In this respect the time, costs and the scope are the basic constraints. Considering the different aspects, it seems that the time of 30 days would be enough to handle the aspects that have been identified here and the costs seem to be relevant. Moreover, the scope covers most of the aspects which are under the control of the firm. However, there are some aspects which may be beyond the control of the company and cannot be assessed here, for example adverse weather conditions may delay the installation of the new roof. Therefore having a few days in hand, gives us a bit of leeway.</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2C8F2C6A-D3E5-4225-899A-2170D73A9862}" type="slidenum">
              <a:rPr lang="en-GB" smtClean="0"/>
              <a:t>11</a:t>
            </a:fld>
            <a:endParaRPr lang="en-GB"/>
          </a:p>
        </p:txBody>
      </p:sp>
    </p:spTree>
    <p:extLst>
      <p:ext uri="{BB962C8B-B14F-4D97-AF65-F5344CB8AC3E}">
        <p14:creationId xmlns:p14="http://schemas.microsoft.com/office/powerpoint/2010/main" val="4486879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The Gantt chart is prepared in order to conclude the time required for executing the whole process. The total project is expected to be completed in within 30 days. The Gantt Chart has been prepared for 27 days, and 3 days has been kept as reserved. The major tasks have been compiled under important tasks which include the necessities, then the aspect related to Managing Facility, Organizing the warehouse, fixtures and the equipment. </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2C8F2C6A-D3E5-4225-899A-2170D73A9862}" type="slidenum">
              <a:rPr lang="en-GB" smtClean="0"/>
              <a:t>12</a:t>
            </a:fld>
            <a:endParaRPr lang="en-GB"/>
          </a:p>
        </p:txBody>
      </p:sp>
    </p:spTree>
    <p:extLst>
      <p:ext uri="{BB962C8B-B14F-4D97-AF65-F5344CB8AC3E}">
        <p14:creationId xmlns:p14="http://schemas.microsoft.com/office/powerpoint/2010/main" val="91772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sz="1200" kern="1200" dirty="0">
                <a:solidFill>
                  <a:schemeClr val="tx1"/>
                </a:solidFill>
                <a:effectLst/>
                <a:latin typeface="+mn-lt"/>
                <a:ea typeface="+mn-ea"/>
                <a:cs typeface="+mn-cs"/>
              </a:rPr>
              <a:t>For any business cost and time are very significant factors that can impact the performance of the business as well as its revenue or profit. In the long run the shifting from store to warehouse will be a very cost- effective decision for the Vintner’s family. The warehouses can help in reducing various expenses such as the logistics cost, labour-related cost, etc. The Vintner’s family can also implement some cost-reducing energy within the warehouse. The transportation efforts from transporting the objects from warehouse top stores will also be omitted.  The logistics cost will be reduced. The processes of identifying the stocks will also be easier. The better communication flow will be helpful in attaining the tasks at less expense and in short time. All in all, this project has a lot of potential to take Vintner to the next level. </a:t>
            </a:r>
            <a:endParaRPr lang="en-US" dirty="0"/>
          </a:p>
        </p:txBody>
      </p:sp>
      <p:sp>
        <p:nvSpPr>
          <p:cNvPr id="4" name="Slide Number Placeholder 3"/>
          <p:cNvSpPr>
            <a:spLocks noGrp="1"/>
          </p:cNvSpPr>
          <p:nvPr>
            <p:ph type="sldNum" sz="quarter" idx="5"/>
          </p:nvPr>
        </p:nvSpPr>
        <p:spPr/>
        <p:txBody>
          <a:bodyPr/>
          <a:lstStyle/>
          <a:p>
            <a:fld id="{2C8F2C6A-D3E5-4225-899A-2170D73A9862}" type="slidenum">
              <a:rPr lang="en-GB" smtClean="0"/>
              <a:t>14</a:t>
            </a:fld>
            <a:endParaRPr lang="en-GB"/>
          </a:p>
        </p:txBody>
      </p:sp>
    </p:spTree>
    <p:extLst>
      <p:ext uri="{BB962C8B-B14F-4D97-AF65-F5344CB8AC3E}">
        <p14:creationId xmlns:p14="http://schemas.microsoft.com/office/powerpoint/2010/main" val="1032149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sz="1200" kern="1200" dirty="0">
                <a:solidFill>
                  <a:schemeClr val="tx1"/>
                </a:solidFill>
                <a:effectLst/>
                <a:latin typeface="+mn-lt"/>
                <a:ea typeface="+mn-ea"/>
                <a:cs typeface="+mn-cs"/>
              </a:rPr>
              <a:t>Time has come that the company adopts new ideas to make more profits and become more sustainable.  The total costs that have been expected to be incurred for this project would be almost 66,000 GBP and it will take almost 30 days to accomplish the project. Please bear in mind the costs are an estimate and may increase due to new demands or unforeseen circumstances. </a:t>
            </a:r>
            <a:endParaRPr lang="en-US" dirty="0"/>
          </a:p>
        </p:txBody>
      </p:sp>
      <p:sp>
        <p:nvSpPr>
          <p:cNvPr id="4" name="Slide Number Placeholder 3"/>
          <p:cNvSpPr>
            <a:spLocks noGrp="1"/>
          </p:cNvSpPr>
          <p:nvPr>
            <p:ph type="sldNum" sz="quarter" idx="5"/>
          </p:nvPr>
        </p:nvSpPr>
        <p:spPr/>
        <p:txBody>
          <a:bodyPr/>
          <a:lstStyle/>
          <a:p>
            <a:fld id="{2C8F2C6A-D3E5-4225-899A-2170D73A9862}" type="slidenum">
              <a:rPr lang="en-GB" smtClean="0"/>
              <a:t>15</a:t>
            </a:fld>
            <a:endParaRPr lang="en-GB"/>
          </a:p>
        </p:txBody>
      </p:sp>
    </p:spTree>
    <p:extLst>
      <p:ext uri="{BB962C8B-B14F-4D97-AF65-F5344CB8AC3E}">
        <p14:creationId xmlns:p14="http://schemas.microsoft.com/office/powerpoint/2010/main" val="34941957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a:t>Click to edit Master title style</a:t>
            </a:r>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bwMode="auto">
          <a:xfrm rot="5400000">
            <a:off x="7764621" y="1174097"/>
            <a:ext cx="2286000" cy="381000"/>
          </a:xfrm>
        </p:spPr>
        <p:txBody>
          <a:bodyPr/>
          <a:lstStyle/>
          <a:p>
            <a:fld id="{B80E1704-BA33-4570-B78D-B6A158CBCF78}" type="datetimeFigureOut">
              <a:rPr lang="en-IN" smtClean="0"/>
              <a:t>21/02/20</a:t>
            </a:fld>
            <a:endParaRPr lang="en-IN"/>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en-IN"/>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F86AFB76-7CD2-4D93-85D1-1A1C78178435}" type="slidenum">
              <a:rPr lang="en-IN" smtClean="0"/>
              <a:t>‹#›</a:t>
            </a:fld>
            <a:endParaRPr lang="en-IN"/>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4"/>
          </p:nvPr>
        </p:nvSpPr>
        <p:spPr/>
        <p:txBody>
          <a:bodyPr rtlCol="0"/>
          <a:lstStyle/>
          <a:p>
            <a:fld id="{B80E1704-BA33-4570-B78D-B6A158CBCF78}" type="datetimeFigureOut">
              <a:rPr lang="en-IN" smtClean="0"/>
              <a:t>21/02/20</a:t>
            </a:fld>
            <a:endParaRPr lang="en-IN"/>
          </a:p>
        </p:txBody>
      </p:sp>
      <p:sp>
        <p:nvSpPr>
          <p:cNvPr id="9" name="Slide Number Placeholder 8"/>
          <p:cNvSpPr>
            <a:spLocks noGrp="1"/>
          </p:cNvSpPr>
          <p:nvPr>
            <p:ph type="sldNum" sz="quarter" idx="15"/>
          </p:nvPr>
        </p:nvSpPr>
        <p:spPr/>
        <p:txBody>
          <a:bodyPr rtlCol="0"/>
          <a:lstStyle/>
          <a:p>
            <a:fld id="{F86AFB76-7CD2-4D93-85D1-1A1C78178435}" type="slidenum">
              <a:rPr lang="en-IN" smtClean="0"/>
              <a:t>‹#›</a:t>
            </a:fld>
            <a:endParaRPr lang="en-IN"/>
          </a:p>
        </p:txBody>
      </p:sp>
      <p:sp>
        <p:nvSpPr>
          <p:cNvPr id="10" name="Footer Placeholder 9"/>
          <p:cNvSpPr>
            <a:spLocks noGrp="1"/>
          </p:cNvSpPr>
          <p:nvPr>
            <p:ph type="ftr" sz="quarter" idx="16"/>
          </p:nvPr>
        </p:nvSpPr>
        <p:spPr/>
        <p:txBody>
          <a:bodyPr rtlCol="0"/>
          <a:lstStyle/>
          <a:p>
            <a:endParaRPr lang="en-I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a:t>Click to edit Master title style</a:t>
            </a:r>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B80E1704-BA33-4570-B78D-B6A158CBCF78}" type="datetimeFigureOut">
              <a:rPr lang="en-IN" smtClean="0"/>
              <a:t>21/02/20</a:t>
            </a:fld>
            <a:endParaRPr lang="en-IN"/>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en-IN"/>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fld id="{F86AFB76-7CD2-4D93-85D1-1A1C78178435}" type="slidenum">
              <a:rPr lang="en-IN" smtClean="0"/>
              <a:t>‹#›</a:t>
            </a:fld>
            <a:endParaRPr lang="en-IN"/>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5" name="Date Placeholder 4"/>
          <p:cNvSpPr>
            <a:spLocks noGrp="1"/>
          </p:cNvSpPr>
          <p:nvPr>
            <p:ph type="dt" sz="half" idx="10"/>
          </p:nvPr>
        </p:nvSpPr>
        <p:spPr/>
        <p:txBody>
          <a:bodyPr/>
          <a:lstStyle/>
          <a:p>
            <a:fld id="{B80E1704-BA33-4570-B78D-B6A158CBCF78}" type="datetimeFigureOut">
              <a:rPr lang="en-IN" smtClean="0"/>
              <a:t>21/02/20</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86AFB76-7CD2-4D93-85D1-1A1C78178435}" type="slidenum">
              <a:rPr lang="en-IN" smtClean="0"/>
              <a:t>‹#›</a:t>
            </a:fld>
            <a:endParaRPr lang="en-IN"/>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a:t>Click to edit Master title style</a:t>
            </a:r>
          </a:p>
        </p:txBody>
      </p:sp>
      <p:sp>
        <p:nvSpPr>
          <p:cNvPr id="7" name="Date Placeholder 6"/>
          <p:cNvSpPr>
            <a:spLocks noGrp="1"/>
          </p:cNvSpPr>
          <p:nvPr>
            <p:ph type="dt" sz="half" idx="10"/>
          </p:nvPr>
        </p:nvSpPr>
        <p:spPr/>
        <p:txBody>
          <a:bodyPr/>
          <a:lstStyle/>
          <a:p>
            <a:fld id="{B80E1704-BA33-4570-B78D-B6A158CBCF78}" type="datetimeFigureOut">
              <a:rPr lang="en-IN" smtClean="0"/>
              <a:t>21/02/20</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F86AFB76-7CD2-4D93-85D1-1A1C78178435}" type="slidenum">
              <a:rPr lang="en-IN" smtClean="0"/>
              <a:t>‹#›</a:t>
            </a:fld>
            <a:endParaRPr lang="en-IN"/>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6" name="Date Placeholder 5"/>
          <p:cNvSpPr>
            <a:spLocks noGrp="1"/>
          </p:cNvSpPr>
          <p:nvPr>
            <p:ph type="dt" sz="half" idx="10"/>
          </p:nvPr>
        </p:nvSpPr>
        <p:spPr/>
        <p:txBody>
          <a:bodyPr rtlCol="0"/>
          <a:lstStyle/>
          <a:p>
            <a:fld id="{B80E1704-BA33-4570-B78D-B6A158CBCF78}" type="datetimeFigureOut">
              <a:rPr lang="en-IN" smtClean="0"/>
              <a:t>21/02/20</a:t>
            </a:fld>
            <a:endParaRPr lang="en-IN"/>
          </a:p>
        </p:txBody>
      </p:sp>
      <p:sp>
        <p:nvSpPr>
          <p:cNvPr id="7" name="Slide Number Placeholder 6"/>
          <p:cNvSpPr>
            <a:spLocks noGrp="1"/>
          </p:cNvSpPr>
          <p:nvPr>
            <p:ph type="sldNum" sz="quarter" idx="11"/>
          </p:nvPr>
        </p:nvSpPr>
        <p:spPr/>
        <p:txBody>
          <a:bodyPr rtlCol="0"/>
          <a:lstStyle/>
          <a:p>
            <a:fld id="{F86AFB76-7CD2-4D93-85D1-1A1C78178435}" type="slidenum">
              <a:rPr lang="en-IN" smtClean="0"/>
              <a:t>‹#›</a:t>
            </a:fld>
            <a:endParaRPr lang="en-IN"/>
          </a:p>
        </p:txBody>
      </p:sp>
      <p:sp>
        <p:nvSpPr>
          <p:cNvPr id="8" name="Footer Placeholder 7"/>
          <p:cNvSpPr>
            <a:spLocks noGrp="1"/>
          </p:cNvSpPr>
          <p:nvPr>
            <p:ph type="ftr" sz="quarter" idx="12"/>
          </p:nvPr>
        </p:nvSpPr>
        <p:spPr/>
        <p:txBody>
          <a:bodyPr rtlCol="0"/>
          <a:lstStyle/>
          <a:p>
            <a:endParaRPr lang="en-I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80E1704-BA33-4570-B78D-B6A158CBCF78}" type="datetimeFigureOut">
              <a:rPr lang="en-IN" smtClean="0"/>
              <a:t>21/02/20</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F86AFB76-7CD2-4D93-85D1-1A1C78178435}" type="slidenum">
              <a:rPr lang="en-IN" smtClean="0"/>
              <a:t>‹#›</a:t>
            </a:fld>
            <a:endParaRPr lang="en-I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a:t>Click to edit Master title style</a:t>
            </a:r>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1" name="Date Placeholder 20"/>
          <p:cNvSpPr>
            <a:spLocks noGrp="1"/>
          </p:cNvSpPr>
          <p:nvPr>
            <p:ph type="dt" sz="half" idx="14"/>
          </p:nvPr>
        </p:nvSpPr>
        <p:spPr/>
        <p:txBody>
          <a:bodyPr rtlCol="0"/>
          <a:lstStyle/>
          <a:p>
            <a:fld id="{B80E1704-BA33-4570-B78D-B6A158CBCF78}" type="datetimeFigureOut">
              <a:rPr lang="en-IN" smtClean="0"/>
              <a:t>21/02/20</a:t>
            </a:fld>
            <a:endParaRPr lang="en-IN"/>
          </a:p>
        </p:txBody>
      </p:sp>
      <p:sp>
        <p:nvSpPr>
          <p:cNvPr id="22" name="Slide Number Placeholder 21"/>
          <p:cNvSpPr>
            <a:spLocks noGrp="1"/>
          </p:cNvSpPr>
          <p:nvPr>
            <p:ph type="sldNum" sz="quarter" idx="15"/>
          </p:nvPr>
        </p:nvSpPr>
        <p:spPr/>
        <p:txBody>
          <a:bodyPr rtlCol="0"/>
          <a:lstStyle/>
          <a:p>
            <a:fld id="{F86AFB76-7CD2-4D93-85D1-1A1C78178435}" type="slidenum">
              <a:rPr lang="en-IN" smtClean="0"/>
              <a:t>‹#›</a:t>
            </a:fld>
            <a:endParaRPr lang="en-IN"/>
          </a:p>
        </p:txBody>
      </p:sp>
      <p:sp>
        <p:nvSpPr>
          <p:cNvPr id="23" name="Footer Placeholder 22"/>
          <p:cNvSpPr>
            <a:spLocks noGrp="1"/>
          </p:cNvSpPr>
          <p:nvPr>
            <p:ph type="ftr" sz="quarter" idx="16"/>
          </p:nvPr>
        </p:nvSpPr>
        <p:spPr/>
        <p:txBody>
          <a:bodyPr rtlCol="0"/>
          <a:lstStyle/>
          <a:p>
            <a:endParaRPr lang="en-IN"/>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a:t>Click to edit Master title style</a:t>
            </a:r>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B80E1704-BA33-4570-B78D-B6A158CBCF78}" type="datetimeFigureOut">
              <a:rPr lang="en-IN" smtClean="0"/>
              <a:t>21/02/20</a:t>
            </a:fld>
            <a:endParaRPr lang="en-IN"/>
          </a:p>
        </p:txBody>
      </p:sp>
      <p:sp>
        <p:nvSpPr>
          <p:cNvPr id="18" name="Slide Number Placeholder 17"/>
          <p:cNvSpPr>
            <a:spLocks noGrp="1"/>
          </p:cNvSpPr>
          <p:nvPr>
            <p:ph type="sldNum" sz="quarter" idx="11"/>
          </p:nvPr>
        </p:nvSpPr>
        <p:spPr/>
        <p:txBody>
          <a:bodyPr rtlCol="0"/>
          <a:lstStyle/>
          <a:p>
            <a:fld id="{F86AFB76-7CD2-4D93-85D1-1A1C78178435}" type="slidenum">
              <a:rPr lang="en-IN" smtClean="0"/>
              <a:t>‹#›</a:t>
            </a:fld>
            <a:endParaRPr lang="en-IN"/>
          </a:p>
        </p:txBody>
      </p:sp>
      <p:sp>
        <p:nvSpPr>
          <p:cNvPr id="21" name="Footer Placeholder 20"/>
          <p:cNvSpPr>
            <a:spLocks noGrp="1"/>
          </p:cNvSpPr>
          <p:nvPr>
            <p:ph type="ftr" sz="quarter" idx="12"/>
          </p:nvPr>
        </p:nvSpPr>
        <p:spPr/>
        <p:txBody>
          <a:bodyPr rtlCol="0"/>
          <a:lstStyle/>
          <a:p>
            <a:endParaRPr lang="en-I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B80E1704-BA33-4570-B78D-B6A158CBCF78}" type="datetimeFigureOut">
              <a:rPr lang="en-IN" smtClean="0"/>
              <a:t>21/02/20</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86AFB76-7CD2-4D93-85D1-1A1C78178435}" type="slidenum">
              <a:rPr lang="en-IN" smtClean="0"/>
              <a:t>‹#›</a:t>
            </a:fld>
            <a:endParaRPr lang="en-I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B80E1704-BA33-4570-B78D-B6A158CBCF78}" type="datetimeFigureOut">
              <a:rPr lang="en-IN" smtClean="0"/>
              <a:t>21/02/20</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86AFB76-7CD2-4D93-85D1-1A1C78178435}" type="slidenum">
              <a:rPr lang="en-IN" smtClean="0"/>
              <a:t>‹#›</a:t>
            </a:fld>
            <a:endParaRPr lang="en-I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a:t>Click to edit Master title style</a:t>
            </a:r>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B80E1704-BA33-4570-B78D-B6A158CBCF78}" type="datetimeFigureOut">
              <a:rPr lang="en-IN" smtClean="0"/>
              <a:t>21/02/20</a:t>
            </a:fld>
            <a:endParaRPr lang="en-IN"/>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n-IN"/>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F86AFB76-7CD2-4D93-85D1-1A1C78178435}" type="slidenum">
              <a:rPr lang="en-IN" smtClean="0"/>
              <a:t>‹#›</a:t>
            </a:fld>
            <a:endParaRPr lang="en-IN"/>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13" Type="http://schemas.openxmlformats.org/officeDocument/2006/relationships/image" Target="../media/image9.jpg"/><Relationship Id="rId3" Type="http://schemas.openxmlformats.org/officeDocument/2006/relationships/image" Target="../media/image4.jpeg"/><Relationship Id="rId7" Type="http://schemas.openxmlformats.org/officeDocument/2006/relationships/diagramColors" Target="../diagrams/colors1.xml"/><Relationship Id="rId12" Type="http://schemas.openxmlformats.org/officeDocument/2006/relationships/image" Target="../media/image8.jp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QuickStyle" Target="../diagrams/quickStyle1.xml"/><Relationship Id="rId11" Type="http://schemas.openxmlformats.org/officeDocument/2006/relationships/image" Target="../media/image7.jpg"/><Relationship Id="rId5" Type="http://schemas.openxmlformats.org/officeDocument/2006/relationships/diagramLayout" Target="../diagrams/layout1.xml"/><Relationship Id="rId10" Type="http://schemas.openxmlformats.org/officeDocument/2006/relationships/image" Target="../media/image6.jpg"/><Relationship Id="rId4" Type="http://schemas.openxmlformats.org/officeDocument/2006/relationships/diagramData" Target="../diagrams/data1.xml"/><Relationship Id="rId9" Type="http://schemas.openxmlformats.org/officeDocument/2006/relationships/image" Target="../media/image5.jpg"/></Relationships>
</file>

<file path=ppt/slides/_rels/slide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15.JP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8.jpg"/></Relationships>
</file>

<file path=ppt/slides/_rels/slide8.xml.rels><?xml version="1.0" encoding="UTF-8" standalone="yes"?>
<Relationships xmlns="http://schemas.openxmlformats.org/package/2006/relationships"><Relationship Id="rId3" Type="http://schemas.openxmlformats.org/officeDocument/2006/relationships/image" Target="../media/image19.tiff"/><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21.tiff"/><Relationship Id="rId4" Type="http://schemas.openxmlformats.org/officeDocument/2006/relationships/image" Target="../media/image20.tiff"/></Relationships>
</file>

<file path=ppt/slides/_rels/slide9.xml.rels><?xml version="1.0" encoding="UTF-8" standalone="yes"?>
<Relationships xmlns="http://schemas.openxmlformats.org/package/2006/relationships"><Relationship Id="rId3" Type="http://schemas.openxmlformats.org/officeDocument/2006/relationships/image" Target="../media/image23.tiff"/><Relationship Id="rId2" Type="http://schemas.openxmlformats.org/officeDocument/2006/relationships/image" Target="../media/image22.tif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5.tiff"/><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IN" dirty="0"/>
              <a:t>Vintner’s antiques </a:t>
            </a:r>
          </a:p>
        </p:txBody>
      </p:sp>
      <p:grpSp>
        <p:nvGrpSpPr>
          <p:cNvPr id="6" name="Group 5">
            <a:extLst>
              <a:ext uri="{FF2B5EF4-FFF2-40B4-BE49-F238E27FC236}">
                <a16:creationId xmlns:a16="http://schemas.microsoft.com/office/drawing/2014/main" id="{1976B6AF-E68C-4E3F-B3C0-666C4BBB19BE}"/>
              </a:ext>
            </a:extLst>
          </p:cNvPr>
          <p:cNvGrpSpPr/>
          <p:nvPr/>
        </p:nvGrpSpPr>
        <p:grpSpPr>
          <a:xfrm>
            <a:off x="2646096" y="1484784"/>
            <a:ext cx="3851808" cy="2448272"/>
            <a:chOff x="2699792" y="1761434"/>
            <a:chExt cx="3851808" cy="2448272"/>
          </a:xfrm>
        </p:grpSpPr>
        <p:pic>
          <p:nvPicPr>
            <p:cNvPr id="7" name="Picture 4">
              <a:extLst>
                <a:ext uri="{FF2B5EF4-FFF2-40B4-BE49-F238E27FC236}">
                  <a16:creationId xmlns:a16="http://schemas.microsoft.com/office/drawing/2014/main" id="{D1158845-A5A9-461D-AED7-BDA31F7E2712}"/>
                </a:ext>
              </a:extLst>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25069" b="59657" l="34245" r="66620"/>
                      </a14:imgEffect>
                    </a14:imgLayer>
                  </a14:imgProps>
                </a:ext>
                <a:ext uri="{28A0092B-C50C-407E-A947-70E740481C1C}">
                  <a14:useLocalDpi xmlns:a14="http://schemas.microsoft.com/office/drawing/2010/main" val="0"/>
                </a:ext>
              </a:extLst>
            </a:blip>
            <a:srcRect l="30198" t="20746" r="29333" b="36019"/>
            <a:stretch/>
          </p:blipFill>
          <p:spPr bwMode="auto">
            <a:xfrm rot="10800000">
              <a:off x="4192600" y="1761434"/>
              <a:ext cx="2359000" cy="2448272"/>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50CA53BA-7493-475C-88B1-ED2A7494A939}"/>
                </a:ext>
              </a:extLst>
            </p:cNvPr>
            <p:cNvPicPr>
              <a:picLocks noChangeAspect="1" noChangeArrowheads="1"/>
            </p:cNvPicPr>
            <p:nvPr/>
          </p:nvPicPr>
          <p:blipFill rotWithShape="1">
            <a:blip r:embed="rId4">
              <a:extLst>
                <a:ext uri="{BEBA8EAE-BF5A-486C-A8C5-ECC9F3942E4B}">
                  <a14:imgProps xmlns:a14="http://schemas.microsoft.com/office/drawing/2010/main">
                    <a14:imgLayer r:embed="rId3">
                      <a14:imgEffect>
                        <a14:backgroundRemoval t="27024" b="60623" l="33656" r="66030"/>
                      </a14:imgEffect>
                    </a14:imgLayer>
                  </a14:imgProps>
                </a:ext>
                <a:ext uri="{28A0092B-C50C-407E-A947-70E740481C1C}">
                  <a14:useLocalDpi xmlns:a14="http://schemas.microsoft.com/office/drawing/2010/main" val="0"/>
                </a:ext>
              </a:extLst>
            </a:blip>
            <a:srcRect l="29609" t="22824" r="29923" b="35177"/>
            <a:stretch/>
          </p:blipFill>
          <p:spPr bwMode="auto">
            <a:xfrm>
              <a:off x="2699792" y="1761434"/>
              <a:ext cx="2359000" cy="2448272"/>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114677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6792" y="103337"/>
            <a:ext cx="7467600" cy="648072"/>
          </a:xfrm>
        </p:spPr>
        <p:txBody>
          <a:bodyPr>
            <a:normAutofit/>
          </a:bodyPr>
          <a:lstStyle/>
          <a:p>
            <a:pPr algn="ctr"/>
            <a:r>
              <a:rPr lang="en-IN" sz="2400" dirty="0">
                <a:solidFill>
                  <a:srgbClr val="FF0000"/>
                </a:solidFill>
              </a:rPr>
              <a:t>Avengers Project Management Group </a:t>
            </a:r>
            <a:endParaRPr lang="en-IN" sz="2400" dirty="0"/>
          </a:p>
        </p:txBody>
      </p:sp>
      <p:pic>
        <p:nvPicPr>
          <p:cNvPr id="1026" name="Picture 2">
            <a:extLst>
              <a:ext uri="{FF2B5EF4-FFF2-40B4-BE49-F238E27FC236}">
                <a16:creationId xmlns:a16="http://schemas.microsoft.com/office/drawing/2014/main" id="{C60F82BF-7638-4533-AB81-EF5E516AFD3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83768" y="810499"/>
            <a:ext cx="3240360" cy="1682397"/>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1" name="Diagram 20">
            <a:extLst>
              <a:ext uri="{FF2B5EF4-FFF2-40B4-BE49-F238E27FC236}">
                <a16:creationId xmlns:a16="http://schemas.microsoft.com/office/drawing/2014/main" id="{76D93910-FEB2-463D-8E65-25CAF0A90325}"/>
              </a:ext>
            </a:extLst>
          </p:cNvPr>
          <p:cNvGraphicFramePr/>
          <p:nvPr>
            <p:extLst>
              <p:ext uri="{D42A27DB-BD31-4B8C-83A1-F6EECF244321}">
                <p14:modId xmlns:p14="http://schemas.microsoft.com/office/powerpoint/2010/main" val="2122359620"/>
              </p:ext>
            </p:extLst>
          </p:nvPr>
        </p:nvGraphicFramePr>
        <p:xfrm>
          <a:off x="323528" y="2551987"/>
          <a:ext cx="8136904" cy="145307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4" name="Picture 3">
            <a:extLst>
              <a:ext uri="{FF2B5EF4-FFF2-40B4-BE49-F238E27FC236}">
                <a16:creationId xmlns:a16="http://schemas.microsoft.com/office/drawing/2014/main" id="{7D7EFEDD-0CCD-A940-A8EF-A2813BE60FAC}"/>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21328" y="4136542"/>
            <a:ext cx="1584176" cy="1669101"/>
          </a:xfrm>
          <a:prstGeom prst="rect">
            <a:avLst/>
          </a:prstGeom>
        </p:spPr>
      </p:pic>
      <p:pic>
        <p:nvPicPr>
          <p:cNvPr id="6" name="Picture 5">
            <a:extLst>
              <a:ext uri="{FF2B5EF4-FFF2-40B4-BE49-F238E27FC236}">
                <a16:creationId xmlns:a16="http://schemas.microsoft.com/office/drawing/2014/main" id="{BA49A02E-3A97-174B-9053-8F9FFA7B005F}"/>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53148" y="4156255"/>
            <a:ext cx="1512168" cy="1623307"/>
          </a:xfrm>
          <a:prstGeom prst="rect">
            <a:avLst/>
          </a:prstGeom>
        </p:spPr>
      </p:pic>
      <p:pic>
        <p:nvPicPr>
          <p:cNvPr id="8" name="Picture 7">
            <a:extLst>
              <a:ext uri="{FF2B5EF4-FFF2-40B4-BE49-F238E27FC236}">
                <a16:creationId xmlns:a16="http://schemas.microsoft.com/office/drawing/2014/main" id="{03425393-04F3-2349-B51B-AA7D360BA1A2}"/>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671901" y="4156255"/>
            <a:ext cx="1440158" cy="1600410"/>
          </a:xfrm>
          <a:prstGeom prst="rect">
            <a:avLst/>
          </a:prstGeom>
        </p:spPr>
      </p:pic>
      <p:pic>
        <p:nvPicPr>
          <p:cNvPr id="10" name="Picture 9">
            <a:extLst>
              <a:ext uri="{FF2B5EF4-FFF2-40B4-BE49-F238E27FC236}">
                <a16:creationId xmlns:a16="http://schemas.microsoft.com/office/drawing/2014/main" id="{52662A18-577D-3D4D-80D9-BBFA4BCCAC22}"/>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218644" y="4161903"/>
            <a:ext cx="1512168" cy="1623308"/>
          </a:xfrm>
          <a:prstGeom prst="rect">
            <a:avLst/>
          </a:prstGeom>
        </p:spPr>
      </p:pic>
      <p:pic>
        <p:nvPicPr>
          <p:cNvPr id="12" name="Picture 11">
            <a:extLst>
              <a:ext uri="{FF2B5EF4-FFF2-40B4-BE49-F238E27FC236}">
                <a16:creationId xmlns:a16="http://schemas.microsoft.com/office/drawing/2014/main" id="{93F0259B-669F-3442-93C9-90526D044FEF}"/>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6837397" y="4167309"/>
            <a:ext cx="1658386" cy="1623308"/>
          </a:xfrm>
          <a:prstGeom prst="rect">
            <a:avLst/>
          </a:prstGeom>
        </p:spPr>
      </p:pic>
    </p:spTree>
    <p:extLst>
      <p:ext uri="{BB962C8B-B14F-4D97-AF65-F5344CB8AC3E}">
        <p14:creationId xmlns:p14="http://schemas.microsoft.com/office/powerpoint/2010/main" val="17623624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Project Overview</a:t>
            </a:r>
          </a:p>
        </p:txBody>
      </p:sp>
      <p:sp>
        <p:nvSpPr>
          <p:cNvPr id="3" name="Content Placeholder 2"/>
          <p:cNvSpPr>
            <a:spLocks noGrp="1"/>
          </p:cNvSpPr>
          <p:nvPr>
            <p:ph sz="quarter" idx="1"/>
          </p:nvPr>
        </p:nvSpPr>
        <p:spPr/>
        <p:txBody>
          <a:bodyPr>
            <a:normAutofit fontScale="92500" lnSpcReduction="20000"/>
          </a:bodyPr>
          <a:lstStyle/>
          <a:p>
            <a:r>
              <a:rPr lang="en-IN" dirty="0"/>
              <a:t>The Vintner family manages the business</a:t>
            </a:r>
          </a:p>
          <a:p>
            <a:r>
              <a:rPr lang="en-IN" dirty="0"/>
              <a:t>Currently, the 3</a:t>
            </a:r>
            <a:r>
              <a:rPr lang="en-IN" baseline="30000" dirty="0"/>
              <a:t>rd</a:t>
            </a:r>
            <a:r>
              <a:rPr lang="en-IN" dirty="0"/>
              <a:t> generation is </a:t>
            </a:r>
          </a:p>
          <a:p>
            <a:pPr marL="0" indent="0">
              <a:buNone/>
            </a:pPr>
            <a:r>
              <a:rPr lang="en-IN" dirty="0"/>
              <a:t>working for the business </a:t>
            </a:r>
          </a:p>
          <a:p>
            <a:r>
              <a:rPr lang="en-IN" dirty="0"/>
              <a:t>The family has traditional high </a:t>
            </a:r>
          </a:p>
          <a:p>
            <a:pPr marL="0" indent="0">
              <a:buNone/>
            </a:pPr>
            <a:r>
              <a:rPr lang="en-IN" dirty="0"/>
              <a:t>street shop at Shirley and a warehouse </a:t>
            </a:r>
          </a:p>
          <a:p>
            <a:pPr marL="0" indent="0">
              <a:buNone/>
            </a:pPr>
            <a:r>
              <a:rPr lang="en-IN" dirty="0"/>
              <a:t>in </a:t>
            </a:r>
            <a:r>
              <a:rPr lang="en-IN" dirty="0" err="1"/>
              <a:t>Sparkhill</a:t>
            </a:r>
            <a:r>
              <a:rPr lang="en-IN" dirty="0"/>
              <a:t> </a:t>
            </a:r>
          </a:p>
          <a:p>
            <a:r>
              <a:rPr lang="en-IN" dirty="0"/>
              <a:t>Denis and Doreen are thinking to </a:t>
            </a:r>
          </a:p>
          <a:p>
            <a:pPr marL="0" indent="0">
              <a:buNone/>
            </a:pPr>
            <a:r>
              <a:rPr lang="en-IN" dirty="0"/>
              <a:t>shift all the activities to the warehouse </a:t>
            </a:r>
          </a:p>
          <a:p>
            <a:r>
              <a:rPr lang="en-IN" dirty="0"/>
              <a:t>Both Denis and Doreen want to </a:t>
            </a:r>
          </a:p>
          <a:p>
            <a:pPr marL="0" indent="0">
              <a:buNone/>
            </a:pPr>
            <a:r>
              <a:rPr lang="en-IN" dirty="0"/>
              <a:t>utilize their knowledge of modern business </a:t>
            </a:r>
          </a:p>
          <a:p>
            <a:pPr marL="0" indent="0">
              <a:buNone/>
            </a:pPr>
            <a:r>
              <a:rPr lang="en-IN" dirty="0"/>
              <a:t>concepts to increase the profits </a:t>
            </a:r>
          </a:p>
          <a:p>
            <a:r>
              <a:rPr lang="en-IN" dirty="0"/>
              <a:t>Both are inspired by the show –</a:t>
            </a:r>
          </a:p>
          <a:p>
            <a:pPr marL="0" indent="0">
              <a:buNone/>
            </a:pPr>
            <a:r>
              <a:rPr lang="en-IN" dirty="0"/>
              <a:t> Salvage Hunters</a:t>
            </a:r>
          </a:p>
          <a:p>
            <a:endParaRPr lang="en-IN" dirty="0"/>
          </a:p>
          <a:p>
            <a:endParaRPr lang="en-IN"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70171" y="1417638"/>
            <a:ext cx="2880320" cy="4953000"/>
          </a:xfrm>
          <a:prstGeom prst="rect">
            <a:avLst/>
          </a:prstGeom>
        </p:spPr>
      </p:pic>
    </p:spTree>
    <p:extLst>
      <p:ext uri="{BB962C8B-B14F-4D97-AF65-F5344CB8AC3E}">
        <p14:creationId xmlns:p14="http://schemas.microsoft.com/office/powerpoint/2010/main" val="11456815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Project Overview</a:t>
            </a:r>
          </a:p>
        </p:txBody>
      </p:sp>
      <p:sp>
        <p:nvSpPr>
          <p:cNvPr id="3" name="Content Placeholder 2"/>
          <p:cNvSpPr>
            <a:spLocks noGrp="1"/>
          </p:cNvSpPr>
          <p:nvPr>
            <p:ph sz="quarter" idx="1"/>
          </p:nvPr>
        </p:nvSpPr>
        <p:spPr/>
        <p:txBody>
          <a:bodyPr/>
          <a:lstStyle/>
          <a:p>
            <a:r>
              <a:rPr lang="en-IN" dirty="0"/>
              <a:t>Fierce competition forcing Vintners to come up with innovative ideas</a:t>
            </a:r>
          </a:p>
          <a:p>
            <a:r>
              <a:rPr lang="en-IN" dirty="0"/>
              <a:t>The space in the warehouse is practically useless for the company</a:t>
            </a:r>
          </a:p>
          <a:p>
            <a:r>
              <a:rPr lang="en-IN" dirty="0"/>
              <a:t>Online retail is a very exciting prospect for Vintners</a:t>
            </a:r>
          </a:p>
          <a:p>
            <a:r>
              <a:rPr lang="en-IN" dirty="0"/>
              <a:t>Through the redesigning and renovating the warehouse, the company can gain plenty of benefits</a:t>
            </a:r>
          </a:p>
          <a:p>
            <a:r>
              <a:rPr lang="en-IN" dirty="0"/>
              <a:t>It will require excellent team work </a:t>
            </a:r>
          </a:p>
          <a:p>
            <a:r>
              <a:rPr lang="en-IN" dirty="0"/>
              <a:t>Digital marketing will play a crucial role in promotion of the company</a:t>
            </a:r>
          </a:p>
        </p:txBody>
      </p:sp>
    </p:spTree>
    <p:extLst>
      <p:ext uri="{BB962C8B-B14F-4D97-AF65-F5344CB8AC3E}">
        <p14:creationId xmlns:p14="http://schemas.microsoft.com/office/powerpoint/2010/main" val="32720598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7625" y="120247"/>
            <a:ext cx="7467600" cy="648072"/>
          </a:xfrm>
        </p:spPr>
        <p:txBody>
          <a:bodyPr>
            <a:normAutofit/>
          </a:bodyPr>
          <a:lstStyle/>
          <a:p>
            <a:pPr algn="ctr"/>
            <a:r>
              <a:rPr lang="en-IN" sz="2400" dirty="0">
                <a:solidFill>
                  <a:schemeClr val="accent1">
                    <a:lumMod val="75000"/>
                  </a:schemeClr>
                </a:solidFill>
              </a:rPr>
              <a:t>Sponsor</a:t>
            </a:r>
            <a:endParaRPr lang="en-IN" sz="2400" dirty="0">
              <a:solidFill>
                <a:schemeClr val="tx1"/>
              </a:solidFill>
            </a:endParaRPr>
          </a:p>
        </p:txBody>
      </p:sp>
      <p:pic>
        <p:nvPicPr>
          <p:cNvPr id="5" name="Picture 4">
            <a:extLst>
              <a:ext uri="{FF2B5EF4-FFF2-40B4-BE49-F238E27FC236}">
                <a16:creationId xmlns:a16="http://schemas.microsoft.com/office/drawing/2014/main" id="{9179D7CE-0FF4-4C79-BC07-6BEE6A88DC67}"/>
              </a:ext>
            </a:extLst>
          </p:cNvPr>
          <p:cNvPicPr>
            <a:picLocks noChangeAspect="1"/>
          </p:cNvPicPr>
          <p:nvPr/>
        </p:nvPicPr>
        <p:blipFill>
          <a:blip r:embed="rId3"/>
          <a:srcRect b="33577"/>
          <a:stretch>
            <a:fillRect/>
          </a:stretch>
        </p:blipFill>
        <p:spPr>
          <a:xfrm>
            <a:off x="1762099" y="861793"/>
            <a:ext cx="1584176" cy="1446807"/>
          </a:xfrm>
          <a:prstGeom prst="rect">
            <a:avLst/>
          </a:prstGeom>
        </p:spPr>
      </p:pic>
      <p:sp>
        <p:nvSpPr>
          <p:cNvPr id="6" name="TextBox 5">
            <a:extLst>
              <a:ext uri="{FF2B5EF4-FFF2-40B4-BE49-F238E27FC236}">
                <a16:creationId xmlns:a16="http://schemas.microsoft.com/office/drawing/2014/main" id="{F62A55FC-838F-4D38-A4DD-D04A834346CB}"/>
              </a:ext>
            </a:extLst>
          </p:cNvPr>
          <p:cNvSpPr txBox="1"/>
          <p:nvPr/>
        </p:nvSpPr>
        <p:spPr>
          <a:xfrm>
            <a:off x="1846413" y="2333317"/>
            <a:ext cx="1584176" cy="338554"/>
          </a:xfrm>
          <a:prstGeom prst="rect">
            <a:avLst/>
          </a:prstGeom>
          <a:noFill/>
        </p:spPr>
        <p:txBody>
          <a:bodyPr wrap="square" rtlCol="0">
            <a:spAutoFit/>
          </a:bodyPr>
          <a:lstStyle/>
          <a:p>
            <a:r>
              <a:rPr lang="en-GB" sz="1600" dirty="0"/>
              <a:t>Denis Vintner</a:t>
            </a:r>
          </a:p>
        </p:txBody>
      </p:sp>
      <p:grpSp>
        <p:nvGrpSpPr>
          <p:cNvPr id="7" name="Group 6">
            <a:extLst>
              <a:ext uri="{FF2B5EF4-FFF2-40B4-BE49-F238E27FC236}">
                <a16:creationId xmlns:a16="http://schemas.microsoft.com/office/drawing/2014/main" id="{5FACD0F5-50F4-EE4C-BEF7-93D0F4FD97D6}"/>
              </a:ext>
            </a:extLst>
          </p:cNvPr>
          <p:cNvGrpSpPr/>
          <p:nvPr/>
        </p:nvGrpSpPr>
        <p:grpSpPr>
          <a:xfrm>
            <a:off x="683568" y="2851393"/>
            <a:ext cx="7419481" cy="647554"/>
            <a:chOff x="0" y="0"/>
            <a:chExt cx="7419481" cy="829292"/>
          </a:xfrm>
        </p:grpSpPr>
        <p:sp>
          <p:nvSpPr>
            <p:cNvPr id="8" name="Rectangle 7">
              <a:extLst>
                <a:ext uri="{FF2B5EF4-FFF2-40B4-BE49-F238E27FC236}">
                  <a16:creationId xmlns:a16="http://schemas.microsoft.com/office/drawing/2014/main" id="{F9696B24-E397-6340-8A61-EC0726F1F920}"/>
                </a:ext>
              </a:extLst>
            </p:cNvPr>
            <p:cNvSpPr/>
            <p:nvPr/>
          </p:nvSpPr>
          <p:spPr>
            <a:xfrm>
              <a:off x="0" y="0"/>
              <a:ext cx="7419481" cy="829292"/>
            </a:xfrm>
            <a:prstGeom prst="rect">
              <a:avLst/>
            </a:prstGeom>
            <a:solidFill>
              <a:srgbClr val="F79646">
                <a:hueOff val="0"/>
                <a:satOff val="0"/>
                <a:lumOff val="0"/>
                <a:alphaOff val="0"/>
              </a:srgbClr>
            </a:solidFill>
            <a:ln w="25400" cap="flat" cmpd="sng" algn="ctr">
              <a:solidFill>
                <a:srgbClr val="FFFFFF">
                  <a:hueOff val="0"/>
                  <a:satOff val="0"/>
                  <a:lumOff val="0"/>
                  <a:alphaOff val="0"/>
                </a:srgbClr>
              </a:solidFill>
              <a:prstDash val="solid"/>
            </a:ln>
            <a:effectLst/>
          </p:spPr>
          <p:style>
            <a:lnRef idx="2">
              <a:scrgbClr r="0" g="0" b="0"/>
            </a:lnRef>
            <a:fillRef idx="1">
              <a:scrgbClr r="0" g="0" b="0"/>
            </a:fillRef>
            <a:effectRef idx="0">
              <a:scrgbClr r="0" g="0" b="0"/>
            </a:effectRef>
            <a:fontRef idx="minor">
              <a:schemeClr val="lt1"/>
            </a:fontRef>
          </p:style>
          <p:txBody>
            <a:bodyPr/>
            <a:lstStyle/>
            <a:p>
              <a:endParaRPr lang="en-US" dirty="0"/>
            </a:p>
          </p:txBody>
        </p:sp>
        <p:sp>
          <p:nvSpPr>
            <p:cNvPr id="9" name="TextBox 8">
              <a:extLst>
                <a:ext uri="{FF2B5EF4-FFF2-40B4-BE49-F238E27FC236}">
                  <a16:creationId xmlns:a16="http://schemas.microsoft.com/office/drawing/2014/main" id="{67E70ED7-5D61-2940-8132-7842591F4481}"/>
                </a:ext>
              </a:extLst>
            </p:cNvPr>
            <p:cNvSpPr txBox="1"/>
            <p:nvPr/>
          </p:nvSpPr>
          <p:spPr>
            <a:xfrm>
              <a:off x="0" y="0"/>
              <a:ext cx="7419481" cy="39944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GB" sz="1400" b="0" i="0" u="none" strike="noStrike" kern="1200" cap="none" baseline="0" noProof="0" dirty="0">
                  <a:solidFill>
                    <a:srgbClr val="FFFFFF"/>
                  </a:solidFill>
                  <a:latin typeface="Arial"/>
                  <a:ea typeface="+mn-ea"/>
                  <a:cs typeface="Arial"/>
                </a:rPr>
                <a:t>Steering Group</a:t>
              </a:r>
              <a:endParaRPr lang="en-GB" sz="1400" kern="1200" dirty="0">
                <a:solidFill>
                  <a:srgbClr val="FFFFFF"/>
                </a:solidFill>
                <a:latin typeface="Arial"/>
                <a:ea typeface="+mn-ea"/>
                <a:cs typeface="+mn-cs"/>
              </a:endParaRPr>
            </a:p>
          </p:txBody>
        </p:sp>
      </p:grpSp>
      <p:pic>
        <p:nvPicPr>
          <p:cNvPr id="10" name="Picture 3">
            <a:extLst>
              <a:ext uri="{FF2B5EF4-FFF2-40B4-BE49-F238E27FC236}">
                <a16:creationId xmlns:a16="http://schemas.microsoft.com/office/drawing/2014/main" id="{9158CE6E-CC2D-3846-AAB5-C2CA35C9D453}"/>
              </a:ext>
            </a:extLst>
          </p:cNvPr>
          <p:cNvPicPr>
            <a:picLocks noChangeAspect="1"/>
          </p:cNvPicPr>
          <p:nvPr/>
        </p:nvPicPr>
        <p:blipFill>
          <a:blip r:embed="rId4"/>
          <a:srcRect l="16585" r="16585"/>
          <a:stretch>
            <a:fillRect/>
          </a:stretch>
        </p:blipFill>
        <p:spPr>
          <a:xfrm rot="10800000" flipV="1">
            <a:off x="959949" y="3916458"/>
            <a:ext cx="1486226" cy="1282520"/>
          </a:xfrm>
          <a:prstGeom prst="rect">
            <a:avLst/>
          </a:prstGeom>
        </p:spPr>
      </p:pic>
      <p:pic>
        <p:nvPicPr>
          <p:cNvPr id="11" name="Picture 10">
            <a:extLst>
              <a:ext uri="{FF2B5EF4-FFF2-40B4-BE49-F238E27FC236}">
                <a16:creationId xmlns:a16="http://schemas.microsoft.com/office/drawing/2014/main" id="{F2025B2F-411E-C944-8DF6-24DC730786A0}"/>
              </a:ext>
            </a:extLst>
          </p:cNvPr>
          <p:cNvPicPr>
            <a:picLocks noChangeAspect="1"/>
          </p:cNvPicPr>
          <p:nvPr/>
        </p:nvPicPr>
        <p:blipFill>
          <a:blip r:embed="rId5"/>
          <a:srcRect l="16585" r="16585"/>
          <a:stretch>
            <a:fillRect/>
          </a:stretch>
        </p:blipFill>
        <p:spPr>
          <a:xfrm>
            <a:off x="3772990" y="3916458"/>
            <a:ext cx="1503536" cy="1282520"/>
          </a:xfrm>
          <a:prstGeom prst="rect">
            <a:avLst/>
          </a:prstGeom>
        </p:spPr>
      </p:pic>
      <p:pic>
        <p:nvPicPr>
          <p:cNvPr id="12" name="Picture 5">
            <a:extLst>
              <a:ext uri="{FF2B5EF4-FFF2-40B4-BE49-F238E27FC236}">
                <a16:creationId xmlns:a16="http://schemas.microsoft.com/office/drawing/2014/main" id="{A10F4BE7-80F6-5144-BE28-45CAEB827EF9}"/>
              </a:ext>
            </a:extLst>
          </p:cNvPr>
          <p:cNvPicPr>
            <a:picLocks noChangeAspect="1"/>
          </p:cNvPicPr>
          <p:nvPr/>
        </p:nvPicPr>
        <p:blipFill>
          <a:blip r:embed="rId6"/>
          <a:srcRect b="33577"/>
          <a:stretch>
            <a:fillRect/>
          </a:stretch>
        </p:blipFill>
        <p:spPr>
          <a:xfrm>
            <a:off x="6124028" y="3891741"/>
            <a:ext cx="1496892" cy="1282520"/>
          </a:xfrm>
          <a:prstGeom prst="rect">
            <a:avLst/>
          </a:prstGeom>
        </p:spPr>
      </p:pic>
      <p:grpSp>
        <p:nvGrpSpPr>
          <p:cNvPr id="13" name="Group 12">
            <a:extLst>
              <a:ext uri="{FF2B5EF4-FFF2-40B4-BE49-F238E27FC236}">
                <a16:creationId xmlns:a16="http://schemas.microsoft.com/office/drawing/2014/main" id="{4A1718B7-287F-A249-AAC9-13D0E3BCEFC8}"/>
              </a:ext>
            </a:extLst>
          </p:cNvPr>
          <p:cNvGrpSpPr/>
          <p:nvPr/>
        </p:nvGrpSpPr>
        <p:grpSpPr>
          <a:xfrm>
            <a:off x="683569" y="3163302"/>
            <a:ext cx="2376263" cy="335646"/>
            <a:chOff x="3622" y="384651"/>
            <a:chExt cx="2470745" cy="340268"/>
          </a:xfrm>
        </p:grpSpPr>
        <p:sp>
          <p:nvSpPr>
            <p:cNvPr id="14" name="Rectangle 13">
              <a:extLst>
                <a:ext uri="{FF2B5EF4-FFF2-40B4-BE49-F238E27FC236}">
                  <a16:creationId xmlns:a16="http://schemas.microsoft.com/office/drawing/2014/main" id="{0A155E6E-716B-4644-AD69-1FBACED0FC19}"/>
                </a:ext>
              </a:extLst>
            </p:cNvPr>
            <p:cNvSpPr/>
            <p:nvPr/>
          </p:nvSpPr>
          <p:spPr>
            <a:xfrm>
              <a:off x="3622" y="384651"/>
              <a:ext cx="2470745" cy="340268"/>
            </a:xfrm>
            <a:prstGeom prst="rect">
              <a:avLst/>
            </a:prstGeom>
            <a:solidFill>
              <a:srgbClr val="F79646">
                <a:alpha val="90000"/>
                <a:tint val="40000"/>
                <a:hueOff val="0"/>
                <a:satOff val="0"/>
                <a:lumOff val="0"/>
                <a:alphaOff val="0"/>
              </a:srgbClr>
            </a:solidFill>
            <a:ln w="25400" cap="flat" cmpd="sng" algn="ctr">
              <a:solidFill>
                <a:srgbClr val="F79646">
                  <a:alpha val="90000"/>
                  <a:tint val="40000"/>
                  <a:hueOff val="0"/>
                  <a:satOff val="0"/>
                  <a:lumOff val="0"/>
                  <a:alphaOff val="0"/>
                </a:srgbClr>
              </a:solidFill>
              <a:prstDash val="solid"/>
            </a:ln>
            <a:effectLst/>
          </p:spPr>
          <p:style>
            <a:lnRef idx="2">
              <a:scrgbClr r="0" g="0" b="0"/>
            </a:lnRef>
            <a:fillRef idx="1">
              <a:scrgbClr r="0" g="0" b="0"/>
            </a:fillRef>
            <a:effectRef idx="0">
              <a:scrgbClr r="0" g="0" b="0"/>
            </a:effectRef>
            <a:fontRef idx="minor">
              <a:schemeClr val="dk1">
                <a:hueOff val="0"/>
                <a:satOff val="0"/>
                <a:lumOff val="0"/>
                <a:alphaOff val="0"/>
              </a:schemeClr>
            </a:fontRef>
          </p:style>
        </p:sp>
        <p:sp>
          <p:nvSpPr>
            <p:cNvPr id="15" name="TextBox 14">
              <a:extLst>
                <a:ext uri="{FF2B5EF4-FFF2-40B4-BE49-F238E27FC236}">
                  <a16:creationId xmlns:a16="http://schemas.microsoft.com/office/drawing/2014/main" id="{841A92C8-0EE1-0840-9F93-C34423A18B98}"/>
                </a:ext>
              </a:extLst>
            </p:cNvPr>
            <p:cNvSpPr txBox="1"/>
            <p:nvPr/>
          </p:nvSpPr>
          <p:spPr>
            <a:xfrm>
              <a:off x="3622" y="384651"/>
              <a:ext cx="2470745" cy="34026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49352" tIns="26670" rIns="149352" bIns="26670" numCol="1" spcCol="1270" anchor="ctr" anchorCtr="0">
              <a:noAutofit/>
            </a:bodyPr>
            <a:lstStyle/>
            <a:p>
              <a:pPr marL="0" lvl="0" indent="0" algn="ctr" defTabSz="933450" rtl="0">
                <a:lnSpc>
                  <a:spcPct val="90000"/>
                </a:lnSpc>
                <a:spcBef>
                  <a:spcPct val="0"/>
                </a:spcBef>
                <a:spcAft>
                  <a:spcPct val="35000"/>
                </a:spcAft>
                <a:buNone/>
              </a:pPr>
              <a:r>
                <a:rPr lang="en-GB" sz="2100" kern="1200" dirty="0">
                  <a:solidFill>
                    <a:srgbClr val="000000">
                      <a:hueOff val="0"/>
                      <a:satOff val="0"/>
                      <a:lumOff val="0"/>
                      <a:alphaOff val="0"/>
                    </a:srgbClr>
                  </a:solidFill>
                  <a:latin typeface="Arial"/>
                  <a:ea typeface="+mn-ea"/>
                  <a:cs typeface="+mn-cs"/>
                </a:rPr>
                <a:t>Commercial </a:t>
              </a:r>
            </a:p>
          </p:txBody>
        </p:sp>
      </p:grpSp>
      <p:grpSp>
        <p:nvGrpSpPr>
          <p:cNvPr id="19" name="Group 18">
            <a:extLst>
              <a:ext uri="{FF2B5EF4-FFF2-40B4-BE49-F238E27FC236}">
                <a16:creationId xmlns:a16="http://schemas.microsoft.com/office/drawing/2014/main" id="{A9CD5277-7930-2949-87DE-635D47D2272C}"/>
              </a:ext>
            </a:extLst>
          </p:cNvPr>
          <p:cNvGrpSpPr/>
          <p:nvPr/>
        </p:nvGrpSpPr>
        <p:grpSpPr>
          <a:xfrm>
            <a:off x="3336627" y="3163302"/>
            <a:ext cx="2376263" cy="335646"/>
            <a:chOff x="2474367" y="384651"/>
            <a:chExt cx="2470745" cy="340268"/>
          </a:xfrm>
        </p:grpSpPr>
        <p:sp>
          <p:nvSpPr>
            <p:cNvPr id="20" name="Rectangle 19">
              <a:extLst>
                <a:ext uri="{FF2B5EF4-FFF2-40B4-BE49-F238E27FC236}">
                  <a16:creationId xmlns:a16="http://schemas.microsoft.com/office/drawing/2014/main" id="{E08C95C4-913E-044E-955C-B07289E68179}"/>
                </a:ext>
              </a:extLst>
            </p:cNvPr>
            <p:cNvSpPr/>
            <p:nvPr/>
          </p:nvSpPr>
          <p:spPr>
            <a:xfrm>
              <a:off x="2474367" y="384651"/>
              <a:ext cx="2470745" cy="340268"/>
            </a:xfrm>
            <a:prstGeom prst="rect">
              <a:avLst/>
            </a:prstGeom>
            <a:solidFill>
              <a:srgbClr val="F79646">
                <a:alpha val="90000"/>
                <a:tint val="40000"/>
                <a:hueOff val="0"/>
                <a:satOff val="0"/>
                <a:lumOff val="0"/>
                <a:alphaOff val="0"/>
              </a:srgbClr>
            </a:solidFill>
            <a:ln w="25400" cap="flat" cmpd="sng" algn="ctr">
              <a:solidFill>
                <a:srgbClr val="F79646">
                  <a:alpha val="90000"/>
                  <a:tint val="40000"/>
                  <a:hueOff val="0"/>
                  <a:satOff val="0"/>
                  <a:lumOff val="0"/>
                  <a:alphaOff val="0"/>
                </a:srgbClr>
              </a:solidFill>
              <a:prstDash val="solid"/>
            </a:ln>
            <a:effectLst/>
          </p:spPr>
          <p:style>
            <a:lnRef idx="2">
              <a:scrgbClr r="0" g="0" b="0"/>
            </a:lnRef>
            <a:fillRef idx="1">
              <a:scrgbClr r="0" g="0" b="0"/>
            </a:fillRef>
            <a:effectRef idx="0">
              <a:scrgbClr r="0" g="0" b="0"/>
            </a:effectRef>
            <a:fontRef idx="minor">
              <a:schemeClr val="dk1">
                <a:hueOff val="0"/>
                <a:satOff val="0"/>
                <a:lumOff val="0"/>
                <a:alphaOff val="0"/>
              </a:schemeClr>
            </a:fontRef>
          </p:style>
        </p:sp>
        <p:sp>
          <p:nvSpPr>
            <p:cNvPr id="21" name="TextBox 20">
              <a:extLst>
                <a:ext uri="{FF2B5EF4-FFF2-40B4-BE49-F238E27FC236}">
                  <a16:creationId xmlns:a16="http://schemas.microsoft.com/office/drawing/2014/main" id="{AC6CC958-930A-DB49-A9F2-0AC58B081D64}"/>
                </a:ext>
              </a:extLst>
            </p:cNvPr>
            <p:cNvSpPr txBox="1"/>
            <p:nvPr/>
          </p:nvSpPr>
          <p:spPr>
            <a:xfrm>
              <a:off x="2474367" y="384651"/>
              <a:ext cx="2470745" cy="34026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49352" tIns="26670" rIns="149352" bIns="26670" numCol="1" spcCol="1270" anchor="ctr" anchorCtr="0">
              <a:noAutofit/>
            </a:bodyPr>
            <a:lstStyle/>
            <a:p>
              <a:pPr marL="0" lvl="0" indent="0" algn="ctr" defTabSz="933450">
                <a:lnSpc>
                  <a:spcPct val="90000"/>
                </a:lnSpc>
                <a:spcBef>
                  <a:spcPct val="0"/>
                </a:spcBef>
                <a:spcAft>
                  <a:spcPct val="35000"/>
                </a:spcAft>
                <a:buNone/>
              </a:pPr>
              <a:r>
                <a:rPr lang="en-GB" sz="2100" kern="1200" dirty="0">
                  <a:solidFill>
                    <a:srgbClr val="000000">
                      <a:hueOff val="0"/>
                      <a:satOff val="0"/>
                      <a:lumOff val="0"/>
                      <a:alphaOff val="0"/>
                    </a:srgbClr>
                  </a:solidFill>
                  <a:latin typeface="Arial"/>
                  <a:ea typeface="+mn-ea"/>
                  <a:cs typeface="+mn-cs"/>
                </a:rPr>
                <a:t>Specialist</a:t>
              </a:r>
            </a:p>
          </p:txBody>
        </p:sp>
      </p:grpSp>
      <p:grpSp>
        <p:nvGrpSpPr>
          <p:cNvPr id="22" name="Group 21">
            <a:extLst>
              <a:ext uri="{FF2B5EF4-FFF2-40B4-BE49-F238E27FC236}">
                <a16:creationId xmlns:a16="http://schemas.microsoft.com/office/drawing/2014/main" id="{2F5141A0-3181-B54F-990C-2FE05AC4251A}"/>
              </a:ext>
            </a:extLst>
          </p:cNvPr>
          <p:cNvGrpSpPr/>
          <p:nvPr/>
        </p:nvGrpSpPr>
        <p:grpSpPr>
          <a:xfrm>
            <a:off x="5868144" y="3068960"/>
            <a:ext cx="2234905" cy="429988"/>
            <a:chOff x="4945113" y="289086"/>
            <a:chExt cx="2470745" cy="435833"/>
          </a:xfrm>
        </p:grpSpPr>
        <p:sp>
          <p:nvSpPr>
            <p:cNvPr id="23" name="Rectangle 22">
              <a:extLst>
                <a:ext uri="{FF2B5EF4-FFF2-40B4-BE49-F238E27FC236}">
                  <a16:creationId xmlns:a16="http://schemas.microsoft.com/office/drawing/2014/main" id="{957A19DC-36D3-774E-866C-0A4ABD205879}"/>
                </a:ext>
              </a:extLst>
            </p:cNvPr>
            <p:cNvSpPr/>
            <p:nvPr/>
          </p:nvSpPr>
          <p:spPr>
            <a:xfrm>
              <a:off x="4945113" y="384651"/>
              <a:ext cx="2470745" cy="340268"/>
            </a:xfrm>
            <a:prstGeom prst="rect">
              <a:avLst/>
            </a:prstGeom>
            <a:solidFill>
              <a:srgbClr val="F79646">
                <a:alpha val="90000"/>
                <a:tint val="40000"/>
                <a:hueOff val="0"/>
                <a:satOff val="0"/>
                <a:lumOff val="0"/>
                <a:alphaOff val="0"/>
              </a:srgbClr>
            </a:solidFill>
            <a:ln w="25400" cap="flat" cmpd="sng" algn="ctr">
              <a:solidFill>
                <a:srgbClr val="F79646">
                  <a:alpha val="90000"/>
                  <a:tint val="40000"/>
                  <a:hueOff val="0"/>
                  <a:satOff val="0"/>
                  <a:lumOff val="0"/>
                  <a:alphaOff val="0"/>
                </a:srgbClr>
              </a:solidFill>
              <a:prstDash val="solid"/>
            </a:ln>
            <a:effectLst/>
          </p:spPr>
          <p:style>
            <a:lnRef idx="2">
              <a:scrgbClr r="0" g="0" b="0"/>
            </a:lnRef>
            <a:fillRef idx="1">
              <a:scrgbClr r="0" g="0" b="0"/>
            </a:fillRef>
            <a:effectRef idx="0">
              <a:scrgbClr r="0" g="0" b="0"/>
            </a:effectRef>
            <a:fontRef idx="minor">
              <a:schemeClr val="dk1">
                <a:hueOff val="0"/>
                <a:satOff val="0"/>
                <a:lumOff val="0"/>
                <a:alphaOff val="0"/>
              </a:schemeClr>
            </a:fontRef>
          </p:style>
        </p:sp>
        <p:sp>
          <p:nvSpPr>
            <p:cNvPr id="24" name="TextBox 23">
              <a:extLst>
                <a:ext uri="{FF2B5EF4-FFF2-40B4-BE49-F238E27FC236}">
                  <a16:creationId xmlns:a16="http://schemas.microsoft.com/office/drawing/2014/main" id="{3773A999-BFC4-784B-B1AD-F711B90C8FC8}"/>
                </a:ext>
              </a:extLst>
            </p:cNvPr>
            <p:cNvSpPr txBox="1"/>
            <p:nvPr/>
          </p:nvSpPr>
          <p:spPr>
            <a:xfrm>
              <a:off x="4945113" y="289086"/>
              <a:ext cx="2470745" cy="435833"/>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49352" tIns="26670" rIns="149352" bIns="26670" numCol="1" spcCol="1270" anchor="ctr" anchorCtr="0">
              <a:noAutofit/>
            </a:bodyPr>
            <a:lstStyle/>
            <a:p>
              <a:pPr marL="0" lvl="0" indent="0" algn="ctr" defTabSz="933450">
                <a:lnSpc>
                  <a:spcPct val="90000"/>
                </a:lnSpc>
                <a:spcBef>
                  <a:spcPct val="0"/>
                </a:spcBef>
                <a:spcAft>
                  <a:spcPct val="35000"/>
                </a:spcAft>
                <a:buNone/>
              </a:pPr>
              <a:r>
                <a:rPr lang="en-GB" sz="2100" kern="1200" dirty="0">
                  <a:solidFill>
                    <a:srgbClr val="000000">
                      <a:hueOff val="0"/>
                      <a:satOff val="0"/>
                      <a:lumOff val="0"/>
                      <a:alphaOff val="0"/>
                    </a:srgbClr>
                  </a:solidFill>
                  <a:latin typeface="Arial"/>
                  <a:ea typeface="+mn-ea"/>
                  <a:cs typeface="+mn-cs"/>
                </a:rPr>
                <a:t>User</a:t>
              </a:r>
            </a:p>
          </p:txBody>
        </p:sp>
      </p:grpSp>
      <p:sp>
        <p:nvSpPr>
          <p:cNvPr id="25" name="TextBox 24">
            <a:extLst>
              <a:ext uri="{FF2B5EF4-FFF2-40B4-BE49-F238E27FC236}">
                <a16:creationId xmlns:a16="http://schemas.microsoft.com/office/drawing/2014/main" id="{182CD319-0B9B-DF4B-B46E-F43E26FC764E}"/>
              </a:ext>
            </a:extLst>
          </p:cNvPr>
          <p:cNvSpPr txBox="1"/>
          <p:nvPr/>
        </p:nvSpPr>
        <p:spPr>
          <a:xfrm>
            <a:off x="851937" y="3553187"/>
            <a:ext cx="1702250" cy="338554"/>
          </a:xfrm>
          <a:prstGeom prst="rect">
            <a:avLst/>
          </a:prstGeom>
          <a:noFill/>
        </p:spPr>
        <p:txBody>
          <a:bodyPr wrap="square" rtlCol="0">
            <a:spAutoFit/>
          </a:bodyPr>
          <a:lstStyle/>
          <a:p>
            <a:r>
              <a:rPr lang="en-GB" sz="1600" dirty="0"/>
              <a:t>Doreen Vintner</a:t>
            </a:r>
          </a:p>
        </p:txBody>
      </p:sp>
      <p:sp>
        <p:nvSpPr>
          <p:cNvPr id="26" name="TextBox 25">
            <a:extLst>
              <a:ext uri="{FF2B5EF4-FFF2-40B4-BE49-F238E27FC236}">
                <a16:creationId xmlns:a16="http://schemas.microsoft.com/office/drawing/2014/main" id="{C92A7F1B-192E-A949-B29B-072606059A23}"/>
              </a:ext>
            </a:extLst>
          </p:cNvPr>
          <p:cNvSpPr txBox="1"/>
          <p:nvPr/>
        </p:nvSpPr>
        <p:spPr>
          <a:xfrm>
            <a:off x="3772990" y="3536818"/>
            <a:ext cx="1503536" cy="338554"/>
          </a:xfrm>
          <a:prstGeom prst="rect">
            <a:avLst/>
          </a:prstGeom>
          <a:noFill/>
        </p:spPr>
        <p:txBody>
          <a:bodyPr wrap="square" rtlCol="0">
            <a:spAutoFit/>
          </a:bodyPr>
          <a:lstStyle/>
          <a:p>
            <a:r>
              <a:rPr lang="en-GB" sz="1600" dirty="0"/>
              <a:t>Omar King</a:t>
            </a:r>
          </a:p>
        </p:txBody>
      </p:sp>
      <p:sp>
        <p:nvSpPr>
          <p:cNvPr id="27" name="TextBox 26">
            <a:extLst>
              <a:ext uri="{FF2B5EF4-FFF2-40B4-BE49-F238E27FC236}">
                <a16:creationId xmlns:a16="http://schemas.microsoft.com/office/drawing/2014/main" id="{3CAB5164-BB00-6D4E-93F8-299A6EDA43D7}"/>
              </a:ext>
            </a:extLst>
          </p:cNvPr>
          <p:cNvSpPr txBox="1"/>
          <p:nvPr/>
        </p:nvSpPr>
        <p:spPr>
          <a:xfrm>
            <a:off x="6016016" y="3536818"/>
            <a:ext cx="1496892" cy="584775"/>
          </a:xfrm>
          <a:prstGeom prst="rect">
            <a:avLst/>
          </a:prstGeom>
          <a:noFill/>
        </p:spPr>
        <p:txBody>
          <a:bodyPr wrap="square" rtlCol="0">
            <a:spAutoFit/>
          </a:bodyPr>
          <a:lstStyle/>
          <a:p>
            <a:r>
              <a:rPr lang="en-GB" sz="1600" dirty="0"/>
              <a:t>Suha Madani</a:t>
            </a:r>
          </a:p>
          <a:p>
            <a:endParaRPr lang="en-GB" sz="1600" dirty="0"/>
          </a:p>
        </p:txBody>
      </p:sp>
      <p:pic>
        <p:nvPicPr>
          <p:cNvPr id="28" name="Picture 27">
            <a:extLst>
              <a:ext uri="{FF2B5EF4-FFF2-40B4-BE49-F238E27FC236}">
                <a16:creationId xmlns:a16="http://schemas.microsoft.com/office/drawing/2014/main" id="{047A2892-1C02-6340-AFBF-962183FA4FE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53448" y="894040"/>
            <a:ext cx="1859460" cy="1531879"/>
          </a:xfrm>
          <a:prstGeom prst="rect">
            <a:avLst/>
          </a:prstGeom>
        </p:spPr>
      </p:pic>
      <p:sp>
        <p:nvSpPr>
          <p:cNvPr id="4" name="TextBox 3">
            <a:extLst>
              <a:ext uri="{FF2B5EF4-FFF2-40B4-BE49-F238E27FC236}">
                <a16:creationId xmlns:a16="http://schemas.microsoft.com/office/drawing/2014/main" id="{4990A264-5B77-BC41-BFD2-094FFE3848FD}"/>
              </a:ext>
            </a:extLst>
          </p:cNvPr>
          <p:cNvSpPr txBox="1"/>
          <p:nvPr/>
        </p:nvSpPr>
        <p:spPr>
          <a:xfrm>
            <a:off x="5968896" y="2359786"/>
            <a:ext cx="1544012" cy="369332"/>
          </a:xfrm>
          <a:prstGeom prst="rect">
            <a:avLst/>
          </a:prstGeom>
          <a:noFill/>
        </p:spPr>
        <p:txBody>
          <a:bodyPr wrap="none" rtlCol="0">
            <a:spAutoFit/>
          </a:bodyPr>
          <a:lstStyle/>
          <a:p>
            <a:r>
              <a:rPr lang="en-US" dirty="0"/>
              <a:t>Paul </a:t>
            </a:r>
            <a:r>
              <a:rPr lang="en-US" dirty="0" err="1"/>
              <a:t>Ranson</a:t>
            </a:r>
            <a:endParaRPr lang="en-US" dirty="0"/>
          </a:p>
        </p:txBody>
      </p:sp>
      <p:sp>
        <p:nvSpPr>
          <p:cNvPr id="16" name="TextBox 15">
            <a:extLst>
              <a:ext uri="{FF2B5EF4-FFF2-40B4-BE49-F238E27FC236}">
                <a16:creationId xmlns:a16="http://schemas.microsoft.com/office/drawing/2014/main" id="{6D9694BD-1F06-3D44-8D89-FC3B12EE09D6}"/>
              </a:ext>
            </a:extLst>
          </p:cNvPr>
          <p:cNvSpPr txBox="1"/>
          <p:nvPr/>
        </p:nvSpPr>
        <p:spPr>
          <a:xfrm>
            <a:off x="6016016" y="493270"/>
            <a:ext cx="1096775" cy="400110"/>
          </a:xfrm>
          <a:prstGeom prst="rect">
            <a:avLst/>
          </a:prstGeom>
          <a:noFill/>
        </p:spPr>
        <p:txBody>
          <a:bodyPr wrap="none" rtlCol="0">
            <a:spAutoFit/>
          </a:bodyPr>
          <a:lstStyle/>
          <a:p>
            <a:r>
              <a:rPr lang="en-US" sz="2000" dirty="0"/>
              <a:t>Adviser</a:t>
            </a:r>
          </a:p>
        </p:txBody>
      </p:sp>
    </p:spTree>
    <p:extLst>
      <p:ext uri="{BB962C8B-B14F-4D97-AF65-F5344CB8AC3E}">
        <p14:creationId xmlns:p14="http://schemas.microsoft.com/office/powerpoint/2010/main" val="13873863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04B454-0178-714D-B48D-C27943BF98A3}"/>
              </a:ext>
            </a:extLst>
          </p:cNvPr>
          <p:cNvSpPr>
            <a:spLocks noGrp="1"/>
          </p:cNvSpPr>
          <p:nvPr>
            <p:ph type="title"/>
          </p:nvPr>
        </p:nvSpPr>
        <p:spPr/>
        <p:txBody>
          <a:bodyPr/>
          <a:lstStyle/>
          <a:p>
            <a:r>
              <a:rPr lang="en-US" dirty="0"/>
              <a:t>User Stories</a:t>
            </a:r>
          </a:p>
        </p:txBody>
      </p:sp>
      <p:pic>
        <p:nvPicPr>
          <p:cNvPr id="5" name="Content Placeholder 4" descr="A screenshot of a cell phone&#10;&#10;Description automatically generated">
            <a:extLst>
              <a:ext uri="{FF2B5EF4-FFF2-40B4-BE49-F238E27FC236}">
                <a16:creationId xmlns:a16="http://schemas.microsoft.com/office/drawing/2014/main" id="{5B03762B-B3F7-5E4D-BCC8-81F74869C0A0}"/>
              </a:ext>
            </a:extLst>
          </p:cNvPr>
          <p:cNvPicPr>
            <a:picLocks noGrp="1" noChangeAspect="1"/>
          </p:cNvPicPr>
          <p:nvPr>
            <p:ph sz="quarter" idx="1"/>
          </p:nvPr>
        </p:nvPicPr>
        <p:blipFill>
          <a:blip r:embed="rId2">
            <a:extLst>
              <a:ext uri="{28A0092B-C50C-407E-A947-70E740481C1C}">
                <a14:useLocalDpi xmlns:a14="http://schemas.microsoft.com/office/drawing/2010/main" val="0"/>
              </a:ext>
            </a:extLst>
          </a:blip>
          <a:stretch>
            <a:fillRect/>
          </a:stretch>
        </p:blipFill>
        <p:spPr>
          <a:xfrm>
            <a:off x="1259631" y="1600200"/>
            <a:ext cx="6048673" cy="4873625"/>
          </a:xfrm>
        </p:spPr>
      </p:pic>
    </p:spTree>
    <p:extLst>
      <p:ext uri="{BB962C8B-B14F-4D97-AF65-F5344CB8AC3E}">
        <p14:creationId xmlns:p14="http://schemas.microsoft.com/office/powerpoint/2010/main" val="37105441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CF12F4-3DFF-1F46-A2EC-1CB20F1A73CE}"/>
              </a:ext>
            </a:extLst>
          </p:cNvPr>
          <p:cNvSpPr>
            <a:spLocks noGrp="1"/>
          </p:cNvSpPr>
          <p:nvPr>
            <p:ph type="title"/>
          </p:nvPr>
        </p:nvSpPr>
        <p:spPr>
          <a:xfrm>
            <a:off x="457200" y="116632"/>
            <a:ext cx="7467600" cy="576064"/>
          </a:xfrm>
        </p:spPr>
        <p:txBody>
          <a:bodyPr/>
          <a:lstStyle/>
          <a:p>
            <a:r>
              <a:rPr lang="en-US" dirty="0"/>
              <a:t>Brown Paper Planning</a:t>
            </a:r>
          </a:p>
        </p:txBody>
      </p:sp>
      <p:pic>
        <p:nvPicPr>
          <p:cNvPr id="5" name="Content Placeholder 4">
            <a:extLst>
              <a:ext uri="{FF2B5EF4-FFF2-40B4-BE49-F238E27FC236}">
                <a16:creationId xmlns:a16="http://schemas.microsoft.com/office/drawing/2014/main" id="{CC2C8522-EE11-9242-8BFB-42619288F24D}"/>
              </a:ext>
            </a:extLst>
          </p:cNvPr>
          <p:cNvPicPr>
            <a:picLocks noGrp="1" noChangeAspect="1"/>
          </p:cNvPicPr>
          <p:nvPr>
            <p:ph sz="quarter" idx="1"/>
          </p:nvPr>
        </p:nvPicPr>
        <p:blipFill>
          <a:blip r:embed="rId3">
            <a:extLst>
              <a:ext uri="{28A0092B-C50C-407E-A947-70E740481C1C}">
                <a14:useLocalDpi xmlns:a14="http://schemas.microsoft.com/office/drawing/2010/main" val="0"/>
              </a:ext>
            </a:extLst>
          </a:blip>
          <a:stretch>
            <a:fillRect/>
          </a:stretch>
        </p:blipFill>
        <p:spPr>
          <a:xfrm>
            <a:off x="1238672" y="692696"/>
            <a:ext cx="6285656" cy="2880320"/>
          </a:xfrm>
        </p:spPr>
      </p:pic>
      <p:pic>
        <p:nvPicPr>
          <p:cNvPr id="4" name="Picture 3" descr="A picture containing snow, table, refrigerator&#10;&#10;Description automatically generated">
            <a:extLst>
              <a:ext uri="{FF2B5EF4-FFF2-40B4-BE49-F238E27FC236}">
                <a16:creationId xmlns:a16="http://schemas.microsoft.com/office/drawing/2014/main" id="{27F55A59-70F9-0543-B45E-B6B9CA3A636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38672" y="3717032"/>
            <a:ext cx="6285656" cy="3024336"/>
          </a:xfrm>
          <a:prstGeom prst="rect">
            <a:avLst/>
          </a:prstGeom>
        </p:spPr>
      </p:pic>
    </p:spTree>
    <p:extLst>
      <p:ext uri="{BB962C8B-B14F-4D97-AF65-F5344CB8AC3E}">
        <p14:creationId xmlns:p14="http://schemas.microsoft.com/office/powerpoint/2010/main" val="23970798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A69523-409E-684D-BCD5-5345082D1BA7}"/>
              </a:ext>
            </a:extLst>
          </p:cNvPr>
          <p:cNvSpPr>
            <a:spLocks noGrp="1"/>
          </p:cNvSpPr>
          <p:nvPr>
            <p:ph type="title"/>
          </p:nvPr>
        </p:nvSpPr>
        <p:spPr>
          <a:xfrm>
            <a:off x="439102" y="118147"/>
            <a:ext cx="7355161" cy="620238"/>
          </a:xfrm>
        </p:spPr>
        <p:txBody>
          <a:bodyPr>
            <a:normAutofit/>
          </a:bodyPr>
          <a:lstStyle/>
          <a:p>
            <a:pPr algn="ctr"/>
            <a:r>
              <a:rPr lang="en-US" dirty="0"/>
              <a:t>User Stories</a:t>
            </a:r>
          </a:p>
        </p:txBody>
      </p:sp>
      <p:grpSp>
        <p:nvGrpSpPr>
          <p:cNvPr id="29" name="Group 28">
            <a:extLst>
              <a:ext uri="{FF2B5EF4-FFF2-40B4-BE49-F238E27FC236}">
                <a16:creationId xmlns:a16="http://schemas.microsoft.com/office/drawing/2014/main" id="{EDF63098-0479-4944-BED7-22EEA8D4AD4B}"/>
              </a:ext>
            </a:extLst>
          </p:cNvPr>
          <p:cNvGrpSpPr/>
          <p:nvPr/>
        </p:nvGrpSpPr>
        <p:grpSpPr>
          <a:xfrm>
            <a:off x="238883" y="1301889"/>
            <a:ext cx="2456996" cy="5378093"/>
            <a:chOff x="528296" y="1596040"/>
            <a:chExt cx="2456996" cy="5378093"/>
          </a:xfrm>
        </p:grpSpPr>
        <p:pic>
          <p:nvPicPr>
            <p:cNvPr id="6" name="Picture 5">
              <a:extLst>
                <a:ext uri="{FF2B5EF4-FFF2-40B4-BE49-F238E27FC236}">
                  <a16:creationId xmlns:a16="http://schemas.microsoft.com/office/drawing/2014/main" id="{01EC6B96-8FBB-604B-B6D0-539CA8B8129F}"/>
                </a:ext>
              </a:extLst>
            </p:cNvPr>
            <p:cNvPicPr>
              <a:picLocks noChangeAspect="1"/>
            </p:cNvPicPr>
            <p:nvPr/>
          </p:nvPicPr>
          <p:blipFill rotWithShape="1">
            <a:blip r:embed="rId3"/>
            <a:srcRect l="5728" t="80044" r="8088" b="2803"/>
            <a:stretch/>
          </p:blipFill>
          <p:spPr>
            <a:xfrm>
              <a:off x="539552" y="1596040"/>
              <a:ext cx="2445740" cy="1276038"/>
            </a:xfrm>
            <a:prstGeom prst="rect">
              <a:avLst/>
            </a:prstGeom>
          </p:spPr>
        </p:pic>
        <p:pic>
          <p:nvPicPr>
            <p:cNvPr id="7" name="Picture 6">
              <a:extLst>
                <a:ext uri="{FF2B5EF4-FFF2-40B4-BE49-F238E27FC236}">
                  <a16:creationId xmlns:a16="http://schemas.microsoft.com/office/drawing/2014/main" id="{8154DFEB-6461-4032-8F26-80F01686E0D6}"/>
                </a:ext>
              </a:extLst>
            </p:cNvPr>
            <p:cNvPicPr>
              <a:picLocks noChangeAspect="1"/>
            </p:cNvPicPr>
            <p:nvPr/>
          </p:nvPicPr>
          <p:blipFill rotWithShape="1">
            <a:blip r:embed="rId4"/>
            <a:srcRect l="9820" t="18582" r="7540" b="64266"/>
            <a:stretch/>
          </p:blipFill>
          <p:spPr>
            <a:xfrm>
              <a:off x="528296" y="2662997"/>
              <a:ext cx="2445740" cy="1276037"/>
            </a:xfrm>
            <a:prstGeom prst="rect">
              <a:avLst/>
            </a:prstGeom>
          </p:spPr>
        </p:pic>
        <p:pic>
          <p:nvPicPr>
            <p:cNvPr id="8" name="Picture 7">
              <a:extLst>
                <a:ext uri="{FF2B5EF4-FFF2-40B4-BE49-F238E27FC236}">
                  <a16:creationId xmlns:a16="http://schemas.microsoft.com/office/drawing/2014/main" id="{B7C25AD3-A8D2-4E13-920C-FF7312162776}"/>
                </a:ext>
              </a:extLst>
            </p:cNvPr>
            <p:cNvPicPr>
              <a:picLocks noChangeAspect="1"/>
            </p:cNvPicPr>
            <p:nvPr/>
          </p:nvPicPr>
          <p:blipFill rotWithShape="1">
            <a:blip r:embed="rId3"/>
            <a:srcRect l="7495" t="48598" r="10067" b="35679"/>
            <a:stretch/>
          </p:blipFill>
          <p:spPr>
            <a:xfrm>
              <a:off x="568050" y="3705310"/>
              <a:ext cx="2339404" cy="1169702"/>
            </a:xfrm>
            <a:prstGeom prst="rect">
              <a:avLst/>
            </a:prstGeom>
          </p:spPr>
        </p:pic>
        <p:pic>
          <p:nvPicPr>
            <p:cNvPr id="9" name="Picture 8">
              <a:extLst>
                <a:ext uri="{FF2B5EF4-FFF2-40B4-BE49-F238E27FC236}">
                  <a16:creationId xmlns:a16="http://schemas.microsoft.com/office/drawing/2014/main" id="{1CE31239-4052-46E3-AAD6-0D56674FD245}"/>
                </a:ext>
              </a:extLst>
            </p:cNvPr>
            <p:cNvPicPr>
              <a:picLocks noChangeAspect="1"/>
            </p:cNvPicPr>
            <p:nvPr/>
          </p:nvPicPr>
          <p:blipFill rotWithShape="1">
            <a:blip r:embed="rId3"/>
            <a:srcRect l="7495" t="32876" r="10067" b="51402"/>
            <a:stretch/>
          </p:blipFill>
          <p:spPr>
            <a:xfrm>
              <a:off x="589829" y="4634729"/>
              <a:ext cx="2339404" cy="1169702"/>
            </a:xfrm>
            <a:prstGeom prst="rect">
              <a:avLst/>
            </a:prstGeom>
          </p:spPr>
        </p:pic>
        <p:grpSp>
          <p:nvGrpSpPr>
            <p:cNvPr id="3" name="Group 2">
              <a:extLst>
                <a:ext uri="{FF2B5EF4-FFF2-40B4-BE49-F238E27FC236}">
                  <a16:creationId xmlns:a16="http://schemas.microsoft.com/office/drawing/2014/main" id="{8AD8B335-F42C-4AB3-B902-CB46F164BCAE}"/>
                </a:ext>
              </a:extLst>
            </p:cNvPr>
            <p:cNvGrpSpPr/>
            <p:nvPr/>
          </p:nvGrpSpPr>
          <p:grpSpPr>
            <a:xfrm>
              <a:off x="528296" y="5804431"/>
              <a:ext cx="2370854" cy="1169702"/>
              <a:chOff x="3419872" y="2531343"/>
              <a:chExt cx="4584402" cy="1833761"/>
            </a:xfrm>
          </p:grpSpPr>
          <p:pic>
            <p:nvPicPr>
              <p:cNvPr id="10" name="Picture 9">
                <a:extLst>
                  <a:ext uri="{FF2B5EF4-FFF2-40B4-BE49-F238E27FC236}">
                    <a16:creationId xmlns:a16="http://schemas.microsoft.com/office/drawing/2014/main" id="{FBF0D483-BBCA-42C3-91A9-BFCD795D7759}"/>
                  </a:ext>
                </a:extLst>
              </p:cNvPr>
              <p:cNvPicPr>
                <a:picLocks noChangeAspect="1"/>
              </p:cNvPicPr>
              <p:nvPr/>
            </p:nvPicPr>
            <p:blipFill rotWithShape="1">
              <a:blip r:embed="rId5"/>
              <a:srcRect l="5535" t="38929" r="9621" b="47103"/>
              <a:stretch/>
            </p:blipFill>
            <p:spPr>
              <a:xfrm>
                <a:off x="3419872" y="2531343"/>
                <a:ext cx="4584402" cy="1833761"/>
              </a:xfrm>
              <a:prstGeom prst="rect">
                <a:avLst/>
              </a:prstGeom>
            </p:spPr>
          </p:pic>
          <p:pic>
            <p:nvPicPr>
              <p:cNvPr id="11" name="Picture 10">
                <a:extLst>
                  <a:ext uri="{FF2B5EF4-FFF2-40B4-BE49-F238E27FC236}">
                    <a16:creationId xmlns:a16="http://schemas.microsoft.com/office/drawing/2014/main" id="{FEC46D12-438D-423A-B97D-78187D84C9CA}"/>
                  </a:ext>
                </a:extLst>
              </p:cNvPr>
              <p:cNvPicPr>
                <a:picLocks noChangeAspect="1"/>
              </p:cNvPicPr>
              <p:nvPr/>
            </p:nvPicPr>
            <p:blipFill rotWithShape="1">
              <a:blip r:embed="rId5"/>
              <a:srcRect l="62097" t="47468" r="29823" b="49872"/>
              <a:stretch/>
            </p:blipFill>
            <p:spPr>
              <a:xfrm>
                <a:off x="6156176" y="3280405"/>
                <a:ext cx="257752" cy="206201"/>
              </a:xfrm>
              <a:prstGeom prst="rect">
                <a:avLst/>
              </a:prstGeom>
            </p:spPr>
          </p:pic>
        </p:grpSp>
      </p:grpSp>
      <p:grpSp>
        <p:nvGrpSpPr>
          <p:cNvPr id="30" name="Group 29">
            <a:extLst>
              <a:ext uri="{FF2B5EF4-FFF2-40B4-BE49-F238E27FC236}">
                <a16:creationId xmlns:a16="http://schemas.microsoft.com/office/drawing/2014/main" id="{97539765-0FC1-478E-A662-7BF52AEC3F90}"/>
              </a:ext>
            </a:extLst>
          </p:cNvPr>
          <p:cNvGrpSpPr/>
          <p:nvPr/>
        </p:nvGrpSpPr>
        <p:grpSpPr>
          <a:xfrm>
            <a:off x="2893813" y="1351882"/>
            <a:ext cx="2707244" cy="5345333"/>
            <a:chOff x="2985026" y="1334649"/>
            <a:chExt cx="2707244" cy="5345333"/>
          </a:xfrm>
        </p:grpSpPr>
        <p:pic>
          <p:nvPicPr>
            <p:cNvPr id="12" name="Picture 11">
              <a:extLst>
                <a:ext uri="{FF2B5EF4-FFF2-40B4-BE49-F238E27FC236}">
                  <a16:creationId xmlns:a16="http://schemas.microsoft.com/office/drawing/2014/main" id="{5596CD2F-20D0-4001-80ED-A172C1E77B8E}"/>
                </a:ext>
              </a:extLst>
            </p:cNvPr>
            <p:cNvPicPr>
              <a:picLocks noChangeAspect="1"/>
            </p:cNvPicPr>
            <p:nvPr/>
          </p:nvPicPr>
          <p:blipFill rotWithShape="1">
            <a:blip r:embed="rId3"/>
            <a:srcRect l="3748" t="18582" r="10067" b="67125"/>
            <a:stretch/>
          </p:blipFill>
          <p:spPr>
            <a:xfrm>
              <a:off x="2985026" y="1334649"/>
              <a:ext cx="2445740" cy="1063367"/>
            </a:xfrm>
            <a:prstGeom prst="rect">
              <a:avLst/>
            </a:prstGeom>
          </p:spPr>
        </p:pic>
        <p:pic>
          <p:nvPicPr>
            <p:cNvPr id="13" name="Picture 12">
              <a:extLst>
                <a:ext uri="{FF2B5EF4-FFF2-40B4-BE49-F238E27FC236}">
                  <a16:creationId xmlns:a16="http://schemas.microsoft.com/office/drawing/2014/main" id="{749030C9-8CB3-429C-8D96-B4AFDDFFC9B6}"/>
                </a:ext>
              </a:extLst>
            </p:cNvPr>
            <p:cNvPicPr>
              <a:picLocks noChangeAspect="1"/>
            </p:cNvPicPr>
            <p:nvPr/>
          </p:nvPicPr>
          <p:blipFill rotWithShape="1">
            <a:blip r:embed="rId4"/>
            <a:srcRect l="9820" t="68610" r="7540" b="17097"/>
            <a:stretch/>
          </p:blipFill>
          <p:spPr>
            <a:xfrm>
              <a:off x="3164656" y="2365632"/>
              <a:ext cx="2445740" cy="1063368"/>
            </a:xfrm>
            <a:prstGeom prst="rect">
              <a:avLst/>
            </a:prstGeom>
          </p:spPr>
        </p:pic>
        <p:pic>
          <p:nvPicPr>
            <p:cNvPr id="14" name="Picture 13">
              <a:extLst>
                <a:ext uri="{FF2B5EF4-FFF2-40B4-BE49-F238E27FC236}">
                  <a16:creationId xmlns:a16="http://schemas.microsoft.com/office/drawing/2014/main" id="{E785D5C2-C80B-400A-96EC-7C60D7C8DF3A}"/>
                </a:ext>
              </a:extLst>
            </p:cNvPr>
            <p:cNvPicPr>
              <a:picLocks noChangeAspect="1"/>
            </p:cNvPicPr>
            <p:nvPr/>
          </p:nvPicPr>
          <p:blipFill rotWithShape="1">
            <a:blip r:embed="rId5"/>
            <a:srcRect l="5880" t="20952" r="9276" b="63683"/>
            <a:stretch/>
          </p:blipFill>
          <p:spPr>
            <a:xfrm>
              <a:off x="3070049" y="3393417"/>
              <a:ext cx="2445740" cy="1169703"/>
            </a:xfrm>
            <a:prstGeom prst="rect">
              <a:avLst/>
            </a:prstGeom>
          </p:spPr>
        </p:pic>
        <p:pic>
          <p:nvPicPr>
            <p:cNvPr id="15" name="Picture 14">
              <a:extLst>
                <a:ext uri="{FF2B5EF4-FFF2-40B4-BE49-F238E27FC236}">
                  <a16:creationId xmlns:a16="http://schemas.microsoft.com/office/drawing/2014/main" id="{085B14A6-EBEA-452E-AAB3-50989EB921E0}"/>
                </a:ext>
              </a:extLst>
            </p:cNvPr>
            <p:cNvPicPr>
              <a:picLocks noChangeAspect="1"/>
            </p:cNvPicPr>
            <p:nvPr/>
          </p:nvPicPr>
          <p:blipFill rotWithShape="1">
            <a:blip r:embed="rId5"/>
            <a:srcRect l="3393" t="68159" r="8369" b="16476"/>
            <a:stretch/>
          </p:blipFill>
          <p:spPr>
            <a:xfrm>
              <a:off x="2994261" y="4388819"/>
              <a:ext cx="2616135" cy="1169702"/>
            </a:xfrm>
            <a:prstGeom prst="rect">
              <a:avLst/>
            </a:prstGeom>
          </p:spPr>
        </p:pic>
        <p:pic>
          <p:nvPicPr>
            <p:cNvPr id="16" name="Picture 15">
              <a:extLst>
                <a:ext uri="{FF2B5EF4-FFF2-40B4-BE49-F238E27FC236}">
                  <a16:creationId xmlns:a16="http://schemas.microsoft.com/office/drawing/2014/main" id="{6520B3E7-3878-4C1C-A803-4944D709F4E6}"/>
                </a:ext>
              </a:extLst>
            </p:cNvPr>
            <p:cNvPicPr>
              <a:picLocks noChangeAspect="1"/>
            </p:cNvPicPr>
            <p:nvPr/>
          </p:nvPicPr>
          <p:blipFill rotWithShape="1">
            <a:blip r:embed="rId5"/>
            <a:srcRect l="6788" t="53032" r="8370" b="31603"/>
            <a:stretch/>
          </p:blipFill>
          <p:spPr>
            <a:xfrm>
              <a:off x="3033856" y="5510280"/>
              <a:ext cx="2658414" cy="1169702"/>
            </a:xfrm>
            <a:prstGeom prst="rect">
              <a:avLst/>
            </a:prstGeom>
          </p:spPr>
        </p:pic>
      </p:grpSp>
      <p:sp>
        <p:nvSpPr>
          <p:cNvPr id="21" name="Rectangle 20">
            <a:extLst>
              <a:ext uri="{FF2B5EF4-FFF2-40B4-BE49-F238E27FC236}">
                <a16:creationId xmlns:a16="http://schemas.microsoft.com/office/drawing/2014/main" id="{9E4892C5-1069-4544-B194-FEFBEC22CD4E}"/>
              </a:ext>
            </a:extLst>
          </p:cNvPr>
          <p:cNvSpPr/>
          <p:nvPr/>
        </p:nvSpPr>
        <p:spPr>
          <a:xfrm>
            <a:off x="1057138" y="412951"/>
            <a:ext cx="757925" cy="861774"/>
          </a:xfrm>
          <a:prstGeom prst="rect">
            <a:avLst/>
          </a:prstGeom>
          <a:noFill/>
        </p:spPr>
        <p:txBody>
          <a:bodyPr wrap="square" lIns="91440" tIns="45720" rIns="91440" bIns="45720">
            <a:spAutoFit/>
          </a:bodyPr>
          <a:lstStyle/>
          <a:p>
            <a:pPr algn="ctr"/>
            <a:r>
              <a:rPr lang="en-US" sz="5000" b="0" cap="none" spc="0" dirty="0">
                <a:ln w="0"/>
                <a:solidFill>
                  <a:schemeClr val="tx1"/>
                </a:solidFill>
                <a:effectLst>
                  <a:outerShdw blurRad="38100" dist="19050" dir="2700000" algn="tl" rotWithShape="0">
                    <a:schemeClr val="dk1">
                      <a:alpha val="40000"/>
                    </a:schemeClr>
                  </a:outerShdw>
                </a:effectLst>
              </a:rPr>
              <a:t>1</a:t>
            </a:r>
          </a:p>
        </p:txBody>
      </p:sp>
      <p:sp>
        <p:nvSpPr>
          <p:cNvPr id="22" name="Rectangle 21">
            <a:extLst>
              <a:ext uri="{FF2B5EF4-FFF2-40B4-BE49-F238E27FC236}">
                <a16:creationId xmlns:a16="http://schemas.microsoft.com/office/drawing/2014/main" id="{C9B656F0-9CDB-4B9B-AFA6-C4E4D50618EF}"/>
              </a:ext>
            </a:extLst>
          </p:cNvPr>
          <p:cNvSpPr/>
          <p:nvPr/>
        </p:nvSpPr>
        <p:spPr>
          <a:xfrm>
            <a:off x="3630868" y="468387"/>
            <a:ext cx="757926" cy="861774"/>
          </a:xfrm>
          <a:prstGeom prst="rect">
            <a:avLst/>
          </a:prstGeom>
          <a:noFill/>
        </p:spPr>
        <p:txBody>
          <a:bodyPr wrap="square" lIns="91440" tIns="45720" rIns="91440" bIns="45720">
            <a:spAutoFit/>
          </a:bodyPr>
          <a:lstStyle/>
          <a:p>
            <a:pPr algn="ctr"/>
            <a:r>
              <a:rPr lang="en-US" sz="5000" dirty="0">
                <a:ln w="0"/>
                <a:effectLst>
                  <a:outerShdw blurRad="38100" dist="19050" dir="2700000" algn="tl" rotWithShape="0">
                    <a:schemeClr val="dk1">
                      <a:alpha val="40000"/>
                    </a:schemeClr>
                  </a:outerShdw>
                </a:effectLst>
              </a:rPr>
              <a:t>2</a:t>
            </a:r>
            <a:endParaRPr lang="en-US" sz="5000" b="0" cap="none" spc="0" dirty="0">
              <a:ln w="0"/>
              <a:solidFill>
                <a:schemeClr val="tx1"/>
              </a:solidFill>
              <a:effectLst>
                <a:outerShdw blurRad="38100" dist="19050" dir="2700000" algn="tl" rotWithShape="0">
                  <a:schemeClr val="dk1">
                    <a:alpha val="40000"/>
                  </a:schemeClr>
                </a:outerShdw>
              </a:effectLst>
            </a:endParaRPr>
          </a:p>
        </p:txBody>
      </p:sp>
      <p:sp>
        <p:nvSpPr>
          <p:cNvPr id="23" name="Rectangle 22">
            <a:extLst>
              <a:ext uri="{FF2B5EF4-FFF2-40B4-BE49-F238E27FC236}">
                <a16:creationId xmlns:a16="http://schemas.microsoft.com/office/drawing/2014/main" id="{D802ED1C-E114-4033-83E4-FD3CF446E956}"/>
              </a:ext>
            </a:extLst>
          </p:cNvPr>
          <p:cNvSpPr/>
          <p:nvPr/>
        </p:nvSpPr>
        <p:spPr>
          <a:xfrm>
            <a:off x="6715414" y="409591"/>
            <a:ext cx="757925" cy="861774"/>
          </a:xfrm>
          <a:prstGeom prst="rect">
            <a:avLst/>
          </a:prstGeom>
          <a:noFill/>
        </p:spPr>
        <p:txBody>
          <a:bodyPr wrap="square" lIns="91440" tIns="45720" rIns="91440" bIns="45720">
            <a:spAutoFit/>
          </a:bodyPr>
          <a:lstStyle/>
          <a:p>
            <a:pPr algn="ctr"/>
            <a:r>
              <a:rPr lang="en-US" sz="5000" dirty="0">
                <a:ln w="0"/>
                <a:effectLst>
                  <a:outerShdw blurRad="38100" dist="19050" dir="2700000" algn="tl" rotWithShape="0">
                    <a:schemeClr val="dk1">
                      <a:alpha val="40000"/>
                    </a:schemeClr>
                  </a:outerShdw>
                </a:effectLst>
              </a:rPr>
              <a:t>3</a:t>
            </a:r>
            <a:endParaRPr lang="en-US" sz="5000" b="0" cap="none" spc="0" dirty="0">
              <a:ln w="0"/>
              <a:solidFill>
                <a:schemeClr val="tx1"/>
              </a:solidFill>
              <a:effectLst>
                <a:outerShdw blurRad="38100" dist="19050" dir="2700000" algn="tl" rotWithShape="0">
                  <a:schemeClr val="dk1">
                    <a:alpha val="40000"/>
                  </a:schemeClr>
                </a:outerShdw>
              </a:effectLst>
            </a:endParaRPr>
          </a:p>
        </p:txBody>
      </p:sp>
      <p:grpSp>
        <p:nvGrpSpPr>
          <p:cNvPr id="35" name="Group 34">
            <a:extLst>
              <a:ext uri="{FF2B5EF4-FFF2-40B4-BE49-F238E27FC236}">
                <a16:creationId xmlns:a16="http://schemas.microsoft.com/office/drawing/2014/main" id="{DC93D47F-D96A-406E-8E04-08D9D18A4328}"/>
              </a:ext>
            </a:extLst>
          </p:cNvPr>
          <p:cNvGrpSpPr/>
          <p:nvPr/>
        </p:nvGrpSpPr>
        <p:grpSpPr>
          <a:xfrm>
            <a:off x="5802140" y="1253933"/>
            <a:ext cx="2474525" cy="5586947"/>
            <a:chOff x="5866399" y="1211655"/>
            <a:chExt cx="2474525" cy="5586947"/>
          </a:xfrm>
        </p:grpSpPr>
        <p:pic>
          <p:nvPicPr>
            <p:cNvPr id="31" name="Picture 30">
              <a:extLst>
                <a:ext uri="{FF2B5EF4-FFF2-40B4-BE49-F238E27FC236}">
                  <a16:creationId xmlns:a16="http://schemas.microsoft.com/office/drawing/2014/main" id="{5F8E73BF-E20D-4A21-9815-C593B8AC25C0}"/>
                </a:ext>
              </a:extLst>
            </p:cNvPr>
            <p:cNvPicPr>
              <a:picLocks noChangeAspect="1"/>
            </p:cNvPicPr>
            <p:nvPr/>
          </p:nvPicPr>
          <p:blipFill rotWithShape="1">
            <a:blip r:embed="rId3"/>
            <a:srcRect l="7495" t="62796" r="6319" b="20100"/>
            <a:stretch/>
          </p:blipFill>
          <p:spPr>
            <a:xfrm>
              <a:off x="5880790" y="1211655"/>
              <a:ext cx="2445742" cy="1272471"/>
            </a:xfrm>
            <a:prstGeom prst="rect">
              <a:avLst/>
            </a:prstGeom>
          </p:spPr>
        </p:pic>
        <p:pic>
          <p:nvPicPr>
            <p:cNvPr id="32" name="Picture 31">
              <a:extLst>
                <a:ext uri="{FF2B5EF4-FFF2-40B4-BE49-F238E27FC236}">
                  <a16:creationId xmlns:a16="http://schemas.microsoft.com/office/drawing/2014/main" id="{4FFAA7E5-8EFE-4280-A305-5E2D245383D2}"/>
                </a:ext>
              </a:extLst>
            </p:cNvPr>
            <p:cNvPicPr>
              <a:picLocks noChangeAspect="1"/>
            </p:cNvPicPr>
            <p:nvPr/>
          </p:nvPicPr>
          <p:blipFill rotWithShape="1">
            <a:blip r:embed="rId4"/>
            <a:srcRect l="8895" t="81657" r="10174" b="1238"/>
            <a:stretch/>
          </p:blipFill>
          <p:spPr>
            <a:xfrm>
              <a:off x="5866638" y="2335082"/>
              <a:ext cx="2395143" cy="1272471"/>
            </a:xfrm>
            <a:prstGeom prst="rect">
              <a:avLst/>
            </a:prstGeom>
          </p:spPr>
        </p:pic>
        <p:pic>
          <p:nvPicPr>
            <p:cNvPr id="33" name="Picture 32">
              <a:extLst>
                <a:ext uri="{FF2B5EF4-FFF2-40B4-BE49-F238E27FC236}">
                  <a16:creationId xmlns:a16="http://schemas.microsoft.com/office/drawing/2014/main" id="{D87CEF8F-24A6-42BD-90EB-B150DDF63BA7}"/>
                </a:ext>
              </a:extLst>
            </p:cNvPr>
            <p:cNvPicPr>
              <a:picLocks noChangeAspect="1"/>
            </p:cNvPicPr>
            <p:nvPr/>
          </p:nvPicPr>
          <p:blipFill rotWithShape="1">
            <a:blip r:embed="rId5"/>
            <a:srcRect l="5463" t="82094" r="9694" b="3660"/>
            <a:stretch/>
          </p:blipFill>
          <p:spPr>
            <a:xfrm>
              <a:off x="5866399" y="3404002"/>
              <a:ext cx="2474525" cy="1084554"/>
            </a:xfrm>
            <a:prstGeom prst="rect">
              <a:avLst/>
            </a:prstGeom>
          </p:spPr>
        </p:pic>
        <p:pic>
          <p:nvPicPr>
            <p:cNvPr id="34" name="Picture 33">
              <a:extLst>
                <a:ext uri="{FF2B5EF4-FFF2-40B4-BE49-F238E27FC236}">
                  <a16:creationId xmlns:a16="http://schemas.microsoft.com/office/drawing/2014/main" id="{BD276F73-A4D9-4073-8EA5-31702039EE8F}"/>
                </a:ext>
              </a:extLst>
            </p:cNvPr>
            <p:cNvPicPr>
              <a:picLocks noChangeAspect="1"/>
            </p:cNvPicPr>
            <p:nvPr/>
          </p:nvPicPr>
          <p:blipFill rotWithShape="1">
            <a:blip r:embed="rId4"/>
            <a:srcRect l="8124" t="35799" r="9236" b="33158"/>
            <a:stretch/>
          </p:blipFill>
          <p:spPr>
            <a:xfrm>
              <a:off x="5895183" y="4489196"/>
              <a:ext cx="2445741" cy="2309406"/>
            </a:xfrm>
            <a:prstGeom prst="rect">
              <a:avLst/>
            </a:prstGeom>
          </p:spPr>
        </p:pic>
      </p:grpSp>
    </p:spTree>
    <p:extLst>
      <p:ext uri="{BB962C8B-B14F-4D97-AF65-F5344CB8AC3E}">
        <p14:creationId xmlns:p14="http://schemas.microsoft.com/office/powerpoint/2010/main" val="27193805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79BE33C-7953-4541-9E20-480B6183854E}"/>
              </a:ext>
            </a:extLst>
          </p:cNvPr>
          <p:cNvGrpSpPr/>
          <p:nvPr/>
        </p:nvGrpSpPr>
        <p:grpSpPr>
          <a:xfrm>
            <a:off x="5508104" y="368660"/>
            <a:ext cx="2760572" cy="6489340"/>
            <a:chOff x="5508104" y="368660"/>
            <a:chExt cx="2760572" cy="6489340"/>
          </a:xfrm>
        </p:grpSpPr>
        <p:pic>
          <p:nvPicPr>
            <p:cNvPr id="4" name="Picture 3">
              <a:extLst>
                <a:ext uri="{FF2B5EF4-FFF2-40B4-BE49-F238E27FC236}">
                  <a16:creationId xmlns:a16="http://schemas.microsoft.com/office/drawing/2014/main" id="{B92B596F-230A-2645-97F5-42F9FCB73C09}"/>
                </a:ext>
              </a:extLst>
            </p:cNvPr>
            <p:cNvPicPr>
              <a:picLocks noChangeAspect="1"/>
            </p:cNvPicPr>
            <p:nvPr/>
          </p:nvPicPr>
          <p:blipFill rotWithShape="1">
            <a:blip r:embed="rId2"/>
            <a:srcRect t="9051"/>
            <a:stretch/>
          </p:blipFill>
          <p:spPr>
            <a:xfrm>
              <a:off x="5508104" y="620688"/>
              <a:ext cx="2760572" cy="6237312"/>
            </a:xfrm>
            <a:prstGeom prst="rect">
              <a:avLst/>
            </a:prstGeom>
          </p:spPr>
        </p:pic>
        <p:pic>
          <p:nvPicPr>
            <p:cNvPr id="6" name="Picture 5">
              <a:extLst>
                <a:ext uri="{FF2B5EF4-FFF2-40B4-BE49-F238E27FC236}">
                  <a16:creationId xmlns:a16="http://schemas.microsoft.com/office/drawing/2014/main" id="{CA4A9C71-08CA-4178-9429-A77E252C60A7}"/>
                </a:ext>
              </a:extLst>
            </p:cNvPr>
            <p:cNvPicPr>
              <a:picLocks noChangeAspect="1"/>
            </p:cNvPicPr>
            <p:nvPr/>
          </p:nvPicPr>
          <p:blipFill rotWithShape="1">
            <a:blip r:embed="rId3"/>
            <a:srcRect t="97035" b="-1"/>
            <a:stretch/>
          </p:blipFill>
          <p:spPr>
            <a:xfrm>
              <a:off x="6888390" y="368660"/>
              <a:ext cx="995978" cy="792088"/>
            </a:xfrm>
            <a:prstGeom prst="rect">
              <a:avLst/>
            </a:prstGeom>
          </p:spPr>
        </p:pic>
      </p:grpSp>
      <p:grpSp>
        <p:nvGrpSpPr>
          <p:cNvPr id="3" name="Group 2">
            <a:extLst>
              <a:ext uri="{FF2B5EF4-FFF2-40B4-BE49-F238E27FC236}">
                <a16:creationId xmlns:a16="http://schemas.microsoft.com/office/drawing/2014/main" id="{F977C69E-E8A9-4B91-9F36-4CC4DAEE49D2}"/>
              </a:ext>
            </a:extLst>
          </p:cNvPr>
          <p:cNvGrpSpPr/>
          <p:nvPr/>
        </p:nvGrpSpPr>
        <p:grpSpPr>
          <a:xfrm>
            <a:off x="755576" y="728700"/>
            <a:ext cx="2592288" cy="6011458"/>
            <a:chOff x="755576" y="728700"/>
            <a:chExt cx="2592288" cy="6011458"/>
          </a:xfrm>
        </p:grpSpPr>
        <p:pic>
          <p:nvPicPr>
            <p:cNvPr id="5" name="Picture 4">
              <a:extLst>
                <a:ext uri="{FF2B5EF4-FFF2-40B4-BE49-F238E27FC236}">
                  <a16:creationId xmlns:a16="http://schemas.microsoft.com/office/drawing/2014/main" id="{04C0B465-826A-8848-8DA5-FEE0A694F4B6}"/>
                </a:ext>
              </a:extLst>
            </p:cNvPr>
            <p:cNvPicPr>
              <a:picLocks noChangeAspect="1"/>
            </p:cNvPicPr>
            <p:nvPr/>
          </p:nvPicPr>
          <p:blipFill rotWithShape="1">
            <a:blip r:embed="rId3"/>
            <a:srcRect t="9768"/>
            <a:stretch/>
          </p:blipFill>
          <p:spPr>
            <a:xfrm>
              <a:off x="755576" y="764704"/>
              <a:ext cx="2592288" cy="5975454"/>
            </a:xfrm>
            <a:prstGeom prst="rect">
              <a:avLst/>
            </a:prstGeom>
          </p:spPr>
        </p:pic>
        <p:pic>
          <p:nvPicPr>
            <p:cNvPr id="7" name="Picture 6">
              <a:extLst>
                <a:ext uri="{FF2B5EF4-FFF2-40B4-BE49-F238E27FC236}">
                  <a16:creationId xmlns:a16="http://schemas.microsoft.com/office/drawing/2014/main" id="{695C71ED-78D2-4579-93AC-9CFC6B85E793}"/>
                </a:ext>
              </a:extLst>
            </p:cNvPr>
            <p:cNvPicPr>
              <a:picLocks noChangeAspect="1"/>
            </p:cNvPicPr>
            <p:nvPr/>
          </p:nvPicPr>
          <p:blipFill rotWithShape="1">
            <a:blip r:embed="rId3"/>
            <a:srcRect t="97035" b="-1"/>
            <a:stretch/>
          </p:blipFill>
          <p:spPr>
            <a:xfrm>
              <a:off x="2051720" y="728700"/>
              <a:ext cx="995978" cy="432048"/>
            </a:xfrm>
            <a:prstGeom prst="rect">
              <a:avLst/>
            </a:prstGeom>
          </p:spPr>
        </p:pic>
      </p:grpSp>
      <p:sp>
        <p:nvSpPr>
          <p:cNvPr id="8" name="Rectangle 7">
            <a:extLst>
              <a:ext uri="{FF2B5EF4-FFF2-40B4-BE49-F238E27FC236}">
                <a16:creationId xmlns:a16="http://schemas.microsoft.com/office/drawing/2014/main" id="{F41A7549-B976-4978-8EE8-179CFF43C074}"/>
              </a:ext>
            </a:extLst>
          </p:cNvPr>
          <p:cNvSpPr/>
          <p:nvPr/>
        </p:nvSpPr>
        <p:spPr>
          <a:xfrm>
            <a:off x="1637593" y="0"/>
            <a:ext cx="569388" cy="923330"/>
          </a:xfrm>
          <a:prstGeom prst="rect">
            <a:avLst/>
          </a:prstGeom>
          <a:noFill/>
        </p:spPr>
        <p:txBody>
          <a:bodyPr wrap="none" lIns="91440" tIns="45720" rIns="91440" bIns="45720">
            <a:spAutoFit/>
          </a:bodyPr>
          <a:lstStyle/>
          <a:p>
            <a:pPr algn="ctr"/>
            <a:r>
              <a:rPr lang="en-US" sz="5400" dirty="0">
                <a:ln w="0"/>
                <a:effectLst>
                  <a:outerShdw blurRad="38100" dist="19050" dir="2700000" algn="tl" rotWithShape="0">
                    <a:schemeClr val="dk1">
                      <a:alpha val="40000"/>
                    </a:schemeClr>
                  </a:outerShdw>
                </a:effectLst>
              </a:rPr>
              <a:t>4</a:t>
            </a:r>
            <a:endParaRPr lang="en-US" sz="5400" b="0" cap="none" spc="0" dirty="0">
              <a:ln w="0"/>
              <a:solidFill>
                <a:schemeClr val="tx1"/>
              </a:solidFill>
              <a:effectLst>
                <a:outerShdw blurRad="38100" dist="19050" dir="2700000" algn="tl" rotWithShape="0">
                  <a:schemeClr val="dk1">
                    <a:alpha val="40000"/>
                  </a:schemeClr>
                </a:outerShdw>
              </a:effectLst>
            </a:endParaRPr>
          </a:p>
        </p:txBody>
      </p:sp>
      <p:sp>
        <p:nvSpPr>
          <p:cNvPr id="9" name="Rectangle 8">
            <a:extLst>
              <a:ext uri="{FF2B5EF4-FFF2-40B4-BE49-F238E27FC236}">
                <a16:creationId xmlns:a16="http://schemas.microsoft.com/office/drawing/2014/main" id="{A16D190E-6B02-4DFF-89D7-96546C22932E}"/>
              </a:ext>
            </a:extLst>
          </p:cNvPr>
          <p:cNvSpPr/>
          <p:nvPr/>
        </p:nvSpPr>
        <p:spPr>
          <a:xfrm>
            <a:off x="6648987" y="0"/>
            <a:ext cx="569388" cy="923330"/>
          </a:xfrm>
          <a:prstGeom prst="rect">
            <a:avLst/>
          </a:prstGeom>
          <a:noFill/>
        </p:spPr>
        <p:txBody>
          <a:bodyPr wrap="none" lIns="91440" tIns="45720" rIns="91440" bIns="45720">
            <a:spAutoFit/>
          </a:bodyPr>
          <a:lstStyle/>
          <a:p>
            <a:pPr algn="ctr"/>
            <a:r>
              <a:rPr lang="en-US" sz="5400" dirty="0">
                <a:ln w="0"/>
                <a:effectLst>
                  <a:outerShdw blurRad="38100" dist="19050" dir="2700000" algn="tl" rotWithShape="0">
                    <a:schemeClr val="dk1">
                      <a:alpha val="40000"/>
                    </a:schemeClr>
                  </a:outerShdw>
                </a:effectLst>
              </a:rPr>
              <a:t>5</a:t>
            </a:r>
            <a:endParaRPr lang="en-US" sz="5400" b="0"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2586306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1985A3-2955-A644-8F66-FC8BAB4C0255}"/>
              </a:ext>
            </a:extLst>
          </p:cNvPr>
          <p:cNvSpPr>
            <a:spLocks noGrp="1"/>
          </p:cNvSpPr>
          <p:nvPr>
            <p:ph type="title"/>
          </p:nvPr>
        </p:nvSpPr>
        <p:spPr/>
        <p:txBody>
          <a:bodyPr/>
          <a:lstStyle/>
          <a:p>
            <a:r>
              <a:rPr lang="en-US" dirty="0"/>
              <a:t>The CHEVRON</a:t>
            </a:r>
          </a:p>
        </p:txBody>
      </p:sp>
      <p:pic>
        <p:nvPicPr>
          <p:cNvPr id="4" name="Google Shape;196;p21">
            <a:extLst>
              <a:ext uri="{FF2B5EF4-FFF2-40B4-BE49-F238E27FC236}">
                <a16:creationId xmlns:a16="http://schemas.microsoft.com/office/drawing/2014/main" id="{756D1395-2F80-554E-9031-1C7694D9F496}"/>
              </a:ext>
            </a:extLst>
          </p:cNvPr>
          <p:cNvPicPr preferRelativeResize="0">
            <a:picLocks noGrp="1"/>
          </p:cNvPicPr>
          <p:nvPr>
            <p:ph sz="quarter" idx="1"/>
          </p:nvPr>
        </p:nvPicPr>
        <p:blipFill rotWithShape="1">
          <a:blip r:embed="rId3">
            <a:alphaModFix/>
          </a:blip>
          <a:srcRect l="2649" r="2648"/>
          <a:stretch/>
        </p:blipFill>
        <p:spPr>
          <a:xfrm>
            <a:off x="2814421" y="1828800"/>
            <a:ext cx="2753158" cy="3200400"/>
          </a:xfrm>
          <a:prstGeom prst="rect">
            <a:avLst/>
          </a:prstGeom>
          <a:noFill/>
          <a:ln>
            <a:noFill/>
          </a:ln>
        </p:spPr>
      </p:pic>
    </p:spTree>
    <p:extLst>
      <p:ext uri="{BB962C8B-B14F-4D97-AF65-F5344CB8AC3E}">
        <p14:creationId xmlns:p14="http://schemas.microsoft.com/office/powerpoint/2010/main" val="26782745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4F55D6-EC49-6347-9351-CB5A9081097A}"/>
              </a:ext>
            </a:extLst>
          </p:cNvPr>
          <p:cNvSpPr>
            <a:spLocks noGrp="1"/>
          </p:cNvSpPr>
          <p:nvPr>
            <p:ph type="title"/>
          </p:nvPr>
        </p:nvSpPr>
        <p:spPr>
          <a:xfrm>
            <a:off x="457200" y="274638"/>
            <a:ext cx="7467600" cy="634082"/>
          </a:xfrm>
        </p:spPr>
        <p:txBody>
          <a:bodyPr/>
          <a:lstStyle/>
          <a:p>
            <a:r>
              <a:rPr lang="en-US" dirty="0"/>
              <a:t>The Iron Triangle</a:t>
            </a:r>
          </a:p>
        </p:txBody>
      </p:sp>
      <p:pic>
        <p:nvPicPr>
          <p:cNvPr id="4" name="Picture 3">
            <a:extLst>
              <a:ext uri="{FF2B5EF4-FFF2-40B4-BE49-F238E27FC236}">
                <a16:creationId xmlns:a16="http://schemas.microsoft.com/office/drawing/2014/main" id="{7002DD3E-7620-4F42-8B69-F14AEBF07DAA}"/>
              </a:ext>
            </a:extLst>
          </p:cNvPr>
          <p:cNvPicPr>
            <a:picLocks noChangeAspect="1"/>
          </p:cNvPicPr>
          <p:nvPr/>
        </p:nvPicPr>
        <p:blipFill>
          <a:blip r:embed="rId3"/>
          <a:stretch>
            <a:fillRect/>
          </a:stretch>
        </p:blipFill>
        <p:spPr>
          <a:xfrm>
            <a:off x="2123728" y="915932"/>
            <a:ext cx="4662260" cy="3096344"/>
          </a:xfrm>
          <a:prstGeom prst="rect">
            <a:avLst/>
          </a:prstGeom>
        </p:spPr>
      </p:pic>
      <p:sp>
        <p:nvSpPr>
          <p:cNvPr id="7" name="Rectangle 6">
            <a:extLst>
              <a:ext uri="{FF2B5EF4-FFF2-40B4-BE49-F238E27FC236}">
                <a16:creationId xmlns:a16="http://schemas.microsoft.com/office/drawing/2014/main" id="{C147CEB1-D963-CD43-B917-7F551173F700}"/>
              </a:ext>
            </a:extLst>
          </p:cNvPr>
          <p:cNvSpPr/>
          <p:nvPr/>
        </p:nvSpPr>
        <p:spPr>
          <a:xfrm>
            <a:off x="3230722" y="2996952"/>
            <a:ext cx="2448272" cy="64807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Shifting to warehouse</a:t>
            </a:r>
          </a:p>
        </p:txBody>
      </p:sp>
      <p:sp>
        <p:nvSpPr>
          <p:cNvPr id="3" name="TextBox 2">
            <a:extLst>
              <a:ext uri="{FF2B5EF4-FFF2-40B4-BE49-F238E27FC236}">
                <a16:creationId xmlns:a16="http://schemas.microsoft.com/office/drawing/2014/main" id="{43495801-5608-9749-8884-E23C670B0CA1}"/>
              </a:ext>
            </a:extLst>
          </p:cNvPr>
          <p:cNvSpPr txBox="1"/>
          <p:nvPr/>
        </p:nvSpPr>
        <p:spPr>
          <a:xfrm>
            <a:off x="3643532" y="4768948"/>
            <a:ext cx="184731" cy="369332"/>
          </a:xfrm>
          <a:prstGeom prst="rect">
            <a:avLst/>
          </a:prstGeom>
          <a:noFill/>
        </p:spPr>
        <p:txBody>
          <a:bodyPr wrap="none" rtlCol="0">
            <a:spAutoFit/>
          </a:bodyPr>
          <a:lstStyle/>
          <a:p>
            <a:endParaRPr lang="en-US" dirty="0"/>
          </a:p>
        </p:txBody>
      </p:sp>
      <p:sp>
        <p:nvSpPr>
          <p:cNvPr id="5" name="TextBox 4">
            <a:extLst>
              <a:ext uri="{FF2B5EF4-FFF2-40B4-BE49-F238E27FC236}">
                <a16:creationId xmlns:a16="http://schemas.microsoft.com/office/drawing/2014/main" id="{D7E769AA-102B-9B42-9CCD-E849DEAC714F}"/>
              </a:ext>
            </a:extLst>
          </p:cNvPr>
          <p:cNvSpPr txBox="1"/>
          <p:nvPr/>
        </p:nvSpPr>
        <p:spPr>
          <a:xfrm>
            <a:off x="643558" y="4353449"/>
            <a:ext cx="7622600" cy="1200329"/>
          </a:xfrm>
          <a:prstGeom prst="rect">
            <a:avLst/>
          </a:prstGeom>
          <a:noFill/>
        </p:spPr>
        <p:txBody>
          <a:bodyPr wrap="none" rtlCol="0">
            <a:spAutoFit/>
          </a:bodyPr>
          <a:lstStyle/>
          <a:p>
            <a:pPr algn="ctr"/>
            <a:r>
              <a:rPr lang="en-IN" dirty="0"/>
              <a:t>The Iron triangle talks about the constraints which are likely to occur</a:t>
            </a:r>
          </a:p>
          <a:p>
            <a:pPr algn="ctr"/>
            <a:r>
              <a:rPr lang="en-IN" dirty="0"/>
              <a:t> in the project. Here the main task is to shift </a:t>
            </a:r>
          </a:p>
          <a:p>
            <a:pPr algn="ctr"/>
            <a:r>
              <a:rPr lang="en-IN" dirty="0"/>
              <a:t>the material to the warehouse and in this respect</a:t>
            </a:r>
          </a:p>
          <a:p>
            <a:pPr algn="ctr"/>
            <a:r>
              <a:rPr lang="en-IN" dirty="0"/>
              <a:t> the time, costs and the scope are the basic constraints.</a:t>
            </a:r>
            <a:endParaRPr lang="en-US" dirty="0"/>
          </a:p>
        </p:txBody>
      </p:sp>
    </p:spTree>
    <p:extLst>
      <p:ext uri="{BB962C8B-B14F-4D97-AF65-F5344CB8AC3E}">
        <p14:creationId xmlns:p14="http://schemas.microsoft.com/office/powerpoint/2010/main" val="36608461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7467600" cy="620688"/>
          </a:xfrm>
        </p:spPr>
        <p:txBody>
          <a:bodyPr/>
          <a:lstStyle/>
          <a:p>
            <a:r>
              <a:rPr lang="en-IN" dirty="0"/>
              <a:t>Gannt Chart  </a:t>
            </a:r>
          </a:p>
        </p:txBody>
      </p:sp>
      <p:pic>
        <p:nvPicPr>
          <p:cNvPr id="3" name="Picture 2">
            <a:extLst>
              <a:ext uri="{FF2B5EF4-FFF2-40B4-BE49-F238E27FC236}">
                <a16:creationId xmlns:a16="http://schemas.microsoft.com/office/drawing/2014/main" id="{D631EF9D-DB44-674B-8281-9DEA13AE267F}"/>
              </a:ext>
            </a:extLst>
          </p:cNvPr>
          <p:cNvPicPr>
            <a:picLocks noChangeAspect="1"/>
          </p:cNvPicPr>
          <p:nvPr/>
        </p:nvPicPr>
        <p:blipFill>
          <a:blip r:embed="rId3"/>
          <a:stretch>
            <a:fillRect/>
          </a:stretch>
        </p:blipFill>
        <p:spPr>
          <a:xfrm>
            <a:off x="89756" y="1417638"/>
            <a:ext cx="8964488" cy="3977376"/>
          </a:xfrm>
          <a:prstGeom prst="rect">
            <a:avLst/>
          </a:prstGeom>
        </p:spPr>
      </p:pic>
      <p:sp>
        <p:nvSpPr>
          <p:cNvPr id="5" name="TextBox 4">
            <a:extLst>
              <a:ext uri="{FF2B5EF4-FFF2-40B4-BE49-F238E27FC236}">
                <a16:creationId xmlns:a16="http://schemas.microsoft.com/office/drawing/2014/main" id="{BFE0218B-DBF8-4042-916C-130979599C4C}"/>
              </a:ext>
            </a:extLst>
          </p:cNvPr>
          <p:cNvSpPr txBox="1"/>
          <p:nvPr/>
        </p:nvSpPr>
        <p:spPr>
          <a:xfrm>
            <a:off x="251520" y="671677"/>
            <a:ext cx="10657184" cy="369332"/>
          </a:xfrm>
          <a:prstGeom prst="rect">
            <a:avLst/>
          </a:prstGeom>
          <a:noFill/>
        </p:spPr>
        <p:txBody>
          <a:bodyPr wrap="square" rtlCol="0">
            <a:spAutoFit/>
          </a:bodyPr>
          <a:lstStyle/>
          <a:p>
            <a:r>
              <a:rPr lang="en-IN" sz="1400" dirty="0"/>
              <a:t>The Gantt chart is prepared in order to conclude the time required for executing the whole process</a:t>
            </a:r>
            <a:r>
              <a:rPr lang="en-IN" dirty="0"/>
              <a:t>.</a:t>
            </a:r>
            <a:endParaRPr lang="en-US" dirty="0"/>
          </a:p>
        </p:txBody>
      </p:sp>
    </p:spTree>
    <p:extLst>
      <p:ext uri="{BB962C8B-B14F-4D97-AF65-F5344CB8AC3E}">
        <p14:creationId xmlns:p14="http://schemas.microsoft.com/office/powerpoint/2010/main" val="35971471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A9ED95-222A-C341-ACF3-5926563CAD27}"/>
              </a:ext>
            </a:extLst>
          </p:cNvPr>
          <p:cNvSpPr>
            <a:spLocks noGrp="1"/>
          </p:cNvSpPr>
          <p:nvPr>
            <p:ph type="title"/>
          </p:nvPr>
        </p:nvSpPr>
        <p:spPr/>
        <p:txBody>
          <a:bodyPr/>
          <a:lstStyle/>
          <a:p>
            <a:r>
              <a:rPr lang="en-US" dirty="0"/>
              <a:t>Gantt Chart</a:t>
            </a:r>
          </a:p>
        </p:txBody>
      </p:sp>
      <p:sp>
        <p:nvSpPr>
          <p:cNvPr id="3" name="Content Placeholder 2">
            <a:extLst>
              <a:ext uri="{FF2B5EF4-FFF2-40B4-BE49-F238E27FC236}">
                <a16:creationId xmlns:a16="http://schemas.microsoft.com/office/drawing/2014/main" id="{E095D336-FE62-CC44-91E8-A526B47CD4BB}"/>
              </a:ext>
            </a:extLst>
          </p:cNvPr>
          <p:cNvSpPr>
            <a:spLocks noGrp="1"/>
          </p:cNvSpPr>
          <p:nvPr>
            <p:ph sz="quarter" idx="1"/>
          </p:nvPr>
        </p:nvSpPr>
        <p:spPr/>
        <p:txBody>
          <a:bodyPr/>
          <a:lstStyle/>
          <a:p>
            <a:endParaRPr lang="en-US"/>
          </a:p>
        </p:txBody>
      </p:sp>
      <p:graphicFrame>
        <p:nvGraphicFramePr>
          <p:cNvPr id="4" name="Table 3">
            <a:extLst>
              <a:ext uri="{FF2B5EF4-FFF2-40B4-BE49-F238E27FC236}">
                <a16:creationId xmlns:a16="http://schemas.microsoft.com/office/drawing/2014/main" id="{0C8AF04E-F6B9-A843-85A9-103D6BCF9FE9}"/>
              </a:ext>
            </a:extLst>
          </p:cNvPr>
          <p:cNvGraphicFramePr>
            <a:graphicFrameLocks noGrp="1"/>
          </p:cNvGraphicFramePr>
          <p:nvPr>
            <p:extLst>
              <p:ext uri="{D42A27DB-BD31-4B8C-83A1-F6EECF244321}">
                <p14:modId xmlns:p14="http://schemas.microsoft.com/office/powerpoint/2010/main" val="4273551534"/>
              </p:ext>
            </p:extLst>
          </p:nvPr>
        </p:nvGraphicFramePr>
        <p:xfrm>
          <a:off x="457205" y="1600200"/>
          <a:ext cx="7467595" cy="4805146"/>
        </p:xfrm>
        <a:graphic>
          <a:graphicData uri="http://schemas.openxmlformats.org/drawingml/2006/table">
            <a:tbl>
              <a:tblPr>
                <a:tableStyleId>{5C22544A-7EE6-4342-B048-85BDC9FD1C3A}</a:tableStyleId>
              </a:tblPr>
              <a:tblGrid>
                <a:gridCol w="401315">
                  <a:extLst>
                    <a:ext uri="{9D8B030D-6E8A-4147-A177-3AD203B41FA5}">
                      <a16:colId xmlns:a16="http://schemas.microsoft.com/office/drawing/2014/main" val="3843954862"/>
                    </a:ext>
                  </a:extLst>
                </a:gridCol>
                <a:gridCol w="1510834">
                  <a:extLst>
                    <a:ext uri="{9D8B030D-6E8A-4147-A177-3AD203B41FA5}">
                      <a16:colId xmlns:a16="http://schemas.microsoft.com/office/drawing/2014/main" val="1226052451"/>
                    </a:ext>
                  </a:extLst>
                </a:gridCol>
                <a:gridCol w="684597">
                  <a:extLst>
                    <a:ext uri="{9D8B030D-6E8A-4147-A177-3AD203B41FA5}">
                      <a16:colId xmlns:a16="http://schemas.microsoft.com/office/drawing/2014/main" val="851172011"/>
                    </a:ext>
                  </a:extLst>
                </a:gridCol>
                <a:gridCol w="684597">
                  <a:extLst>
                    <a:ext uri="{9D8B030D-6E8A-4147-A177-3AD203B41FA5}">
                      <a16:colId xmlns:a16="http://schemas.microsoft.com/office/drawing/2014/main" val="1258844987"/>
                    </a:ext>
                  </a:extLst>
                </a:gridCol>
                <a:gridCol w="149509">
                  <a:extLst>
                    <a:ext uri="{9D8B030D-6E8A-4147-A177-3AD203B41FA5}">
                      <a16:colId xmlns:a16="http://schemas.microsoft.com/office/drawing/2014/main" val="2527372819"/>
                    </a:ext>
                  </a:extLst>
                </a:gridCol>
                <a:gridCol w="149509">
                  <a:extLst>
                    <a:ext uri="{9D8B030D-6E8A-4147-A177-3AD203B41FA5}">
                      <a16:colId xmlns:a16="http://schemas.microsoft.com/office/drawing/2014/main" val="1531243791"/>
                    </a:ext>
                  </a:extLst>
                </a:gridCol>
                <a:gridCol w="149509">
                  <a:extLst>
                    <a:ext uri="{9D8B030D-6E8A-4147-A177-3AD203B41FA5}">
                      <a16:colId xmlns:a16="http://schemas.microsoft.com/office/drawing/2014/main" val="1975482959"/>
                    </a:ext>
                  </a:extLst>
                </a:gridCol>
                <a:gridCol w="149509">
                  <a:extLst>
                    <a:ext uri="{9D8B030D-6E8A-4147-A177-3AD203B41FA5}">
                      <a16:colId xmlns:a16="http://schemas.microsoft.com/office/drawing/2014/main" val="596031438"/>
                    </a:ext>
                  </a:extLst>
                </a:gridCol>
                <a:gridCol w="149509">
                  <a:extLst>
                    <a:ext uri="{9D8B030D-6E8A-4147-A177-3AD203B41FA5}">
                      <a16:colId xmlns:a16="http://schemas.microsoft.com/office/drawing/2014/main" val="1399028692"/>
                    </a:ext>
                  </a:extLst>
                </a:gridCol>
                <a:gridCol w="149509">
                  <a:extLst>
                    <a:ext uri="{9D8B030D-6E8A-4147-A177-3AD203B41FA5}">
                      <a16:colId xmlns:a16="http://schemas.microsoft.com/office/drawing/2014/main" val="2240881708"/>
                    </a:ext>
                  </a:extLst>
                </a:gridCol>
                <a:gridCol w="149509">
                  <a:extLst>
                    <a:ext uri="{9D8B030D-6E8A-4147-A177-3AD203B41FA5}">
                      <a16:colId xmlns:a16="http://schemas.microsoft.com/office/drawing/2014/main" val="3609362457"/>
                    </a:ext>
                  </a:extLst>
                </a:gridCol>
                <a:gridCol w="149509">
                  <a:extLst>
                    <a:ext uri="{9D8B030D-6E8A-4147-A177-3AD203B41FA5}">
                      <a16:colId xmlns:a16="http://schemas.microsoft.com/office/drawing/2014/main" val="202227571"/>
                    </a:ext>
                  </a:extLst>
                </a:gridCol>
                <a:gridCol w="149509">
                  <a:extLst>
                    <a:ext uri="{9D8B030D-6E8A-4147-A177-3AD203B41FA5}">
                      <a16:colId xmlns:a16="http://schemas.microsoft.com/office/drawing/2014/main" val="3899186411"/>
                    </a:ext>
                  </a:extLst>
                </a:gridCol>
                <a:gridCol w="149509">
                  <a:extLst>
                    <a:ext uri="{9D8B030D-6E8A-4147-A177-3AD203B41FA5}">
                      <a16:colId xmlns:a16="http://schemas.microsoft.com/office/drawing/2014/main" val="2636018514"/>
                    </a:ext>
                  </a:extLst>
                </a:gridCol>
                <a:gridCol w="149509">
                  <a:extLst>
                    <a:ext uri="{9D8B030D-6E8A-4147-A177-3AD203B41FA5}">
                      <a16:colId xmlns:a16="http://schemas.microsoft.com/office/drawing/2014/main" val="626884235"/>
                    </a:ext>
                  </a:extLst>
                </a:gridCol>
                <a:gridCol w="149509">
                  <a:extLst>
                    <a:ext uri="{9D8B030D-6E8A-4147-A177-3AD203B41FA5}">
                      <a16:colId xmlns:a16="http://schemas.microsoft.com/office/drawing/2014/main" val="2134827750"/>
                    </a:ext>
                  </a:extLst>
                </a:gridCol>
                <a:gridCol w="149509">
                  <a:extLst>
                    <a:ext uri="{9D8B030D-6E8A-4147-A177-3AD203B41FA5}">
                      <a16:colId xmlns:a16="http://schemas.microsoft.com/office/drawing/2014/main" val="2900359978"/>
                    </a:ext>
                  </a:extLst>
                </a:gridCol>
                <a:gridCol w="149509">
                  <a:extLst>
                    <a:ext uri="{9D8B030D-6E8A-4147-A177-3AD203B41FA5}">
                      <a16:colId xmlns:a16="http://schemas.microsoft.com/office/drawing/2014/main" val="2603125296"/>
                    </a:ext>
                  </a:extLst>
                </a:gridCol>
                <a:gridCol w="149509">
                  <a:extLst>
                    <a:ext uri="{9D8B030D-6E8A-4147-A177-3AD203B41FA5}">
                      <a16:colId xmlns:a16="http://schemas.microsoft.com/office/drawing/2014/main" val="3506981722"/>
                    </a:ext>
                  </a:extLst>
                </a:gridCol>
                <a:gridCol w="149509">
                  <a:extLst>
                    <a:ext uri="{9D8B030D-6E8A-4147-A177-3AD203B41FA5}">
                      <a16:colId xmlns:a16="http://schemas.microsoft.com/office/drawing/2014/main" val="2420809833"/>
                    </a:ext>
                  </a:extLst>
                </a:gridCol>
                <a:gridCol w="149509">
                  <a:extLst>
                    <a:ext uri="{9D8B030D-6E8A-4147-A177-3AD203B41FA5}">
                      <a16:colId xmlns:a16="http://schemas.microsoft.com/office/drawing/2014/main" val="704817504"/>
                    </a:ext>
                  </a:extLst>
                </a:gridCol>
                <a:gridCol w="149509">
                  <a:extLst>
                    <a:ext uri="{9D8B030D-6E8A-4147-A177-3AD203B41FA5}">
                      <a16:colId xmlns:a16="http://schemas.microsoft.com/office/drawing/2014/main" val="2593871814"/>
                    </a:ext>
                  </a:extLst>
                </a:gridCol>
                <a:gridCol w="149509">
                  <a:extLst>
                    <a:ext uri="{9D8B030D-6E8A-4147-A177-3AD203B41FA5}">
                      <a16:colId xmlns:a16="http://schemas.microsoft.com/office/drawing/2014/main" val="905044224"/>
                    </a:ext>
                  </a:extLst>
                </a:gridCol>
                <a:gridCol w="149509">
                  <a:extLst>
                    <a:ext uri="{9D8B030D-6E8A-4147-A177-3AD203B41FA5}">
                      <a16:colId xmlns:a16="http://schemas.microsoft.com/office/drawing/2014/main" val="3250163803"/>
                    </a:ext>
                  </a:extLst>
                </a:gridCol>
                <a:gridCol w="149509">
                  <a:extLst>
                    <a:ext uri="{9D8B030D-6E8A-4147-A177-3AD203B41FA5}">
                      <a16:colId xmlns:a16="http://schemas.microsoft.com/office/drawing/2014/main" val="1982488234"/>
                    </a:ext>
                  </a:extLst>
                </a:gridCol>
                <a:gridCol w="149509">
                  <a:extLst>
                    <a:ext uri="{9D8B030D-6E8A-4147-A177-3AD203B41FA5}">
                      <a16:colId xmlns:a16="http://schemas.microsoft.com/office/drawing/2014/main" val="817402189"/>
                    </a:ext>
                  </a:extLst>
                </a:gridCol>
                <a:gridCol w="149509">
                  <a:extLst>
                    <a:ext uri="{9D8B030D-6E8A-4147-A177-3AD203B41FA5}">
                      <a16:colId xmlns:a16="http://schemas.microsoft.com/office/drawing/2014/main" val="18834298"/>
                    </a:ext>
                  </a:extLst>
                </a:gridCol>
                <a:gridCol w="149509">
                  <a:extLst>
                    <a:ext uri="{9D8B030D-6E8A-4147-A177-3AD203B41FA5}">
                      <a16:colId xmlns:a16="http://schemas.microsoft.com/office/drawing/2014/main" val="1097354876"/>
                    </a:ext>
                  </a:extLst>
                </a:gridCol>
                <a:gridCol w="149509">
                  <a:extLst>
                    <a:ext uri="{9D8B030D-6E8A-4147-A177-3AD203B41FA5}">
                      <a16:colId xmlns:a16="http://schemas.microsoft.com/office/drawing/2014/main" val="1418101110"/>
                    </a:ext>
                  </a:extLst>
                </a:gridCol>
                <a:gridCol w="149509">
                  <a:extLst>
                    <a:ext uri="{9D8B030D-6E8A-4147-A177-3AD203B41FA5}">
                      <a16:colId xmlns:a16="http://schemas.microsoft.com/office/drawing/2014/main" val="1902232452"/>
                    </a:ext>
                  </a:extLst>
                </a:gridCol>
                <a:gridCol w="149509">
                  <a:extLst>
                    <a:ext uri="{9D8B030D-6E8A-4147-A177-3AD203B41FA5}">
                      <a16:colId xmlns:a16="http://schemas.microsoft.com/office/drawing/2014/main" val="1239486704"/>
                    </a:ext>
                  </a:extLst>
                </a:gridCol>
                <a:gridCol w="149509">
                  <a:extLst>
                    <a:ext uri="{9D8B030D-6E8A-4147-A177-3AD203B41FA5}">
                      <a16:colId xmlns:a16="http://schemas.microsoft.com/office/drawing/2014/main" val="2942970293"/>
                    </a:ext>
                  </a:extLst>
                </a:gridCol>
              </a:tblGrid>
              <a:tr h="137896">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r" fontAlgn="b"/>
                      <a:r>
                        <a:rPr lang="en-US" sz="800" u="none" strike="noStrike">
                          <a:effectLst/>
                        </a:rPr>
                        <a:t>Project Lead:</a:t>
                      </a:r>
                      <a:endParaRPr lang="en-US" sz="800" b="0" i="0" u="none" strike="noStrike">
                        <a:solidFill>
                          <a:srgbClr val="000000"/>
                        </a:solidFill>
                        <a:effectLst/>
                        <a:latin typeface="Arial" panose="020B0604020202020204" pitchFamily="34" charset="0"/>
                      </a:endParaRPr>
                    </a:p>
                  </a:txBody>
                  <a:tcPr marL="0" marR="0" marT="0" marB="0" anchor="b"/>
                </a:tc>
                <a:tc gridSpan="2">
                  <a:txBody>
                    <a:bodyPr/>
                    <a:lstStyle/>
                    <a:p>
                      <a:pPr algn="l" fontAlgn="b"/>
                      <a:r>
                        <a:rPr lang="en-US" sz="800" u="none" strike="noStrike">
                          <a:effectLst/>
                        </a:rPr>
                        <a:t>[ John Doe ]</a:t>
                      </a:r>
                      <a:endParaRPr lang="en-US" sz="800" b="0" i="0" u="none" strike="noStrike">
                        <a:solidFill>
                          <a:srgbClr val="000000"/>
                        </a:solidFill>
                        <a:effectLst/>
                        <a:latin typeface="Arial" panose="020B0604020202020204" pitchFamily="34" charset="0"/>
                      </a:endParaRPr>
                    </a:p>
                  </a:txBody>
                  <a:tcPr marL="0" marR="0" marT="0" marB="0" anchor="b"/>
                </a:tc>
                <a:tc hMerge="1">
                  <a:txBody>
                    <a:bodyPr/>
                    <a:lstStyle/>
                    <a:p>
                      <a:endParaRPr lang="en-US"/>
                    </a:p>
                  </a:txBody>
                  <a:tcPr/>
                </a:tc>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extLst>
                  <a:ext uri="{0D108BD9-81ED-4DB2-BD59-A6C34878D82A}">
                    <a16:rowId xmlns:a16="http://schemas.microsoft.com/office/drawing/2014/main" val="1439892380"/>
                  </a:ext>
                </a:extLst>
              </a:tr>
              <a:tr h="137896">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r" fontAlgn="b"/>
                      <a:r>
                        <a:rPr lang="en-US" sz="800" u="none" strike="noStrike">
                          <a:effectLst/>
                        </a:rPr>
                        <a:t>Project Start Date:</a:t>
                      </a:r>
                      <a:endParaRPr lang="en-US" sz="800" b="0" i="0" u="none" strike="noStrike">
                        <a:solidFill>
                          <a:srgbClr val="000000"/>
                        </a:solidFill>
                        <a:effectLst/>
                        <a:latin typeface="Arial" panose="020B0604020202020204" pitchFamily="34" charset="0"/>
                      </a:endParaRPr>
                    </a:p>
                  </a:txBody>
                  <a:tcPr marL="0" marR="0" marT="0" marB="0" anchor="b"/>
                </a:tc>
                <a:tc gridSpan="2">
                  <a:txBody>
                    <a:bodyPr/>
                    <a:lstStyle/>
                    <a:p>
                      <a:pPr algn="l" fontAlgn="b"/>
                      <a:r>
                        <a:rPr lang="en-US" sz="800" u="none" strike="noStrike">
                          <a:effectLst/>
                        </a:rPr>
                        <a:t>1/27/2020 (Monday)</a:t>
                      </a:r>
                      <a:endParaRPr lang="en-US" sz="800" b="0" i="0" u="none" strike="noStrike">
                        <a:solidFill>
                          <a:srgbClr val="000000"/>
                        </a:solidFill>
                        <a:effectLst/>
                        <a:latin typeface="Arial" panose="020B0604020202020204" pitchFamily="34" charset="0"/>
                      </a:endParaRPr>
                    </a:p>
                  </a:txBody>
                  <a:tcPr marL="0" marR="0" marT="0" marB="0" anchor="b"/>
                </a:tc>
                <a:tc hMerge="1">
                  <a:txBody>
                    <a:bodyPr/>
                    <a:lstStyle/>
                    <a:p>
                      <a:endParaRPr lang="en-US"/>
                    </a:p>
                  </a:txBody>
                  <a:tcPr/>
                </a:tc>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extLst>
                  <a:ext uri="{0D108BD9-81ED-4DB2-BD59-A6C34878D82A}">
                    <a16:rowId xmlns:a16="http://schemas.microsoft.com/office/drawing/2014/main" val="4155294205"/>
                  </a:ext>
                </a:extLst>
              </a:tr>
              <a:tr h="175022">
                <a:tc>
                  <a:txBody>
                    <a:bodyPr/>
                    <a:lstStyle/>
                    <a:p>
                      <a:pPr algn="l" fontAlgn="ctr"/>
                      <a:endParaRPr lang="en-US" sz="800" b="0" i="0" u="none" strike="noStrike">
                        <a:solidFill>
                          <a:srgbClr val="000000"/>
                        </a:solidFill>
                        <a:effectLst/>
                        <a:latin typeface="Arial" panose="020B0604020202020204" pitchFamily="34" charset="0"/>
                      </a:endParaRPr>
                    </a:p>
                  </a:txBody>
                  <a:tcPr marL="0" marR="0" marT="0" marB="0" anchor="ctr"/>
                </a:tc>
                <a:tc>
                  <a:txBody>
                    <a:bodyPr/>
                    <a:lstStyle/>
                    <a:p>
                      <a:pPr algn="r" fontAlgn="ctr"/>
                      <a:r>
                        <a:rPr lang="en-US" sz="800" u="none" strike="noStrike">
                          <a:effectLst/>
                        </a:rPr>
                        <a:t>Today's Date:</a:t>
                      </a:r>
                      <a:endParaRPr lang="en-US" sz="800" b="0" i="0" u="none" strike="noStrike">
                        <a:solidFill>
                          <a:srgbClr val="000000"/>
                        </a:solidFill>
                        <a:effectLst/>
                        <a:latin typeface="Arial" panose="020B0604020202020204" pitchFamily="34" charset="0"/>
                      </a:endParaRPr>
                    </a:p>
                  </a:txBody>
                  <a:tcPr marL="0" marR="0" marT="0" marB="0" anchor="ctr"/>
                </a:tc>
                <a:tc gridSpan="2">
                  <a:txBody>
                    <a:bodyPr/>
                    <a:lstStyle/>
                    <a:p>
                      <a:pPr algn="l" fontAlgn="ctr"/>
                      <a:r>
                        <a:rPr lang="en-US" sz="800" u="none" strike="noStrike">
                          <a:effectLst/>
                        </a:rPr>
                        <a:t>2/18/2020 (Tuesday)</a:t>
                      </a:r>
                      <a:endParaRPr lang="en-US" sz="800" b="0" i="0" u="none" strike="noStrike">
                        <a:solidFill>
                          <a:srgbClr val="000000"/>
                        </a:solidFill>
                        <a:effectLst/>
                        <a:latin typeface="Arial" panose="020B0604020202020204" pitchFamily="34" charset="0"/>
                      </a:endParaRPr>
                    </a:p>
                  </a:txBody>
                  <a:tcPr marL="0" marR="0" marT="0" marB="0" anchor="ctr"/>
                </a:tc>
                <a:tc hMerge="1">
                  <a:txBody>
                    <a:bodyPr/>
                    <a:lstStyle/>
                    <a:p>
                      <a:endParaRPr lang="en-US"/>
                    </a:p>
                  </a:txBody>
                  <a:tcPr/>
                </a:tc>
                <a:tc>
                  <a:txBody>
                    <a:bodyPr/>
                    <a:lstStyle/>
                    <a:p>
                      <a:pPr algn="r" fontAlgn="b"/>
                      <a:r>
                        <a:rPr lang="en-US" sz="500" u="none" strike="noStrike">
                          <a:effectLst/>
                        </a:rPr>
                        <a:t>27</a:t>
                      </a:r>
                      <a:endParaRPr lang="en-US" sz="500" b="0" i="0" u="none" strike="noStrike">
                        <a:solidFill>
                          <a:srgbClr val="F3F3F3"/>
                        </a:solidFill>
                        <a:effectLst/>
                        <a:latin typeface="Arial" panose="020B0604020202020204" pitchFamily="34" charset="0"/>
                      </a:endParaRPr>
                    </a:p>
                  </a:txBody>
                  <a:tcPr marL="0" marR="0" marT="0" marB="0" anchor="b"/>
                </a:tc>
                <a:tc>
                  <a:txBody>
                    <a:bodyPr/>
                    <a:lstStyle/>
                    <a:p>
                      <a:pPr algn="r" fontAlgn="b"/>
                      <a:r>
                        <a:rPr lang="en-US" sz="500" u="none" strike="noStrike">
                          <a:effectLst/>
                        </a:rPr>
                        <a:t>28</a:t>
                      </a:r>
                      <a:endParaRPr lang="en-US" sz="500" b="0" i="0" u="none" strike="noStrike">
                        <a:solidFill>
                          <a:srgbClr val="F3F3F3"/>
                        </a:solidFill>
                        <a:effectLst/>
                        <a:latin typeface="Arial" panose="020B0604020202020204" pitchFamily="34" charset="0"/>
                      </a:endParaRPr>
                    </a:p>
                  </a:txBody>
                  <a:tcPr marL="0" marR="0" marT="0" marB="0" anchor="b"/>
                </a:tc>
                <a:tc>
                  <a:txBody>
                    <a:bodyPr/>
                    <a:lstStyle/>
                    <a:p>
                      <a:pPr algn="r" fontAlgn="b"/>
                      <a:r>
                        <a:rPr lang="en-US" sz="500" u="none" strike="noStrike">
                          <a:effectLst/>
                        </a:rPr>
                        <a:t>29</a:t>
                      </a:r>
                      <a:endParaRPr lang="en-US" sz="500" b="0" i="0" u="none" strike="noStrike">
                        <a:solidFill>
                          <a:srgbClr val="F3F3F3"/>
                        </a:solidFill>
                        <a:effectLst/>
                        <a:latin typeface="Arial" panose="020B0604020202020204" pitchFamily="34" charset="0"/>
                      </a:endParaRPr>
                    </a:p>
                  </a:txBody>
                  <a:tcPr marL="0" marR="0" marT="0" marB="0" anchor="b"/>
                </a:tc>
                <a:tc>
                  <a:txBody>
                    <a:bodyPr/>
                    <a:lstStyle/>
                    <a:p>
                      <a:pPr algn="r" fontAlgn="b"/>
                      <a:r>
                        <a:rPr lang="en-US" sz="500" u="none" strike="noStrike">
                          <a:effectLst/>
                        </a:rPr>
                        <a:t>30</a:t>
                      </a:r>
                      <a:endParaRPr lang="en-US" sz="500" b="0" i="0" u="none" strike="noStrike">
                        <a:solidFill>
                          <a:srgbClr val="F3F3F3"/>
                        </a:solidFill>
                        <a:effectLst/>
                        <a:latin typeface="Arial" panose="020B0604020202020204" pitchFamily="34" charset="0"/>
                      </a:endParaRPr>
                    </a:p>
                  </a:txBody>
                  <a:tcPr marL="0" marR="0" marT="0" marB="0" anchor="b"/>
                </a:tc>
                <a:tc>
                  <a:txBody>
                    <a:bodyPr/>
                    <a:lstStyle/>
                    <a:p>
                      <a:pPr algn="r" fontAlgn="b"/>
                      <a:r>
                        <a:rPr lang="en-US" sz="500" u="none" strike="noStrike">
                          <a:effectLst/>
                        </a:rPr>
                        <a:t>31</a:t>
                      </a:r>
                      <a:endParaRPr lang="en-US" sz="500" b="0" i="0" u="none" strike="noStrike">
                        <a:solidFill>
                          <a:srgbClr val="F3F3F3"/>
                        </a:solidFill>
                        <a:effectLst/>
                        <a:latin typeface="Arial" panose="020B0604020202020204" pitchFamily="34" charset="0"/>
                      </a:endParaRPr>
                    </a:p>
                  </a:txBody>
                  <a:tcPr marL="0" marR="0" marT="0" marB="0" anchor="b"/>
                </a:tc>
                <a:tc>
                  <a:txBody>
                    <a:bodyPr/>
                    <a:lstStyle/>
                    <a:p>
                      <a:pPr algn="r" fontAlgn="b"/>
                      <a:r>
                        <a:rPr lang="en-US" sz="500" u="none" strike="noStrike">
                          <a:effectLst/>
                        </a:rPr>
                        <a:t>1</a:t>
                      </a:r>
                      <a:endParaRPr lang="en-US" sz="500" b="0" i="0" u="none" strike="noStrike">
                        <a:solidFill>
                          <a:srgbClr val="F3F3F3"/>
                        </a:solidFill>
                        <a:effectLst/>
                        <a:latin typeface="Arial" panose="020B0604020202020204" pitchFamily="34" charset="0"/>
                      </a:endParaRPr>
                    </a:p>
                  </a:txBody>
                  <a:tcPr marL="0" marR="0" marT="0" marB="0" anchor="b"/>
                </a:tc>
                <a:tc>
                  <a:txBody>
                    <a:bodyPr/>
                    <a:lstStyle/>
                    <a:p>
                      <a:pPr algn="r" fontAlgn="b"/>
                      <a:r>
                        <a:rPr lang="en-US" sz="500" u="none" strike="noStrike">
                          <a:effectLst/>
                        </a:rPr>
                        <a:t>2</a:t>
                      </a:r>
                      <a:endParaRPr lang="en-US" sz="500" b="0" i="0" u="none" strike="noStrike">
                        <a:solidFill>
                          <a:srgbClr val="F3F3F3"/>
                        </a:solidFill>
                        <a:effectLst/>
                        <a:latin typeface="Arial" panose="020B0604020202020204" pitchFamily="34" charset="0"/>
                      </a:endParaRPr>
                    </a:p>
                  </a:txBody>
                  <a:tcPr marL="0" marR="0" marT="0" marB="0" anchor="b"/>
                </a:tc>
                <a:tc>
                  <a:txBody>
                    <a:bodyPr/>
                    <a:lstStyle/>
                    <a:p>
                      <a:pPr algn="r" fontAlgn="b"/>
                      <a:r>
                        <a:rPr lang="en-US" sz="500" u="none" strike="noStrike">
                          <a:effectLst/>
                        </a:rPr>
                        <a:t>3</a:t>
                      </a:r>
                      <a:endParaRPr lang="en-US" sz="500" b="0" i="0" u="none" strike="noStrike">
                        <a:solidFill>
                          <a:srgbClr val="F3F3F3"/>
                        </a:solidFill>
                        <a:effectLst/>
                        <a:latin typeface="Arial" panose="020B0604020202020204" pitchFamily="34" charset="0"/>
                      </a:endParaRPr>
                    </a:p>
                  </a:txBody>
                  <a:tcPr marL="0" marR="0" marT="0" marB="0" anchor="b"/>
                </a:tc>
                <a:tc>
                  <a:txBody>
                    <a:bodyPr/>
                    <a:lstStyle/>
                    <a:p>
                      <a:pPr algn="r" fontAlgn="b"/>
                      <a:r>
                        <a:rPr lang="en-US" sz="500" u="none" strike="noStrike">
                          <a:effectLst/>
                        </a:rPr>
                        <a:t>4</a:t>
                      </a:r>
                      <a:endParaRPr lang="en-US" sz="500" b="0" i="0" u="none" strike="noStrike">
                        <a:solidFill>
                          <a:srgbClr val="F3F3F3"/>
                        </a:solidFill>
                        <a:effectLst/>
                        <a:latin typeface="Arial" panose="020B0604020202020204" pitchFamily="34" charset="0"/>
                      </a:endParaRPr>
                    </a:p>
                  </a:txBody>
                  <a:tcPr marL="0" marR="0" marT="0" marB="0" anchor="b"/>
                </a:tc>
                <a:tc>
                  <a:txBody>
                    <a:bodyPr/>
                    <a:lstStyle/>
                    <a:p>
                      <a:pPr algn="r" fontAlgn="b"/>
                      <a:r>
                        <a:rPr lang="en-US" sz="500" u="none" strike="noStrike">
                          <a:effectLst/>
                        </a:rPr>
                        <a:t>5</a:t>
                      </a:r>
                      <a:endParaRPr lang="en-US" sz="500" b="0" i="0" u="none" strike="noStrike">
                        <a:solidFill>
                          <a:srgbClr val="F3F3F3"/>
                        </a:solidFill>
                        <a:effectLst/>
                        <a:latin typeface="Arial" panose="020B0604020202020204" pitchFamily="34" charset="0"/>
                      </a:endParaRPr>
                    </a:p>
                  </a:txBody>
                  <a:tcPr marL="0" marR="0" marT="0" marB="0" anchor="b"/>
                </a:tc>
                <a:tc>
                  <a:txBody>
                    <a:bodyPr/>
                    <a:lstStyle/>
                    <a:p>
                      <a:pPr algn="r" fontAlgn="b"/>
                      <a:r>
                        <a:rPr lang="en-US" sz="500" u="none" strike="noStrike">
                          <a:effectLst/>
                        </a:rPr>
                        <a:t>6</a:t>
                      </a:r>
                      <a:endParaRPr lang="en-US" sz="500" b="0" i="0" u="none" strike="noStrike">
                        <a:solidFill>
                          <a:srgbClr val="F3F3F3"/>
                        </a:solidFill>
                        <a:effectLst/>
                        <a:latin typeface="Arial" panose="020B0604020202020204" pitchFamily="34" charset="0"/>
                      </a:endParaRPr>
                    </a:p>
                  </a:txBody>
                  <a:tcPr marL="0" marR="0" marT="0" marB="0" anchor="b"/>
                </a:tc>
                <a:tc>
                  <a:txBody>
                    <a:bodyPr/>
                    <a:lstStyle/>
                    <a:p>
                      <a:pPr algn="r" fontAlgn="b"/>
                      <a:r>
                        <a:rPr lang="en-US" sz="500" u="none" strike="noStrike">
                          <a:effectLst/>
                        </a:rPr>
                        <a:t>7</a:t>
                      </a:r>
                      <a:endParaRPr lang="en-US" sz="500" b="0" i="0" u="none" strike="noStrike">
                        <a:solidFill>
                          <a:srgbClr val="F3F3F3"/>
                        </a:solidFill>
                        <a:effectLst/>
                        <a:latin typeface="Arial" panose="020B0604020202020204" pitchFamily="34" charset="0"/>
                      </a:endParaRPr>
                    </a:p>
                  </a:txBody>
                  <a:tcPr marL="0" marR="0" marT="0" marB="0" anchor="b"/>
                </a:tc>
                <a:tc>
                  <a:txBody>
                    <a:bodyPr/>
                    <a:lstStyle/>
                    <a:p>
                      <a:pPr algn="r" fontAlgn="b"/>
                      <a:r>
                        <a:rPr lang="en-US" sz="500" u="none" strike="noStrike">
                          <a:effectLst/>
                        </a:rPr>
                        <a:t>8</a:t>
                      </a:r>
                      <a:endParaRPr lang="en-US" sz="500" b="0" i="0" u="none" strike="noStrike">
                        <a:solidFill>
                          <a:srgbClr val="F3F3F3"/>
                        </a:solidFill>
                        <a:effectLst/>
                        <a:latin typeface="Arial" panose="020B0604020202020204" pitchFamily="34" charset="0"/>
                      </a:endParaRPr>
                    </a:p>
                  </a:txBody>
                  <a:tcPr marL="0" marR="0" marT="0" marB="0" anchor="b"/>
                </a:tc>
                <a:tc>
                  <a:txBody>
                    <a:bodyPr/>
                    <a:lstStyle/>
                    <a:p>
                      <a:pPr algn="r" fontAlgn="b"/>
                      <a:r>
                        <a:rPr lang="en-US" sz="500" u="none" strike="noStrike">
                          <a:effectLst/>
                        </a:rPr>
                        <a:t>9</a:t>
                      </a:r>
                      <a:endParaRPr lang="en-US" sz="500" b="0" i="0" u="none" strike="noStrike">
                        <a:solidFill>
                          <a:srgbClr val="F3F3F3"/>
                        </a:solidFill>
                        <a:effectLst/>
                        <a:latin typeface="Arial" panose="020B0604020202020204" pitchFamily="34" charset="0"/>
                      </a:endParaRPr>
                    </a:p>
                  </a:txBody>
                  <a:tcPr marL="0" marR="0" marT="0" marB="0" anchor="b"/>
                </a:tc>
                <a:tc>
                  <a:txBody>
                    <a:bodyPr/>
                    <a:lstStyle/>
                    <a:p>
                      <a:pPr algn="r" fontAlgn="b"/>
                      <a:r>
                        <a:rPr lang="en-US" sz="500" u="none" strike="noStrike">
                          <a:effectLst/>
                        </a:rPr>
                        <a:t>10</a:t>
                      </a:r>
                      <a:endParaRPr lang="en-US" sz="500" b="0" i="0" u="none" strike="noStrike">
                        <a:solidFill>
                          <a:srgbClr val="F3F3F3"/>
                        </a:solidFill>
                        <a:effectLst/>
                        <a:latin typeface="Arial" panose="020B0604020202020204" pitchFamily="34" charset="0"/>
                      </a:endParaRPr>
                    </a:p>
                  </a:txBody>
                  <a:tcPr marL="0" marR="0" marT="0" marB="0" anchor="b"/>
                </a:tc>
                <a:tc>
                  <a:txBody>
                    <a:bodyPr/>
                    <a:lstStyle/>
                    <a:p>
                      <a:pPr algn="r" fontAlgn="b"/>
                      <a:r>
                        <a:rPr lang="en-US" sz="500" u="none" strike="noStrike">
                          <a:effectLst/>
                        </a:rPr>
                        <a:t>11</a:t>
                      </a:r>
                      <a:endParaRPr lang="en-US" sz="500" b="0" i="0" u="none" strike="noStrike">
                        <a:solidFill>
                          <a:srgbClr val="F3F3F3"/>
                        </a:solidFill>
                        <a:effectLst/>
                        <a:latin typeface="Arial" panose="020B0604020202020204" pitchFamily="34" charset="0"/>
                      </a:endParaRPr>
                    </a:p>
                  </a:txBody>
                  <a:tcPr marL="0" marR="0" marT="0" marB="0" anchor="b"/>
                </a:tc>
                <a:tc>
                  <a:txBody>
                    <a:bodyPr/>
                    <a:lstStyle/>
                    <a:p>
                      <a:pPr algn="r" fontAlgn="b"/>
                      <a:r>
                        <a:rPr lang="en-US" sz="500" u="none" strike="noStrike">
                          <a:effectLst/>
                        </a:rPr>
                        <a:t>12</a:t>
                      </a:r>
                      <a:endParaRPr lang="en-US" sz="500" b="0" i="0" u="none" strike="noStrike">
                        <a:solidFill>
                          <a:srgbClr val="F3F3F3"/>
                        </a:solidFill>
                        <a:effectLst/>
                        <a:latin typeface="Arial" panose="020B0604020202020204" pitchFamily="34" charset="0"/>
                      </a:endParaRPr>
                    </a:p>
                  </a:txBody>
                  <a:tcPr marL="0" marR="0" marT="0" marB="0" anchor="b"/>
                </a:tc>
                <a:tc>
                  <a:txBody>
                    <a:bodyPr/>
                    <a:lstStyle/>
                    <a:p>
                      <a:pPr algn="r" fontAlgn="b"/>
                      <a:r>
                        <a:rPr lang="en-US" sz="500" u="none" strike="noStrike">
                          <a:effectLst/>
                        </a:rPr>
                        <a:t>13</a:t>
                      </a:r>
                      <a:endParaRPr lang="en-US" sz="500" b="0" i="0" u="none" strike="noStrike">
                        <a:solidFill>
                          <a:srgbClr val="F3F3F3"/>
                        </a:solidFill>
                        <a:effectLst/>
                        <a:latin typeface="Arial" panose="020B0604020202020204" pitchFamily="34" charset="0"/>
                      </a:endParaRPr>
                    </a:p>
                  </a:txBody>
                  <a:tcPr marL="0" marR="0" marT="0" marB="0" anchor="b"/>
                </a:tc>
                <a:tc>
                  <a:txBody>
                    <a:bodyPr/>
                    <a:lstStyle/>
                    <a:p>
                      <a:pPr algn="r" fontAlgn="b"/>
                      <a:r>
                        <a:rPr lang="en-US" sz="500" u="none" strike="noStrike">
                          <a:effectLst/>
                        </a:rPr>
                        <a:t>14</a:t>
                      </a:r>
                      <a:endParaRPr lang="en-US" sz="500" b="0" i="0" u="none" strike="noStrike">
                        <a:solidFill>
                          <a:srgbClr val="F3F3F3"/>
                        </a:solidFill>
                        <a:effectLst/>
                        <a:latin typeface="Arial" panose="020B0604020202020204" pitchFamily="34" charset="0"/>
                      </a:endParaRPr>
                    </a:p>
                  </a:txBody>
                  <a:tcPr marL="0" marR="0" marT="0" marB="0" anchor="b"/>
                </a:tc>
                <a:tc>
                  <a:txBody>
                    <a:bodyPr/>
                    <a:lstStyle/>
                    <a:p>
                      <a:pPr algn="r" fontAlgn="b"/>
                      <a:r>
                        <a:rPr lang="en-US" sz="500" u="none" strike="noStrike">
                          <a:effectLst/>
                        </a:rPr>
                        <a:t>15</a:t>
                      </a:r>
                      <a:endParaRPr lang="en-US" sz="500" b="0" i="0" u="none" strike="noStrike">
                        <a:solidFill>
                          <a:srgbClr val="F3F3F3"/>
                        </a:solidFill>
                        <a:effectLst/>
                        <a:latin typeface="Arial" panose="020B0604020202020204" pitchFamily="34" charset="0"/>
                      </a:endParaRPr>
                    </a:p>
                  </a:txBody>
                  <a:tcPr marL="0" marR="0" marT="0" marB="0" anchor="b"/>
                </a:tc>
                <a:tc>
                  <a:txBody>
                    <a:bodyPr/>
                    <a:lstStyle/>
                    <a:p>
                      <a:pPr algn="r" fontAlgn="b"/>
                      <a:r>
                        <a:rPr lang="en-US" sz="500" u="none" strike="noStrike">
                          <a:effectLst/>
                        </a:rPr>
                        <a:t>16</a:t>
                      </a:r>
                      <a:endParaRPr lang="en-US" sz="500" b="0" i="0" u="none" strike="noStrike">
                        <a:solidFill>
                          <a:srgbClr val="F3F3F3"/>
                        </a:solidFill>
                        <a:effectLst/>
                        <a:latin typeface="Arial" panose="020B0604020202020204" pitchFamily="34" charset="0"/>
                      </a:endParaRPr>
                    </a:p>
                  </a:txBody>
                  <a:tcPr marL="0" marR="0" marT="0" marB="0" anchor="b"/>
                </a:tc>
                <a:tc>
                  <a:txBody>
                    <a:bodyPr/>
                    <a:lstStyle/>
                    <a:p>
                      <a:pPr algn="r" fontAlgn="b"/>
                      <a:r>
                        <a:rPr lang="en-US" sz="500" u="none" strike="noStrike">
                          <a:effectLst/>
                        </a:rPr>
                        <a:t>17</a:t>
                      </a:r>
                      <a:endParaRPr lang="en-US" sz="500" b="0" i="0" u="none" strike="noStrike">
                        <a:solidFill>
                          <a:srgbClr val="F3F3F3"/>
                        </a:solidFill>
                        <a:effectLst/>
                        <a:latin typeface="Arial" panose="020B0604020202020204" pitchFamily="34" charset="0"/>
                      </a:endParaRPr>
                    </a:p>
                  </a:txBody>
                  <a:tcPr marL="0" marR="0" marT="0" marB="0" anchor="b"/>
                </a:tc>
                <a:tc>
                  <a:txBody>
                    <a:bodyPr/>
                    <a:lstStyle/>
                    <a:p>
                      <a:pPr algn="r" fontAlgn="b"/>
                      <a:r>
                        <a:rPr lang="en-US" sz="500" u="none" strike="noStrike">
                          <a:effectLst/>
                        </a:rPr>
                        <a:t>18</a:t>
                      </a:r>
                      <a:endParaRPr lang="en-US" sz="500" b="0" i="0" u="none" strike="noStrike">
                        <a:solidFill>
                          <a:srgbClr val="F3F3F3"/>
                        </a:solidFill>
                        <a:effectLst/>
                        <a:latin typeface="Arial" panose="020B0604020202020204" pitchFamily="34" charset="0"/>
                      </a:endParaRPr>
                    </a:p>
                  </a:txBody>
                  <a:tcPr marL="0" marR="0" marT="0" marB="0" anchor="b"/>
                </a:tc>
                <a:tc>
                  <a:txBody>
                    <a:bodyPr/>
                    <a:lstStyle/>
                    <a:p>
                      <a:pPr algn="r" fontAlgn="b"/>
                      <a:r>
                        <a:rPr lang="en-US" sz="500" u="none" strike="noStrike">
                          <a:effectLst/>
                        </a:rPr>
                        <a:t>19</a:t>
                      </a:r>
                      <a:endParaRPr lang="en-US" sz="500" b="0" i="0" u="none" strike="noStrike">
                        <a:solidFill>
                          <a:srgbClr val="F3F3F3"/>
                        </a:solidFill>
                        <a:effectLst/>
                        <a:latin typeface="Arial" panose="020B0604020202020204" pitchFamily="34" charset="0"/>
                      </a:endParaRPr>
                    </a:p>
                  </a:txBody>
                  <a:tcPr marL="0" marR="0" marT="0" marB="0" anchor="b"/>
                </a:tc>
                <a:tc>
                  <a:txBody>
                    <a:bodyPr/>
                    <a:lstStyle/>
                    <a:p>
                      <a:pPr algn="r" fontAlgn="b"/>
                      <a:r>
                        <a:rPr lang="en-US" sz="500" u="none" strike="noStrike">
                          <a:effectLst/>
                        </a:rPr>
                        <a:t>20</a:t>
                      </a:r>
                      <a:endParaRPr lang="en-US" sz="500" b="0" i="0" u="none" strike="noStrike">
                        <a:solidFill>
                          <a:srgbClr val="F3F3F3"/>
                        </a:solidFill>
                        <a:effectLst/>
                        <a:latin typeface="Arial" panose="020B0604020202020204" pitchFamily="34" charset="0"/>
                      </a:endParaRPr>
                    </a:p>
                  </a:txBody>
                  <a:tcPr marL="0" marR="0" marT="0" marB="0" anchor="b"/>
                </a:tc>
                <a:tc>
                  <a:txBody>
                    <a:bodyPr/>
                    <a:lstStyle/>
                    <a:p>
                      <a:pPr algn="r" fontAlgn="b"/>
                      <a:r>
                        <a:rPr lang="en-US" sz="500" u="none" strike="noStrike">
                          <a:effectLst/>
                        </a:rPr>
                        <a:t>21</a:t>
                      </a:r>
                      <a:endParaRPr lang="en-US" sz="500" b="0" i="0" u="none" strike="noStrike">
                        <a:solidFill>
                          <a:srgbClr val="F3F3F3"/>
                        </a:solidFill>
                        <a:effectLst/>
                        <a:latin typeface="Arial" panose="020B0604020202020204" pitchFamily="34" charset="0"/>
                      </a:endParaRPr>
                    </a:p>
                  </a:txBody>
                  <a:tcPr marL="0" marR="0" marT="0" marB="0" anchor="b"/>
                </a:tc>
                <a:tc>
                  <a:txBody>
                    <a:bodyPr/>
                    <a:lstStyle/>
                    <a:p>
                      <a:pPr algn="r" fontAlgn="b"/>
                      <a:r>
                        <a:rPr lang="en-US" sz="500" u="none" strike="noStrike">
                          <a:effectLst/>
                        </a:rPr>
                        <a:t>22</a:t>
                      </a:r>
                      <a:endParaRPr lang="en-US" sz="500" b="0" i="0" u="none" strike="noStrike">
                        <a:solidFill>
                          <a:srgbClr val="F3F3F3"/>
                        </a:solidFill>
                        <a:effectLst/>
                        <a:latin typeface="Arial" panose="020B0604020202020204" pitchFamily="34" charset="0"/>
                      </a:endParaRPr>
                    </a:p>
                  </a:txBody>
                  <a:tcPr marL="0" marR="0" marT="0" marB="0" anchor="b"/>
                </a:tc>
                <a:tc>
                  <a:txBody>
                    <a:bodyPr/>
                    <a:lstStyle/>
                    <a:p>
                      <a:pPr algn="r" fontAlgn="b"/>
                      <a:r>
                        <a:rPr lang="en-US" sz="500" u="none" strike="noStrike">
                          <a:effectLst/>
                        </a:rPr>
                        <a:t>23</a:t>
                      </a:r>
                      <a:endParaRPr lang="en-US" sz="500" b="0" i="0" u="none" strike="noStrike">
                        <a:solidFill>
                          <a:srgbClr val="F3F3F3"/>
                        </a:solidFill>
                        <a:effectLst/>
                        <a:latin typeface="Arial" panose="020B0604020202020204" pitchFamily="34" charset="0"/>
                      </a:endParaRPr>
                    </a:p>
                  </a:txBody>
                  <a:tcPr marL="0" marR="0" marT="0" marB="0" anchor="b"/>
                </a:tc>
                <a:extLst>
                  <a:ext uri="{0D108BD9-81ED-4DB2-BD59-A6C34878D82A}">
                    <a16:rowId xmlns:a16="http://schemas.microsoft.com/office/drawing/2014/main" val="4265311989"/>
                  </a:ext>
                </a:extLst>
              </a:tr>
              <a:tr h="137896">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r" fontAlgn="b"/>
                      <a:r>
                        <a:rPr lang="en-US" sz="800" u="none" strike="noStrike">
                          <a:effectLst/>
                        </a:rPr>
                        <a:t>Display Week:</a:t>
                      </a:r>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800" u="none" strike="noStrike">
                          <a:effectLst/>
                        </a:rPr>
                        <a:t>1</a:t>
                      </a:r>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r>
                        <a:rPr lang="en-US" sz="800" u="none" strike="noStrike">
                          <a:effectLst/>
                        </a:rPr>
                        <a:t> </a:t>
                      </a:r>
                      <a:endParaRPr lang="en-US" sz="800" b="0" i="0" u="none" strike="noStrike">
                        <a:solidFill>
                          <a:srgbClr val="000000"/>
                        </a:solidFill>
                        <a:effectLst/>
                        <a:latin typeface="Arial" panose="020B0604020202020204" pitchFamily="34" charset="0"/>
                      </a:endParaRPr>
                    </a:p>
                  </a:txBody>
                  <a:tcPr marL="0" marR="0" marT="0" marB="0" anchor="b"/>
                </a:tc>
                <a:tc gridSpan="7">
                  <a:txBody>
                    <a:bodyPr/>
                    <a:lstStyle/>
                    <a:p>
                      <a:pPr algn="l" fontAlgn="ctr"/>
                      <a:r>
                        <a:rPr lang="en-US" sz="700" u="none" strike="noStrike">
                          <a:effectLst/>
                        </a:rPr>
                        <a:t>Week 1</a:t>
                      </a:r>
                      <a:endParaRPr lang="en-US" sz="700" b="0" i="0" u="none" strike="noStrike">
                        <a:solidFill>
                          <a:srgbClr val="000000"/>
                        </a:solidFill>
                        <a:effectLst/>
                        <a:latin typeface="Arial" panose="020B0604020202020204" pitchFamily="34" charset="0"/>
                      </a:endParaRPr>
                    </a:p>
                  </a:txBody>
                  <a:tcPr marL="0" marR="0" marT="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gridSpan="7">
                  <a:txBody>
                    <a:bodyPr/>
                    <a:lstStyle/>
                    <a:p>
                      <a:pPr algn="l" fontAlgn="ctr"/>
                      <a:r>
                        <a:rPr lang="en-US" sz="700" u="none" strike="noStrike">
                          <a:effectLst/>
                        </a:rPr>
                        <a:t>Week 2</a:t>
                      </a:r>
                      <a:endParaRPr lang="en-US" sz="700" b="0" i="0" u="none" strike="noStrike">
                        <a:solidFill>
                          <a:srgbClr val="000000"/>
                        </a:solidFill>
                        <a:effectLst/>
                        <a:latin typeface="Arial" panose="020B0604020202020204" pitchFamily="34" charset="0"/>
                      </a:endParaRPr>
                    </a:p>
                  </a:txBody>
                  <a:tcPr marL="0" marR="0" marT="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gridSpan="7">
                  <a:txBody>
                    <a:bodyPr/>
                    <a:lstStyle/>
                    <a:p>
                      <a:pPr algn="l" fontAlgn="ctr"/>
                      <a:r>
                        <a:rPr lang="en-US" sz="700" u="none" strike="noStrike">
                          <a:effectLst/>
                        </a:rPr>
                        <a:t>Week 3</a:t>
                      </a:r>
                      <a:endParaRPr lang="en-US" sz="700" b="0" i="0" u="none" strike="noStrike">
                        <a:solidFill>
                          <a:srgbClr val="000000"/>
                        </a:solidFill>
                        <a:effectLst/>
                        <a:latin typeface="Arial" panose="020B0604020202020204" pitchFamily="34" charset="0"/>
                      </a:endParaRPr>
                    </a:p>
                  </a:txBody>
                  <a:tcPr marL="0" marR="0" marT="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gridSpan="7">
                  <a:txBody>
                    <a:bodyPr/>
                    <a:lstStyle/>
                    <a:p>
                      <a:pPr algn="l" fontAlgn="ctr"/>
                      <a:r>
                        <a:rPr lang="en-US" sz="700" u="none" strike="noStrike">
                          <a:effectLst/>
                        </a:rPr>
                        <a:t>Week 4</a:t>
                      </a:r>
                      <a:endParaRPr lang="en-US" sz="700" b="0" i="0" u="none" strike="noStrike">
                        <a:solidFill>
                          <a:srgbClr val="000000"/>
                        </a:solidFill>
                        <a:effectLst/>
                        <a:latin typeface="Arial" panose="020B0604020202020204" pitchFamily="34" charset="0"/>
                      </a:endParaRPr>
                    </a:p>
                  </a:txBody>
                  <a:tcPr marL="0" marR="0" marT="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276463674"/>
                  </a:ext>
                </a:extLst>
              </a:tr>
              <a:tr h="137896">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endParaRPr lang="en-US" sz="800" b="0" i="0" u="none" strike="noStrike">
                        <a:solidFill>
                          <a:srgbClr val="000000"/>
                        </a:solidFill>
                        <a:effectLst/>
                        <a:latin typeface="Arial" panose="020B0604020202020204" pitchFamily="34" charset="0"/>
                      </a:endParaRPr>
                    </a:p>
                  </a:txBody>
                  <a:tcPr marL="0" marR="0" marT="0" marB="0" anchor="b"/>
                </a:tc>
                <a:tc gridSpan="7">
                  <a:txBody>
                    <a:bodyPr/>
                    <a:lstStyle/>
                    <a:p>
                      <a:pPr algn="l" fontAlgn="ctr"/>
                      <a:r>
                        <a:rPr lang="en-US" sz="700" u="none" strike="noStrike">
                          <a:effectLst/>
                        </a:rPr>
                        <a:t>1 / 27 / 20</a:t>
                      </a:r>
                      <a:endParaRPr lang="en-US" sz="700" b="0" i="0" u="none" strike="noStrike">
                        <a:solidFill>
                          <a:srgbClr val="000000"/>
                        </a:solidFill>
                        <a:effectLst/>
                        <a:latin typeface="Arial" panose="020B0604020202020204" pitchFamily="34" charset="0"/>
                      </a:endParaRPr>
                    </a:p>
                  </a:txBody>
                  <a:tcPr marL="0" marR="0" marT="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gridSpan="7">
                  <a:txBody>
                    <a:bodyPr/>
                    <a:lstStyle/>
                    <a:p>
                      <a:pPr algn="l" fontAlgn="ctr"/>
                      <a:r>
                        <a:rPr lang="en-US" sz="700" u="none" strike="noStrike">
                          <a:effectLst/>
                        </a:rPr>
                        <a:t>2 / 3 / 20</a:t>
                      </a:r>
                      <a:endParaRPr lang="en-US" sz="700" b="0" i="0" u="none" strike="noStrike">
                        <a:solidFill>
                          <a:srgbClr val="000000"/>
                        </a:solidFill>
                        <a:effectLst/>
                        <a:latin typeface="Arial" panose="020B0604020202020204" pitchFamily="34" charset="0"/>
                      </a:endParaRPr>
                    </a:p>
                  </a:txBody>
                  <a:tcPr marL="0" marR="0" marT="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gridSpan="7">
                  <a:txBody>
                    <a:bodyPr/>
                    <a:lstStyle/>
                    <a:p>
                      <a:pPr algn="l" fontAlgn="ctr"/>
                      <a:r>
                        <a:rPr lang="en-US" sz="700" u="none" strike="noStrike">
                          <a:effectLst/>
                        </a:rPr>
                        <a:t>2 / 10 / 20</a:t>
                      </a:r>
                      <a:endParaRPr lang="en-US" sz="700" b="0" i="0" u="none" strike="noStrike">
                        <a:solidFill>
                          <a:srgbClr val="000000"/>
                        </a:solidFill>
                        <a:effectLst/>
                        <a:latin typeface="Arial" panose="020B0604020202020204" pitchFamily="34" charset="0"/>
                      </a:endParaRPr>
                    </a:p>
                  </a:txBody>
                  <a:tcPr marL="0" marR="0" marT="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gridSpan="7">
                  <a:txBody>
                    <a:bodyPr/>
                    <a:lstStyle/>
                    <a:p>
                      <a:pPr algn="l" fontAlgn="ctr"/>
                      <a:r>
                        <a:rPr lang="en-US" sz="700" u="none" strike="noStrike">
                          <a:effectLst/>
                        </a:rPr>
                        <a:t>2 / 17 / 20</a:t>
                      </a:r>
                      <a:endParaRPr lang="en-US" sz="700" b="0" i="0" u="none" strike="noStrike">
                        <a:solidFill>
                          <a:srgbClr val="000000"/>
                        </a:solidFill>
                        <a:effectLst/>
                        <a:latin typeface="Arial" panose="020B0604020202020204" pitchFamily="34" charset="0"/>
                      </a:endParaRPr>
                    </a:p>
                  </a:txBody>
                  <a:tcPr marL="0" marR="0" marT="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63552949"/>
                  </a:ext>
                </a:extLst>
              </a:tr>
              <a:tr h="238666">
                <a:tc>
                  <a:txBody>
                    <a:bodyPr/>
                    <a:lstStyle/>
                    <a:p>
                      <a:pPr algn="l" fontAlgn="b"/>
                      <a:r>
                        <a:rPr lang="en-US" sz="800" u="none" strike="noStrike">
                          <a:effectLst/>
                        </a:rPr>
                        <a:t>WBS</a:t>
                      </a:r>
                      <a:endParaRPr lang="en-US" sz="800" b="1" i="0" u="none" strike="noStrike">
                        <a:solidFill>
                          <a:srgbClr val="000000"/>
                        </a:solidFill>
                        <a:effectLst/>
                        <a:latin typeface="Arial" panose="020B0604020202020204" pitchFamily="34" charset="0"/>
                      </a:endParaRPr>
                    </a:p>
                  </a:txBody>
                  <a:tcPr marL="0" marR="0" marT="0" marB="0" anchor="b"/>
                </a:tc>
                <a:tc>
                  <a:txBody>
                    <a:bodyPr/>
                    <a:lstStyle/>
                    <a:p>
                      <a:pPr algn="l" fontAlgn="b"/>
                      <a:r>
                        <a:rPr lang="en-US" sz="800" u="none" strike="noStrike">
                          <a:effectLst/>
                        </a:rPr>
                        <a:t>Task</a:t>
                      </a:r>
                      <a:endParaRPr lang="en-US" sz="800" b="1"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800" u="none" strike="noStrike">
                          <a:effectLst/>
                        </a:rPr>
                        <a:t>Start</a:t>
                      </a:r>
                      <a:endParaRPr lang="en-US" sz="800" b="1"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800" u="none" strike="noStrike">
                          <a:effectLst/>
                        </a:rPr>
                        <a:t>End</a:t>
                      </a:r>
                      <a:endParaRPr lang="en-US" sz="800" b="1"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600" u="none" strike="noStrike">
                          <a:effectLst/>
                        </a:rPr>
                        <a:t>M</a:t>
                      </a:r>
                      <a:endParaRPr lang="en-US" sz="6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600" u="none" strike="noStrike">
                          <a:effectLst/>
                        </a:rPr>
                        <a:t>T</a:t>
                      </a:r>
                      <a:endParaRPr lang="en-US" sz="6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600" u="none" strike="noStrike">
                          <a:effectLst/>
                        </a:rPr>
                        <a:t>W</a:t>
                      </a:r>
                      <a:endParaRPr lang="en-US" sz="6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600" u="none" strike="noStrike">
                          <a:effectLst/>
                        </a:rPr>
                        <a:t>Th</a:t>
                      </a:r>
                      <a:endParaRPr lang="en-US" sz="6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600" u="none" strike="noStrike">
                          <a:effectLst/>
                        </a:rPr>
                        <a:t>F</a:t>
                      </a:r>
                      <a:endParaRPr lang="en-US" sz="6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600" u="none" strike="noStrike">
                          <a:effectLst/>
                        </a:rPr>
                        <a:t>Sa</a:t>
                      </a:r>
                      <a:endParaRPr lang="en-US" sz="6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600" u="none" strike="noStrike">
                          <a:effectLst/>
                        </a:rPr>
                        <a:t>Su</a:t>
                      </a:r>
                      <a:endParaRPr lang="en-US" sz="6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600" u="none" strike="noStrike">
                          <a:effectLst/>
                        </a:rPr>
                        <a:t>M</a:t>
                      </a:r>
                      <a:endParaRPr lang="en-US" sz="6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600" u="none" strike="noStrike">
                          <a:effectLst/>
                        </a:rPr>
                        <a:t>T</a:t>
                      </a:r>
                      <a:endParaRPr lang="en-US" sz="6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600" u="none" strike="noStrike">
                          <a:effectLst/>
                        </a:rPr>
                        <a:t>W</a:t>
                      </a:r>
                      <a:endParaRPr lang="en-US" sz="6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600" u="none" strike="noStrike">
                          <a:effectLst/>
                        </a:rPr>
                        <a:t>Th</a:t>
                      </a:r>
                      <a:endParaRPr lang="en-US" sz="6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600" u="none" strike="noStrike">
                          <a:effectLst/>
                        </a:rPr>
                        <a:t>F</a:t>
                      </a:r>
                      <a:endParaRPr lang="en-US" sz="6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600" u="none" strike="noStrike">
                          <a:effectLst/>
                        </a:rPr>
                        <a:t>Sa</a:t>
                      </a:r>
                      <a:endParaRPr lang="en-US" sz="6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600" u="none" strike="noStrike">
                          <a:effectLst/>
                        </a:rPr>
                        <a:t>Su</a:t>
                      </a:r>
                      <a:endParaRPr lang="en-US" sz="6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600" u="none" strike="noStrike">
                          <a:effectLst/>
                        </a:rPr>
                        <a:t>M</a:t>
                      </a:r>
                      <a:endParaRPr lang="en-US" sz="6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600" u="none" strike="noStrike">
                          <a:effectLst/>
                        </a:rPr>
                        <a:t>T</a:t>
                      </a:r>
                      <a:endParaRPr lang="en-US" sz="6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600" u="none" strike="noStrike">
                          <a:effectLst/>
                        </a:rPr>
                        <a:t>W</a:t>
                      </a:r>
                      <a:endParaRPr lang="en-US" sz="6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600" u="none" strike="noStrike">
                          <a:effectLst/>
                        </a:rPr>
                        <a:t>Th</a:t>
                      </a:r>
                      <a:endParaRPr lang="en-US" sz="6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600" u="none" strike="noStrike">
                          <a:effectLst/>
                        </a:rPr>
                        <a:t>F</a:t>
                      </a:r>
                      <a:endParaRPr lang="en-US" sz="6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600" u="none" strike="noStrike">
                          <a:effectLst/>
                        </a:rPr>
                        <a:t>Sa</a:t>
                      </a:r>
                      <a:endParaRPr lang="en-US" sz="6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600" u="none" strike="noStrike">
                          <a:effectLst/>
                        </a:rPr>
                        <a:t>Su</a:t>
                      </a:r>
                      <a:endParaRPr lang="en-US" sz="6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600" u="none" strike="noStrike">
                          <a:effectLst/>
                        </a:rPr>
                        <a:t>M</a:t>
                      </a:r>
                      <a:endParaRPr lang="en-US" sz="6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600" u="none" strike="noStrike">
                          <a:effectLst/>
                        </a:rPr>
                        <a:t>T</a:t>
                      </a:r>
                      <a:endParaRPr lang="en-US" sz="6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600" u="none" strike="noStrike">
                          <a:effectLst/>
                        </a:rPr>
                        <a:t>W</a:t>
                      </a:r>
                      <a:endParaRPr lang="en-US" sz="6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600" u="none" strike="noStrike">
                          <a:effectLst/>
                        </a:rPr>
                        <a:t>Th</a:t>
                      </a:r>
                      <a:endParaRPr lang="en-US" sz="6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600" u="none" strike="noStrike">
                          <a:effectLst/>
                        </a:rPr>
                        <a:t>F</a:t>
                      </a:r>
                      <a:endParaRPr lang="en-US" sz="6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600" u="none" strike="noStrike">
                          <a:effectLst/>
                        </a:rPr>
                        <a:t>Sa</a:t>
                      </a:r>
                      <a:endParaRPr lang="en-US" sz="6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600" u="none" strike="noStrike">
                          <a:effectLst/>
                        </a:rPr>
                        <a:t>Su</a:t>
                      </a:r>
                      <a:endParaRPr lang="en-US" sz="600" b="0" i="0" u="none" strike="noStrike">
                        <a:solidFill>
                          <a:srgbClr val="000000"/>
                        </a:solidFill>
                        <a:effectLst/>
                        <a:latin typeface="Arial" panose="020B0604020202020204" pitchFamily="34" charset="0"/>
                      </a:endParaRPr>
                    </a:p>
                  </a:txBody>
                  <a:tcPr marL="0" marR="0" marT="0" marB="0" anchor="b"/>
                </a:tc>
                <a:extLst>
                  <a:ext uri="{0D108BD9-81ED-4DB2-BD59-A6C34878D82A}">
                    <a16:rowId xmlns:a16="http://schemas.microsoft.com/office/drawing/2014/main" val="3267106706"/>
                  </a:ext>
                </a:extLst>
              </a:tr>
              <a:tr h="137896">
                <a:tc>
                  <a:txBody>
                    <a:bodyPr/>
                    <a:lstStyle/>
                    <a:p>
                      <a:pPr algn="l" fontAlgn="b"/>
                      <a:r>
                        <a:rPr lang="en-US" sz="800" u="none" strike="noStrike">
                          <a:effectLst/>
                        </a:rPr>
                        <a:t>1</a:t>
                      </a:r>
                      <a:endParaRPr lang="en-US" sz="800" b="1" i="0" u="none" strike="noStrike">
                        <a:solidFill>
                          <a:srgbClr val="000000"/>
                        </a:solidFill>
                        <a:effectLst/>
                        <a:latin typeface="Arial" panose="020B0604020202020204" pitchFamily="34" charset="0"/>
                      </a:endParaRPr>
                    </a:p>
                  </a:txBody>
                  <a:tcPr marL="0" marR="0" marT="0" marB="0" anchor="b"/>
                </a:tc>
                <a:tc>
                  <a:txBody>
                    <a:bodyPr/>
                    <a:lstStyle/>
                    <a:p>
                      <a:pPr algn="l" fontAlgn="b"/>
                      <a:r>
                        <a:rPr lang="en-US" sz="800" u="none" strike="noStrike" dirty="0">
                          <a:effectLst/>
                        </a:rPr>
                        <a:t>Important Aspects</a:t>
                      </a:r>
                      <a:endParaRPr lang="en-US" sz="800" b="1" i="0" u="none" strike="noStrike" dirty="0">
                        <a:solidFill>
                          <a:srgbClr val="000000"/>
                        </a:solidFill>
                        <a:effectLst/>
                        <a:latin typeface="Arial" panose="020B0604020202020204" pitchFamily="34" charset="0"/>
                      </a:endParaRPr>
                    </a:p>
                  </a:txBody>
                  <a:tcPr marL="0" marR="0" marT="0" marB="0" anchor="b"/>
                </a:tc>
                <a:tc>
                  <a:txBody>
                    <a:bodyPr/>
                    <a:lstStyle/>
                    <a:p>
                      <a:pPr algn="r" fontAlgn="b"/>
                      <a:r>
                        <a:rPr lang="en-US" sz="700" u="none" strike="noStrike">
                          <a:effectLst/>
                        </a:rPr>
                        <a:t>Mon 1/27/20</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r" fontAlgn="b"/>
                      <a:r>
                        <a:rPr lang="en-US" sz="700" u="none" strike="noStrike">
                          <a:effectLst/>
                        </a:rPr>
                        <a:t>Sat 2/01/20</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x</a:t>
                      </a:r>
                      <a:endParaRPr lang="en-US" sz="700" b="0" i="0" u="none" strike="noStrike">
                        <a:solidFill>
                          <a:srgbClr val="6699FF"/>
                        </a:solidFill>
                        <a:effectLst/>
                        <a:latin typeface="Arial" panose="020B0604020202020204" pitchFamily="34" charset="0"/>
                      </a:endParaRPr>
                    </a:p>
                  </a:txBody>
                  <a:tcPr marL="0" marR="0" marT="0" marB="0" anchor="b"/>
                </a:tc>
                <a:tc>
                  <a:txBody>
                    <a:bodyPr/>
                    <a:lstStyle/>
                    <a:p>
                      <a:pPr algn="ctr" fontAlgn="b"/>
                      <a:r>
                        <a:rPr lang="en-US" sz="700" u="none" strike="noStrike">
                          <a:effectLst/>
                        </a:rPr>
                        <a:t>x</a:t>
                      </a:r>
                      <a:endParaRPr lang="en-US" sz="700" b="0" i="0" u="none" strike="noStrike">
                        <a:solidFill>
                          <a:srgbClr val="6699FF"/>
                        </a:solidFill>
                        <a:effectLst/>
                        <a:latin typeface="Arial" panose="020B0604020202020204" pitchFamily="34" charset="0"/>
                      </a:endParaRPr>
                    </a:p>
                  </a:txBody>
                  <a:tcPr marL="0" marR="0" marT="0" marB="0" anchor="b"/>
                </a:tc>
                <a:tc>
                  <a:txBody>
                    <a:bodyPr/>
                    <a:lstStyle/>
                    <a:p>
                      <a:pPr algn="ctr" fontAlgn="b"/>
                      <a:r>
                        <a:rPr lang="en-US" sz="700" u="none" strike="noStrike">
                          <a:effectLst/>
                        </a:rPr>
                        <a:t>x</a:t>
                      </a:r>
                      <a:endParaRPr lang="en-US" sz="700" b="0" i="0" u="none" strike="noStrike">
                        <a:solidFill>
                          <a:srgbClr val="6699FF"/>
                        </a:solidFill>
                        <a:effectLst/>
                        <a:latin typeface="Arial" panose="020B0604020202020204" pitchFamily="34" charset="0"/>
                      </a:endParaRPr>
                    </a:p>
                  </a:txBody>
                  <a:tcPr marL="0" marR="0" marT="0" marB="0" anchor="b"/>
                </a:tc>
                <a:tc>
                  <a:txBody>
                    <a:bodyPr/>
                    <a:lstStyle/>
                    <a:p>
                      <a:pPr algn="ctr" fontAlgn="b"/>
                      <a:r>
                        <a:rPr lang="en-US" sz="700" u="none" strike="noStrike">
                          <a:effectLst/>
                        </a:rPr>
                        <a:t>x</a:t>
                      </a:r>
                      <a:endParaRPr lang="en-US" sz="700" b="0" i="0" u="none" strike="noStrike">
                        <a:solidFill>
                          <a:srgbClr val="6699FF"/>
                        </a:solidFill>
                        <a:effectLst/>
                        <a:latin typeface="Arial" panose="020B0604020202020204" pitchFamily="34" charset="0"/>
                      </a:endParaRPr>
                    </a:p>
                  </a:txBody>
                  <a:tcPr marL="0" marR="0" marT="0" marB="0" anchor="b"/>
                </a:tc>
                <a:tc>
                  <a:txBody>
                    <a:bodyPr/>
                    <a:lstStyle/>
                    <a:p>
                      <a:pPr algn="ctr" fontAlgn="b"/>
                      <a:r>
                        <a:rPr lang="en-US" sz="700" u="none" strike="noStrike">
                          <a:effectLst/>
                        </a:rPr>
                        <a:t>x</a:t>
                      </a:r>
                      <a:endParaRPr lang="en-US" sz="700" b="0" i="0" u="none" strike="noStrike">
                        <a:solidFill>
                          <a:srgbClr val="6699FF"/>
                        </a:solidFill>
                        <a:effectLst/>
                        <a:latin typeface="Arial" panose="020B0604020202020204" pitchFamily="34" charset="0"/>
                      </a:endParaRPr>
                    </a:p>
                  </a:txBody>
                  <a:tcPr marL="0" marR="0" marT="0" marB="0" anchor="b"/>
                </a:tc>
                <a:tc>
                  <a:txBody>
                    <a:bodyPr/>
                    <a:lstStyle/>
                    <a:p>
                      <a:pPr algn="ctr" fontAlgn="b"/>
                      <a:r>
                        <a:rPr lang="en-US" sz="700" u="none" strike="noStrike">
                          <a:effectLst/>
                        </a:rPr>
                        <a:t>x</a:t>
                      </a:r>
                      <a:endParaRPr lang="en-US" sz="700" b="0" i="0" u="none" strike="noStrike">
                        <a:solidFill>
                          <a:srgbClr val="6699FF"/>
                        </a:solidFill>
                        <a:effectLst/>
                        <a:latin typeface="Arial" panose="020B0604020202020204" pitchFamily="34" charset="0"/>
                      </a:endParaRPr>
                    </a:p>
                  </a:txBody>
                  <a:tcPr marL="0" marR="0" marT="0" marB="0" anchor="b"/>
                </a:tc>
                <a:tc>
                  <a:txBody>
                    <a:bodyPr/>
                    <a:lstStyle/>
                    <a:p>
                      <a:pPr algn="ctr" fontAlgn="b"/>
                      <a:r>
                        <a:rPr lang="en-US" sz="700" u="none" strike="noStrike">
                          <a:effectLst/>
                        </a:rPr>
                        <a:t>x</a:t>
                      </a:r>
                      <a:endParaRPr lang="en-US" sz="700" b="0" i="0" u="none" strike="noStrike">
                        <a:solidFill>
                          <a:srgbClr val="6699FF"/>
                        </a:solidFill>
                        <a:effectLst/>
                        <a:latin typeface="Arial" panose="020B0604020202020204" pitchFamily="34" charset="0"/>
                      </a:endParaRPr>
                    </a:p>
                  </a:txBody>
                  <a:tcPr marL="0" marR="0" marT="0" marB="0" anchor="b"/>
                </a:tc>
                <a:tc>
                  <a:txBody>
                    <a:bodyPr/>
                    <a:lstStyle/>
                    <a:p>
                      <a:pPr algn="ctr" fontAlgn="b"/>
                      <a:r>
                        <a:rPr lang="en-US" sz="700" u="none" strike="noStrike">
                          <a:effectLst/>
                        </a:rPr>
                        <a:t>x</a:t>
                      </a:r>
                      <a:endParaRPr lang="en-US" sz="700" b="0" i="0" u="none" strike="noStrike">
                        <a:solidFill>
                          <a:srgbClr val="6699FF"/>
                        </a:solidFill>
                        <a:effectLst/>
                        <a:latin typeface="Arial" panose="020B0604020202020204" pitchFamily="34" charset="0"/>
                      </a:endParaRPr>
                    </a:p>
                  </a:txBody>
                  <a:tcPr marL="0" marR="0" marT="0" marB="0" anchor="b"/>
                </a:tc>
                <a:tc>
                  <a:txBody>
                    <a:bodyPr/>
                    <a:lstStyle/>
                    <a:p>
                      <a:pPr algn="ctr" fontAlgn="b"/>
                      <a:r>
                        <a:rPr lang="en-US" sz="700" u="none" strike="noStrike">
                          <a:effectLst/>
                        </a:rPr>
                        <a:t>x</a:t>
                      </a:r>
                      <a:endParaRPr lang="en-US" sz="700" b="0" i="0" u="none" strike="noStrike">
                        <a:solidFill>
                          <a:srgbClr val="6699FF"/>
                        </a:solidFill>
                        <a:effectLst/>
                        <a:latin typeface="Arial" panose="020B0604020202020204" pitchFamily="34" charset="0"/>
                      </a:endParaRPr>
                    </a:p>
                  </a:txBody>
                  <a:tcPr marL="0" marR="0" marT="0" marB="0" anchor="b"/>
                </a:tc>
                <a:tc>
                  <a:txBody>
                    <a:bodyPr/>
                    <a:lstStyle/>
                    <a:p>
                      <a:pPr algn="ctr" fontAlgn="b"/>
                      <a:r>
                        <a:rPr lang="en-US" sz="700" u="none" strike="noStrike">
                          <a:effectLst/>
                        </a:rPr>
                        <a:t>x</a:t>
                      </a:r>
                      <a:endParaRPr lang="en-US" sz="700" b="0" i="0" u="none" strike="noStrike">
                        <a:solidFill>
                          <a:srgbClr val="6699FF"/>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t</a:t>
                      </a:r>
                      <a:endParaRPr lang="en-US" sz="700" b="0" i="0" u="none" strike="noStrike">
                        <a:solidFill>
                          <a:srgbClr val="FF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extLst>
                  <a:ext uri="{0D108BD9-81ED-4DB2-BD59-A6C34878D82A}">
                    <a16:rowId xmlns:a16="http://schemas.microsoft.com/office/drawing/2014/main" val="669889399"/>
                  </a:ext>
                </a:extLst>
              </a:tr>
              <a:tr h="137896">
                <a:tc>
                  <a:txBody>
                    <a:bodyPr/>
                    <a:lstStyle/>
                    <a:p>
                      <a:pPr algn="l" fontAlgn="b"/>
                      <a:r>
                        <a:rPr lang="en-US" sz="700" u="none" strike="noStrike">
                          <a:effectLst/>
                        </a:rPr>
                        <a:t>1.1</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l" fontAlgn="b"/>
                      <a:r>
                        <a:rPr lang="en-US" sz="700" u="none" strike="noStrike">
                          <a:effectLst/>
                        </a:rPr>
                        <a:t>Building and Content insurance</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r" fontAlgn="b"/>
                      <a:r>
                        <a:rPr lang="en-US" sz="700" u="none" strike="noStrike">
                          <a:effectLst/>
                        </a:rPr>
                        <a:t>Mon 1/27/20</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r" fontAlgn="b"/>
                      <a:r>
                        <a:rPr lang="en-US" sz="700" u="none" strike="noStrike">
                          <a:effectLst/>
                        </a:rPr>
                        <a:t>Mon 1/27/20</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x</a:t>
                      </a:r>
                      <a:endParaRPr lang="en-US" sz="700" b="0" i="0" u="none" strike="noStrike">
                        <a:solidFill>
                          <a:srgbClr val="6699FF"/>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t</a:t>
                      </a:r>
                      <a:endParaRPr lang="en-US" sz="700" b="0" i="0" u="none" strike="noStrike">
                        <a:solidFill>
                          <a:srgbClr val="FF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extLst>
                  <a:ext uri="{0D108BD9-81ED-4DB2-BD59-A6C34878D82A}">
                    <a16:rowId xmlns:a16="http://schemas.microsoft.com/office/drawing/2014/main" val="905578903"/>
                  </a:ext>
                </a:extLst>
              </a:tr>
              <a:tr h="137896">
                <a:tc>
                  <a:txBody>
                    <a:bodyPr/>
                    <a:lstStyle/>
                    <a:p>
                      <a:pPr algn="l" fontAlgn="b"/>
                      <a:r>
                        <a:rPr lang="en-US" sz="700" u="none" strike="noStrike">
                          <a:effectLst/>
                        </a:rPr>
                        <a:t>1.2</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l" fontAlgn="b"/>
                      <a:r>
                        <a:rPr lang="en-US" sz="700" u="none" strike="noStrike">
                          <a:effectLst/>
                        </a:rPr>
                        <a:t>Staff Toilet</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r" fontAlgn="b"/>
                      <a:r>
                        <a:rPr lang="en-US" sz="700" u="none" strike="noStrike">
                          <a:effectLst/>
                        </a:rPr>
                        <a:t>Tue 1/28/20</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r" fontAlgn="b"/>
                      <a:r>
                        <a:rPr lang="en-US" sz="700" u="none" strike="noStrike">
                          <a:effectLst/>
                        </a:rPr>
                        <a:t>Wed 1/29/20</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x</a:t>
                      </a:r>
                      <a:endParaRPr lang="en-US" sz="700" b="0" i="0" u="none" strike="noStrike">
                        <a:solidFill>
                          <a:srgbClr val="6699FF"/>
                        </a:solidFill>
                        <a:effectLst/>
                        <a:latin typeface="Arial" panose="020B0604020202020204" pitchFamily="34" charset="0"/>
                      </a:endParaRPr>
                    </a:p>
                  </a:txBody>
                  <a:tcPr marL="0" marR="0" marT="0" marB="0" anchor="b"/>
                </a:tc>
                <a:tc>
                  <a:txBody>
                    <a:bodyPr/>
                    <a:lstStyle/>
                    <a:p>
                      <a:pPr algn="ctr" fontAlgn="b"/>
                      <a:r>
                        <a:rPr lang="en-US" sz="700" u="none" strike="noStrike">
                          <a:effectLst/>
                        </a:rPr>
                        <a:t>x</a:t>
                      </a:r>
                      <a:endParaRPr lang="en-US" sz="700" b="0" i="0" u="none" strike="noStrike">
                        <a:solidFill>
                          <a:srgbClr val="6699FF"/>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t</a:t>
                      </a:r>
                      <a:endParaRPr lang="en-US" sz="700" b="0" i="0" u="none" strike="noStrike">
                        <a:solidFill>
                          <a:srgbClr val="FF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extLst>
                  <a:ext uri="{0D108BD9-81ED-4DB2-BD59-A6C34878D82A}">
                    <a16:rowId xmlns:a16="http://schemas.microsoft.com/office/drawing/2014/main" val="3350197805"/>
                  </a:ext>
                </a:extLst>
              </a:tr>
              <a:tr h="137896">
                <a:tc>
                  <a:txBody>
                    <a:bodyPr/>
                    <a:lstStyle/>
                    <a:p>
                      <a:pPr algn="l" fontAlgn="b"/>
                      <a:r>
                        <a:rPr lang="en-US" sz="700" u="none" strike="noStrike">
                          <a:effectLst/>
                        </a:rPr>
                        <a:t>1.3</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l" fontAlgn="b"/>
                      <a:r>
                        <a:rPr lang="en-US" sz="700" u="none" strike="noStrike">
                          <a:effectLst/>
                        </a:rPr>
                        <a:t>Staff Kitchen</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r" fontAlgn="b"/>
                      <a:r>
                        <a:rPr lang="en-US" sz="700" u="none" strike="noStrike">
                          <a:effectLst/>
                        </a:rPr>
                        <a:t>Thu 1/30/20</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r" fontAlgn="b"/>
                      <a:r>
                        <a:rPr lang="en-US" sz="700" u="none" strike="noStrike">
                          <a:effectLst/>
                        </a:rPr>
                        <a:t>Fri 1/31/20</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x</a:t>
                      </a:r>
                      <a:endParaRPr lang="en-US" sz="700" b="0" i="0" u="none" strike="noStrike">
                        <a:solidFill>
                          <a:srgbClr val="6699FF"/>
                        </a:solidFill>
                        <a:effectLst/>
                        <a:latin typeface="Arial" panose="020B0604020202020204" pitchFamily="34" charset="0"/>
                      </a:endParaRPr>
                    </a:p>
                  </a:txBody>
                  <a:tcPr marL="0" marR="0" marT="0" marB="0" anchor="b"/>
                </a:tc>
                <a:tc>
                  <a:txBody>
                    <a:bodyPr/>
                    <a:lstStyle/>
                    <a:p>
                      <a:pPr algn="ctr" fontAlgn="b"/>
                      <a:r>
                        <a:rPr lang="en-US" sz="700" u="none" strike="noStrike">
                          <a:effectLst/>
                        </a:rPr>
                        <a:t>x</a:t>
                      </a:r>
                      <a:endParaRPr lang="en-US" sz="700" b="0" i="0" u="none" strike="noStrike">
                        <a:solidFill>
                          <a:srgbClr val="6699FF"/>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t</a:t>
                      </a:r>
                      <a:endParaRPr lang="en-US" sz="700" b="0" i="0" u="none" strike="noStrike">
                        <a:solidFill>
                          <a:srgbClr val="FF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extLst>
                  <a:ext uri="{0D108BD9-81ED-4DB2-BD59-A6C34878D82A}">
                    <a16:rowId xmlns:a16="http://schemas.microsoft.com/office/drawing/2014/main" val="2335260107"/>
                  </a:ext>
                </a:extLst>
              </a:tr>
              <a:tr h="137896">
                <a:tc>
                  <a:txBody>
                    <a:bodyPr/>
                    <a:lstStyle/>
                    <a:p>
                      <a:pPr algn="l" fontAlgn="b"/>
                      <a:r>
                        <a:rPr lang="en-US" sz="700" u="none" strike="noStrike">
                          <a:effectLst/>
                        </a:rPr>
                        <a:t>1.4</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l" fontAlgn="b"/>
                      <a:r>
                        <a:rPr lang="en-US" sz="700" u="none" strike="noStrike">
                          <a:effectLst/>
                        </a:rPr>
                        <a:t>Office Room</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r" fontAlgn="b"/>
                      <a:r>
                        <a:rPr lang="en-US" sz="700" u="none" strike="noStrike">
                          <a:effectLst/>
                        </a:rPr>
                        <a:t>Sat 2/01/20</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r" fontAlgn="b"/>
                      <a:r>
                        <a:rPr lang="en-US" sz="700" u="none" strike="noStrike">
                          <a:effectLst/>
                        </a:rPr>
                        <a:t>Sat 2/01/20</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x</a:t>
                      </a:r>
                      <a:endParaRPr lang="en-US" sz="700" b="0" i="0" u="none" strike="noStrike">
                        <a:solidFill>
                          <a:srgbClr val="6699FF"/>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t</a:t>
                      </a:r>
                      <a:endParaRPr lang="en-US" sz="700" b="0" i="0" u="none" strike="noStrike">
                        <a:solidFill>
                          <a:srgbClr val="FF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extLst>
                  <a:ext uri="{0D108BD9-81ED-4DB2-BD59-A6C34878D82A}">
                    <a16:rowId xmlns:a16="http://schemas.microsoft.com/office/drawing/2014/main" val="3701597849"/>
                  </a:ext>
                </a:extLst>
              </a:tr>
              <a:tr h="137896">
                <a:tc>
                  <a:txBody>
                    <a:bodyPr/>
                    <a:lstStyle/>
                    <a:p>
                      <a:pPr algn="l" fontAlgn="b"/>
                      <a:r>
                        <a:rPr lang="en-US" sz="800" u="none" strike="noStrike">
                          <a:effectLst/>
                        </a:rPr>
                        <a:t>2</a:t>
                      </a:r>
                      <a:endParaRPr lang="en-US" sz="800" b="1" i="0" u="none" strike="noStrike">
                        <a:solidFill>
                          <a:srgbClr val="000000"/>
                        </a:solidFill>
                        <a:effectLst/>
                        <a:latin typeface="Arial" panose="020B0604020202020204" pitchFamily="34" charset="0"/>
                      </a:endParaRPr>
                    </a:p>
                  </a:txBody>
                  <a:tcPr marL="0" marR="0" marT="0" marB="0" anchor="b"/>
                </a:tc>
                <a:tc>
                  <a:txBody>
                    <a:bodyPr/>
                    <a:lstStyle/>
                    <a:p>
                      <a:pPr algn="l" fontAlgn="b"/>
                      <a:r>
                        <a:rPr lang="en-US" sz="800" u="none" strike="noStrike">
                          <a:effectLst/>
                        </a:rPr>
                        <a:t>Managing Facility</a:t>
                      </a:r>
                      <a:endParaRPr lang="en-US" sz="800" b="1" i="0" u="none" strike="noStrike">
                        <a:solidFill>
                          <a:srgbClr val="000000"/>
                        </a:solidFill>
                        <a:effectLst/>
                        <a:latin typeface="Arial" panose="020B0604020202020204" pitchFamily="34" charset="0"/>
                      </a:endParaRPr>
                    </a:p>
                  </a:txBody>
                  <a:tcPr marL="0" marR="0" marT="0" marB="0" anchor="b"/>
                </a:tc>
                <a:tc>
                  <a:txBody>
                    <a:bodyPr/>
                    <a:lstStyle/>
                    <a:p>
                      <a:pPr algn="r" fontAlgn="b"/>
                      <a:r>
                        <a:rPr lang="en-US" sz="700" u="none" strike="noStrike">
                          <a:effectLst/>
                        </a:rPr>
                        <a:t>Fri 2/07/20</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r" fontAlgn="b"/>
                      <a:r>
                        <a:rPr lang="en-US" sz="700" u="none" strike="noStrike">
                          <a:effectLst/>
                        </a:rPr>
                        <a:t>Mon 2/17/20</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x</a:t>
                      </a:r>
                      <a:endParaRPr lang="en-US" sz="700" b="0" i="0" u="none" strike="noStrike">
                        <a:solidFill>
                          <a:srgbClr val="6699FF"/>
                        </a:solidFill>
                        <a:effectLst/>
                        <a:latin typeface="Arial" panose="020B0604020202020204" pitchFamily="34" charset="0"/>
                      </a:endParaRPr>
                    </a:p>
                  </a:txBody>
                  <a:tcPr marL="0" marR="0" marT="0" marB="0" anchor="b"/>
                </a:tc>
                <a:tc>
                  <a:txBody>
                    <a:bodyPr/>
                    <a:lstStyle/>
                    <a:p>
                      <a:pPr algn="ctr" fontAlgn="b"/>
                      <a:r>
                        <a:rPr lang="en-US" sz="700" u="none" strike="noStrike">
                          <a:effectLst/>
                        </a:rPr>
                        <a:t>x</a:t>
                      </a:r>
                      <a:endParaRPr lang="en-US" sz="700" b="0" i="0" u="none" strike="noStrike">
                        <a:solidFill>
                          <a:srgbClr val="6699FF"/>
                        </a:solidFill>
                        <a:effectLst/>
                        <a:latin typeface="Arial" panose="020B0604020202020204" pitchFamily="34" charset="0"/>
                      </a:endParaRPr>
                    </a:p>
                  </a:txBody>
                  <a:tcPr marL="0" marR="0" marT="0" marB="0" anchor="b"/>
                </a:tc>
                <a:tc>
                  <a:txBody>
                    <a:bodyPr/>
                    <a:lstStyle/>
                    <a:p>
                      <a:pPr algn="ctr" fontAlgn="b"/>
                      <a:r>
                        <a:rPr lang="en-US" sz="700" u="none" strike="noStrike">
                          <a:effectLst/>
                        </a:rPr>
                        <a:t>x</a:t>
                      </a:r>
                      <a:endParaRPr lang="en-US" sz="700" b="0" i="0" u="none" strike="noStrike">
                        <a:solidFill>
                          <a:srgbClr val="6699FF"/>
                        </a:solidFill>
                        <a:effectLst/>
                        <a:latin typeface="Arial" panose="020B0604020202020204" pitchFamily="34" charset="0"/>
                      </a:endParaRPr>
                    </a:p>
                  </a:txBody>
                  <a:tcPr marL="0" marR="0" marT="0" marB="0" anchor="b"/>
                </a:tc>
                <a:tc>
                  <a:txBody>
                    <a:bodyPr/>
                    <a:lstStyle/>
                    <a:p>
                      <a:pPr algn="ctr" fontAlgn="b"/>
                      <a:r>
                        <a:rPr lang="en-US" sz="700" u="none" strike="noStrike">
                          <a:effectLst/>
                        </a:rPr>
                        <a:t>x</a:t>
                      </a:r>
                      <a:endParaRPr lang="en-US" sz="700" b="0" i="0" u="none" strike="noStrike">
                        <a:solidFill>
                          <a:srgbClr val="6699FF"/>
                        </a:solidFill>
                        <a:effectLst/>
                        <a:latin typeface="Arial" panose="020B0604020202020204" pitchFamily="34" charset="0"/>
                      </a:endParaRPr>
                    </a:p>
                  </a:txBody>
                  <a:tcPr marL="0" marR="0" marT="0" marB="0" anchor="b"/>
                </a:tc>
                <a:tc>
                  <a:txBody>
                    <a:bodyPr/>
                    <a:lstStyle/>
                    <a:p>
                      <a:pPr algn="ctr" fontAlgn="b"/>
                      <a:r>
                        <a:rPr lang="en-US" sz="700" u="none" strike="noStrike">
                          <a:effectLst/>
                        </a:rPr>
                        <a:t>x</a:t>
                      </a:r>
                      <a:endParaRPr lang="en-US" sz="700" b="0" i="0" u="none" strike="noStrike">
                        <a:solidFill>
                          <a:srgbClr val="6699FF"/>
                        </a:solidFill>
                        <a:effectLst/>
                        <a:latin typeface="Arial" panose="020B0604020202020204" pitchFamily="34" charset="0"/>
                      </a:endParaRPr>
                    </a:p>
                  </a:txBody>
                  <a:tcPr marL="0" marR="0" marT="0" marB="0" anchor="b"/>
                </a:tc>
                <a:tc>
                  <a:txBody>
                    <a:bodyPr/>
                    <a:lstStyle/>
                    <a:p>
                      <a:pPr algn="ctr" fontAlgn="b"/>
                      <a:r>
                        <a:rPr lang="en-US" sz="700" u="none" strike="noStrike">
                          <a:effectLst/>
                        </a:rPr>
                        <a:t>x</a:t>
                      </a:r>
                      <a:endParaRPr lang="en-US" sz="700" b="0" i="0" u="none" strike="noStrike">
                        <a:solidFill>
                          <a:srgbClr val="6699FF"/>
                        </a:solidFill>
                        <a:effectLst/>
                        <a:latin typeface="Arial" panose="020B0604020202020204" pitchFamily="34" charset="0"/>
                      </a:endParaRPr>
                    </a:p>
                  </a:txBody>
                  <a:tcPr marL="0" marR="0" marT="0" marB="0" anchor="b"/>
                </a:tc>
                <a:tc>
                  <a:txBody>
                    <a:bodyPr/>
                    <a:lstStyle/>
                    <a:p>
                      <a:pPr algn="ctr" fontAlgn="b"/>
                      <a:r>
                        <a:rPr lang="en-US" sz="700" u="none" strike="noStrike">
                          <a:effectLst/>
                        </a:rPr>
                        <a:t>x</a:t>
                      </a:r>
                      <a:endParaRPr lang="en-US" sz="700" b="0" i="0" u="none" strike="noStrike">
                        <a:solidFill>
                          <a:srgbClr val="6699FF"/>
                        </a:solidFill>
                        <a:effectLst/>
                        <a:latin typeface="Arial" panose="020B0604020202020204" pitchFamily="34" charset="0"/>
                      </a:endParaRPr>
                    </a:p>
                  </a:txBody>
                  <a:tcPr marL="0" marR="0" marT="0" marB="0" anchor="b"/>
                </a:tc>
                <a:tc>
                  <a:txBody>
                    <a:bodyPr/>
                    <a:lstStyle/>
                    <a:p>
                      <a:pPr algn="ctr" fontAlgn="b"/>
                      <a:r>
                        <a:rPr lang="en-US" sz="700" u="none" strike="noStrike">
                          <a:effectLst/>
                        </a:rPr>
                        <a:t>x</a:t>
                      </a:r>
                      <a:endParaRPr lang="en-US" sz="700" b="0" i="0" u="none" strike="noStrike">
                        <a:solidFill>
                          <a:srgbClr val="6699FF"/>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t</a:t>
                      </a:r>
                      <a:endParaRPr lang="en-US" sz="700" b="0" i="0" u="none" strike="noStrike">
                        <a:solidFill>
                          <a:srgbClr val="FF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extLst>
                  <a:ext uri="{0D108BD9-81ED-4DB2-BD59-A6C34878D82A}">
                    <a16:rowId xmlns:a16="http://schemas.microsoft.com/office/drawing/2014/main" val="3097928856"/>
                  </a:ext>
                </a:extLst>
              </a:tr>
              <a:tr h="137896">
                <a:tc>
                  <a:txBody>
                    <a:bodyPr/>
                    <a:lstStyle/>
                    <a:p>
                      <a:pPr algn="l" fontAlgn="b"/>
                      <a:r>
                        <a:rPr lang="en-US" sz="700" u="none" strike="noStrike">
                          <a:effectLst/>
                        </a:rPr>
                        <a:t>2.1</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l" fontAlgn="b"/>
                      <a:r>
                        <a:rPr lang="en-US" sz="700" u="none" strike="noStrike">
                          <a:effectLst/>
                        </a:rPr>
                        <a:t>Folk Lift</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r" fontAlgn="b"/>
                      <a:r>
                        <a:rPr lang="en-US" sz="700" u="none" strike="noStrike">
                          <a:effectLst/>
                        </a:rPr>
                        <a:t>Fri 2/07/20</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r" fontAlgn="b"/>
                      <a:r>
                        <a:rPr lang="en-US" sz="700" u="none" strike="noStrike">
                          <a:effectLst/>
                        </a:rPr>
                        <a:t>Fri 2/07/20</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x</a:t>
                      </a:r>
                      <a:endParaRPr lang="en-US" sz="700" b="0" i="0" u="none" strike="noStrike">
                        <a:solidFill>
                          <a:srgbClr val="6699FF"/>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t</a:t>
                      </a:r>
                      <a:endParaRPr lang="en-US" sz="700" b="0" i="0" u="none" strike="noStrike">
                        <a:solidFill>
                          <a:srgbClr val="FF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extLst>
                  <a:ext uri="{0D108BD9-81ED-4DB2-BD59-A6C34878D82A}">
                    <a16:rowId xmlns:a16="http://schemas.microsoft.com/office/drawing/2014/main" val="1131398847"/>
                  </a:ext>
                </a:extLst>
              </a:tr>
              <a:tr h="137896">
                <a:tc>
                  <a:txBody>
                    <a:bodyPr/>
                    <a:lstStyle/>
                    <a:p>
                      <a:pPr algn="l" fontAlgn="b"/>
                      <a:r>
                        <a:rPr lang="en-US" sz="700" u="none" strike="noStrike">
                          <a:effectLst/>
                        </a:rPr>
                        <a:t>2.2</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l" fontAlgn="b"/>
                      <a:r>
                        <a:rPr lang="en-US" sz="700" u="none" strike="noStrike">
                          <a:effectLst/>
                        </a:rPr>
                        <a:t>Installation of new Roof</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r" fontAlgn="b"/>
                      <a:r>
                        <a:rPr lang="en-US" sz="700" u="none" strike="noStrike">
                          <a:effectLst/>
                        </a:rPr>
                        <a:t>Mon 2/10/20</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r" fontAlgn="b"/>
                      <a:r>
                        <a:rPr lang="en-US" sz="700" u="none" strike="noStrike">
                          <a:effectLst/>
                        </a:rPr>
                        <a:t>Wed 2/12/20</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x</a:t>
                      </a:r>
                      <a:endParaRPr lang="en-US" sz="700" b="0" i="0" u="none" strike="noStrike">
                        <a:solidFill>
                          <a:srgbClr val="6699FF"/>
                        </a:solidFill>
                        <a:effectLst/>
                        <a:latin typeface="Arial" panose="020B0604020202020204" pitchFamily="34" charset="0"/>
                      </a:endParaRPr>
                    </a:p>
                  </a:txBody>
                  <a:tcPr marL="0" marR="0" marT="0" marB="0" anchor="b"/>
                </a:tc>
                <a:tc>
                  <a:txBody>
                    <a:bodyPr/>
                    <a:lstStyle/>
                    <a:p>
                      <a:pPr algn="ctr" fontAlgn="b"/>
                      <a:r>
                        <a:rPr lang="en-US" sz="700" u="none" strike="noStrike">
                          <a:effectLst/>
                        </a:rPr>
                        <a:t>x</a:t>
                      </a:r>
                      <a:endParaRPr lang="en-US" sz="700" b="0" i="0" u="none" strike="noStrike">
                        <a:solidFill>
                          <a:srgbClr val="6699FF"/>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t</a:t>
                      </a:r>
                      <a:endParaRPr lang="en-US" sz="700" b="0" i="0" u="none" strike="noStrike">
                        <a:solidFill>
                          <a:srgbClr val="FF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extLst>
                  <a:ext uri="{0D108BD9-81ED-4DB2-BD59-A6C34878D82A}">
                    <a16:rowId xmlns:a16="http://schemas.microsoft.com/office/drawing/2014/main" val="2440680007"/>
                  </a:ext>
                </a:extLst>
              </a:tr>
              <a:tr h="137896">
                <a:tc>
                  <a:txBody>
                    <a:bodyPr/>
                    <a:lstStyle/>
                    <a:p>
                      <a:pPr algn="l" fontAlgn="b"/>
                      <a:r>
                        <a:rPr lang="en-US" sz="700" u="none" strike="noStrike">
                          <a:effectLst/>
                        </a:rPr>
                        <a:t>2.3</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l" fontAlgn="b"/>
                      <a:r>
                        <a:rPr lang="en-US" sz="700" u="none" strike="noStrike">
                          <a:effectLst/>
                        </a:rPr>
                        <a:t>Shutters</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r" fontAlgn="b"/>
                      <a:r>
                        <a:rPr lang="en-US" sz="700" u="none" strike="noStrike">
                          <a:effectLst/>
                        </a:rPr>
                        <a:t>Thu 2/13/20</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r" fontAlgn="b"/>
                      <a:r>
                        <a:rPr lang="en-US" sz="700" u="none" strike="noStrike">
                          <a:effectLst/>
                        </a:rPr>
                        <a:t>Thu 2/13/20</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x</a:t>
                      </a:r>
                      <a:endParaRPr lang="en-US" sz="700" b="0" i="0" u="none" strike="noStrike">
                        <a:solidFill>
                          <a:srgbClr val="6699FF"/>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t</a:t>
                      </a:r>
                      <a:endParaRPr lang="en-US" sz="700" b="0" i="0" u="none" strike="noStrike">
                        <a:solidFill>
                          <a:srgbClr val="FF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extLst>
                  <a:ext uri="{0D108BD9-81ED-4DB2-BD59-A6C34878D82A}">
                    <a16:rowId xmlns:a16="http://schemas.microsoft.com/office/drawing/2014/main" val="3240753174"/>
                  </a:ext>
                </a:extLst>
              </a:tr>
              <a:tr h="137896">
                <a:tc>
                  <a:txBody>
                    <a:bodyPr/>
                    <a:lstStyle/>
                    <a:p>
                      <a:pPr algn="l" fontAlgn="b"/>
                      <a:r>
                        <a:rPr lang="en-US" sz="700" u="none" strike="noStrike">
                          <a:effectLst/>
                        </a:rPr>
                        <a:t>2.4</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l" fontAlgn="b"/>
                      <a:r>
                        <a:rPr lang="en-US" sz="700" u="none" strike="noStrike">
                          <a:effectLst/>
                        </a:rPr>
                        <a:t>Loading Unloading Bay</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r" fontAlgn="b"/>
                      <a:r>
                        <a:rPr lang="en-US" sz="700" u="none" strike="noStrike">
                          <a:effectLst/>
                        </a:rPr>
                        <a:t>Fri 2/14/20</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r" fontAlgn="b"/>
                      <a:r>
                        <a:rPr lang="en-US" sz="700" u="none" strike="noStrike">
                          <a:effectLst/>
                        </a:rPr>
                        <a:t>Sat 2/15/20</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x</a:t>
                      </a:r>
                      <a:endParaRPr lang="en-US" sz="700" b="0" i="0" u="none" strike="noStrike">
                        <a:solidFill>
                          <a:srgbClr val="6699FF"/>
                        </a:solidFill>
                        <a:effectLst/>
                        <a:latin typeface="Arial" panose="020B0604020202020204" pitchFamily="34" charset="0"/>
                      </a:endParaRPr>
                    </a:p>
                  </a:txBody>
                  <a:tcPr marL="0" marR="0" marT="0" marB="0" anchor="b"/>
                </a:tc>
                <a:tc>
                  <a:txBody>
                    <a:bodyPr/>
                    <a:lstStyle/>
                    <a:p>
                      <a:pPr algn="ctr" fontAlgn="b"/>
                      <a:r>
                        <a:rPr lang="en-US" sz="700" u="none" strike="noStrike">
                          <a:effectLst/>
                        </a:rPr>
                        <a:t>x</a:t>
                      </a:r>
                      <a:endParaRPr lang="en-US" sz="700" b="0" i="0" u="none" strike="noStrike">
                        <a:solidFill>
                          <a:srgbClr val="6699FF"/>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t</a:t>
                      </a:r>
                      <a:endParaRPr lang="en-US" sz="700" b="0" i="0" u="none" strike="noStrike">
                        <a:solidFill>
                          <a:srgbClr val="FF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extLst>
                  <a:ext uri="{0D108BD9-81ED-4DB2-BD59-A6C34878D82A}">
                    <a16:rowId xmlns:a16="http://schemas.microsoft.com/office/drawing/2014/main" val="2695622122"/>
                  </a:ext>
                </a:extLst>
              </a:tr>
              <a:tr h="137896">
                <a:tc>
                  <a:txBody>
                    <a:bodyPr/>
                    <a:lstStyle/>
                    <a:p>
                      <a:pPr algn="l" fontAlgn="b"/>
                      <a:r>
                        <a:rPr lang="en-US" sz="700" u="none" strike="noStrike">
                          <a:effectLst/>
                        </a:rPr>
                        <a:t>2.5</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l" fontAlgn="b"/>
                      <a:r>
                        <a:rPr lang="en-US" sz="700" u="none" strike="noStrike">
                          <a:effectLst/>
                        </a:rPr>
                        <a:t>van</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r" fontAlgn="b"/>
                      <a:r>
                        <a:rPr lang="en-US" sz="700" u="none" strike="noStrike">
                          <a:effectLst/>
                        </a:rPr>
                        <a:t>Mon 2/17/20</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r" fontAlgn="b"/>
                      <a:r>
                        <a:rPr lang="en-US" sz="700" u="none" strike="noStrike">
                          <a:effectLst/>
                        </a:rPr>
                        <a:t>Mon 2/17/20</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x</a:t>
                      </a:r>
                      <a:endParaRPr lang="en-US" sz="700" b="0" i="0" u="none" strike="noStrike">
                        <a:solidFill>
                          <a:srgbClr val="6699FF"/>
                        </a:solidFill>
                        <a:effectLst/>
                        <a:latin typeface="Arial" panose="020B0604020202020204" pitchFamily="34" charset="0"/>
                      </a:endParaRPr>
                    </a:p>
                  </a:txBody>
                  <a:tcPr marL="0" marR="0" marT="0" marB="0" anchor="b"/>
                </a:tc>
                <a:tc>
                  <a:txBody>
                    <a:bodyPr/>
                    <a:lstStyle/>
                    <a:p>
                      <a:pPr algn="ctr" fontAlgn="b"/>
                      <a:r>
                        <a:rPr lang="en-US" sz="700" u="none" strike="noStrike">
                          <a:effectLst/>
                        </a:rPr>
                        <a:t>t</a:t>
                      </a:r>
                      <a:endParaRPr lang="en-US" sz="700" b="0" i="0" u="none" strike="noStrike">
                        <a:solidFill>
                          <a:srgbClr val="FF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extLst>
                  <a:ext uri="{0D108BD9-81ED-4DB2-BD59-A6C34878D82A}">
                    <a16:rowId xmlns:a16="http://schemas.microsoft.com/office/drawing/2014/main" val="3271134160"/>
                  </a:ext>
                </a:extLst>
              </a:tr>
              <a:tr h="137896">
                <a:tc>
                  <a:txBody>
                    <a:bodyPr/>
                    <a:lstStyle/>
                    <a:p>
                      <a:pPr algn="l" fontAlgn="b"/>
                      <a:r>
                        <a:rPr lang="en-US" sz="800" u="none" strike="noStrike">
                          <a:effectLst/>
                        </a:rPr>
                        <a:t>3</a:t>
                      </a:r>
                      <a:endParaRPr lang="en-US" sz="800" b="1" i="0" u="none" strike="noStrike">
                        <a:solidFill>
                          <a:srgbClr val="000000"/>
                        </a:solidFill>
                        <a:effectLst/>
                        <a:latin typeface="Arial" panose="020B0604020202020204" pitchFamily="34" charset="0"/>
                      </a:endParaRPr>
                    </a:p>
                  </a:txBody>
                  <a:tcPr marL="0" marR="0" marT="0" marB="0" anchor="b"/>
                </a:tc>
                <a:tc>
                  <a:txBody>
                    <a:bodyPr/>
                    <a:lstStyle/>
                    <a:p>
                      <a:pPr algn="l" fontAlgn="b"/>
                      <a:r>
                        <a:rPr lang="en-US" sz="800" u="none" strike="noStrike">
                          <a:effectLst/>
                        </a:rPr>
                        <a:t>Organizing the Warehouse</a:t>
                      </a:r>
                      <a:endParaRPr lang="en-US" sz="800" b="1" i="0" u="none" strike="noStrike">
                        <a:solidFill>
                          <a:srgbClr val="000000"/>
                        </a:solidFill>
                        <a:effectLst/>
                        <a:latin typeface="Arial" panose="020B0604020202020204" pitchFamily="34" charset="0"/>
                      </a:endParaRPr>
                    </a:p>
                  </a:txBody>
                  <a:tcPr marL="0" marR="0" marT="0" marB="0" anchor="b"/>
                </a:tc>
                <a:tc>
                  <a:txBody>
                    <a:bodyPr/>
                    <a:lstStyle/>
                    <a:p>
                      <a:pPr algn="r" fontAlgn="b"/>
                      <a:r>
                        <a:rPr lang="en-US" sz="700" u="none" strike="noStrike">
                          <a:effectLst/>
                        </a:rPr>
                        <a:t>Fri 2/14/20</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r" fontAlgn="b"/>
                      <a:r>
                        <a:rPr lang="en-US" sz="700" u="none" strike="noStrike">
                          <a:effectLst/>
                        </a:rPr>
                        <a:t>Mon 2/17/20</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x</a:t>
                      </a:r>
                      <a:endParaRPr lang="en-US" sz="700" b="0" i="0" u="none" strike="noStrike">
                        <a:solidFill>
                          <a:srgbClr val="6699FF"/>
                        </a:solidFill>
                        <a:effectLst/>
                        <a:latin typeface="Arial" panose="020B0604020202020204" pitchFamily="34" charset="0"/>
                      </a:endParaRPr>
                    </a:p>
                  </a:txBody>
                  <a:tcPr marL="0" marR="0" marT="0" marB="0" anchor="b"/>
                </a:tc>
                <a:tc>
                  <a:txBody>
                    <a:bodyPr/>
                    <a:lstStyle/>
                    <a:p>
                      <a:pPr algn="ctr" fontAlgn="b"/>
                      <a:r>
                        <a:rPr lang="en-US" sz="700" u="none" strike="noStrike">
                          <a:effectLst/>
                        </a:rPr>
                        <a:t>x</a:t>
                      </a:r>
                      <a:endParaRPr lang="en-US" sz="700" b="0" i="0" u="none" strike="noStrike">
                        <a:solidFill>
                          <a:srgbClr val="6699FF"/>
                        </a:solidFill>
                        <a:effectLst/>
                        <a:latin typeface="Arial" panose="020B0604020202020204" pitchFamily="34" charset="0"/>
                      </a:endParaRPr>
                    </a:p>
                  </a:txBody>
                  <a:tcPr marL="0" marR="0" marT="0" marB="0" anchor="b"/>
                </a:tc>
                <a:tc>
                  <a:txBody>
                    <a:bodyPr/>
                    <a:lstStyle/>
                    <a:p>
                      <a:pPr algn="ctr" fontAlgn="b"/>
                      <a:r>
                        <a:rPr lang="en-US" sz="700" u="none" strike="noStrike">
                          <a:effectLst/>
                        </a:rPr>
                        <a:t>x</a:t>
                      </a:r>
                      <a:endParaRPr lang="en-US" sz="700" b="0" i="0" u="none" strike="noStrike">
                        <a:solidFill>
                          <a:srgbClr val="6699FF"/>
                        </a:solidFill>
                        <a:effectLst/>
                        <a:latin typeface="Arial" panose="020B0604020202020204" pitchFamily="34" charset="0"/>
                      </a:endParaRPr>
                    </a:p>
                  </a:txBody>
                  <a:tcPr marL="0" marR="0" marT="0" marB="0" anchor="b"/>
                </a:tc>
                <a:tc>
                  <a:txBody>
                    <a:bodyPr/>
                    <a:lstStyle/>
                    <a:p>
                      <a:pPr algn="ctr" fontAlgn="b"/>
                      <a:r>
                        <a:rPr lang="en-US" sz="700" u="none" strike="noStrike">
                          <a:effectLst/>
                        </a:rPr>
                        <a:t>x</a:t>
                      </a:r>
                      <a:endParaRPr lang="en-US" sz="700" b="0" i="0" u="none" strike="noStrike">
                        <a:solidFill>
                          <a:srgbClr val="6699FF"/>
                        </a:solidFill>
                        <a:effectLst/>
                        <a:latin typeface="Arial" panose="020B0604020202020204" pitchFamily="34" charset="0"/>
                      </a:endParaRPr>
                    </a:p>
                  </a:txBody>
                  <a:tcPr marL="0" marR="0" marT="0" marB="0" anchor="b"/>
                </a:tc>
                <a:tc>
                  <a:txBody>
                    <a:bodyPr/>
                    <a:lstStyle/>
                    <a:p>
                      <a:pPr algn="ctr" fontAlgn="b"/>
                      <a:r>
                        <a:rPr lang="en-US" sz="700" u="none" strike="noStrike">
                          <a:effectLst/>
                        </a:rPr>
                        <a:t>t</a:t>
                      </a:r>
                      <a:endParaRPr lang="en-US" sz="700" b="0" i="0" u="none" strike="noStrike">
                        <a:solidFill>
                          <a:srgbClr val="FF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extLst>
                  <a:ext uri="{0D108BD9-81ED-4DB2-BD59-A6C34878D82A}">
                    <a16:rowId xmlns:a16="http://schemas.microsoft.com/office/drawing/2014/main" val="3326842563"/>
                  </a:ext>
                </a:extLst>
              </a:tr>
              <a:tr h="137896">
                <a:tc>
                  <a:txBody>
                    <a:bodyPr/>
                    <a:lstStyle/>
                    <a:p>
                      <a:pPr algn="l" fontAlgn="b"/>
                      <a:r>
                        <a:rPr lang="en-US" sz="700" u="none" strike="noStrike">
                          <a:effectLst/>
                        </a:rPr>
                        <a:t>3.1</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l" fontAlgn="b"/>
                      <a:r>
                        <a:rPr lang="en-US" sz="700" u="none" strike="noStrike">
                          <a:effectLst/>
                        </a:rPr>
                        <a:t>Decoration and Shelvings</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r" fontAlgn="b"/>
                      <a:r>
                        <a:rPr lang="en-US" sz="700" u="none" strike="noStrike">
                          <a:effectLst/>
                        </a:rPr>
                        <a:t>Fri 2/14/20</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r" fontAlgn="b"/>
                      <a:r>
                        <a:rPr lang="en-US" sz="700" u="none" strike="noStrike">
                          <a:effectLst/>
                        </a:rPr>
                        <a:t>Fri 2/14/20</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x</a:t>
                      </a:r>
                      <a:endParaRPr lang="en-US" sz="700" b="0" i="0" u="none" strike="noStrike">
                        <a:solidFill>
                          <a:srgbClr val="6699FF"/>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t</a:t>
                      </a:r>
                      <a:endParaRPr lang="en-US" sz="700" b="0" i="0" u="none" strike="noStrike">
                        <a:solidFill>
                          <a:srgbClr val="FF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extLst>
                  <a:ext uri="{0D108BD9-81ED-4DB2-BD59-A6C34878D82A}">
                    <a16:rowId xmlns:a16="http://schemas.microsoft.com/office/drawing/2014/main" val="1120600724"/>
                  </a:ext>
                </a:extLst>
              </a:tr>
              <a:tr h="137896">
                <a:tc>
                  <a:txBody>
                    <a:bodyPr/>
                    <a:lstStyle/>
                    <a:p>
                      <a:pPr algn="l" fontAlgn="b"/>
                      <a:r>
                        <a:rPr lang="en-US" sz="700" u="none" strike="noStrike">
                          <a:effectLst/>
                        </a:rPr>
                        <a:t>3.2</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l" fontAlgn="b"/>
                      <a:r>
                        <a:rPr lang="en-US" sz="700" u="none" strike="noStrike">
                          <a:effectLst/>
                        </a:rPr>
                        <a:t>Safety Equipment</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r" fontAlgn="b"/>
                      <a:r>
                        <a:rPr lang="en-US" sz="700" u="none" strike="noStrike">
                          <a:effectLst/>
                        </a:rPr>
                        <a:t>Sat 2/15/20</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r" fontAlgn="b"/>
                      <a:r>
                        <a:rPr lang="en-US" sz="700" u="none" strike="noStrike">
                          <a:effectLst/>
                        </a:rPr>
                        <a:t>Sat 2/15/20</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x</a:t>
                      </a:r>
                      <a:endParaRPr lang="en-US" sz="700" b="0" i="0" u="none" strike="noStrike">
                        <a:solidFill>
                          <a:srgbClr val="6699FF"/>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t</a:t>
                      </a:r>
                      <a:endParaRPr lang="en-US" sz="700" b="0" i="0" u="none" strike="noStrike">
                        <a:solidFill>
                          <a:srgbClr val="FF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extLst>
                  <a:ext uri="{0D108BD9-81ED-4DB2-BD59-A6C34878D82A}">
                    <a16:rowId xmlns:a16="http://schemas.microsoft.com/office/drawing/2014/main" val="87582826"/>
                  </a:ext>
                </a:extLst>
              </a:tr>
              <a:tr h="137896">
                <a:tc>
                  <a:txBody>
                    <a:bodyPr/>
                    <a:lstStyle/>
                    <a:p>
                      <a:pPr algn="l" fontAlgn="b"/>
                      <a:r>
                        <a:rPr lang="en-US" sz="700" u="none" strike="noStrike">
                          <a:effectLst/>
                        </a:rPr>
                        <a:t>3.3</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l" fontAlgn="b"/>
                      <a:r>
                        <a:rPr lang="en-US" sz="700" u="none" strike="noStrike">
                          <a:effectLst/>
                        </a:rPr>
                        <a:t>New Sign</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r" fontAlgn="b"/>
                      <a:r>
                        <a:rPr lang="en-US" sz="700" u="none" strike="noStrike">
                          <a:effectLst/>
                        </a:rPr>
                        <a:t>Mon 2/17/20</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r" fontAlgn="b"/>
                      <a:r>
                        <a:rPr lang="en-US" sz="700" u="none" strike="noStrike">
                          <a:effectLst/>
                        </a:rPr>
                        <a:t>Mon 2/17/20</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x</a:t>
                      </a:r>
                      <a:endParaRPr lang="en-US" sz="700" b="0" i="0" u="none" strike="noStrike">
                        <a:solidFill>
                          <a:srgbClr val="6699FF"/>
                        </a:solidFill>
                        <a:effectLst/>
                        <a:latin typeface="Arial" panose="020B0604020202020204" pitchFamily="34" charset="0"/>
                      </a:endParaRPr>
                    </a:p>
                  </a:txBody>
                  <a:tcPr marL="0" marR="0" marT="0" marB="0" anchor="b"/>
                </a:tc>
                <a:tc>
                  <a:txBody>
                    <a:bodyPr/>
                    <a:lstStyle/>
                    <a:p>
                      <a:pPr algn="ctr" fontAlgn="b"/>
                      <a:r>
                        <a:rPr lang="en-US" sz="700" u="none" strike="noStrike">
                          <a:effectLst/>
                        </a:rPr>
                        <a:t>t</a:t>
                      </a:r>
                      <a:endParaRPr lang="en-US" sz="700" b="0" i="0" u="none" strike="noStrike">
                        <a:solidFill>
                          <a:srgbClr val="FF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extLst>
                  <a:ext uri="{0D108BD9-81ED-4DB2-BD59-A6C34878D82A}">
                    <a16:rowId xmlns:a16="http://schemas.microsoft.com/office/drawing/2014/main" val="4277403600"/>
                  </a:ext>
                </a:extLst>
              </a:tr>
              <a:tr h="137896">
                <a:tc>
                  <a:txBody>
                    <a:bodyPr/>
                    <a:lstStyle/>
                    <a:p>
                      <a:pPr algn="l" fontAlgn="b"/>
                      <a:r>
                        <a:rPr lang="en-US" sz="800" u="none" strike="noStrike">
                          <a:effectLst/>
                        </a:rPr>
                        <a:t>4</a:t>
                      </a:r>
                      <a:endParaRPr lang="en-US" sz="800" b="1" i="0" u="none" strike="noStrike">
                        <a:solidFill>
                          <a:srgbClr val="000000"/>
                        </a:solidFill>
                        <a:effectLst/>
                        <a:latin typeface="Arial" panose="020B0604020202020204" pitchFamily="34" charset="0"/>
                      </a:endParaRPr>
                    </a:p>
                  </a:txBody>
                  <a:tcPr marL="0" marR="0" marT="0" marB="0" anchor="b"/>
                </a:tc>
                <a:tc>
                  <a:txBody>
                    <a:bodyPr/>
                    <a:lstStyle/>
                    <a:p>
                      <a:pPr algn="l" fontAlgn="b"/>
                      <a:r>
                        <a:rPr lang="en-US" sz="800" u="none" strike="noStrike">
                          <a:effectLst/>
                        </a:rPr>
                        <a:t>Fixtures</a:t>
                      </a:r>
                      <a:endParaRPr lang="en-US" sz="800" b="1" i="0" u="none" strike="noStrike">
                        <a:solidFill>
                          <a:srgbClr val="000000"/>
                        </a:solidFill>
                        <a:effectLst/>
                        <a:latin typeface="Arial" panose="020B0604020202020204" pitchFamily="34" charset="0"/>
                      </a:endParaRPr>
                    </a:p>
                  </a:txBody>
                  <a:tcPr marL="0" marR="0" marT="0" marB="0" anchor="b"/>
                </a:tc>
                <a:tc>
                  <a:txBody>
                    <a:bodyPr/>
                    <a:lstStyle/>
                    <a:p>
                      <a:pPr algn="r" fontAlgn="b"/>
                      <a:r>
                        <a:rPr lang="en-US" sz="700" u="none" strike="noStrike">
                          <a:effectLst/>
                        </a:rPr>
                        <a:t>Tue 2/18/20</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r" fontAlgn="b"/>
                      <a:r>
                        <a:rPr lang="en-US" sz="700" u="none" strike="noStrike">
                          <a:effectLst/>
                        </a:rPr>
                        <a:t>Wed 2/19/20</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t</a:t>
                      </a:r>
                      <a:endParaRPr lang="en-US" sz="700" b="0" i="0" u="none" strike="noStrike">
                        <a:solidFill>
                          <a:srgbClr val="FF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x</a:t>
                      </a:r>
                      <a:endParaRPr lang="en-US" sz="700" b="0" i="0" u="none" strike="noStrike">
                        <a:solidFill>
                          <a:srgbClr val="6699FF"/>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extLst>
                  <a:ext uri="{0D108BD9-81ED-4DB2-BD59-A6C34878D82A}">
                    <a16:rowId xmlns:a16="http://schemas.microsoft.com/office/drawing/2014/main" val="1756078399"/>
                  </a:ext>
                </a:extLst>
              </a:tr>
              <a:tr h="137896">
                <a:tc>
                  <a:txBody>
                    <a:bodyPr/>
                    <a:lstStyle/>
                    <a:p>
                      <a:pPr algn="l" fontAlgn="b"/>
                      <a:r>
                        <a:rPr lang="en-US" sz="700" u="none" strike="noStrike">
                          <a:effectLst/>
                        </a:rPr>
                        <a:t>4.1</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l" fontAlgn="b"/>
                      <a:r>
                        <a:rPr lang="en-US" sz="700" u="none" strike="noStrike">
                          <a:effectLst/>
                        </a:rPr>
                        <a:t>Telephone and Broadband</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r" fontAlgn="b"/>
                      <a:r>
                        <a:rPr lang="en-US" sz="700" u="none" strike="noStrike">
                          <a:effectLst/>
                        </a:rPr>
                        <a:t>Tue 2/18/20</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r" fontAlgn="b"/>
                      <a:r>
                        <a:rPr lang="en-US" sz="700" u="none" strike="noStrike">
                          <a:effectLst/>
                        </a:rPr>
                        <a:t>Tue 2/18/20</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t</a:t>
                      </a:r>
                      <a:endParaRPr lang="en-US" sz="700" b="0" i="0" u="none" strike="noStrike">
                        <a:solidFill>
                          <a:srgbClr val="FF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extLst>
                  <a:ext uri="{0D108BD9-81ED-4DB2-BD59-A6C34878D82A}">
                    <a16:rowId xmlns:a16="http://schemas.microsoft.com/office/drawing/2014/main" val="991038240"/>
                  </a:ext>
                </a:extLst>
              </a:tr>
              <a:tr h="137896">
                <a:tc>
                  <a:txBody>
                    <a:bodyPr/>
                    <a:lstStyle/>
                    <a:p>
                      <a:pPr algn="l" fontAlgn="b"/>
                      <a:r>
                        <a:rPr lang="en-US" sz="700" u="none" strike="noStrike">
                          <a:effectLst/>
                        </a:rPr>
                        <a:t>4.2</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l" fontAlgn="b"/>
                      <a:r>
                        <a:rPr lang="en-US" sz="700" u="none" strike="noStrike">
                          <a:effectLst/>
                        </a:rPr>
                        <a:t>Good Lighting</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r" fontAlgn="b"/>
                      <a:r>
                        <a:rPr lang="en-US" sz="700" u="none" strike="noStrike">
                          <a:effectLst/>
                        </a:rPr>
                        <a:t>Tue 2/18/20</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r" fontAlgn="b"/>
                      <a:r>
                        <a:rPr lang="en-US" sz="700" u="none" strike="noStrike">
                          <a:effectLst/>
                        </a:rPr>
                        <a:t>Tue 2/18/20</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t</a:t>
                      </a:r>
                      <a:endParaRPr lang="en-US" sz="700" b="0" i="0" u="none" strike="noStrike">
                        <a:solidFill>
                          <a:srgbClr val="FF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extLst>
                  <a:ext uri="{0D108BD9-81ED-4DB2-BD59-A6C34878D82A}">
                    <a16:rowId xmlns:a16="http://schemas.microsoft.com/office/drawing/2014/main" val="2570861959"/>
                  </a:ext>
                </a:extLst>
              </a:tr>
              <a:tr h="137896">
                <a:tc>
                  <a:txBody>
                    <a:bodyPr/>
                    <a:lstStyle/>
                    <a:p>
                      <a:pPr algn="l" fontAlgn="b"/>
                      <a:r>
                        <a:rPr lang="en-US" sz="700" u="none" strike="noStrike">
                          <a:effectLst/>
                        </a:rPr>
                        <a:t>4.3</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l" fontAlgn="b"/>
                      <a:r>
                        <a:rPr lang="en-US" sz="700" u="none" strike="noStrike">
                          <a:effectLst/>
                        </a:rPr>
                        <a:t>Equipment</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r" fontAlgn="b"/>
                      <a:r>
                        <a:rPr lang="en-US" sz="700" u="none" strike="noStrike">
                          <a:effectLst/>
                        </a:rPr>
                        <a:t>Tue 2/18/20</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r" fontAlgn="b"/>
                      <a:r>
                        <a:rPr lang="en-US" sz="700" u="none" strike="noStrike">
                          <a:effectLst/>
                        </a:rPr>
                        <a:t>Tue 2/18/20</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t</a:t>
                      </a:r>
                      <a:endParaRPr lang="en-US" sz="700" b="0" i="0" u="none" strike="noStrike">
                        <a:solidFill>
                          <a:srgbClr val="FF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extLst>
                  <a:ext uri="{0D108BD9-81ED-4DB2-BD59-A6C34878D82A}">
                    <a16:rowId xmlns:a16="http://schemas.microsoft.com/office/drawing/2014/main" val="1516782418"/>
                  </a:ext>
                </a:extLst>
              </a:tr>
              <a:tr h="137896">
                <a:tc>
                  <a:txBody>
                    <a:bodyPr/>
                    <a:lstStyle/>
                    <a:p>
                      <a:pPr algn="l" fontAlgn="b"/>
                      <a:r>
                        <a:rPr lang="en-US" sz="700" u="none" strike="noStrike">
                          <a:effectLst/>
                        </a:rPr>
                        <a:t>4.4</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l" fontAlgn="b"/>
                      <a:r>
                        <a:rPr lang="en-US" sz="700" u="none" strike="noStrike">
                          <a:effectLst/>
                        </a:rPr>
                        <a:t>Gas+Lighting</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r" fontAlgn="b"/>
                      <a:r>
                        <a:rPr lang="en-US" sz="700" u="none" strike="noStrike">
                          <a:effectLst/>
                        </a:rPr>
                        <a:t>Tue 2/18/20</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r" fontAlgn="b"/>
                      <a:r>
                        <a:rPr lang="en-US" sz="700" u="none" strike="noStrike">
                          <a:effectLst/>
                        </a:rPr>
                        <a:t>Tue 2/18/20</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t</a:t>
                      </a:r>
                      <a:endParaRPr lang="en-US" sz="700" b="0" i="0" u="none" strike="noStrike">
                        <a:solidFill>
                          <a:srgbClr val="FF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extLst>
                  <a:ext uri="{0D108BD9-81ED-4DB2-BD59-A6C34878D82A}">
                    <a16:rowId xmlns:a16="http://schemas.microsoft.com/office/drawing/2014/main" val="843475406"/>
                  </a:ext>
                </a:extLst>
              </a:tr>
              <a:tr h="137896">
                <a:tc>
                  <a:txBody>
                    <a:bodyPr/>
                    <a:lstStyle/>
                    <a:p>
                      <a:pPr algn="l" fontAlgn="b"/>
                      <a:r>
                        <a:rPr lang="en-US" sz="700" u="none" strike="noStrike">
                          <a:effectLst/>
                        </a:rPr>
                        <a:t>4.5</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l" fontAlgn="b"/>
                      <a:r>
                        <a:rPr lang="en-US" sz="700" u="none" strike="noStrike">
                          <a:effectLst/>
                        </a:rPr>
                        <a:t>Health+Safety</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r" fontAlgn="b"/>
                      <a:r>
                        <a:rPr lang="en-US" sz="700" u="none" strike="noStrike">
                          <a:effectLst/>
                        </a:rPr>
                        <a:t>Tue 2/18/20</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r" fontAlgn="b"/>
                      <a:r>
                        <a:rPr lang="en-US" sz="700" u="none" strike="noStrike">
                          <a:effectLst/>
                        </a:rPr>
                        <a:t>Wed 2/19/20</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t</a:t>
                      </a:r>
                      <a:endParaRPr lang="en-US" sz="700" b="0" i="0" u="none" strike="noStrike">
                        <a:solidFill>
                          <a:srgbClr val="FF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x</a:t>
                      </a:r>
                      <a:endParaRPr lang="en-US" sz="700" b="0" i="0" u="none" strike="noStrike">
                        <a:solidFill>
                          <a:srgbClr val="6699FF"/>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extLst>
                  <a:ext uri="{0D108BD9-81ED-4DB2-BD59-A6C34878D82A}">
                    <a16:rowId xmlns:a16="http://schemas.microsoft.com/office/drawing/2014/main" val="4164089929"/>
                  </a:ext>
                </a:extLst>
              </a:tr>
              <a:tr h="137896">
                <a:tc>
                  <a:txBody>
                    <a:bodyPr/>
                    <a:lstStyle/>
                    <a:p>
                      <a:pPr algn="l" fontAlgn="b"/>
                      <a:r>
                        <a:rPr lang="en-US" sz="800" u="none" strike="noStrike">
                          <a:effectLst/>
                        </a:rPr>
                        <a:t>5</a:t>
                      </a:r>
                      <a:endParaRPr lang="en-US" sz="800" b="1" i="0" u="none" strike="noStrike">
                        <a:solidFill>
                          <a:srgbClr val="000000"/>
                        </a:solidFill>
                        <a:effectLst/>
                        <a:latin typeface="Arial" panose="020B0604020202020204" pitchFamily="34" charset="0"/>
                      </a:endParaRPr>
                    </a:p>
                  </a:txBody>
                  <a:tcPr marL="0" marR="0" marT="0" marB="0" anchor="b"/>
                </a:tc>
                <a:tc>
                  <a:txBody>
                    <a:bodyPr/>
                    <a:lstStyle/>
                    <a:p>
                      <a:pPr algn="l" fontAlgn="b"/>
                      <a:r>
                        <a:rPr lang="en-US" sz="800" u="none" strike="noStrike">
                          <a:effectLst/>
                        </a:rPr>
                        <a:t>Equipment</a:t>
                      </a:r>
                      <a:endParaRPr lang="en-US" sz="800" b="1" i="0" u="none" strike="noStrike">
                        <a:solidFill>
                          <a:srgbClr val="000000"/>
                        </a:solidFill>
                        <a:effectLst/>
                        <a:latin typeface="Arial" panose="020B0604020202020204" pitchFamily="34" charset="0"/>
                      </a:endParaRPr>
                    </a:p>
                  </a:txBody>
                  <a:tcPr marL="0" marR="0" marT="0" marB="0" anchor="b"/>
                </a:tc>
                <a:tc>
                  <a:txBody>
                    <a:bodyPr/>
                    <a:lstStyle/>
                    <a:p>
                      <a:pPr algn="r" fontAlgn="b"/>
                      <a:r>
                        <a:rPr lang="en-US" sz="700" u="none" strike="noStrike">
                          <a:effectLst/>
                        </a:rPr>
                        <a:t>Thu 2/20/20</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r" fontAlgn="b"/>
                      <a:r>
                        <a:rPr lang="en-US" sz="700" u="none" strike="noStrike">
                          <a:effectLst/>
                        </a:rPr>
                        <a:t>Sun 2/23/20</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t</a:t>
                      </a:r>
                      <a:endParaRPr lang="en-US" sz="700" b="0" i="0" u="none" strike="noStrike">
                        <a:solidFill>
                          <a:srgbClr val="FF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x</a:t>
                      </a:r>
                      <a:endParaRPr lang="en-US" sz="700" b="0" i="0" u="none" strike="noStrike">
                        <a:solidFill>
                          <a:srgbClr val="6699FF"/>
                        </a:solidFill>
                        <a:effectLst/>
                        <a:latin typeface="Arial" panose="020B0604020202020204" pitchFamily="34" charset="0"/>
                      </a:endParaRPr>
                    </a:p>
                  </a:txBody>
                  <a:tcPr marL="0" marR="0" marT="0" marB="0" anchor="b"/>
                </a:tc>
                <a:tc>
                  <a:txBody>
                    <a:bodyPr/>
                    <a:lstStyle/>
                    <a:p>
                      <a:pPr algn="ctr" fontAlgn="b"/>
                      <a:r>
                        <a:rPr lang="en-US" sz="700" u="none" strike="noStrike">
                          <a:effectLst/>
                        </a:rPr>
                        <a:t>x</a:t>
                      </a:r>
                      <a:endParaRPr lang="en-US" sz="700" b="0" i="0" u="none" strike="noStrike">
                        <a:solidFill>
                          <a:srgbClr val="6699FF"/>
                        </a:solidFill>
                        <a:effectLst/>
                        <a:latin typeface="Arial" panose="020B0604020202020204" pitchFamily="34" charset="0"/>
                      </a:endParaRPr>
                    </a:p>
                  </a:txBody>
                  <a:tcPr marL="0" marR="0" marT="0" marB="0" anchor="b"/>
                </a:tc>
                <a:tc>
                  <a:txBody>
                    <a:bodyPr/>
                    <a:lstStyle/>
                    <a:p>
                      <a:pPr algn="ctr" fontAlgn="b"/>
                      <a:r>
                        <a:rPr lang="en-US" sz="700" u="none" strike="noStrike">
                          <a:effectLst/>
                        </a:rPr>
                        <a:t>x</a:t>
                      </a:r>
                      <a:endParaRPr lang="en-US" sz="700" b="0" i="0" u="none" strike="noStrike">
                        <a:solidFill>
                          <a:srgbClr val="6699FF"/>
                        </a:solidFill>
                        <a:effectLst/>
                        <a:latin typeface="Arial" panose="020B0604020202020204" pitchFamily="34" charset="0"/>
                      </a:endParaRPr>
                    </a:p>
                  </a:txBody>
                  <a:tcPr marL="0" marR="0" marT="0" marB="0" anchor="b"/>
                </a:tc>
                <a:tc>
                  <a:txBody>
                    <a:bodyPr/>
                    <a:lstStyle/>
                    <a:p>
                      <a:pPr algn="ctr" fontAlgn="b"/>
                      <a:r>
                        <a:rPr lang="en-US" sz="700" u="none" strike="noStrike">
                          <a:effectLst/>
                        </a:rPr>
                        <a:t>x</a:t>
                      </a:r>
                      <a:endParaRPr lang="en-US" sz="700" b="0" i="0" u="none" strike="noStrike">
                        <a:solidFill>
                          <a:srgbClr val="6699FF"/>
                        </a:solidFill>
                        <a:effectLst/>
                        <a:latin typeface="Arial" panose="020B0604020202020204" pitchFamily="34" charset="0"/>
                      </a:endParaRPr>
                    </a:p>
                  </a:txBody>
                  <a:tcPr marL="0" marR="0" marT="0" marB="0" anchor="b"/>
                </a:tc>
                <a:extLst>
                  <a:ext uri="{0D108BD9-81ED-4DB2-BD59-A6C34878D82A}">
                    <a16:rowId xmlns:a16="http://schemas.microsoft.com/office/drawing/2014/main" val="3324849499"/>
                  </a:ext>
                </a:extLst>
              </a:tr>
              <a:tr h="137896">
                <a:tc>
                  <a:txBody>
                    <a:bodyPr/>
                    <a:lstStyle/>
                    <a:p>
                      <a:pPr algn="l" fontAlgn="b"/>
                      <a:r>
                        <a:rPr lang="en-US" sz="700" u="none" strike="noStrike">
                          <a:effectLst/>
                        </a:rPr>
                        <a:t>5.1</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l" fontAlgn="b"/>
                      <a:r>
                        <a:rPr lang="en-US" sz="700" u="none" strike="noStrike">
                          <a:effectLst/>
                        </a:rPr>
                        <a:t>Television &amp; Tannoy system</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r" fontAlgn="b"/>
                      <a:r>
                        <a:rPr lang="en-US" sz="700" u="none" strike="noStrike">
                          <a:effectLst/>
                        </a:rPr>
                        <a:t>Thu 2/20/20</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r" fontAlgn="b"/>
                      <a:r>
                        <a:rPr lang="en-US" sz="700" u="none" strike="noStrike">
                          <a:effectLst/>
                        </a:rPr>
                        <a:t>Thu 2/20/20</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t</a:t>
                      </a:r>
                      <a:endParaRPr lang="en-US" sz="700" b="0" i="0" u="none" strike="noStrike">
                        <a:solidFill>
                          <a:srgbClr val="FF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x</a:t>
                      </a:r>
                      <a:endParaRPr lang="en-US" sz="700" b="0" i="0" u="none" strike="noStrike">
                        <a:solidFill>
                          <a:srgbClr val="6699FF"/>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extLst>
                  <a:ext uri="{0D108BD9-81ED-4DB2-BD59-A6C34878D82A}">
                    <a16:rowId xmlns:a16="http://schemas.microsoft.com/office/drawing/2014/main" val="1306109439"/>
                  </a:ext>
                </a:extLst>
              </a:tr>
              <a:tr h="137896">
                <a:tc>
                  <a:txBody>
                    <a:bodyPr/>
                    <a:lstStyle/>
                    <a:p>
                      <a:pPr algn="l" fontAlgn="b"/>
                      <a:r>
                        <a:rPr lang="en-US" sz="700" u="none" strike="noStrike">
                          <a:effectLst/>
                        </a:rPr>
                        <a:t>5.2</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l" fontAlgn="b"/>
                      <a:r>
                        <a:rPr lang="en-US" sz="700" u="none" strike="noStrike">
                          <a:effectLst/>
                        </a:rPr>
                        <a:t>Canteen Equipment</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r" fontAlgn="b"/>
                      <a:r>
                        <a:rPr lang="en-US" sz="700" u="none" strike="noStrike">
                          <a:effectLst/>
                        </a:rPr>
                        <a:t>Fri 2/21/20</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r" fontAlgn="b"/>
                      <a:r>
                        <a:rPr lang="en-US" sz="700" u="none" strike="noStrike">
                          <a:effectLst/>
                        </a:rPr>
                        <a:t>Fri 2/21/20</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t</a:t>
                      </a:r>
                      <a:endParaRPr lang="en-US" sz="700" b="0" i="0" u="none" strike="noStrike">
                        <a:solidFill>
                          <a:srgbClr val="FF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x</a:t>
                      </a:r>
                      <a:endParaRPr lang="en-US" sz="700" b="0" i="0" u="none" strike="noStrike">
                        <a:solidFill>
                          <a:srgbClr val="6699FF"/>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extLst>
                  <a:ext uri="{0D108BD9-81ED-4DB2-BD59-A6C34878D82A}">
                    <a16:rowId xmlns:a16="http://schemas.microsoft.com/office/drawing/2014/main" val="644891146"/>
                  </a:ext>
                </a:extLst>
              </a:tr>
              <a:tr h="137896">
                <a:tc>
                  <a:txBody>
                    <a:bodyPr/>
                    <a:lstStyle/>
                    <a:p>
                      <a:pPr algn="l" fontAlgn="b"/>
                      <a:r>
                        <a:rPr lang="en-US" sz="700" u="none" strike="noStrike">
                          <a:effectLst/>
                        </a:rPr>
                        <a:t>5.3</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l" fontAlgn="b"/>
                      <a:r>
                        <a:rPr lang="en-US" sz="700" u="none" strike="noStrike">
                          <a:effectLst/>
                        </a:rPr>
                        <a:t>Sandwich and Coffee Machine</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r" fontAlgn="b"/>
                      <a:r>
                        <a:rPr lang="en-US" sz="700" u="none" strike="noStrike">
                          <a:effectLst/>
                        </a:rPr>
                        <a:t>Sat 2/22/20</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r" fontAlgn="b"/>
                      <a:r>
                        <a:rPr lang="en-US" sz="700" u="none" strike="noStrike">
                          <a:effectLst/>
                        </a:rPr>
                        <a:t>Sat 2/22/20</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t</a:t>
                      </a:r>
                      <a:endParaRPr lang="en-US" sz="700" b="0" i="0" u="none" strike="noStrike">
                        <a:solidFill>
                          <a:srgbClr val="FF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x</a:t>
                      </a:r>
                      <a:endParaRPr lang="en-US" sz="700" b="0" i="0" u="none" strike="noStrike">
                        <a:solidFill>
                          <a:srgbClr val="6699FF"/>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extLst>
                  <a:ext uri="{0D108BD9-81ED-4DB2-BD59-A6C34878D82A}">
                    <a16:rowId xmlns:a16="http://schemas.microsoft.com/office/drawing/2014/main" val="3403304551"/>
                  </a:ext>
                </a:extLst>
              </a:tr>
              <a:tr h="137896">
                <a:tc>
                  <a:txBody>
                    <a:bodyPr/>
                    <a:lstStyle/>
                    <a:p>
                      <a:pPr algn="l" fontAlgn="b"/>
                      <a:r>
                        <a:rPr lang="en-US" sz="700" u="none" strike="noStrike">
                          <a:effectLst/>
                        </a:rPr>
                        <a:t>5.4</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l" fontAlgn="b"/>
                      <a:r>
                        <a:rPr lang="en-US" sz="700" u="none" strike="noStrike">
                          <a:effectLst/>
                        </a:rPr>
                        <a:t>Van</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r" fontAlgn="b"/>
                      <a:r>
                        <a:rPr lang="en-US" sz="700" u="none" strike="noStrike">
                          <a:effectLst/>
                        </a:rPr>
                        <a:t>Sun 2/23/20</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r" fontAlgn="b"/>
                      <a:r>
                        <a:rPr lang="en-US" sz="700" u="none" strike="noStrike">
                          <a:effectLst/>
                        </a:rPr>
                        <a:t>Sun 2/23/20</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t</a:t>
                      </a:r>
                      <a:endParaRPr lang="en-US" sz="700" b="0" i="0" u="none" strike="noStrike">
                        <a:solidFill>
                          <a:srgbClr val="FF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x</a:t>
                      </a:r>
                      <a:endParaRPr lang="en-US" sz="700" b="0" i="0" u="none" strike="noStrike">
                        <a:solidFill>
                          <a:srgbClr val="6699FF"/>
                        </a:solidFill>
                        <a:effectLst/>
                        <a:latin typeface="Arial" panose="020B0604020202020204" pitchFamily="34" charset="0"/>
                      </a:endParaRPr>
                    </a:p>
                  </a:txBody>
                  <a:tcPr marL="0" marR="0" marT="0" marB="0" anchor="b"/>
                </a:tc>
                <a:extLst>
                  <a:ext uri="{0D108BD9-81ED-4DB2-BD59-A6C34878D82A}">
                    <a16:rowId xmlns:a16="http://schemas.microsoft.com/office/drawing/2014/main" val="4075356313"/>
                  </a:ext>
                </a:extLst>
              </a:tr>
              <a:tr h="127289">
                <a:tc>
                  <a:txBody>
                    <a:bodyPr/>
                    <a:lstStyle/>
                    <a:p>
                      <a:pPr algn="l" fontAlgn="b"/>
                      <a:r>
                        <a:rPr lang="en-US" sz="800" u="none" strike="noStrike">
                          <a:effectLst/>
                        </a:rPr>
                        <a:t> </a:t>
                      </a:r>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r>
                        <a:rPr lang="en-US" sz="800" u="none" strike="noStrike">
                          <a:effectLst/>
                        </a:rPr>
                        <a:t> </a:t>
                      </a:r>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r>
                        <a:rPr lang="en-US" sz="800" u="none" strike="noStrike">
                          <a:effectLst/>
                        </a:rPr>
                        <a:t> </a:t>
                      </a:r>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r>
                        <a:rPr lang="en-US" sz="800" u="none" strike="noStrike">
                          <a:effectLst/>
                        </a:rPr>
                        <a:t> </a:t>
                      </a:r>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t</a:t>
                      </a:r>
                      <a:endParaRPr lang="en-US" sz="700" b="0" i="0" u="none" strike="noStrike">
                        <a:solidFill>
                          <a:srgbClr val="FF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extLst>
                  <a:ext uri="{0D108BD9-81ED-4DB2-BD59-A6C34878D82A}">
                    <a16:rowId xmlns:a16="http://schemas.microsoft.com/office/drawing/2014/main" val="1180179664"/>
                  </a:ext>
                </a:extLst>
              </a:tr>
              <a:tr h="127289">
                <a:tc>
                  <a:txBody>
                    <a:bodyPr/>
                    <a:lstStyle/>
                    <a:p>
                      <a:pPr algn="l" fontAlgn="b"/>
                      <a:r>
                        <a:rPr lang="en-US" sz="800" u="none" strike="noStrike">
                          <a:effectLst/>
                        </a:rPr>
                        <a:t> </a:t>
                      </a:r>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r>
                        <a:rPr lang="en-US" sz="800" u="none" strike="noStrike">
                          <a:effectLst/>
                        </a:rPr>
                        <a:t> </a:t>
                      </a:r>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r>
                        <a:rPr lang="en-US" sz="800" u="none" strike="noStrike">
                          <a:effectLst/>
                        </a:rPr>
                        <a:t> </a:t>
                      </a:r>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l" fontAlgn="b"/>
                      <a:r>
                        <a:rPr lang="en-US" sz="800" u="none" strike="noStrike">
                          <a:effectLst/>
                        </a:rPr>
                        <a:t> </a:t>
                      </a:r>
                      <a:endParaRPr lang="en-US" sz="8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t</a:t>
                      </a:r>
                      <a:endParaRPr lang="en-US" sz="700" b="0" i="0" u="none" strike="noStrike">
                        <a:solidFill>
                          <a:srgbClr val="FF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a:effectLst/>
                        </a:rPr>
                        <a:t> </a:t>
                      </a:r>
                      <a:endParaRPr lang="en-US" sz="700" b="0" i="0" u="none" strike="noStrike">
                        <a:solidFill>
                          <a:srgbClr val="000000"/>
                        </a:solidFill>
                        <a:effectLst/>
                        <a:latin typeface="Arial" panose="020B0604020202020204" pitchFamily="34" charset="0"/>
                      </a:endParaRPr>
                    </a:p>
                  </a:txBody>
                  <a:tcPr marL="0" marR="0" marT="0" marB="0" anchor="b"/>
                </a:tc>
                <a:tc>
                  <a:txBody>
                    <a:bodyPr/>
                    <a:lstStyle/>
                    <a:p>
                      <a:pPr algn="ctr" fontAlgn="b"/>
                      <a:r>
                        <a:rPr lang="en-US" sz="700" u="none" strike="noStrike" dirty="0">
                          <a:effectLst/>
                        </a:rPr>
                        <a:t> </a:t>
                      </a:r>
                      <a:endParaRPr lang="en-US" sz="700" b="0" i="0" u="none" strike="noStrike" dirty="0">
                        <a:solidFill>
                          <a:srgbClr val="000000"/>
                        </a:solidFill>
                        <a:effectLst/>
                        <a:latin typeface="Arial" panose="020B0604020202020204" pitchFamily="34" charset="0"/>
                      </a:endParaRPr>
                    </a:p>
                  </a:txBody>
                  <a:tcPr marL="0" marR="0" marT="0" marB="0" anchor="b"/>
                </a:tc>
                <a:extLst>
                  <a:ext uri="{0D108BD9-81ED-4DB2-BD59-A6C34878D82A}">
                    <a16:rowId xmlns:a16="http://schemas.microsoft.com/office/drawing/2014/main" val="2931964818"/>
                  </a:ext>
                </a:extLst>
              </a:tr>
            </a:tbl>
          </a:graphicData>
        </a:graphic>
      </p:graphicFrame>
    </p:spTree>
    <p:extLst>
      <p:ext uri="{BB962C8B-B14F-4D97-AF65-F5344CB8AC3E}">
        <p14:creationId xmlns:p14="http://schemas.microsoft.com/office/powerpoint/2010/main" val="41342353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3041C9-BEFA-BD4D-A6D9-C14AC0CD2C48}"/>
              </a:ext>
            </a:extLst>
          </p:cNvPr>
          <p:cNvSpPr>
            <a:spLocks noGrp="1"/>
          </p:cNvSpPr>
          <p:nvPr>
            <p:ph type="title"/>
          </p:nvPr>
        </p:nvSpPr>
        <p:spPr/>
        <p:txBody>
          <a:bodyPr/>
          <a:lstStyle/>
          <a:p>
            <a:pPr algn="ctr"/>
            <a:r>
              <a:rPr lang="en-US" dirty="0"/>
              <a:t>Estimate using Product Project techniques</a:t>
            </a:r>
          </a:p>
        </p:txBody>
      </p:sp>
      <p:graphicFrame>
        <p:nvGraphicFramePr>
          <p:cNvPr id="4" name="Table 3">
            <a:extLst>
              <a:ext uri="{FF2B5EF4-FFF2-40B4-BE49-F238E27FC236}">
                <a16:creationId xmlns:a16="http://schemas.microsoft.com/office/drawing/2014/main" id="{91E9E867-F585-1440-B2D9-E4CCD0DA9D77}"/>
              </a:ext>
            </a:extLst>
          </p:cNvPr>
          <p:cNvGraphicFramePr>
            <a:graphicFrameLocks noGrp="1"/>
          </p:cNvGraphicFramePr>
          <p:nvPr>
            <p:extLst>
              <p:ext uri="{D42A27DB-BD31-4B8C-83A1-F6EECF244321}">
                <p14:modId xmlns:p14="http://schemas.microsoft.com/office/powerpoint/2010/main" val="1105854670"/>
              </p:ext>
            </p:extLst>
          </p:nvPr>
        </p:nvGraphicFramePr>
        <p:xfrm>
          <a:off x="539552" y="1417638"/>
          <a:ext cx="7992888" cy="2875460"/>
        </p:xfrm>
        <a:graphic>
          <a:graphicData uri="http://schemas.openxmlformats.org/drawingml/2006/table">
            <a:tbl>
              <a:tblPr firstRow="1" bandRow="1">
                <a:tableStyleId>{5C22544A-7EE6-4342-B048-85BDC9FD1C3A}</a:tableStyleId>
              </a:tblPr>
              <a:tblGrid>
                <a:gridCol w="2052228">
                  <a:extLst>
                    <a:ext uri="{9D8B030D-6E8A-4147-A177-3AD203B41FA5}">
                      <a16:colId xmlns:a16="http://schemas.microsoft.com/office/drawing/2014/main" val="164096465"/>
                    </a:ext>
                  </a:extLst>
                </a:gridCol>
                <a:gridCol w="1980220">
                  <a:extLst>
                    <a:ext uri="{9D8B030D-6E8A-4147-A177-3AD203B41FA5}">
                      <a16:colId xmlns:a16="http://schemas.microsoft.com/office/drawing/2014/main" val="1106199012"/>
                    </a:ext>
                  </a:extLst>
                </a:gridCol>
                <a:gridCol w="1980220">
                  <a:extLst>
                    <a:ext uri="{9D8B030D-6E8A-4147-A177-3AD203B41FA5}">
                      <a16:colId xmlns:a16="http://schemas.microsoft.com/office/drawing/2014/main" val="1070035538"/>
                    </a:ext>
                  </a:extLst>
                </a:gridCol>
                <a:gridCol w="1980220">
                  <a:extLst>
                    <a:ext uri="{9D8B030D-6E8A-4147-A177-3AD203B41FA5}">
                      <a16:colId xmlns:a16="http://schemas.microsoft.com/office/drawing/2014/main" val="553103427"/>
                    </a:ext>
                  </a:extLst>
                </a:gridCol>
              </a:tblGrid>
              <a:tr h="718865">
                <a:tc>
                  <a:txBody>
                    <a:bodyPr/>
                    <a:lstStyle/>
                    <a:p>
                      <a:r>
                        <a:rPr lang="en-US" dirty="0"/>
                        <a:t>       Complexity</a:t>
                      </a:r>
                    </a:p>
                    <a:p>
                      <a:r>
                        <a:rPr lang="en-US" dirty="0"/>
                        <a:t>Size</a:t>
                      </a:r>
                    </a:p>
                  </a:txBody>
                  <a:tcPr/>
                </a:tc>
                <a:tc>
                  <a:txBody>
                    <a:bodyPr/>
                    <a:lstStyle/>
                    <a:p>
                      <a:r>
                        <a:rPr lang="en-US" dirty="0"/>
                        <a:t>Low</a:t>
                      </a:r>
                    </a:p>
                  </a:txBody>
                  <a:tcPr/>
                </a:tc>
                <a:tc>
                  <a:txBody>
                    <a:bodyPr/>
                    <a:lstStyle/>
                    <a:p>
                      <a:r>
                        <a:rPr lang="en-US" dirty="0"/>
                        <a:t>Medium</a:t>
                      </a:r>
                    </a:p>
                  </a:txBody>
                  <a:tcPr/>
                </a:tc>
                <a:tc>
                  <a:txBody>
                    <a:bodyPr/>
                    <a:lstStyle/>
                    <a:p>
                      <a:r>
                        <a:rPr lang="en-US" dirty="0"/>
                        <a:t>High</a:t>
                      </a:r>
                    </a:p>
                  </a:txBody>
                  <a:tcPr/>
                </a:tc>
                <a:extLst>
                  <a:ext uri="{0D108BD9-81ED-4DB2-BD59-A6C34878D82A}">
                    <a16:rowId xmlns:a16="http://schemas.microsoft.com/office/drawing/2014/main" val="1798207996"/>
                  </a:ext>
                </a:extLst>
              </a:tr>
              <a:tr h="718865">
                <a:tc>
                  <a:txBody>
                    <a:bodyPr/>
                    <a:lstStyle/>
                    <a:p>
                      <a:r>
                        <a:rPr lang="en-US" dirty="0"/>
                        <a:t>Small</a:t>
                      </a:r>
                    </a:p>
                  </a:txBody>
                  <a:tcPr/>
                </a:tc>
                <a:tc>
                  <a:txBody>
                    <a:bodyPr/>
                    <a:lstStyle/>
                    <a:p>
                      <a:r>
                        <a:rPr lang="en-US" dirty="0"/>
                        <a:t>1</a:t>
                      </a:r>
                    </a:p>
                  </a:txBody>
                  <a:tcPr/>
                </a:tc>
                <a:tc>
                  <a:txBody>
                    <a:bodyPr/>
                    <a:lstStyle/>
                    <a:p>
                      <a:r>
                        <a:rPr lang="en-US" dirty="0"/>
                        <a:t>3</a:t>
                      </a:r>
                    </a:p>
                  </a:txBody>
                  <a:tcPr/>
                </a:tc>
                <a:tc>
                  <a:txBody>
                    <a:bodyPr/>
                    <a:lstStyle/>
                    <a:p>
                      <a:r>
                        <a:rPr lang="en-US" dirty="0"/>
                        <a:t>4</a:t>
                      </a:r>
                    </a:p>
                  </a:txBody>
                  <a:tcPr/>
                </a:tc>
                <a:extLst>
                  <a:ext uri="{0D108BD9-81ED-4DB2-BD59-A6C34878D82A}">
                    <a16:rowId xmlns:a16="http://schemas.microsoft.com/office/drawing/2014/main" val="3488927843"/>
                  </a:ext>
                </a:extLst>
              </a:tr>
              <a:tr h="718865">
                <a:tc>
                  <a:txBody>
                    <a:bodyPr/>
                    <a:lstStyle/>
                    <a:p>
                      <a:r>
                        <a:rPr lang="en-US" dirty="0"/>
                        <a:t>Medium</a:t>
                      </a:r>
                    </a:p>
                  </a:txBody>
                  <a:tcPr/>
                </a:tc>
                <a:tc>
                  <a:txBody>
                    <a:bodyPr/>
                    <a:lstStyle/>
                    <a:p>
                      <a:r>
                        <a:rPr lang="en-US" dirty="0"/>
                        <a:t>3</a:t>
                      </a:r>
                    </a:p>
                  </a:txBody>
                  <a:tcPr/>
                </a:tc>
                <a:tc>
                  <a:txBody>
                    <a:bodyPr/>
                    <a:lstStyle/>
                    <a:p>
                      <a:r>
                        <a:rPr lang="en-US" dirty="0"/>
                        <a:t>5</a:t>
                      </a:r>
                    </a:p>
                  </a:txBody>
                  <a:tcPr/>
                </a:tc>
                <a:tc>
                  <a:txBody>
                    <a:bodyPr/>
                    <a:lstStyle/>
                    <a:p>
                      <a:r>
                        <a:rPr lang="en-US" dirty="0"/>
                        <a:t>10</a:t>
                      </a:r>
                    </a:p>
                  </a:txBody>
                  <a:tcPr/>
                </a:tc>
                <a:extLst>
                  <a:ext uri="{0D108BD9-81ED-4DB2-BD59-A6C34878D82A}">
                    <a16:rowId xmlns:a16="http://schemas.microsoft.com/office/drawing/2014/main" val="65905288"/>
                  </a:ext>
                </a:extLst>
              </a:tr>
              <a:tr h="718865">
                <a:tc>
                  <a:txBody>
                    <a:bodyPr/>
                    <a:lstStyle/>
                    <a:p>
                      <a:r>
                        <a:rPr lang="en-US" dirty="0"/>
                        <a:t>Large</a:t>
                      </a:r>
                    </a:p>
                  </a:txBody>
                  <a:tcPr/>
                </a:tc>
                <a:tc>
                  <a:txBody>
                    <a:bodyPr/>
                    <a:lstStyle/>
                    <a:p>
                      <a:r>
                        <a:rPr lang="en-US" dirty="0"/>
                        <a:t>5</a:t>
                      </a:r>
                    </a:p>
                  </a:txBody>
                  <a:tcPr/>
                </a:tc>
                <a:tc>
                  <a:txBody>
                    <a:bodyPr/>
                    <a:lstStyle/>
                    <a:p>
                      <a:r>
                        <a:rPr lang="en-US" dirty="0"/>
                        <a:t>8</a:t>
                      </a:r>
                    </a:p>
                  </a:txBody>
                  <a:tcPr/>
                </a:tc>
                <a:tc>
                  <a:txBody>
                    <a:bodyPr/>
                    <a:lstStyle/>
                    <a:p>
                      <a:r>
                        <a:rPr lang="en-US" dirty="0"/>
                        <a:t>10</a:t>
                      </a:r>
                    </a:p>
                  </a:txBody>
                  <a:tcPr/>
                </a:tc>
                <a:extLst>
                  <a:ext uri="{0D108BD9-81ED-4DB2-BD59-A6C34878D82A}">
                    <a16:rowId xmlns:a16="http://schemas.microsoft.com/office/drawing/2014/main" val="860214060"/>
                  </a:ext>
                </a:extLst>
              </a:tr>
            </a:tbl>
          </a:graphicData>
        </a:graphic>
      </p:graphicFrame>
      <p:cxnSp>
        <p:nvCxnSpPr>
          <p:cNvPr id="9" name="Straight Connector 8">
            <a:extLst>
              <a:ext uri="{FF2B5EF4-FFF2-40B4-BE49-F238E27FC236}">
                <a16:creationId xmlns:a16="http://schemas.microsoft.com/office/drawing/2014/main" id="{23AA0D56-F47F-7243-920B-986BA3317110}"/>
              </a:ext>
            </a:extLst>
          </p:cNvPr>
          <p:cNvCxnSpPr>
            <a:cxnSpLocks/>
          </p:cNvCxnSpPr>
          <p:nvPr/>
        </p:nvCxnSpPr>
        <p:spPr>
          <a:xfrm>
            <a:off x="539552" y="1417638"/>
            <a:ext cx="2016224" cy="643210"/>
          </a:xfrm>
          <a:prstGeom prst="line">
            <a:avLst/>
          </a:prstGeom>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47D07C3A-145B-F544-8E93-25D09F5DC4EC}"/>
              </a:ext>
            </a:extLst>
          </p:cNvPr>
          <p:cNvSpPr txBox="1"/>
          <p:nvPr/>
        </p:nvSpPr>
        <p:spPr>
          <a:xfrm>
            <a:off x="7164288" y="5949280"/>
            <a:ext cx="925253" cy="246221"/>
          </a:xfrm>
          <a:prstGeom prst="rect">
            <a:avLst/>
          </a:prstGeom>
          <a:noFill/>
        </p:spPr>
        <p:txBody>
          <a:bodyPr wrap="none" rtlCol="0">
            <a:spAutoFit/>
          </a:bodyPr>
          <a:lstStyle/>
          <a:p>
            <a:r>
              <a:rPr lang="en-US" sz="1000" dirty="0"/>
              <a:t>Roberts2012</a:t>
            </a:r>
          </a:p>
        </p:txBody>
      </p:sp>
    </p:spTree>
    <p:extLst>
      <p:ext uri="{BB962C8B-B14F-4D97-AF65-F5344CB8AC3E}">
        <p14:creationId xmlns:p14="http://schemas.microsoft.com/office/powerpoint/2010/main" val="28593656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FE68AE-C8A6-C542-BDF6-C6930FD61945}"/>
              </a:ext>
            </a:extLst>
          </p:cNvPr>
          <p:cNvSpPr>
            <a:spLocks noGrp="1"/>
          </p:cNvSpPr>
          <p:nvPr>
            <p:ph type="title"/>
          </p:nvPr>
        </p:nvSpPr>
        <p:spPr/>
        <p:txBody>
          <a:bodyPr/>
          <a:lstStyle/>
          <a:p>
            <a:r>
              <a:rPr lang="en-IN" dirty="0"/>
              <a:t>Cost of the Project </a:t>
            </a:r>
            <a:endParaRPr lang="en-US" dirty="0"/>
          </a:p>
        </p:txBody>
      </p:sp>
      <p:sp>
        <p:nvSpPr>
          <p:cNvPr id="4" name="Content Placeholder 2">
            <a:extLst>
              <a:ext uri="{FF2B5EF4-FFF2-40B4-BE49-F238E27FC236}">
                <a16:creationId xmlns:a16="http://schemas.microsoft.com/office/drawing/2014/main" id="{AABE5A3E-F054-6E43-ACEC-475C01708F39}"/>
              </a:ext>
            </a:extLst>
          </p:cNvPr>
          <p:cNvSpPr>
            <a:spLocks noGrp="1"/>
          </p:cNvSpPr>
          <p:nvPr>
            <p:ph sz="quarter" idx="1"/>
          </p:nvPr>
        </p:nvSpPr>
        <p:spPr/>
        <p:txBody>
          <a:bodyPr>
            <a:normAutofit/>
          </a:bodyPr>
          <a:lstStyle/>
          <a:p>
            <a:r>
              <a:rPr lang="en-IN" dirty="0"/>
              <a:t>The Estimated Cost for this project will be</a:t>
            </a:r>
            <a:r>
              <a:rPr lang="en-IN" sz="2000" dirty="0"/>
              <a:t>:£66,000</a:t>
            </a:r>
          </a:p>
          <a:p>
            <a:pPr marL="731520" lvl="2" indent="0">
              <a:buNone/>
            </a:pPr>
            <a:r>
              <a:rPr lang="en-US" dirty="0"/>
              <a:t> </a:t>
            </a:r>
          </a:p>
          <a:p>
            <a:pPr marL="731520" lvl="2" indent="0">
              <a:buNone/>
            </a:pPr>
            <a:endParaRPr lang="en-US" dirty="0"/>
          </a:p>
          <a:p>
            <a:pPr marL="731520" lvl="2" indent="0">
              <a:buNone/>
            </a:pPr>
            <a:endParaRPr lang="en-US" dirty="0"/>
          </a:p>
          <a:p>
            <a:pPr marL="731520" lvl="2" indent="0">
              <a:buNone/>
            </a:pPr>
            <a:endParaRPr lang="en-US" dirty="0"/>
          </a:p>
          <a:p>
            <a:pPr marL="731520" lvl="2" indent="0">
              <a:buNone/>
            </a:pPr>
            <a:endParaRPr lang="en-US" dirty="0"/>
          </a:p>
          <a:p>
            <a:pPr marL="731520" lvl="2" indent="0">
              <a:buNone/>
            </a:pPr>
            <a:endParaRPr lang="en-US" dirty="0"/>
          </a:p>
          <a:p>
            <a:pPr marL="731520" lvl="2" indent="0">
              <a:buNone/>
            </a:pPr>
            <a:endParaRPr lang="en-US" dirty="0"/>
          </a:p>
          <a:p>
            <a:pPr marL="731520" lvl="2" indent="0">
              <a:buNone/>
            </a:pPr>
            <a:endParaRPr lang="en-US" dirty="0"/>
          </a:p>
          <a:p>
            <a:pPr marL="731520" lvl="2" indent="0">
              <a:buNone/>
            </a:pPr>
            <a:endParaRPr lang="en-US" dirty="0"/>
          </a:p>
          <a:p>
            <a:pPr marL="731520" lvl="2" indent="0">
              <a:buNone/>
            </a:pPr>
            <a:endParaRPr lang="en-US" dirty="0"/>
          </a:p>
          <a:p>
            <a:pPr marL="731520" lvl="2" indent="0">
              <a:buNone/>
            </a:pPr>
            <a:endParaRPr lang="en-US" dirty="0"/>
          </a:p>
          <a:p>
            <a:pPr marL="731520" lvl="2" indent="0">
              <a:buNone/>
            </a:pPr>
            <a:endParaRPr lang="en-US" dirty="0"/>
          </a:p>
          <a:p>
            <a:pPr marL="434340" indent="-342900"/>
            <a:r>
              <a:rPr lang="en-US" dirty="0"/>
              <a:t>Total Expected Time: 30 days</a:t>
            </a:r>
          </a:p>
          <a:p>
            <a:pPr marL="731520" lvl="2" indent="0">
              <a:buNone/>
            </a:pPr>
            <a:endParaRPr lang="en-IN" dirty="0"/>
          </a:p>
        </p:txBody>
      </p:sp>
      <p:graphicFrame>
        <p:nvGraphicFramePr>
          <p:cNvPr id="5" name="Table 4">
            <a:extLst>
              <a:ext uri="{FF2B5EF4-FFF2-40B4-BE49-F238E27FC236}">
                <a16:creationId xmlns:a16="http://schemas.microsoft.com/office/drawing/2014/main" id="{E8DDBECA-9B40-9743-88D5-36831049A7A1}"/>
              </a:ext>
            </a:extLst>
          </p:cNvPr>
          <p:cNvGraphicFramePr>
            <a:graphicFrameLocks noGrp="1"/>
          </p:cNvGraphicFramePr>
          <p:nvPr>
            <p:extLst>
              <p:ext uri="{D42A27DB-BD31-4B8C-83A1-F6EECF244321}">
                <p14:modId xmlns:p14="http://schemas.microsoft.com/office/powerpoint/2010/main" val="4204418731"/>
              </p:ext>
            </p:extLst>
          </p:nvPr>
        </p:nvGraphicFramePr>
        <p:xfrm>
          <a:off x="662607" y="2060848"/>
          <a:ext cx="7056785" cy="3865308"/>
        </p:xfrm>
        <a:graphic>
          <a:graphicData uri="http://schemas.openxmlformats.org/drawingml/2006/table">
            <a:tbl>
              <a:tblPr/>
              <a:tblGrid>
                <a:gridCol w="1530519">
                  <a:extLst>
                    <a:ext uri="{9D8B030D-6E8A-4147-A177-3AD203B41FA5}">
                      <a16:colId xmlns:a16="http://schemas.microsoft.com/office/drawing/2014/main" val="1040264841"/>
                    </a:ext>
                  </a:extLst>
                </a:gridCol>
                <a:gridCol w="1426662">
                  <a:extLst>
                    <a:ext uri="{9D8B030D-6E8A-4147-A177-3AD203B41FA5}">
                      <a16:colId xmlns:a16="http://schemas.microsoft.com/office/drawing/2014/main" val="3677608508"/>
                    </a:ext>
                  </a:extLst>
                </a:gridCol>
                <a:gridCol w="2672942">
                  <a:extLst>
                    <a:ext uri="{9D8B030D-6E8A-4147-A177-3AD203B41FA5}">
                      <a16:colId xmlns:a16="http://schemas.microsoft.com/office/drawing/2014/main" val="1104453505"/>
                    </a:ext>
                  </a:extLst>
                </a:gridCol>
                <a:gridCol w="1426662">
                  <a:extLst>
                    <a:ext uri="{9D8B030D-6E8A-4147-A177-3AD203B41FA5}">
                      <a16:colId xmlns:a16="http://schemas.microsoft.com/office/drawing/2014/main" val="2312028464"/>
                    </a:ext>
                  </a:extLst>
                </a:gridCol>
              </a:tblGrid>
              <a:tr h="387043">
                <a:tc>
                  <a:txBody>
                    <a:bodyPr/>
                    <a:lstStyle/>
                    <a:p>
                      <a:pPr algn="r" fontAlgn="b"/>
                      <a:r>
                        <a:rPr lang="en-US" sz="2000" b="0" i="0" u="none" strike="noStrike" dirty="0">
                          <a:solidFill>
                            <a:srgbClr val="000000"/>
                          </a:solidFill>
                          <a:effectLst/>
                          <a:latin typeface="Times New Roman" panose="02020603050405020304" pitchFamily="18" charset="0"/>
                        </a:rPr>
                        <a:t>Roof Cost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2000" b="0" i="0" u="none" strike="noStrike" dirty="0">
                          <a:solidFill>
                            <a:srgbClr val="000000"/>
                          </a:solidFill>
                          <a:effectLst/>
                          <a:latin typeface="Times New Roman" panose="02020603050405020304" pitchFamily="18" charset="0"/>
                        </a:rPr>
                        <a:t>15,000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2000" b="0" i="0" u="none" strike="noStrike" dirty="0">
                          <a:solidFill>
                            <a:srgbClr val="000000"/>
                          </a:solidFill>
                          <a:effectLst/>
                          <a:latin typeface="Times New Roman" panose="02020603050405020304" pitchFamily="18" charset="0"/>
                        </a:rPr>
                        <a:t>Shutters</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2000" b="0" i="0" u="none" strike="noStrike" dirty="0">
                          <a:solidFill>
                            <a:srgbClr val="000000"/>
                          </a:solidFill>
                          <a:effectLst/>
                          <a:latin typeface="Times New Roman" panose="02020603050405020304" pitchFamily="18" charset="0"/>
                        </a:rPr>
                        <a:t>4,500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35073413"/>
                  </a:ext>
                </a:extLst>
              </a:tr>
              <a:tr h="387043">
                <a:tc>
                  <a:txBody>
                    <a:bodyPr/>
                    <a:lstStyle/>
                    <a:p>
                      <a:pPr algn="r" fontAlgn="b"/>
                      <a:r>
                        <a:rPr lang="en-US" sz="2000" b="0" i="0" u="none" strike="noStrike" dirty="0" err="1">
                          <a:solidFill>
                            <a:srgbClr val="000000"/>
                          </a:solidFill>
                          <a:effectLst/>
                          <a:latin typeface="Times New Roman" panose="02020603050405020304" pitchFamily="18" charset="0"/>
                        </a:rPr>
                        <a:t>Gas+Electric</a:t>
                      </a:r>
                      <a:endParaRPr lang="en-US" sz="20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2000" b="0" i="0" u="none" strike="noStrike" dirty="0">
                          <a:solidFill>
                            <a:srgbClr val="000000"/>
                          </a:solidFill>
                          <a:effectLst/>
                          <a:latin typeface="Times New Roman" panose="02020603050405020304" pitchFamily="18" charset="0"/>
                        </a:rPr>
                        <a:t>5,000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2000" b="0" i="0" u="none" strike="noStrike" dirty="0">
                          <a:solidFill>
                            <a:srgbClr val="000000"/>
                          </a:solidFill>
                          <a:effectLst/>
                          <a:latin typeface="Times New Roman" panose="02020603050405020304" pitchFamily="18" charset="0"/>
                        </a:rPr>
                        <a:t>Building &amp;Content </a:t>
                      </a:r>
                      <a:r>
                        <a:rPr lang="en-US" sz="2000" b="0" i="0" u="none" strike="noStrike" dirty="0" err="1">
                          <a:solidFill>
                            <a:srgbClr val="000000"/>
                          </a:solidFill>
                          <a:effectLst/>
                          <a:latin typeface="Times New Roman" panose="02020603050405020304" pitchFamily="18" charset="0"/>
                        </a:rPr>
                        <a:t>Insur</a:t>
                      </a:r>
                      <a:endParaRPr lang="en-US" sz="20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2000" b="0" i="0" u="none" strike="noStrike" dirty="0">
                          <a:solidFill>
                            <a:srgbClr val="000000"/>
                          </a:solidFill>
                          <a:effectLst/>
                          <a:latin typeface="Times New Roman" panose="02020603050405020304" pitchFamily="18" charset="0"/>
                        </a:rPr>
                        <a:t>300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46610497"/>
                  </a:ext>
                </a:extLst>
              </a:tr>
              <a:tr h="387043">
                <a:tc>
                  <a:txBody>
                    <a:bodyPr/>
                    <a:lstStyle/>
                    <a:p>
                      <a:pPr algn="r" fontAlgn="b"/>
                      <a:r>
                        <a:rPr lang="en-US" sz="2000" b="0" i="0" u="none" strike="noStrike" dirty="0" err="1">
                          <a:solidFill>
                            <a:srgbClr val="000000"/>
                          </a:solidFill>
                          <a:effectLst/>
                          <a:latin typeface="Times New Roman" panose="02020603050405020304" pitchFamily="18" charset="0"/>
                        </a:rPr>
                        <a:t>Kitchen&amp;Toilet</a:t>
                      </a:r>
                      <a:endParaRPr lang="en-US" sz="20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2000" b="0" i="0" u="none" strike="noStrike" dirty="0">
                          <a:solidFill>
                            <a:srgbClr val="000000"/>
                          </a:solidFill>
                          <a:effectLst/>
                          <a:latin typeface="Times New Roman" panose="02020603050405020304" pitchFamily="18" charset="0"/>
                        </a:rPr>
                        <a:t>5,000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2000" b="0" i="0" u="none" strike="noStrike" dirty="0">
                          <a:solidFill>
                            <a:srgbClr val="000000"/>
                          </a:solidFill>
                          <a:effectLst/>
                          <a:latin typeface="Times New Roman" panose="02020603050405020304" pitchFamily="18" charset="0"/>
                        </a:rPr>
                        <a:t>Decoration + </a:t>
                      </a:r>
                      <a:r>
                        <a:rPr lang="en-US" sz="2000" b="0" i="0" u="none" strike="noStrike" dirty="0" err="1">
                          <a:solidFill>
                            <a:srgbClr val="000000"/>
                          </a:solidFill>
                          <a:effectLst/>
                          <a:latin typeface="Times New Roman" panose="02020603050405020304" pitchFamily="18" charset="0"/>
                        </a:rPr>
                        <a:t>Shelvings</a:t>
                      </a:r>
                      <a:endParaRPr lang="en-US" sz="20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2000" b="0" i="0" u="none" strike="noStrike" dirty="0">
                          <a:solidFill>
                            <a:srgbClr val="000000"/>
                          </a:solidFill>
                          <a:effectLst/>
                          <a:latin typeface="Times New Roman" panose="02020603050405020304" pitchFamily="18" charset="0"/>
                        </a:rPr>
                        <a:t>10,000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34268256"/>
                  </a:ext>
                </a:extLst>
              </a:tr>
              <a:tr h="387043">
                <a:tc>
                  <a:txBody>
                    <a:bodyPr/>
                    <a:lstStyle/>
                    <a:p>
                      <a:pPr algn="r" fontAlgn="b"/>
                      <a:r>
                        <a:rPr lang="en-US" sz="2000" b="0" i="0" u="none" strike="noStrike" dirty="0">
                          <a:solidFill>
                            <a:srgbClr val="000000"/>
                          </a:solidFill>
                          <a:effectLst/>
                          <a:latin typeface="Times New Roman" panose="02020603050405020304" pitchFamily="18" charset="0"/>
                        </a:rPr>
                        <a:t>PC/Printer</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2000" b="0" i="0" u="none" strike="noStrike" dirty="0">
                          <a:solidFill>
                            <a:srgbClr val="000000"/>
                          </a:solidFill>
                          <a:effectLst/>
                          <a:latin typeface="Times New Roman" panose="02020603050405020304" pitchFamily="18" charset="0"/>
                        </a:rPr>
                        <a:t>3,000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2000" b="0" i="0" u="none" strike="noStrike" dirty="0">
                          <a:solidFill>
                            <a:srgbClr val="000000"/>
                          </a:solidFill>
                          <a:effectLst/>
                          <a:latin typeface="Times New Roman" panose="02020603050405020304" pitchFamily="18" charset="0"/>
                        </a:rPr>
                        <a:t>New sign</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2000" b="0" i="0" u="none" strike="noStrike" dirty="0">
                          <a:solidFill>
                            <a:srgbClr val="000000"/>
                          </a:solidFill>
                          <a:effectLst/>
                          <a:latin typeface="Times New Roman" panose="02020603050405020304" pitchFamily="18" charset="0"/>
                        </a:rPr>
                        <a:t>2,000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44660477"/>
                  </a:ext>
                </a:extLst>
              </a:tr>
              <a:tr h="387043">
                <a:tc>
                  <a:txBody>
                    <a:bodyPr/>
                    <a:lstStyle/>
                    <a:p>
                      <a:pPr algn="r" fontAlgn="b"/>
                      <a:r>
                        <a:rPr lang="en-US" sz="2000" b="0" i="0" u="none" strike="noStrike">
                          <a:solidFill>
                            <a:srgbClr val="000000"/>
                          </a:solidFill>
                          <a:effectLst/>
                          <a:latin typeface="Times New Roman" panose="02020603050405020304" pitchFamily="18" charset="0"/>
                        </a:rPr>
                        <a:t>Lighting</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2000" b="0" i="0" u="none" strike="noStrike" dirty="0">
                          <a:solidFill>
                            <a:srgbClr val="000000"/>
                          </a:solidFill>
                          <a:effectLst/>
                          <a:latin typeface="Times New Roman" panose="02020603050405020304" pitchFamily="18" charset="0"/>
                        </a:rPr>
                        <a:t>1,500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2000" b="0" i="0" u="none" strike="noStrike" dirty="0">
                          <a:solidFill>
                            <a:srgbClr val="000000"/>
                          </a:solidFill>
                          <a:effectLst/>
                          <a:latin typeface="Times New Roman" panose="02020603050405020304" pitchFamily="18" charset="0"/>
                        </a:rPr>
                        <a:t>Photographer</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2000" b="0" i="0" u="none" strike="noStrike">
                          <a:solidFill>
                            <a:srgbClr val="000000"/>
                          </a:solidFill>
                          <a:effectLst/>
                          <a:latin typeface="Times New Roman" panose="02020603050405020304" pitchFamily="18" charset="0"/>
                        </a:rPr>
                        <a:t>800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55352450"/>
                  </a:ext>
                </a:extLst>
              </a:tr>
              <a:tr h="387043">
                <a:tc>
                  <a:txBody>
                    <a:bodyPr/>
                    <a:lstStyle/>
                    <a:p>
                      <a:pPr algn="r" fontAlgn="b"/>
                      <a:r>
                        <a:rPr lang="en-US" sz="2000" b="0" i="0" u="none" strike="noStrike" dirty="0">
                          <a:solidFill>
                            <a:srgbClr val="000000"/>
                          </a:solidFill>
                          <a:effectLst/>
                          <a:latin typeface="Times New Roman" panose="02020603050405020304" pitchFamily="18" charset="0"/>
                        </a:rPr>
                        <a:t>Manual Handling Equipment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2000" b="0" i="0" u="none" strike="noStrike" dirty="0">
                          <a:solidFill>
                            <a:srgbClr val="000000"/>
                          </a:solidFill>
                          <a:effectLst/>
                          <a:latin typeface="Times New Roman" panose="02020603050405020304" pitchFamily="18" charset="0"/>
                        </a:rPr>
                        <a:t>8,000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2000" b="0" i="0" u="none" strike="noStrike" dirty="0">
                          <a:solidFill>
                            <a:srgbClr val="000000"/>
                          </a:solidFill>
                          <a:effectLst/>
                          <a:latin typeface="Times New Roman" panose="02020603050405020304" pitchFamily="18" charset="0"/>
                        </a:rPr>
                        <a:t>Car park</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2000" b="0" i="0" u="none" strike="noStrike" dirty="0">
                          <a:solidFill>
                            <a:srgbClr val="000000"/>
                          </a:solidFill>
                          <a:effectLst/>
                          <a:latin typeface="Times New Roman" panose="02020603050405020304" pitchFamily="18" charset="0"/>
                        </a:rPr>
                        <a:t>2,000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36587626"/>
                  </a:ext>
                </a:extLst>
              </a:tr>
              <a:tr h="387043">
                <a:tc>
                  <a:txBody>
                    <a:bodyPr/>
                    <a:lstStyle/>
                    <a:p>
                      <a:pPr algn="r" fontAlgn="b"/>
                      <a:r>
                        <a:rPr lang="en-US" sz="2000" b="0" i="0" u="none" strike="noStrike">
                          <a:solidFill>
                            <a:srgbClr val="000000"/>
                          </a:solidFill>
                          <a:effectLst/>
                          <a:latin typeface="Times New Roman" panose="02020603050405020304" pitchFamily="18" charset="0"/>
                        </a:rPr>
                        <a:t>Van</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2000" b="0" i="0" u="none" strike="noStrike" dirty="0">
                          <a:solidFill>
                            <a:srgbClr val="000000"/>
                          </a:solidFill>
                          <a:effectLst/>
                          <a:latin typeface="Times New Roman" panose="02020603050405020304" pitchFamily="18" charset="0"/>
                        </a:rPr>
                        <a:t>3,000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2000" b="0" i="0" u="none" strike="noStrike" dirty="0">
                          <a:solidFill>
                            <a:srgbClr val="000000"/>
                          </a:solidFill>
                          <a:effectLst/>
                          <a:latin typeface="Times New Roman" panose="02020603050405020304" pitchFamily="18" charset="0"/>
                        </a:rPr>
                        <a:t>Health &amp; Safety</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2000" b="0" i="0" u="none" strike="noStrike" dirty="0">
                          <a:solidFill>
                            <a:srgbClr val="000000"/>
                          </a:solidFill>
                          <a:effectLst/>
                          <a:latin typeface="Times New Roman" panose="02020603050405020304" pitchFamily="18" charset="0"/>
                        </a:rPr>
                        <a:t>1,400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40579669"/>
                  </a:ext>
                </a:extLst>
              </a:tr>
              <a:tr h="387043">
                <a:tc>
                  <a:txBody>
                    <a:bodyPr/>
                    <a:lstStyle/>
                    <a:p>
                      <a:pPr algn="r" fontAlgn="b"/>
                      <a:r>
                        <a:rPr lang="en-US" sz="2000" b="0" i="0" u="none" strike="noStrike" dirty="0">
                          <a:solidFill>
                            <a:srgbClr val="000000"/>
                          </a:solidFill>
                          <a:effectLst/>
                          <a:latin typeface="Times New Roman" panose="02020603050405020304" pitchFamily="18" charset="0"/>
                        </a:rPr>
                        <a:t>CCTV </a:t>
                      </a:r>
                      <a:r>
                        <a:rPr lang="en-US" sz="2000" b="0" i="0" u="none" strike="noStrike" dirty="0" err="1">
                          <a:solidFill>
                            <a:srgbClr val="000000"/>
                          </a:solidFill>
                          <a:effectLst/>
                          <a:latin typeface="Times New Roman" panose="02020603050405020304" pitchFamily="18" charset="0"/>
                        </a:rPr>
                        <a:t>Wifi</a:t>
                      </a:r>
                      <a:endParaRPr lang="en-US" sz="20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2000" b="0" i="0" u="none" strike="noStrike" dirty="0">
                          <a:solidFill>
                            <a:srgbClr val="000000"/>
                          </a:solidFill>
                          <a:effectLst/>
                          <a:latin typeface="Times New Roman" panose="02020603050405020304" pitchFamily="18" charset="0"/>
                        </a:rPr>
                        <a:t>1,500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2000" b="0" i="0" u="none" strike="noStrike" dirty="0">
                          <a:solidFill>
                            <a:srgbClr val="000000"/>
                          </a:solidFill>
                          <a:effectLst/>
                          <a:latin typeface="Times New Roman" panose="02020603050405020304" pitchFamily="18" charset="0"/>
                        </a:rPr>
                        <a:t>                    Office Room</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2000" b="0" i="0" u="none" strike="noStrike" dirty="0">
                          <a:solidFill>
                            <a:srgbClr val="000000"/>
                          </a:solidFill>
                          <a:effectLst/>
                          <a:latin typeface="Times New Roman" panose="02020603050405020304" pitchFamily="18" charset="0"/>
                        </a:rPr>
                        <a:t>             3,000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95298451"/>
                  </a:ext>
                </a:extLst>
              </a:tr>
            </a:tbl>
          </a:graphicData>
        </a:graphic>
      </p:graphicFrame>
    </p:spTree>
    <p:extLst>
      <p:ext uri="{BB962C8B-B14F-4D97-AF65-F5344CB8AC3E}">
        <p14:creationId xmlns:p14="http://schemas.microsoft.com/office/powerpoint/2010/main" val="29034858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91F15F-FAF0-9C4D-B6C4-DD74FCEF698F}"/>
              </a:ext>
            </a:extLst>
          </p:cNvPr>
          <p:cNvSpPr>
            <a:spLocks noGrp="1"/>
          </p:cNvSpPr>
          <p:nvPr>
            <p:ph type="title"/>
          </p:nvPr>
        </p:nvSpPr>
        <p:spPr/>
        <p:txBody>
          <a:bodyPr/>
          <a:lstStyle/>
          <a:p>
            <a:r>
              <a:rPr lang="en-US" dirty="0"/>
              <a:t>End of Presentation</a:t>
            </a:r>
          </a:p>
        </p:txBody>
      </p:sp>
      <p:pic>
        <p:nvPicPr>
          <p:cNvPr id="1026" name="Picture 2" descr="Image result for end of presentation slides">
            <a:extLst>
              <a:ext uri="{FF2B5EF4-FFF2-40B4-BE49-F238E27FC236}">
                <a16:creationId xmlns:a16="http://schemas.microsoft.com/office/drawing/2014/main" id="{C2150F4B-C162-1A4B-B674-F0D67F2509CC}"/>
              </a:ext>
            </a:extLst>
          </p:cNvPr>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bwMode="auto">
          <a:xfrm>
            <a:off x="1524000" y="2036762"/>
            <a:ext cx="5334000" cy="4000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557447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Oriel</Template>
  <TotalTime>695</TotalTime>
  <Words>3188</Words>
  <Application>Microsoft Macintosh PowerPoint</Application>
  <PresentationFormat>On-screen Show (4:3)</PresentationFormat>
  <Paragraphs>1126</Paragraphs>
  <Slides>16</Slides>
  <Notes>11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Arial</vt:lpstr>
      <vt:lpstr>Calibri</vt:lpstr>
      <vt:lpstr>Century Schoolbook</vt:lpstr>
      <vt:lpstr>Times New Roman</vt:lpstr>
      <vt:lpstr>Wingdings</vt:lpstr>
      <vt:lpstr>Wingdings 2</vt:lpstr>
      <vt:lpstr>Oriel</vt:lpstr>
      <vt:lpstr>Vintner’s antiques </vt:lpstr>
      <vt:lpstr>Avengers Project Management Group </vt:lpstr>
      <vt:lpstr>Project Overview</vt:lpstr>
      <vt:lpstr>Project Overview</vt:lpstr>
      <vt:lpstr>Sponsor</vt:lpstr>
      <vt:lpstr>User Stories</vt:lpstr>
      <vt:lpstr>Brown Paper Planning</vt:lpstr>
      <vt:lpstr>User Stories</vt:lpstr>
      <vt:lpstr>PowerPoint Presentation</vt:lpstr>
      <vt:lpstr>The CHEVRON</vt:lpstr>
      <vt:lpstr>The Iron Triangle</vt:lpstr>
      <vt:lpstr>Gannt Chart  </vt:lpstr>
      <vt:lpstr>Gantt Chart</vt:lpstr>
      <vt:lpstr>Estimate using Product Project techniques</vt:lpstr>
      <vt:lpstr>Cost of the Project </vt:lpstr>
      <vt:lpstr>End of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Vintners</dc:title>
  <dc:creator>Windows User</dc:creator>
  <cp:lastModifiedBy>Iftey Jewel (1708789)</cp:lastModifiedBy>
  <cp:revision>86</cp:revision>
  <dcterms:created xsi:type="dcterms:W3CDTF">2020-02-10T10:26:39Z</dcterms:created>
  <dcterms:modified xsi:type="dcterms:W3CDTF">2020-02-21T00:58:15Z</dcterms:modified>
</cp:coreProperties>
</file>