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93" r:id="rId4"/>
    <p:sldId id="294" r:id="rId5"/>
    <p:sldId id="296" r:id="rId6"/>
    <p:sldId id="282" r:id="rId7"/>
    <p:sldId id="298" r:id="rId8"/>
    <p:sldId id="297" r:id="rId9"/>
    <p:sldId id="283" r:id="rId10"/>
    <p:sldId id="284" r:id="rId11"/>
    <p:sldId id="299" r:id="rId12"/>
    <p:sldId id="285" r:id="rId13"/>
    <p:sldId id="286" r:id="rId14"/>
    <p:sldId id="300" r:id="rId15"/>
    <p:sldId id="301" r:id="rId16"/>
    <p:sldId id="302" r:id="rId17"/>
    <p:sldId id="303" r:id="rId18"/>
    <p:sldId id="288" r:id="rId19"/>
    <p:sldId id="305" r:id="rId20"/>
    <p:sldId id="306" r:id="rId21"/>
    <p:sldId id="307" r:id="rId22"/>
    <p:sldId id="28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>
      <p:cViewPr varScale="1">
        <p:scale>
          <a:sx n="92" d="100"/>
          <a:sy n="92" d="100"/>
        </p:scale>
        <p:origin x="94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17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05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93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600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75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1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010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76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71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290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23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3F6DA-B47F-424A-8859-34E090DADFC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E0E52-1B8D-478A-ABCC-EA0225D06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12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history of gay and lesbian identity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590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Clarke et 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063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gender(s) has come sexuality, which has from the beginning aroused unease, ambiguity and resistance.</a:t>
            </a:r>
          </a:p>
          <a:p>
            <a:r>
              <a:rPr lang="en-GB" dirty="0" smtClean="0"/>
              <a:t>To understand some of this we need to look at the history and how that has impacted on the concept of identity.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764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regulatory institutions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Church</a:t>
            </a:r>
          </a:p>
          <a:p>
            <a:endParaRPr lang="en-GB" dirty="0"/>
          </a:p>
          <a:p>
            <a:r>
              <a:rPr lang="en-GB" dirty="0" smtClean="0"/>
              <a:t>The State</a:t>
            </a:r>
          </a:p>
          <a:p>
            <a:endParaRPr lang="en-GB" dirty="0"/>
          </a:p>
          <a:p>
            <a:r>
              <a:rPr lang="en-GB" dirty="0" smtClean="0"/>
              <a:t>The Medical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311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lang="en-GB" dirty="0" smtClean="0"/>
              <a:t>exology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systematic study of sex, sexuality and gender identity.</a:t>
            </a:r>
          </a:p>
          <a:p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century sex, sexuality and gender treated formally in the west as medical  subjects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72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Segal: Late 19</a:t>
            </a:r>
            <a:r>
              <a:rPr lang="en-GB" baseline="30000" dirty="0" smtClean="0"/>
              <a:t>th</a:t>
            </a:r>
            <a:r>
              <a:rPr lang="en-GB" dirty="0" smtClean="0"/>
              <a:t> century – emergence of sexologists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Scrutinised and classified physical, sexual and psychological differences between men and women.</a:t>
            </a:r>
          </a:p>
          <a:p>
            <a:r>
              <a:rPr lang="en-GB" dirty="0" smtClean="0"/>
              <a:t>Set the pattern for Western modernity.</a:t>
            </a:r>
          </a:p>
          <a:p>
            <a:r>
              <a:rPr lang="en-GB" dirty="0" smtClean="0"/>
              <a:t>Consolidated the notion of separateness between men and women.</a:t>
            </a:r>
          </a:p>
          <a:p>
            <a:r>
              <a:rPr lang="en-GB" dirty="0" smtClean="0"/>
              <a:t>Bourgeois model</a:t>
            </a:r>
          </a:p>
          <a:p>
            <a:r>
              <a:rPr lang="en-GB" dirty="0" smtClean="0"/>
              <a:t>Men – independent, toil and leadership outside the home setting his authority inside the home</a:t>
            </a:r>
          </a:p>
          <a:p>
            <a:r>
              <a:rPr lang="en-GB" dirty="0" smtClean="0"/>
              <a:t>Wife – gentle, nurturing, spiritual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037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Magnus </a:t>
            </a:r>
            <a:r>
              <a:rPr lang="en-GB" dirty="0" smtClean="0"/>
              <a:t>Hirschfield/</a:t>
            </a:r>
            <a:r>
              <a:rPr lang="en-GB" dirty="0"/>
              <a:t> Karl-Heinrich </a:t>
            </a:r>
            <a:r>
              <a:rPr lang="en-GB" dirty="0" err="1"/>
              <a:t>Ulrichs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first social movement to advance the rights of homosexual and trans people was established in Germany in 1897.</a:t>
            </a:r>
          </a:p>
          <a:p>
            <a:r>
              <a:rPr lang="en-GB" dirty="0" smtClean="0"/>
              <a:t>The Scientific Humanitarian Committee founded by medical doctor Magnus Hirschfield (1825 -95) and an openly gay lawyer Karl-Heinrich </a:t>
            </a:r>
            <a:r>
              <a:rPr lang="en-GB" dirty="0" err="1" smtClean="0"/>
              <a:t>Ulrichs</a:t>
            </a:r>
            <a:r>
              <a:rPr lang="en-GB" dirty="0" smtClean="0"/>
              <a:t> (1825-95) – justice through science.</a:t>
            </a:r>
          </a:p>
          <a:p>
            <a:r>
              <a:rPr lang="en-GB" dirty="0" smtClean="0"/>
              <a:t>Produced research and promoted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028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Richard </a:t>
            </a:r>
            <a:r>
              <a:rPr lang="en-GB" dirty="0" err="1" smtClean="0"/>
              <a:t>Freiherr</a:t>
            </a:r>
            <a:r>
              <a:rPr lang="en-GB" dirty="0" smtClean="0"/>
              <a:t> Von Kraft-</a:t>
            </a:r>
            <a:r>
              <a:rPr lang="en-GB" dirty="0" err="1" smtClean="0"/>
              <a:t>Ebing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‘founding father’ of sexology.</a:t>
            </a:r>
          </a:p>
          <a:p>
            <a:r>
              <a:rPr lang="en-GB" i="1" dirty="0" err="1" smtClean="0"/>
              <a:t>Psychopathia</a:t>
            </a:r>
            <a:r>
              <a:rPr lang="en-GB" i="1" dirty="0" smtClean="0"/>
              <a:t> </a:t>
            </a:r>
            <a:r>
              <a:rPr lang="en-GB" i="1" dirty="0" err="1" smtClean="0"/>
              <a:t>sexaulis</a:t>
            </a:r>
            <a:r>
              <a:rPr lang="en-GB" i="1" dirty="0" smtClean="0"/>
              <a:t> (Germany 1886)</a:t>
            </a:r>
          </a:p>
          <a:p>
            <a:r>
              <a:rPr lang="en-GB" dirty="0" smtClean="0"/>
              <a:t>Challenged sexual perversion as a sin or a crime and </a:t>
            </a:r>
            <a:r>
              <a:rPr lang="en-GB" dirty="0" err="1" smtClean="0"/>
              <a:t>medicalised</a:t>
            </a:r>
            <a:r>
              <a:rPr lang="en-GB" dirty="0" smtClean="0"/>
              <a:t> it as a ‘</a:t>
            </a:r>
            <a:r>
              <a:rPr lang="en-GB" dirty="0" err="1" smtClean="0"/>
              <a:t>desease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ed. – 300 case studies.</a:t>
            </a:r>
          </a:p>
          <a:p>
            <a:r>
              <a:rPr lang="en-GB" dirty="0" smtClean="0"/>
              <a:t>‘however, for the most part, his work reflected rather than challenged the prevailing orthodoxy that homosexuality was pathological, and did much to link non-reproductive sex with disease.’ (Clarke et al.,p8)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724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Variations/’aberrations’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Not fitting neatly into classification boxes.</a:t>
            </a:r>
          </a:p>
          <a:p>
            <a:r>
              <a:rPr lang="en-GB" dirty="0" smtClean="0"/>
              <a:t>1904 Havelock Ellis did a lot of work</a:t>
            </a:r>
          </a:p>
          <a:p>
            <a:r>
              <a:rPr lang="en-GB" dirty="0" smtClean="0"/>
              <a:t>But no differential notion of sex and gender didn’t get far</a:t>
            </a:r>
          </a:p>
          <a:p>
            <a:r>
              <a:rPr lang="en-GB" dirty="0" smtClean="0"/>
              <a:t>Karl </a:t>
            </a:r>
            <a:r>
              <a:rPr lang="en-GB" dirty="0" err="1" smtClean="0"/>
              <a:t>Ulrichs</a:t>
            </a:r>
            <a:r>
              <a:rPr lang="en-GB" dirty="0" smtClean="0"/>
              <a:t> in Germany and Edward Carpenter in Britain - Began to recognise the existence of sexual variation – other than for procreation purposes</a:t>
            </a:r>
          </a:p>
          <a:p>
            <a:r>
              <a:rPr lang="en-GB" dirty="0" smtClean="0"/>
              <a:t>Began to speak about the ‘third’ or ‘intermediate sex’ – so is that sex or gender?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43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Observing and quantifying possible variations in sex related activities produced ‘biological mayhem’ (p.322)</a:t>
            </a:r>
          </a:p>
          <a:p>
            <a:r>
              <a:rPr lang="en-GB" dirty="0" smtClean="0"/>
              <a:t>German sexologist Magnus </a:t>
            </a:r>
            <a:r>
              <a:rPr lang="en-GB" dirty="0" err="1" smtClean="0"/>
              <a:t>Hirschfeld</a:t>
            </a:r>
            <a:r>
              <a:rPr lang="en-GB" dirty="0" smtClean="0"/>
              <a:t>, suggested that there were almost </a:t>
            </a:r>
            <a:r>
              <a:rPr lang="en-GB" dirty="0" err="1" smtClean="0"/>
              <a:t>infinate</a:t>
            </a:r>
            <a:r>
              <a:rPr lang="en-GB" dirty="0" smtClean="0"/>
              <a:t> forms of ‘sexual intermediaries’, as everybody was to some degree biologically transgendered or bisexual.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587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1919 The Institute for </a:t>
            </a:r>
            <a:r>
              <a:rPr lang="en-GB" dirty="0"/>
              <a:t>S</a:t>
            </a:r>
            <a:r>
              <a:rPr lang="en-GB" dirty="0" smtClean="0"/>
              <a:t>exual Science, Berlin – destroyed by the Nazis in 1933</a:t>
            </a:r>
          </a:p>
          <a:p>
            <a:r>
              <a:rPr lang="en-GB" dirty="0" smtClean="0"/>
              <a:t>Early research on sex change – 20’s and 30’s.</a:t>
            </a:r>
          </a:p>
          <a:p>
            <a:r>
              <a:rPr lang="en-GB" dirty="0" smtClean="0"/>
              <a:t>Developed the theory of ‘intermediate’ sex – between men and women.</a:t>
            </a:r>
          </a:p>
          <a:p>
            <a:r>
              <a:rPr lang="en-GB" dirty="0" smtClean="0"/>
              <a:t>Work reflected the idea at the time that each individual contained elements of both sexes – see Carl Jung – contra-sexual archetypes.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0597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Segal 322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Therefore – he concluded that there were no pure forms of masculinity and femininity </a:t>
            </a:r>
          </a:p>
          <a:p>
            <a:r>
              <a:rPr lang="en-GB" dirty="0" smtClean="0"/>
              <a:t>‘but that counting up all the possible variations in sexual organs, physical characteristics, sex drive and emotional characteristics – ranging from ‘womanly woman’ to ‘manly man’ –produced over 43 million specific variations in sexual proclivities (Hirschfield in Bland and Doan, 1998 p.103)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5818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emerging understandings and theoretical perspectives would only fully re-emerge at the end of the 20</a:t>
            </a:r>
            <a:r>
              <a:rPr lang="en-GB" baseline="30000" dirty="0" smtClean="0"/>
              <a:t>th</a:t>
            </a:r>
            <a:r>
              <a:rPr lang="en-GB" dirty="0" smtClean="0"/>
              <a:t> century in contemporary discourses and practices of </a:t>
            </a:r>
            <a:r>
              <a:rPr lang="en-GB" smtClean="0"/>
              <a:t>transgender politics.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609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Havelock Ellis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British doctor</a:t>
            </a:r>
          </a:p>
          <a:p>
            <a:r>
              <a:rPr lang="en-GB" dirty="0" smtClean="0"/>
              <a:t>Six volumes – ‘</a:t>
            </a:r>
            <a:r>
              <a:rPr lang="en-GB" i="1" dirty="0" smtClean="0"/>
              <a:t>Studies in the psychology of sex’ </a:t>
            </a:r>
            <a:r>
              <a:rPr lang="en-GB" dirty="0" smtClean="0"/>
              <a:t>1897 – 1910.</a:t>
            </a:r>
          </a:p>
          <a:p>
            <a:r>
              <a:rPr lang="en-GB" dirty="0" smtClean="0"/>
              <a:t>‘sexual inversion’ – homosexuality – as biological anomaly (and they’re still trying to find the ‘gay gene’) – but it did challenge the church and law.</a:t>
            </a:r>
          </a:p>
          <a:p>
            <a:r>
              <a:rPr lang="en-GB" dirty="0" smtClean="0"/>
              <a:t>Included cross-gender and cross dressing</a:t>
            </a:r>
          </a:p>
          <a:p>
            <a:r>
              <a:rPr lang="en-GB" dirty="0" smtClean="0"/>
              <a:t>Some people argue – but not universally accepted that his research challenged the moral values that blocked public and scientific discussion on sexuality.</a:t>
            </a:r>
          </a:p>
          <a:p>
            <a:r>
              <a:rPr lang="en-GB" dirty="0" smtClean="0"/>
              <a:t>Gay male scholars –good</a:t>
            </a:r>
          </a:p>
          <a:p>
            <a:r>
              <a:rPr lang="en-GB" dirty="0" smtClean="0"/>
              <a:t>Lesbians have found his work limited and unhelpful -stereotyping</a:t>
            </a:r>
          </a:p>
          <a:p>
            <a:r>
              <a:rPr lang="en-GB" dirty="0" smtClean="0"/>
              <a:t>But no differential notion of sex and gender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64631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Edward Carpenter (1844 -1929)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Openly gay and socialist reformer founded</a:t>
            </a:r>
          </a:p>
          <a:p>
            <a:r>
              <a:rPr lang="en-GB" dirty="0" smtClean="0"/>
              <a:t>The British Society for the Scientific Study of Sex Psychology in 1914 – a scholarly scientific organisation also devoted to social change – public lectures, pamphlets, </a:t>
            </a:r>
            <a:r>
              <a:rPr lang="en-GB" smtClean="0"/>
              <a:t>raising awareness.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9922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emerging understandings and theoretical perspectives would only fully re-emerge at the end of the 20</a:t>
            </a:r>
            <a:r>
              <a:rPr lang="en-GB" baseline="30000" dirty="0" smtClean="0"/>
              <a:t>th</a:t>
            </a:r>
            <a:r>
              <a:rPr lang="en-GB" dirty="0" smtClean="0"/>
              <a:t> century in contemporary discourses and practices of </a:t>
            </a:r>
            <a:r>
              <a:rPr lang="en-GB" smtClean="0"/>
              <a:t>transgender politics.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398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At the same time this was being questioned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second half of the 19</a:t>
            </a:r>
            <a:r>
              <a:rPr lang="en-GB" baseline="30000" dirty="0" smtClean="0"/>
              <a:t>th</a:t>
            </a:r>
            <a:r>
              <a:rPr lang="en-GB" dirty="0" smtClean="0"/>
              <a:t> century ‘the rise of the first wave of feminism was seen as putting manhood in danger, wherever it arose:  ‘the masculine woman’ (those seeking education and the right to vote) undermined the ‘natural’ demarcations of sexed difference.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470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Darwin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Supported the divergent evolution of the sexes –</a:t>
            </a:r>
          </a:p>
          <a:p>
            <a:r>
              <a:rPr lang="en-GB" dirty="0" smtClean="0"/>
              <a:t>Geddes and Thompson influential British biologists argued in 1899 that males are more ‘active, passionate, and variable’; females ‘more passive, conservative, sluggish and stable’ (1998, p.16)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424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Conclusion: </a:t>
            </a:r>
            <a:r>
              <a:rPr lang="en-GB" dirty="0"/>
              <a:t>C</a:t>
            </a:r>
            <a:r>
              <a:rPr lang="en-GB" dirty="0" smtClean="0"/>
              <a:t>larke p.11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Influence of early sexologists:</a:t>
            </a:r>
          </a:p>
          <a:p>
            <a:r>
              <a:rPr lang="en-GB" dirty="0" smtClean="0"/>
              <a:t>1.they established sexuality and gender identity as legitimate foci of scientific investigation.</a:t>
            </a:r>
          </a:p>
          <a:p>
            <a:r>
              <a:rPr lang="en-GB" dirty="0" smtClean="0"/>
              <a:t>They developed many of the concepts and language that we use today</a:t>
            </a:r>
          </a:p>
          <a:p>
            <a:r>
              <a:rPr lang="en-GB" dirty="0" smtClean="0"/>
              <a:t>They challenged the prevailing the </a:t>
            </a:r>
            <a:r>
              <a:rPr lang="en-GB" dirty="0" err="1" smtClean="0"/>
              <a:t>prevailling</a:t>
            </a:r>
            <a:r>
              <a:rPr lang="en-GB" dirty="0" smtClean="0"/>
              <a:t> orthodoxy regarding sexuality and </a:t>
            </a:r>
            <a:r>
              <a:rPr lang="en-GB" dirty="0" err="1" smtClean="0"/>
              <a:t>genger</a:t>
            </a:r>
            <a:r>
              <a:rPr lang="en-GB" dirty="0" smtClean="0"/>
              <a:t> diversity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9068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established sexuality and gender identity as </a:t>
            </a:r>
            <a:r>
              <a:rPr lang="en-GB" dirty="0"/>
              <a:t>c</a:t>
            </a:r>
            <a:r>
              <a:rPr lang="en-GB" dirty="0" smtClean="0"/>
              <a:t>entral to individuals and to human existence</a:t>
            </a:r>
          </a:p>
          <a:p>
            <a:r>
              <a:rPr lang="en-GB" dirty="0" smtClean="0"/>
              <a:t>They enabled the voices of sexual and gender ‘deviants’ to be heard</a:t>
            </a:r>
          </a:p>
          <a:p>
            <a:r>
              <a:rPr lang="en-GB" dirty="0" smtClean="0"/>
              <a:t>They viewed scientific research and social activism as compatible endeavours.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1108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That human desire can be directed to an </a:t>
            </a:r>
            <a:r>
              <a:rPr lang="en-GB" smtClean="0"/>
              <a:t>almost infinite </a:t>
            </a:r>
            <a:r>
              <a:rPr lang="en-GB" dirty="0" smtClean="0"/>
              <a:t>number of things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041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Elliott, A., ed., 2013. </a:t>
            </a:r>
            <a:r>
              <a:rPr lang="en-GB" i="1" dirty="0"/>
              <a:t>Routledge handbook of identity studies.</a:t>
            </a:r>
            <a:endParaRPr lang="en-GB" dirty="0"/>
          </a:p>
          <a:p>
            <a:r>
              <a:rPr lang="en-GB" dirty="0" err="1"/>
              <a:t>Ch</a:t>
            </a:r>
            <a:r>
              <a:rPr lang="en-GB" dirty="0"/>
              <a:t> 1 </a:t>
            </a:r>
          </a:p>
          <a:p>
            <a:r>
              <a:rPr lang="en-GB" dirty="0" smtClean="0"/>
              <a:t>Taylor, Charles, 1989. </a:t>
            </a:r>
            <a:r>
              <a:rPr lang="en-GB" i="1" dirty="0" smtClean="0"/>
              <a:t>Sources of the Self: the making of modern identity.</a:t>
            </a:r>
          </a:p>
          <a:p>
            <a:r>
              <a:rPr lang="en-GB" dirty="0" err="1" smtClean="0"/>
              <a:t>Wetherell</a:t>
            </a:r>
            <a:endParaRPr lang="en-GB" dirty="0" smtClean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0397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</TotalTime>
  <Words>990</Words>
  <Application>Microsoft Office PowerPoint</Application>
  <PresentationFormat>On-screen Show (4:3)</PresentationFormat>
  <Paragraphs>80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The history of gay and lesbian identity</vt:lpstr>
      <vt:lpstr>PowerPoint Presentation</vt:lpstr>
      <vt:lpstr>PowerPoint Presentation</vt:lpstr>
      <vt:lpstr>3 regulatory institutions</vt:lpstr>
      <vt:lpstr>Sexology</vt:lpstr>
      <vt:lpstr>Segal: Late 19th century – emergence of sexologists</vt:lpstr>
      <vt:lpstr>Magnus Hirschfield/ Karl-Heinrich Ulrichs</vt:lpstr>
      <vt:lpstr>Richard Freiherr Von Kraft-Ebing</vt:lpstr>
      <vt:lpstr>Variations/’aberrations’</vt:lpstr>
      <vt:lpstr>problem</vt:lpstr>
      <vt:lpstr>PowerPoint Presentation</vt:lpstr>
      <vt:lpstr>Segal 322</vt:lpstr>
      <vt:lpstr>PowerPoint Presentation</vt:lpstr>
      <vt:lpstr>Henry Havelock Ellis</vt:lpstr>
      <vt:lpstr>Edward Carpenter (1844 -1929)</vt:lpstr>
      <vt:lpstr>PowerPoint Presentation</vt:lpstr>
      <vt:lpstr>At the same time this was being questioned</vt:lpstr>
      <vt:lpstr>Darwin</vt:lpstr>
      <vt:lpstr>Conclusion: Clarke p.11</vt:lpstr>
      <vt:lpstr>PowerPoint Presentation</vt:lpstr>
      <vt:lpstr>Desire</vt:lpstr>
      <vt:lpstr>References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history of Identity</dc:title>
  <dc:creator>edu-ch</dc:creator>
  <cp:lastModifiedBy>Carol U Hughes</cp:lastModifiedBy>
  <cp:revision>53</cp:revision>
  <dcterms:created xsi:type="dcterms:W3CDTF">2015-05-18T14:45:43Z</dcterms:created>
  <dcterms:modified xsi:type="dcterms:W3CDTF">2018-01-08T16:10:26Z</dcterms:modified>
</cp:coreProperties>
</file>