
<file path=[Content_Types].xml><?xml version="1.0" encoding="utf-8"?>
<Types xmlns="http://schemas.openxmlformats.org/package/2006/content-types"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ee1f2fd602_0_4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ee1f2fd602_0_4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3ee1f2fd602_0_4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3ee1f2fd602_0_4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3ee1f2fd602_0_47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3ee1f2fd602_0_47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3ee1f2fd602_0_49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Google Shape;75;g3ee1f2fd602_0_49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ee1f2fd602_0_5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3ee1f2fd602_0_5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3ee1f2fd602_0_5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3ee1f2fd602_0_5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ee1f2fd602_0_5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3ee1f2fd602_0_5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3ee1f2fd602_0_5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3ee1f2fd602_0_5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3ee1f2fd602_0_5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3ee1f2fd602_0_5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3ee1f2fd602_0_53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3ee1f2fd602_0_5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3ee1f2fd602_0_5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3ee1f2fd602_0_5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Basil’s Bakery</a:t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100">
                <a:solidFill>
                  <a:schemeClr val="dk1"/>
                </a:solidFill>
              </a:rPr>
              <a:t>Basil's Bakery</a:t>
            </a:r>
            <a:endParaRPr b="1"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100">
                <a:solidFill>
                  <a:schemeClr val="dk1"/>
                </a:solidFill>
              </a:rPr>
              <a:t>Daniel Bustean</a:t>
            </a:r>
            <a:br>
              <a:rPr b="1" lang="en" sz="1100">
                <a:solidFill>
                  <a:schemeClr val="dk1"/>
                </a:solidFill>
              </a:rPr>
            </a:br>
            <a:r>
              <a:rPr lang="en" sz="1100">
                <a:solidFill>
                  <a:schemeClr val="dk1"/>
                </a:solidFill>
              </a:rPr>
              <a:t> </a:t>
            </a:r>
            <a:r>
              <a:rPr b="1" lang="en" sz="1100">
                <a:solidFill>
                  <a:schemeClr val="dk1"/>
                </a:solidFill>
              </a:rPr>
              <a:t>LCM40004</a:t>
            </a:r>
            <a:endParaRPr b="1"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1100">
                <a:solidFill>
                  <a:schemeClr val="dk1"/>
                </a:solidFill>
              </a:rPr>
              <a:t>Business Growth, COVID-19 Impact, PESTEL Analysis and Fishbone Analysis</a:t>
            </a:r>
            <a:endParaRPr i="1"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t/>
            </a:r>
            <a:endParaRPr sz="142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Background</a:t>
            </a:r>
            <a:endParaRPr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700" y="1108675"/>
            <a:ext cx="4091400" cy="346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</a:rPr>
              <a:t>About Basil's Bakery</a:t>
            </a:r>
            <a:endParaRPr b="1" sz="13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Founded in </a:t>
            </a:r>
            <a:r>
              <a:rPr b="1" lang="en" sz="1100">
                <a:solidFill>
                  <a:schemeClr val="dk1"/>
                </a:solidFill>
              </a:rPr>
              <a:t>Coventry, England in 2015</a:t>
            </a:r>
            <a:endParaRPr b="1"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Independent bakery specialising in:</a:t>
            </a:r>
            <a:endParaRPr sz="1100">
              <a:solidFill>
                <a:schemeClr val="dk1"/>
              </a:solidFill>
            </a:endParaRPr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○"/>
            </a:pPr>
            <a:r>
              <a:rPr lang="en" sz="1100">
                <a:solidFill>
                  <a:schemeClr val="dk1"/>
                </a:solidFill>
              </a:rPr>
              <a:t>Fresh bread</a:t>
            </a:r>
            <a:endParaRPr sz="1100">
              <a:solidFill>
                <a:schemeClr val="dk1"/>
              </a:solidFill>
            </a:endParaRPr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○"/>
            </a:pPr>
            <a:r>
              <a:rPr lang="en" sz="1100">
                <a:solidFill>
                  <a:schemeClr val="dk1"/>
                </a:solidFill>
              </a:rPr>
              <a:t>Cakes</a:t>
            </a:r>
            <a:endParaRPr sz="1100">
              <a:solidFill>
                <a:schemeClr val="dk1"/>
              </a:solidFill>
            </a:endParaRPr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○"/>
            </a:pPr>
            <a:r>
              <a:rPr lang="en" sz="1100">
                <a:solidFill>
                  <a:schemeClr val="dk1"/>
                </a:solidFill>
              </a:rPr>
              <a:t>Pastries</a:t>
            </a:r>
            <a:endParaRPr sz="1100">
              <a:solidFill>
                <a:schemeClr val="dk1"/>
              </a:solidFill>
            </a:endParaRPr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○"/>
            </a:pPr>
            <a:r>
              <a:rPr lang="en" sz="1100">
                <a:solidFill>
                  <a:schemeClr val="dk1"/>
                </a:solidFill>
              </a:rPr>
              <a:t>Custom bakery products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Built a strong reputation through:</a:t>
            </a:r>
            <a:endParaRPr sz="1100">
              <a:solidFill>
                <a:schemeClr val="dk1"/>
              </a:solidFill>
            </a:endParaRPr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○"/>
            </a:pPr>
            <a:r>
              <a:rPr lang="en" sz="1100">
                <a:solidFill>
                  <a:schemeClr val="dk1"/>
                </a:solidFill>
              </a:rPr>
              <a:t>Product quality</a:t>
            </a:r>
            <a:endParaRPr sz="1100">
              <a:solidFill>
                <a:schemeClr val="dk1"/>
              </a:solidFill>
            </a:endParaRPr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○"/>
            </a:pPr>
            <a:r>
              <a:rPr lang="en" sz="1100">
                <a:solidFill>
                  <a:schemeClr val="dk1"/>
                </a:solidFill>
              </a:rPr>
              <a:t>Excellent customer service</a:t>
            </a:r>
            <a:endParaRPr sz="1100">
              <a:solidFill>
                <a:schemeClr val="dk1"/>
              </a:solidFill>
            </a:endParaRPr>
          </a:p>
          <a:p>
            <a:pPr indent="-29845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○"/>
            </a:pPr>
            <a:r>
              <a:rPr lang="en" sz="1100">
                <a:solidFill>
                  <a:schemeClr val="dk1"/>
                </a:solidFill>
              </a:rPr>
              <a:t>Community engagement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</a:rPr>
              <a:t>Mission</a:t>
            </a:r>
            <a:endParaRPr b="1" sz="13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</a:rPr>
              <a:t>To provide high-quality baked goods while delivering excellent customer experiences.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62" name="Google Shape;62;p14"/>
          <p:cNvSpPr txBox="1"/>
          <p:nvPr/>
        </p:nvSpPr>
        <p:spPr>
          <a:xfrm>
            <a:off x="4635350" y="1161475"/>
            <a:ext cx="4044000" cy="33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idx="1" type="body"/>
          </p:nvPr>
        </p:nvSpPr>
        <p:spPr>
          <a:xfrm>
            <a:off x="269450" y="8635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rPr b="1" lang="en" sz="5658">
                <a:solidFill>
                  <a:schemeClr val="dk1"/>
                </a:solidFill>
              </a:rPr>
              <a:t>Growth and Success (2015–2019)</a:t>
            </a:r>
            <a:endParaRPr b="1" sz="5658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rPr b="1" lang="en" sz="4658">
                <a:solidFill>
                  <a:schemeClr val="dk1"/>
                </a:solidFill>
              </a:rPr>
              <a:t>Reasons for Growth</a:t>
            </a:r>
            <a:endParaRPr b="1" sz="4658">
              <a:solidFill>
                <a:schemeClr val="dk1"/>
              </a:solidFill>
            </a:endParaRPr>
          </a:p>
          <a:p>
            <a:pPr indent="-299366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4458">
                <a:solidFill>
                  <a:schemeClr val="dk1"/>
                </a:solidFill>
              </a:rPr>
              <a:t>Increasing customer demand</a:t>
            </a:r>
            <a:endParaRPr sz="4458">
              <a:solidFill>
                <a:schemeClr val="dk1"/>
              </a:solidFill>
            </a:endParaRPr>
          </a:p>
          <a:p>
            <a:pPr indent="-299366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4458">
                <a:solidFill>
                  <a:schemeClr val="dk1"/>
                </a:solidFill>
              </a:rPr>
              <a:t>Positive local reputation</a:t>
            </a:r>
            <a:endParaRPr sz="4458">
              <a:solidFill>
                <a:schemeClr val="dk1"/>
              </a:solidFill>
            </a:endParaRPr>
          </a:p>
          <a:p>
            <a:pPr indent="-299366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4458">
                <a:solidFill>
                  <a:schemeClr val="dk1"/>
                </a:solidFill>
              </a:rPr>
              <a:t>Strong word-of-mouth marketing</a:t>
            </a:r>
            <a:endParaRPr sz="4458">
              <a:solidFill>
                <a:schemeClr val="dk1"/>
              </a:solidFill>
            </a:endParaRPr>
          </a:p>
          <a:p>
            <a:pPr indent="-299366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4458">
                <a:solidFill>
                  <a:schemeClr val="dk1"/>
                </a:solidFill>
              </a:rPr>
              <a:t>Expansion of product range</a:t>
            </a:r>
            <a:endParaRPr sz="4458">
              <a:solidFill>
                <a:schemeClr val="dk1"/>
              </a:solidFill>
            </a:endParaRPr>
          </a:p>
          <a:p>
            <a:pPr indent="-299366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4458">
                <a:solidFill>
                  <a:schemeClr val="dk1"/>
                </a:solidFill>
              </a:rPr>
              <a:t>Repeat customers</a:t>
            </a:r>
            <a:endParaRPr sz="4458">
              <a:solidFill>
                <a:schemeClr val="dk1"/>
              </a:solidFill>
            </a:endParaRPr>
          </a:p>
          <a:p>
            <a:pPr indent="-299366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4458">
                <a:solidFill>
                  <a:schemeClr val="dk1"/>
                </a:solidFill>
              </a:rPr>
              <a:t>Consistent product quality</a:t>
            </a:r>
            <a:endParaRPr sz="4458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275"/>
              <a:buFont typeface="Arial"/>
              <a:buNone/>
            </a:pPr>
            <a:r>
              <a:rPr b="1" lang="en" sz="4658">
                <a:solidFill>
                  <a:schemeClr val="dk1"/>
                </a:solidFill>
              </a:rPr>
              <a:t>Business Achievements</a:t>
            </a:r>
            <a:endParaRPr b="1" sz="4658">
              <a:solidFill>
                <a:schemeClr val="dk1"/>
              </a:solidFill>
            </a:endParaRPr>
          </a:p>
          <a:p>
            <a:pPr indent="-299366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4458">
                <a:solidFill>
                  <a:schemeClr val="dk1"/>
                </a:solidFill>
              </a:rPr>
              <a:t>Increased sales revenue</a:t>
            </a:r>
            <a:endParaRPr sz="4458">
              <a:solidFill>
                <a:schemeClr val="dk1"/>
              </a:solidFill>
            </a:endParaRPr>
          </a:p>
          <a:p>
            <a:pPr indent="-299366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4458">
                <a:solidFill>
                  <a:schemeClr val="dk1"/>
                </a:solidFill>
              </a:rPr>
              <a:t>Growing customer base</a:t>
            </a:r>
            <a:endParaRPr sz="4458">
              <a:solidFill>
                <a:schemeClr val="dk1"/>
              </a:solidFill>
            </a:endParaRPr>
          </a:p>
          <a:p>
            <a:pPr indent="-299366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4458">
                <a:solidFill>
                  <a:schemeClr val="dk1"/>
                </a:solidFill>
              </a:rPr>
              <a:t>Strong brand recognition within Coventry</a:t>
            </a:r>
            <a:endParaRPr sz="4458">
              <a:solidFill>
                <a:schemeClr val="dk1"/>
              </a:solidFill>
            </a:endParaRPr>
          </a:p>
          <a:p>
            <a:pPr indent="-299366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4458">
                <a:solidFill>
                  <a:schemeClr val="dk1"/>
                </a:solidFill>
              </a:rPr>
              <a:t>Improved market position</a:t>
            </a:r>
            <a:endParaRPr sz="4458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/>
          <p:nvPr>
            <p:ph idx="1" type="body"/>
          </p:nvPr>
        </p:nvSpPr>
        <p:spPr>
          <a:xfrm>
            <a:off x="311700" y="62452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l">
              <a:spcBef>
                <a:spcPts val="2400"/>
              </a:spcBef>
              <a:spcAft>
                <a:spcPts val="0"/>
              </a:spcAft>
              <a:buNone/>
            </a:pPr>
            <a:r>
              <a:rPr b="1" lang="en" sz="2300">
                <a:solidFill>
                  <a:schemeClr val="dk1"/>
                </a:solidFill>
              </a:rPr>
              <a:t>Impact of COVID-19 (2020–2021)</a:t>
            </a:r>
            <a:endParaRPr b="1" sz="23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400"/>
              </a:spcBef>
              <a:spcAft>
                <a:spcPts val="0"/>
              </a:spcAft>
              <a:buNone/>
            </a:pPr>
            <a:r>
              <a:rPr b="1" lang="en" sz="1300">
                <a:solidFill>
                  <a:schemeClr val="dk1"/>
                </a:solidFill>
              </a:rPr>
              <a:t>Challenges Faced</a:t>
            </a:r>
            <a:endParaRPr b="1" sz="1300">
              <a:solidFill>
                <a:schemeClr val="dk1"/>
              </a:solidFill>
            </a:endParaRPr>
          </a:p>
          <a:p>
            <a:pPr indent="-293211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National lockdowns</a:t>
            </a:r>
            <a:endParaRPr sz="1100">
              <a:solidFill>
                <a:schemeClr val="dk1"/>
              </a:solidFill>
            </a:endParaRPr>
          </a:p>
          <a:p>
            <a:pPr indent="-293211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Reduced customer footfall</a:t>
            </a:r>
            <a:endParaRPr sz="1100">
              <a:solidFill>
                <a:schemeClr val="dk1"/>
              </a:solidFill>
            </a:endParaRPr>
          </a:p>
          <a:p>
            <a:pPr indent="-293211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Temporary business restrictions</a:t>
            </a:r>
            <a:endParaRPr sz="1100">
              <a:solidFill>
                <a:schemeClr val="dk1"/>
              </a:solidFill>
            </a:endParaRPr>
          </a:p>
          <a:p>
            <a:pPr indent="-293211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Supply chain disruptions</a:t>
            </a:r>
            <a:endParaRPr sz="1100">
              <a:solidFill>
                <a:schemeClr val="dk1"/>
              </a:solidFill>
            </a:endParaRPr>
          </a:p>
          <a:p>
            <a:pPr indent="-293211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Increased operating costs</a:t>
            </a:r>
            <a:endParaRPr sz="1100">
              <a:solidFill>
                <a:schemeClr val="dk1"/>
              </a:solidFill>
            </a:endParaRPr>
          </a:p>
          <a:p>
            <a:pPr indent="-293211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Reduced consumer spending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400"/>
              </a:spcBef>
              <a:spcAft>
                <a:spcPts val="0"/>
              </a:spcAft>
              <a:buNone/>
            </a:pPr>
            <a:r>
              <a:rPr b="1" lang="en" sz="1300">
                <a:solidFill>
                  <a:schemeClr val="dk1"/>
                </a:solidFill>
              </a:rPr>
              <a:t>Effects on Basil's Bakery</a:t>
            </a:r>
            <a:endParaRPr b="1" sz="1300">
              <a:solidFill>
                <a:schemeClr val="dk1"/>
              </a:solidFill>
            </a:endParaRPr>
          </a:p>
          <a:p>
            <a:pPr indent="-293211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Lower sales revenue</a:t>
            </a:r>
            <a:endParaRPr sz="1100">
              <a:solidFill>
                <a:schemeClr val="dk1"/>
              </a:solidFill>
            </a:endParaRPr>
          </a:p>
          <a:p>
            <a:pPr indent="-293211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Reduced profitability</a:t>
            </a:r>
            <a:endParaRPr sz="1100">
              <a:solidFill>
                <a:schemeClr val="dk1"/>
              </a:solidFill>
            </a:endParaRPr>
          </a:p>
          <a:p>
            <a:pPr indent="-293211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Staff scheduling difficulties</a:t>
            </a:r>
            <a:endParaRPr sz="1100">
              <a:solidFill>
                <a:schemeClr val="dk1"/>
              </a:solidFill>
            </a:endParaRPr>
          </a:p>
          <a:p>
            <a:pPr indent="-293211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Increased uncertainty</a:t>
            </a:r>
            <a:endParaRPr sz="3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7"/>
          <p:cNvSpPr txBox="1"/>
          <p:nvPr>
            <p:ph idx="1" type="body"/>
          </p:nvPr>
        </p:nvSpPr>
        <p:spPr>
          <a:xfrm>
            <a:off x="311700" y="1161475"/>
            <a:ext cx="3384000" cy="340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0" lvl="0" marL="0" rtl="0" algn="l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ct val="64706"/>
              <a:buFont typeface="Arial"/>
              <a:buNone/>
            </a:pPr>
            <a:r>
              <a:rPr b="1" lang="en" sz="1700">
                <a:solidFill>
                  <a:schemeClr val="dk1"/>
                </a:solidFill>
              </a:rPr>
              <a:t>Political</a:t>
            </a:r>
            <a:endParaRPr b="1" sz="1700">
              <a:solidFill>
                <a:schemeClr val="dk1"/>
              </a:solidFill>
            </a:endParaRPr>
          </a:p>
          <a:p>
            <a:pPr indent="-287973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COVID-19 restrictions</a:t>
            </a:r>
            <a:endParaRPr sz="1100">
              <a:solidFill>
                <a:schemeClr val="dk1"/>
              </a:solidFill>
            </a:endParaRPr>
          </a:p>
          <a:p>
            <a:pPr indent="-287973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Government business regulations</a:t>
            </a:r>
            <a:endParaRPr sz="1100">
              <a:solidFill>
                <a:schemeClr val="dk1"/>
              </a:solidFill>
            </a:endParaRPr>
          </a:p>
          <a:p>
            <a:pPr indent="-287973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Food safety inspections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ct val="64706"/>
              <a:buFont typeface="Arial"/>
              <a:buNone/>
            </a:pPr>
            <a:r>
              <a:rPr b="1" lang="en" sz="1700">
                <a:solidFill>
                  <a:schemeClr val="dk1"/>
                </a:solidFill>
              </a:rPr>
              <a:t>Economic</a:t>
            </a:r>
            <a:endParaRPr b="1" sz="1700">
              <a:solidFill>
                <a:schemeClr val="dk1"/>
              </a:solidFill>
            </a:endParaRPr>
          </a:p>
          <a:p>
            <a:pPr indent="-287973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Inflation</a:t>
            </a:r>
            <a:endParaRPr sz="1100">
              <a:solidFill>
                <a:schemeClr val="dk1"/>
              </a:solidFill>
            </a:endParaRPr>
          </a:p>
          <a:p>
            <a:pPr indent="-287973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Rising ingredient costs</a:t>
            </a:r>
            <a:endParaRPr sz="1100">
              <a:solidFill>
                <a:schemeClr val="dk1"/>
              </a:solidFill>
            </a:endParaRPr>
          </a:p>
          <a:p>
            <a:pPr indent="-287973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Reduced consumer spending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ct val="64706"/>
              <a:buFont typeface="Arial"/>
              <a:buNone/>
            </a:pPr>
            <a:r>
              <a:rPr b="1" lang="en" sz="1700">
                <a:solidFill>
                  <a:schemeClr val="dk1"/>
                </a:solidFill>
              </a:rPr>
              <a:t>Social</a:t>
            </a:r>
            <a:endParaRPr b="1" sz="1700">
              <a:solidFill>
                <a:schemeClr val="dk1"/>
              </a:solidFill>
            </a:endParaRPr>
          </a:p>
          <a:p>
            <a:pPr indent="-287973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Increased demand for convenience</a:t>
            </a:r>
            <a:endParaRPr sz="1100">
              <a:solidFill>
                <a:schemeClr val="dk1"/>
              </a:solidFill>
            </a:endParaRPr>
          </a:p>
          <a:p>
            <a:pPr indent="-287973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Health-conscious consumer trends</a:t>
            </a:r>
            <a:endParaRPr sz="1100">
              <a:solidFill>
                <a:schemeClr val="dk1"/>
              </a:solidFill>
            </a:endParaRPr>
          </a:p>
          <a:p>
            <a:pPr indent="-287973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 sz="1100">
                <a:solidFill>
                  <a:schemeClr val="dk1"/>
                </a:solidFill>
              </a:rPr>
              <a:t>Changing shopping behaviours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78" name="Google Shape;78;p17"/>
          <p:cNvSpPr txBox="1"/>
          <p:nvPr/>
        </p:nvSpPr>
        <p:spPr>
          <a:xfrm>
            <a:off x="4149650" y="1161475"/>
            <a:ext cx="3273300" cy="33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700">
                <a:solidFill>
                  <a:schemeClr val="dk1"/>
                </a:solidFill>
              </a:rPr>
              <a:t>Technological</a:t>
            </a:r>
            <a:endParaRPr b="1" sz="17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Online ordering systems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Social media marketing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Delivery services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700">
                <a:solidFill>
                  <a:schemeClr val="dk1"/>
                </a:solidFill>
              </a:rPr>
              <a:t>Environmental</a:t>
            </a:r>
            <a:endParaRPr b="1" sz="17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Sustainable packaging expectations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Food waste reduction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Energy consumption concerns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700">
                <a:solidFill>
                  <a:schemeClr val="dk1"/>
                </a:solidFill>
              </a:rPr>
              <a:t>Legal</a:t>
            </a:r>
            <a:endParaRPr b="1" sz="17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Employment laws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Health and safety regulations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Food hygiene requirements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79" name="Google Shape;79;p17"/>
          <p:cNvSpPr txBox="1"/>
          <p:nvPr/>
        </p:nvSpPr>
        <p:spPr>
          <a:xfrm>
            <a:off x="443475" y="432925"/>
            <a:ext cx="4561500" cy="55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PESTEL analysis</a:t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Fishbone Analysis </a:t>
            </a:r>
            <a:endParaRPr/>
          </a:p>
        </p:txBody>
      </p:sp>
      <p:sp>
        <p:nvSpPr>
          <p:cNvPr id="85" name="Google Shape;85;p18"/>
          <p:cNvSpPr txBox="1"/>
          <p:nvPr>
            <p:ph idx="1" type="body"/>
          </p:nvPr>
        </p:nvSpPr>
        <p:spPr>
          <a:xfrm>
            <a:off x="311700" y="1172025"/>
            <a:ext cx="4175700" cy="339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rPr b="1" lang="en" sz="1390">
                <a:solidFill>
                  <a:schemeClr val="dk1"/>
                </a:solidFill>
              </a:rPr>
              <a:t>Problem Statement</a:t>
            </a:r>
            <a:endParaRPr b="1" sz="139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rPr b="1" lang="en" sz="970">
                <a:solidFill>
                  <a:schemeClr val="dk1"/>
                </a:solidFill>
              </a:rPr>
              <a:t>Why did Basil's Bakery experience growth and then decline during COVID-19?</a:t>
            </a:r>
            <a:endParaRPr b="1" sz="97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rPr b="1" lang="en" sz="1110">
                <a:solidFill>
                  <a:schemeClr val="dk1"/>
                </a:solidFill>
              </a:rPr>
              <a:t>People</a:t>
            </a:r>
            <a:endParaRPr b="1" sz="1110">
              <a:solidFill>
                <a:schemeClr val="dk1"/>
              </a:solidFill>
            </a:endParaRPr>
          </a:p>
          <a:p>
            <a:pPr indent="-290195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70"/>
              <a:buChar char="●"/>
            </a:pPr>
            <a:r>
              <a:rPr lang="en" sz="970">
                <a:solidFill>
                  <a:schemeClr val="dk1"/>
                </a:solidFill>
              </a:rPr>
              <a:t>Skilled bakers</a:t>
            </a:r>
            <a:endParaRPr sz="970">
              <a:solidFill>
                <a:schemeClr val="dk1"/>
              </a:solidFill>
            </a:endParaRPr>
          </a:p>
          <a:p>
            <a:pPr indent="-29019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70"/>
              <a:buChar char="●"/>
            </a:pPr>
            <a:r>
              <a:rPr lang="en" sz="970">
                <a:solidFill>
                  <a:schemeClr val="dk1"/>
                </a:solidFill>
              </a:rPr>
              <a:t>Good customer service</a:t>
            </a:r>
            <a:endParaRPr sz="970">
              <a:solidFill>
                <a:schemeClr val="dk1"/>
              </a:solidFill>
            </a:endParaRPr>
          </a:p>
          <a:p>
            <a:pPr indent="-29019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70"/>
              <a:buChar char="●"/>
            </a:pPr>
            <a:r>
              <a:rPr lang="en" sz="970">
                <a:solidFill>
                  <a:schemeClr val="dk1"/>
                </a:solidFill>
              </a:rPr>
              <a:t>Staff shortages during pandemic</a:t>
            </a:r>
            <a:endParaRPr sz="97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rPr b="1" lang="en" sz="1110">
                <a:solidFill>
                  <a:schemeClr val="dk1"/>
                </a:solidFill>
              </a:rPr>
              <a:t>Products</a:t>
            </a:r>
            <a:endParaRPr b="1" sz="1110">
              <a:solidFill>
                <a:schemeClr val="dk1"/>
              </a:solidFill>
            </a:endParaRPr>
          </a:p>
          <a:p>
            <a:pPr indent="-290195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70"/>
              <a:buChar char="●"/>
            </a:pPr>
            <a:r>
              <a:rPr lang="en" sz="970">
                <a:solidFill>
                  <a:schemeClr val="dk1"/>
                </a:solidFill>
              </a:rPr>
              <a:t>High-quality products</a:t>
            </a:r>
            <a:endParaRPr sz="970">
              <a:solidFill>
                <a:schemeClr val="dk1"/>
              </a:solidFill>
            </a:endParaRPr>
          </a:p>
          <a:p>
            <a:pPr indent="-29019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70"/>
              <a:buChar char="●"/>
            </a:pPr>
            <a:r>
              <a:rPr lang="en" sz="970">
                <a:solidFill>
                  <a:schemeClr val="dk1"/>
                </a:solidFill>
              </a:rPr>
              <a:t>Diverse product range</a:t>
            </a:r>
            <a:endParaRPr sz="97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rPr b="1" lang="en" sz="1110">
                <a:solidFill>
                  <a:schemeClr val="dk1"/>
                </a:solidFill>
              </a:rPr>
              <a:t>Processes</a:t>
            </a:r>
            <a:endParaRPr b="1" sz="1110">
              <a:solidFill>
                <a:schemeClr val="dk1"/>
              </a:solidFill>
            </a:endParaRPr>
          </a:p>
          <a:p>
            <a:pPr indent="-290195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970"/>
              <a:buChar char="●"/>
            </a:pPr>
            <a:r>
              <a:rPr lang="en" sz="970">
                <a:solidFill>
                  <a:schemeClr val="dk1"/>
                </a:solidFill>
              </a:rPr>
              <a:t>Efficient production</a:t>
            </a:r>
            <a:endParaRPr sz="970">
              <a:solidFill>
                <a:schemeClr val="dk1"/>
              </a:solidFill>
            </a:endParaRPr>
          </a:p>
          <a:p>
            <a:pPr indent="-29019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70"/>
              <a:buChar char="●"/>
            </a:pPr>
            <a:r>
              <a:rPr lang="en" sz="970">
                <a:solidFill>
                  <a:schemeClr val="dk1"/>
                </a:solidFill>
              </a:rPr>
              <a:t>Supply chain disruptions</a:t>
            </a:r>
            <a:endParaRPr sz="97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1200"/>
              </a:spcAft>
              <a:buSzPts val="770"/>
              <a:buNone/>
            </a:pPr>
            <a:r>
              <a:t/>
            </a:r>
            <a:endParaRPr sz="1460"/>
          </a:p>
        </p:txBody>
      </p:sp>
      <p:sp>
        <p:nvSpPr>
          <p:cNvPr id="86" name="Google Shape;86;p18"/>
          <p:cNvSpPr txBox="1"/>
          <p:nvPr/>
        </p:nvSpPr>
        <p:spPr>
          <a:xfrm>
            <a:off x="4994350" y="1436000"/>
            <a:ext cx="3716700" cy="313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</a:rPr>
              <a:t>Marketing</a:t>
            </a:r>
            <a:endParaRPr b="1" sz="13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Strong local reputation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Social media promotion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</a:rPr>
              <a:t>Finance</a:t>
            </a:r>
            <a:endParaRPr b="1" sz="13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Healthy cash flow before COVID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Reduced revenue during lockdowns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</a:rPr>
              <a:t>External Factors</a:t>
            </a:r>
            <a:endParaRPr b="1" sz="13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COVID-19 pandemic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Economic uncertainty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Government restrictions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Advantages </a:t>
            </a:r>
            <a:endParaRPr/>
          </a:p>
        </p:txBody>
      </p:sp>
      <p:sp>
        <p:nvSpPr>
          <p:cNvPr id="92" name="Google Shape;92;p19"/>
          <p:cNvSpPr txBox="1"/>
          <p:nvPr>
            <p:ph idx="1" type="body"/>
          </p:nvPr>
        </p:nvSpPr>
        <p:spPr>
          <a:xfrm>
            <a:off x="311700" y="10785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58"/>
              <a:buFont typeface="Arial"/>
              <a:buNone/>
            </a:pPr>
            <a:r>
              <a:rPr b="1" lang="en" sz="1428">
                <a:solidFill>
                  <a:schemeClr val="dk1"/>
                </a:solidFill>
              </a:rPr>
              <a:t>Strengths</a:t>
            </a:r>
            <a:endParaRPr b="1" sz="1428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358"/>
              <a:buFont typeface="Arial"/>
              <a:buNone/>
            </a:pPr>
            <a:r>
              <a:rPr b="1" lang="en" sz="1298">
                <a:solidFill>
                  <a:schemeClr val="dk1"/>
                </a:solidFill>
              </a:rPr>
              <a:t>Product Quality</a:t>
            </a:r>
            <a:endParaRPr b="1" sz="1298">
              <a:solidFill>
                <a:schemeClr val="dk1"/>
              </a:solidFill>
            </a:endParaRPr>
          </a:p>
          <a:p>
            <a:pPr indent="-306902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33"/>
              <a:buChar char="●"/>
            </a:pPr>
            <a:r>
              <a:rPr lang="en" sz="1233">
                <a:solidFill>
                  <a:schemeClr val="dk1"/>
                </a:solidFill>
              </a:rPr>
              <a:t>Fresh ingredients</a:t>
            </a:r>
            <a:endParaRPr sz="1233">
              <a:solidFill>
                <a:schemeClr val="dk1"/>
              </a:solidFill>
            </a:endParaRPr>
          </a:p>
          <a:p>
            <a:pPr indent="-306902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33"/>
              <a:buChar char="●"/>
            </a:pPr>
            <a:r>
              <a:rPr lang="en" sz="1233">
                <a:solidFill>
                  <a:schemeClr val="dk1"/>
                </a:solidFill>
              </a:rPr>
              <a:t>Consistent standards</a:t>
            </a:r>
            <a:endParaRPr sz="1233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358"/>
              <a:buFont typeface="Arial"/>
              <a:buNone/>
            </a:pPr>
            <a:r>
              <a:rPr b="1" lang="en" sz="1298">
                <a:solidFill>
                  <a:schemeClr val="dk1"/>
                </a:solidFill>
              </a:rPr>
              <a:t>Reputation</a:t>
            </a:r>
            <a:endParaRPr b="1" sz="1498">
              <a:solidFill>
                <a:schemeClr val="dk1"/>
              </a:solidFill>
            </a:endParaRPr>
          </a:p>
          <a:p>
            <a:pPr indent="-306902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33"/>
              <a:buChar char="●"/>
            </a:pPr>
            <a:r>
              <a:rPr lang="en" sz="1233">
                <a:solidFill>
                  <a:schemeClr val="dk1"/>
                </a:solidFill>
              </a:rPr>
              <a:t>Loyal customers</a:t>
            </a:r>
            <a:endParaRPr sz="1233">
              <a:solidFill>
                <a:schemeClr val="dk1"/>
              </a:solidFill>
            </a:endParaRPr>
          </a:p>
          <a:p>
            <a:pPr indent="-306902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33"/>
              <a:buChar char="●"/>
            </a:pPr>
            <a:r>
              <a:rPr lang="en" sz="1233">
                <a:solidFill>
                  <a:schemeClr val="dk1"/>
                </a:solidFill>
              </a:rPr>
              <a:t>Positive reviews</a:t>
            </a:r>
            <a:endParaRPr sz="1233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358"/>
              <a:buFont typeface="Arial"/>
              <a:buNone/>
            </a:pPr>
            <a:r>
              <a:rPr b="1" lang="en" sz="1298">
                <a:solidFill>
                  <a:schemeClr val="dk1"/>
                </a:solidFill>
              </a:rPr>
              <a:t>Customer Service</a:t>
            </a:r>
            <a:endParaRPr b="1" sz="1298">
              <a:solidFill>
                <a:schemeClr val="dk1"/>
              </a:solidFill>
            </a:endParaRPr>
          </a:p>
          <a:p>
            <a:pPr indent="-306902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33"/>
              <a:buChar char="●"/>
            </a:pPr>
            <a:r>
              <a:rPr lang="en" sz="1233">
                <a:solidFill>
                  <a:schemeClr val="dk1"/>
                </a:solidFill>
              </a:rPr>
              <a:t>Friendly staff</a:t>
            </a:r>
            <a:endParaRPr sz="1233">
              <a:solidFill>
                <a:schemeClr val="dk1"/>
              </a:solidFill>
            </a:endParaRPr>
          </a:p>
          <a:p>
            <a:pPr indent="-306902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33"/>
              <a:buChar char="●"/>
            </a:pPr>
            <a:r>
              <a:rPr lang="en" sz="1233">
                <a:solidFill>
                  <a:schemeClr val="dk1"/>
                </a:solidFill>
              </a:rPr>
              <a:t>Personalised service</a:t>
            </a:r>
            <a:endParaRPr sz="1233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358"/>
              <a:buFont typeface="Arial"/>
              <a:buNone/>
            </a:pPr>
            <a:r>
              <a:rPr b="1" lang="en" sz="1298">
                <a:solidFill>
                  <a:schemeClr val="dk1"/>
                </a:solidFill>
              </a:rPr>
              <a:t>Community Presence</a:t>
            </a:r>
            <a:endParaRPr b="1" sz="1298">
              <a:solidFill>
                <a:schemeClr val="dk1"/>
              </a:solidFill>
            </a:endParaRPr>
          </a:p>
          <a:p>
            <a:pPr indent="-306902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33"/>
              <a:buChar char="●"/>
            </a:pPr>
            <a:r>
              <a:rPr lang="en" sz="1233">
                <a:solidFill>
                  <a:schemeClr val="dk1"/>
                </a:solidFill>
              </a:rPr>
              <a:t>Strong local brand recognition</a:t>
            </a:r>
            <a:endParaRPr sz="1233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358"/>
              <a:buNone/>
            </a:pPr>
            <a:r>
              <a:t/>
            </a:r>
            <a:endParaRPr sz="1124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Disadvantages </a:t>
            </a:r>
            <a:endParaRPr/>
          </a:p>
        </p:txBody>
      </p:sp>
      <p:sp>
        <p:nvSpPr>
          <p:cNvPr id="98" name="Google Shape;98;p2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853"/>
              <a:buFont typeface="Arial"/>
              <a:buNone/>
            </a:pPr>
            <a:r>
              <a:rPr b="1" lang="en" sz="1618">
                <a:solidFill>
                  <a:schemeClr val="dk1"/>
                </a:solidFill>
              </a:rPr>
              <a:t>Weaknesses</a:t>
            </a:r>
            <a:endParaRPr b="1" sz="1618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853"/>
              <a:buFont typeface="Arial"/>
              <a:buNone/>
            </a:pPr>
            <a:r>
              <a:rPr b="1" lang="en" sz="1308">
                <a:solidFill>
                  <a:schemeClr val="dk1"/>
                </a:solidFill>
              </a:rPr>
              <a:t>Dependence on Physical Customers</a:t>
            </a:r>
            <a:endParaRPr b="1" sz="1308">
              <a:solidFill>
                <a:schemeClr val="dk1"/>
              </a:solidFill>
            </a:endParaRPr>
          </a:p>
          <a:p>
            <a:pPr indent="-301784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53"/>
              <a:buChar char="●"/>
            </a:pPr>
            <a:r>
              <a:rPr lang="en" sz="1153">
                <a:solidFill>
                  <a:schemeClr val="dk1"/>
                </a:solidFill>
              </a:rPr>
              <a:t>Reduced foot traffic impacts sales</a:t>
            </a:r>
            <a:endParaRPr sz="1153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853"/>
              <a:buFont typeface="Arial"/>
              <a:buNone/>
            </a:pPr>
            <a:r>
              <a:rPr b="1" lang="en" sz="1308">
                <a:solidFill>
                  <a:schemeClr val="dk1"/>
                </a:solidFill>
              </a:rPr>
              <a:t>Rising Costs</a:t>
            </a:r>
            <a:endParaRPr b="1" sz="1308">
              <a:solidFill>
                <a:schemeClr val="dk1"/>
              </a:solidFill>
            </a:endParaRPr>
          </a:p>
          <a:p>
            <a:pPr indent="-301784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53"/>
              <a:buChar char="●"/>
            </a:pPr>
            <a:r>
              <a:rPr lang="en" sz="1153">
                <a:solidFill>
                  <a:schemeClr val="dk1"/>
                </a:solidFill>
              </a:rPr>
              <a:t>Ingredients</a:t>
            </a:r>
            <a:endParaRPr sz="1153">
              <a:solidFill>
                <a:schemeClr val="dk1"/>
              </a:solidFill>
            </a:endParaRPr>
          </a:p>
          <a:p>
            <a:pPr indent="-301784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3"/>
              <a:buChar char="●"/>
            </a:pPr>
            <a:r>
              <a:rPr lang="en" sz="1153">
                <a:solidFill>
                  <a:schemeClr val="dk1"/>
                </a:solidFill>
              </a:rPr>
              <a:t>Utilities</a:t>
            </a:r>
            <a:endParaRPr sz="1153">
              <a:solidFill>
                <a:schemeClr val="dk1"/>
              </a:solidFill>
            </a:endParaRPr>
          </a:p>
          <a:p>
            <a:pPr indent="-301784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3"/>
              <a:buChar char="●"/>
            </a:pPr>
            <a:r>
              <a:rPr lang="en" sz="1153">
                <a:solidFill>
                  <a:schemeClr val="dk1"/>
                </a:solidFill>
              </a:rPr>
              <a:t>Labour</a:t>
            </a:r>
            <a:endParaRPr sz="1153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853"/>
              <a:buFont typeface="Arial"/>
              <a:buNone/>
            </a:pPr>
            <a:r>
              <a:rPr b="1" lang="en" sz="1308">
                <a:solidFill>
                  <a:schemeClr val="dk1"/>
                </a:solidFill>
              </a:rPr>
              <a:t>Economic Vulnerability</a:t>
            </a:r>
            <a:endParaRPr b="1" sz="1308">
              <a:solidFill>
                <a:schemeClr val="dk1"/>
              </a:solidFill>
            </a:endParaRPr>
          </a:p>
          <a:p>
            <a:pPr indent="-301784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53"/>
              <a:buChar char="●"/>
            </a:pPr>
            <a:r>
              <a:rPr lang="en" sz="1153">
                <a:solidFill>
                  <a:schemeClr val="dk1"/>
                </a:solidFill>
              </a:rPr>
              <a:t>Sensitive to recessions and inflation</a:t>
            </a:r>
            <a:endParaRPr sz="1153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853"/>
              <a:buFont typeface="Arial"/>
              <a:buNone/>
            </a:pPr>
            <a:r>
              <a:rPr b="1" lang="en" sz="1308">
                <a:solidFill>
                  <a:schemeClr val="dk1"/>
                </a:solidFill>
              </a:rPr>
              <a:t>Limited Scale</a:t>
            </a:r>
            <a:endParaRPr b="1" sz="1308">
              <a:solidFill>
                <a:schemeClr val="dk1"/>
              </a:solidFill>
            </a:endParaRPr>
          </a:p>
          <a:p>
            <a:pPr indent="-301784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53"/>
              <a:buChar char="●"/>
            </a:pPr>
            <a:r>
              <a:rPr lang="en" sz="1153">
                <a:solidFill>
                  <a:schemeClr val="dk1"/>
                </a:solidFill>
              </a:rPr>
              <a:t>Smaller financial resources than large chains</a:t>
            </a:r>
            <a:endParaRPr sz="1153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853"/>
              <a:buNone/>
            </a:pPr>
            <a:r>
              <a:t/>
            </a:r>
            <a:endParaRPr sz="1795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Recommendations </a:t>
            </a:r>
            <a:endParaRPr/>
          </a:p>
        </p:txBody>
      </p:sp>
      <p:sp>
        <p:nvSpPr>
          <p:cNvPr id="104" name="Google Shape;104;p2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</a:rPr>
              <a:t>Short-Term</a:t>
            </a:r>
            <a:endParaRPr b="1" sz="13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Expand online ordering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Increase delivery services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Improve social media presence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</a:rPr>
              <a:t>Medium-Term</a:t>
            </a:r>
            <a:endParaRPr b="1" sz="13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Introduce loyalty schemes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Diversify products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Develop catering services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</a:rPr>
              <a:t>Long-Term</a:t>
            </a:r>
            <a:endParaRPr b="1" sz="13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Open additional locations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Invest in automation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Build emergency financial reserves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 </a:t>
            </a:r>
            <a:endParaRPr/>
          </a:p>
        </p:txBody>
      </p:sp>
      <p:sp>
        <p:nvSpPr>
          <p:cNvPr id="110" name="Google Shape;110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500">
                <a:solidFill>
                  <a:schemeClr val="dk1"/>
                </a:solidFill>
              </a:rPr>
              <a:t>Summary</a:t>
            </a:r>
            <a:endParaRPr b="1" sz="15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</a:rPr>
              <a:t>Basil's Bakery experienced significant growth after opening in Coventry in 2015 due to:</a:t>
            </a:r>
            <a:endParaRPr sz="1300">
              <a:solidFill>
                <a:schemeClr val="dk1"/>
              </a:solidFill>
            </a:endParaRPr>
          </a:p>
          <a:p>
            <a:pPr indent="-311150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" sz="1300">
                <a:solidFill>
                  <a:schemeClr val="dk1"/>
                </a:solidFill>
              </a:rPr>
              <a:t>High-quality products</a:t>
            </a:r>
            <a:endParaRPr sz="1300">
              <a:solidFill>
                <a:schemeClr val="dk1"/>
              </a:solidFill>
            </a:endParaRPr>
          </a:p>
          <a:p>
            <a:pPr indent="-31115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" sz="1300">
                <a:solidFill>
                  <a:schemeClr val="dk1"/>
                </a:solidFill>
              </a:rPr>
              <a:t>Strong customer service</a:t>
            </a:r>
            <a:endParaRPr sz="1300">
              <a:solidFill>
                <a:schemeClr val="dk1"/>
              </a:solidFill>
            </a:endParaRPr>
          </a:p>
          <a:p>
            <a:pPr indent="-31115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" sz="1300">
                <a:solidFill>
                  <a:schemeClr val="dk1"/>
                </a:solidFill>
              </a:rPr>
              <a:t>Effective local marketing</a:t>
            </a:r>
            <a:endParaRPr sz="13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</a:rPr>
              <a:t>However, the COVID-19 pandemic created major external challenges including:</a:t>
            </a:r>
            <a:endParaRPr sz="1300">
              <a:solidFill>
                <a:schemeClr val="dk1"/>
              </a:solidFill>
            </a:endParaRPr>
          </a:p>
          <a:p>
            <a:pPr indent="-311150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" sz="1300">
                <a:solidFill>
                  <a:schemeClr val="dk1"/>
                </a:solidFill>
              </a:rPr>
              <a:t>Reduced customer traffic</a:t>
            </a:r>
            <a:endParaRPr sz="1300">
              <a:solidFill>
                <a:schemeClr val="dk1"/>
              </a:solidFill>
            </a:endParaRPr>
          </a:p>
          <a:p>
            <a:pPr indent="-31115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" sz="1300">
                <a:solidFill>
                  <a:schemeClr val="dk1"/>
                </a:solidFill>
              </a:rPr>
              <a:t>Supply chain disruptions</a:t>
            </a:r>
            <a:endParaRPr sz="1300">
              <a:solidFill>
                <a:schemeClr val="dk1"/>
              </a:solidFill>
            </a:endParaRPr>
          </a:p>
          <a:p>
            <a:pPr indent="-31115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" sz="1300">
                <a:solidFill>
                  <a:schemeClr val="dk1"/>
                </a:solidFill>
              </a:rPr>
              <a:t>Falling revenues</a:t>
            </a:r>
            <a:endParaRPr sz="13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</a:rPr>
              <a:t>Both the </a:t>
            </a:r>
            <a:r>
              <a:rPr b="1" lang="en" sz="1300">
                <a:solidFill>
                  <a:schemeClr val="dk1"/>
                </a:solidFill>
              </a:rPr>
              <a:t>PESTEL Analysis</a:t>
            </a:r>
            <a:r>
              <a:rPr lang="en" sz="1300">
                <a:solidFill>
                  <a:schemeClr val="dk1"/>
                </a:solidFill>
              </a:rPr>
              <a:t> and </a:t>
            </a:r>
            <a:r>
              <a:rPr b="1" lang="en" sz="1300">
                <a:solidFill>
                  <a:schemeClr val="dk1"/>
                </a:solidFill>
              </a:rPr>
              <a:t>Fishbone Analysis</a:t>
            </a:r>
            <a:r>
              <a:rPr lang="en" sz="1300">
                <a:solidFill>
                  <a:schemeClr val="dk1"/>
                </a:solidFill>
              </a:rPr>
              <a:t> demonstrate that while the bakery had strong internal strengths, external environmental factors significantly affected business performance.</a:t>
            </a:r>
            <a:endParaRPr sz="13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2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300">
                <a:solidFill>
                  <a:schemeClr val="dk1"/>
                </a:solidFill>
              </a:rPr>
              <a:t>References</a:t>
            </a:r>
            <a:endParaRPr b="1" sz="23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UK Government COVID-19 Guidance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Business Studies PESTEL Framework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Ishikawa Fishbone Analysis Framework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Industry reports on UK bakery businesses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" sz="1100">
                <a:solidFill>
                  <a:schemeClr val="dk1"/>
                </a:solidFill>
              </a:rPr>
              <a:t>Coventry local business market research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" name="Google Shape;121;p2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