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notesMasterIdLst>
    <p:notesMasterId r:id="rId29"/>
  </p:notesMasterIdLst>
  <p:sldIdLst>
    <p:sldId id="282"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GB"/>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33564F0B-CDCB-4A55-B6F0-60FEF7C3C8D8}" type="datetimeFigureOut">
              <a:rPr lang="en-GB" smtClean="0"/>
              <a:t>25/01/2026</a:t>
            </a:fld>
            <a:endParaRPr lang="en-GB"/>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GB"/>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GB"/>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53147275-AD0A-47DA-91C2-3826FAE12F30}" type="slidenum">
              <a:rPr lang="en-GB" smtClean="0"/>
              <a:t>‹#›</a:t>
            </a:fld>
            <a:endParaRPr lang="en-GB"/>
          </a:p>
        </p:txBody>
      </p:sp>
    </p:spTree>
    <p:extLst>
      <p:ext uri="{BB962C8B-B14F-4D97-AF65-F5344CB8AC3E}">
        <p14:creationId xmlns:p14="http://schemas.microsoft.com/office/powerpoint/2010/main" val="766174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2</a:t>
            </a:fld>
            <a:endParaRPr lang="en-GB"/>
          </a:p>
        </p:txBody>
      </p:sp>
    </p:spTree>
    <p:extLst>
      <p:ext uri="{BB962C8B-B14F-4D97-AF65-F5344CB8AC3E}">
        <p14:creationId xmlns:p14="http://schemas.microsoft.com/office/powerpoint/2010/main" val="2550068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3</a:t>
            </a:fld>
            <a:endParaRPr lang="en-GB"/>
          </a:p>
        </p:txBody>
      </p:sp>
    </p:spTree>
    <p:extLst>
      <p:ext uri="{BB962C8B-B14F-4D97-AF65-F5344CB8AC3E}">
        <p14:creationId xmlns:p14="http://schemas.microsoft.com/office/powerpoint/2010/main" val="33993876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4</a:t>
            </a:fld>
            <a:endParaRPr lang="en-GB"/>
          </a:p>
        </p:txBody>
      </p:sp>
    </p:spTree>
    <p:extLst>
      <p:ext uri="{BB962C8B-B14F-4D97-AF65-F5344CB8AC3E}">
        <p14:creationId xmlns:p14="http://schemas.microsoft.com/office/powerpoint/2010/main" val="2164275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5</a:t>
            </a:fld>
            <a:endParaRPr lang="en-GB"/>
          </a:p>
        </p:txBody>
      </p:sp>
    </p:spTree>
    <p:extLst>
      <p:ext uri="{BB962C8B-B14F-4D97-AF65-F5344CB8AC3E}">
        <p14:creationId xmlns:p14="http://schemas.microsoft.com/office/powerpoint/2010/main" val="1610814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147275-AD0A-47DA-91C2-3826FAE12F30}" type="slidenum">
              <a:rPr lang="en-GB" smtClean="0"/>
              <a:t>6</a:t>
            </a:fld>
            <a:endParaRPr lang="en-GB"/>
          </a:p>
        </p:txBody>
      </p:sp>
    </p:spTree>
    <p:extLst>
      <p:ext uri="{BB962C8B-B14F-4D97-AF65-F5344CB8AC3E}">
        <p14:creationId xmlns:p14="http://schemas.microsoft.com/office/powerpoint/2010/main" val="2916686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7</a:t>
            </a:fld>
            <a:endParaRPr lang="en-GB"/>
          </a:p>
        </p:txBody>
      </p:sp>
    </p:spTree>
    <p:extLst>
      <p:ext uri="{BB962C8B-B14F-4D97-AF65-F5344CB8AC3E}">
        <p14:creationId xmlns:p14="http://schemas.microsoft.com/office/powerpoint/2010/main" val="2361598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8</a:t>
            </a:fld>
            <a:endParaRPr lang="en-GB"/>
          </a:p>
        </p:txBody>
      </p:sp>
    </p:spTree>
    <p:extLst>
      <p:ext uri="{BB962C8B-B14F-4D97-AF65-F5344CB8AC3E}">
        <p14:creationId xmlns:p14="http://schemas.microsoft.com/office/powerpoint/2010/main" val="7204327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9</a:t>
            </a:fld>
            <a:endParaRPr lang="en-GB"/>
          </a:p>
        </p:txBody>
      </p:sp>
    </p:spTree>
    <p:extLst>
      <p:ext uri="{BB962C8B-B14F-4D97-AF65-F5344CB8AC3E}">
        <p14:creationId xmlns:p14="http://schemas.microsoft.com/office/powerpoint/2010/main" val="3478200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10</a:t>
            </a:fld>
            <a:endParaRPr lang="en-GB"/>
          </a:p>
        </p:txBody>
      </p:sp>
    </p:spTree>
    <p:extLst>
      <p:ext uri="{BB962C8B-B14F-4D97-AF65-F5344CB8AC3E}">
        <p14:creationId xmlns:p14="http://schemas.microsoft.com/office/powerpoint/2010/main" val="39078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11</a:t>
            </a:fld>
            <a:endParaRPr lang="en-GB"/>
          </a:p>
        </p:txBody>
      </p:sp>
    </p:spTree>
    <p:extLst>
      <p:ext uri="{BB962C8B-B14F-4D97-AF65-F5344CB8AC3E}">
        <p14:creationId xmlns:p14="http://schemas.microsoft.com/office/powerpoint/2010/main" val="22610009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147275-AD0A-47DA-91C2-3826FAE12F30}" type="slidenum">
              <a:rPr lang="en-GB" smtClean="0"/>
              <a:t>12</a:t>
            </a:fld>
            <a:endParaRPr lang="en-GB"/>
          </a:p>
        </p:txBody>
      </p:sp>
    </p:spTree>
    <p:extLst>
      <p:ext uri="{BB962C8B-B14F-4D97-AF65-F5344CB8AC3E}">
        <p14:creationId xmlns:p14="http://schemas.microsoft.com/office/powerpoint/2010/main" val="246146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13</a:t>
            </a:fld>
            <a:endParaRPr lang="en-GB"/>
          </a:p>
        </p:txBody>
      </p:sp>
    </p:spTree>
    <p:extLst>
      <p:ext uri="{BB962C8B-B14F-4D97-AF65-F5344CB8AC3E}">
        <p14:creationId xmlns:p14="http://schemas.microsoft.com/office/powerpoint/2010/main" val="4131955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14</a:t>
            </a:fld>
            <a:endParaRPr lang="en-GB"/>
          </a:p>
        </p:txBody>
      </p:sp>
    </p:spTree>
    <p:extLst>
      <p:ext uri="{BB962C8B-B14F-4D97-AF65-F5344CB8AC3E}">
        <p14:creationId xmlns:p14="http://schemas.microsoft.com/office/powerpoint/2010/main" val="1263318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147275-AD0A-47DA-91C2-3826FAE12F30}" type="slidenum">
              <a:rPr lang="en-GB" smtClean="0"/>
              <a:t>15</a:t>
            </a:fld>
            <a:endParaRPr lang="en-GB"/>
          </a:p>
        </p:txBody>
      </p:sp>
    </p:spTree>
    <p:extLst>
      <p:ext uri="{BB962C8B-B14F-4D97-AF65-F5344CB8AC3E}">
        <p14:creationId xmlns:p14="http://schemas.microsoft.com/office/powerpoint/2010/main" val="25083480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16</a:t>
            </a:fld>
            <a:endParaRPr lang="en-GB"/>
          </a:p>
        </p:txBody>
      </p:sp>
    </p:spTree>
    <p:extLst>
      <p:ext uri="{BB962C8B-B14F-4D97-AF65-F5344CB8AC3E}">
        <p14:creationId xmlns:p14="http://schemas.microsoft.com/office/powerpoint/2010/main" val="25677282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17</a:t>
            </a:fld>
            <a:endParaRPr lang="en-GB"/>
          </a:p>
        </p:txBody>
      </p:sp>
    </p:spTree>
    <p:extLst>
      <p:ext uri="{BB962C8B-B14F-4D97-AF65-F5344CB8AC3E}">
        <p14:creationId xmlns:p14="http://schemas.microsoft.com/office/powerpoint/2010/main" val="19013331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18</a:t>
            </a:fld>
            <a:endParaRPr lang="en-GB"/>
          </a:p>
        </p:txBody>
      </p:sp>
    </p:spTree>
    <p:extLst>
      <p:ext uri="{BB962C8B-B14F-4D97-AF65-F5344CB8AC3E}">
        <p14:creationId xmlns:p14="http://schemas.microsoft.com/office/powerpoint/2010/main" val="4042569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19</a:t>
            </a:fld>
            <a:endParaRPr lang="en-GB"/>
          </a:p>
        </p:txBody>
      </p:sp>
    </p:spTree>
    <p:extLst>
      <p:ext uri="{BB962C8B-B14F-4D97-AF65-F5344CB8AC3E}">
        <p14:creationId xmlns:p14="http://schemas.microsoft.com/office/powerpoint/2010/main" val="14516476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20</a:t>
            </a:fld>
            <a:endParaRPr lang="en-GB"/>
          </a:p>
        </p:txBody>
      </p:sp>
    </p:spTree>
    <p:extLst>
      <p:ext uri="{BB962C8B-B14F-4D97-AF65-F5344CB8AC3E}">
        <p14:creationId xmlns:p14="http://schemas.microsoft.com/office/powerpoint/2010/main" val="1975398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21</a:t>
            </a:fld>
            <a:endParaRPr lang="en-GB"/>
          </a:p>
        </p:txBody>
      </p:sp>
    </p:spTree>
    <p:extLst>
      <p:ext uri="{BB962C8B-B14F-4D97-AF65-F5344CB8AC3E}">
        <p14:creationId xmlns:p14="http://schemas.microsoft.com/office/powerpoint/2010/main" val="20070890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22</a:t>
            </a:fld>
            <a:endParaRPr lang="en-GB"/>
          </a:p>
        </p:txBody>
      </p:sp>
    </p:spTree>
    <p:extLst>
      <p:ext uri="{BB962C8B-B14F-4D97-AF65-F5344CB8AC3E}">
        <p14:creationId xmlns:p14="http://schemas.microsoft.com/office/powerpoint/2010/main" val="12866132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23</a:t>
            </a:fld>
            <a:endParaRPr lang="en-GB"/>
          </a:p>
        </p:txBody>
      </p:sp>
    </p:spTree>
    <p:extLst>
      <p:ext uri="{BB962C8B-B14F-4D97-AF65-F5344CB8AC3E}">
        <p14:creationId xmlns:p14="http://schemas.microsoft.com/office/powerpoint/2010/main" val="20137375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24</a:t>
            </a:fld>
            <a:endParaRPr lang="en-GB"/>
          </a:p>
        </p:txBody>
      </p:sp>
    </p:spTree>
    <p:extLst>
      <p:ext uri="{BB962C8B-B14F-4D97-AF65-F5344CB8AC3E}">
        <p14:creationId xmlns:p14="http://schemas.microsoft.com/office/powerpoint/2010/main" val="38684174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25</a:t>
            </a:fld>
            <a:endParaRPr lang="en-GB"/>
          </a:p>
        </p:txBody>
      </p:sp>
    </p:spTree>
    <p:extLst>
      <p:ext uri="{BB962C8B-B14F-4D97-AF65-F5344CB8AC3E}">
        <p14:creationId xmlns:p14="http://schemas.microsoft.com/office/powerpoint/2010/main" val="26640879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26</a:t>
            </a:fld>
            <a:endParaRPr lang="en-GB"/>
          </a:p>
        </p:txBody>
      </p:sp>
    </p:spTree>
    <p:extLst>
      <p:ext uri="{BB962C8B-B14F-4D97-AF65-F5344CB8AC3E}">
        <p14:creationId xmlns:p14="http://schemas.microsoft.com/office/powerpoint/2010/main" val="39393832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3147275-AD0A-47DA-91C2-3826FAE12F30}" type="slidenum">
              <a:rPr lang="en-GB" smtClean="0"/>
              <a:t>27</a:t>
            </a:fld>
            <a:endParaRPr lang="en-GB"/>
          </a:p>
        </p:txBody>
      </p:sp>
    </p:spTree>
    <p:extLst>
      <p:ext uri="{BB962C8B-B14F-4D97-AF65-F5344CB8AC3E}">
        <p14:creationId xmlns:p14="http://schemas.microsoft.com/office/powerpoint/2010/main" val="2558038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65993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533369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589578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91486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98492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662034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513247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74219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164426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687988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1/25/2026</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27500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1/25/2026</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306880965"/>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2" r:id="rId6"/>
    <p:sldLayoutId id="2147483757" r:id="rId7"/>
    <p:sldLayoutId id="2147483753" r:id="rId8"/>
    <p:sldLayoutId id="2147483754" r:id="rId9"/>
    <p:sldLayoutId id="2147483755" r:id="rId10"/>
    <p:sldLayoutId id="2147483756"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hyperlink" Target="https://www.newparentcompany.com/2021/04/16/baby-development-milestones-0-12-month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firstfiveyears.org.au/child-development/child-development-milestones-1-to-2-year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WspJdih_Ij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hyperlink" Target="https://www.youtube.com/watch?v=9ir_l7qTiZ4&amp;list=RD9ir_l7qTiZ4&amp;start_radio=1" TargetMode="Externa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hyperlink" Target="https://www.salvationarmy.org.uk/supporting-struggling-familie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savethechildren.org.uk/what-we-do/child-poverty/uk-child-poverty" TargetMode="External"/><Relationship Id="rId5" Type="http://schemas.openxmlformats.org/officeDocument/2006/relationships/hyperlink" Target="https://family-action.org.uk/" TargetMode="External"/><Relationship Id="rId4" Type="http://schemas.openxmlformats.org/officeDocument/2006/relationships/hyperlink" Target="https://www.barnardos.org.uk/families-donate"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help-for-early-years-providers.education.gov.uk/support-for-practitioners/working-in-partnership-with-parents-and-carers" TargetMode="External"/><Relationship Id="rId13" Type="http://schemas.openxmlformats.org/officeDocument/2006/relationships/hyperlink" Target="https://www.employmentlawreview.co.uk/reports-show-that-mothers-are-reducing-maternity-leave-due-to-financial-struggles/" TargetMode="External"/><Relationship Id="rId3" Type="http://schemas.openxmlformats.org/officeDocument/2006/relationships/hyperlink" Target="https://www.nightzookeeper.com/blog/articles/benefits-of-storytelling-in-child-development" TargetMode="External"/><Relationship Id="rId7" Type="http://schemas.openxmlformats.org/officeDocument/2006/relationships/hyperlink" Target="https://developingchild.harvard.edu/key-concept/serve-and-return/" TargetMode="External"/><Relationship Id="rId12" Type="http://schemas.openxmlformats.org/officeDocument/2006/relationships/hyperlink" Target="https://www.firstfiveyears.org.au/child-development/child-development-milestones-1-to-2-year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careforkids.com.au/blog/the-froebel-approach" TargetMode="External"/><Relationship Id="rId11" Type="http://schemas.openxmlformats.org/officeDocument/2006/relationships/hyperlink" Target="https://www.fennies.com/post/early-years-literacy-activities" TargetMode="External"/><Relationship Id="rId5" Type="http://schemas.openxmlformats.org/officeDocument/2006/relationships/hyperlink" Target="https://pmc.ncbi.nlm.nih.gov/articles/PMC10468194/" TargetMode="External"/><Relationship Id="rId10" Type="http://schemas.openxmlformats.org/officeDocument/2006/relationships/hyperlink" Target="https://www.simplypsychology.org/bronfenbrenner.html" TargetMode="External"/><Relationship Id="rId4" Type="http://schemas.openxmlformats.org/officeDocument/2006/relationships/hyperlink" Target="https://www.nutrition.org.uk/nutrition-for/pregnancy/" TargetMode="External"/><Relationship Id="rId9" Type="http://schemas.openxmlformats.org/officeDocument/2006/relationships/hyperlink" Target="https://www.theeducationhub.org.nz/wp-content/uploads/2020/07/An-introduction-to-serve-and-return-in-ECE.pdf" TargetMode="External"/><Relationship Id="rId14" Type="http://schemas.openxmlformats.org/officeDocument/2006/relationships/hyperlink" Target="https://www.health.harvard.edu/mind-and-mood/endorphins-the-brains-natural-pain-reliever"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repository.cam.ac.uk/items/de80f9bd-9afc-4c34-b15b-12f8f09ce357" TargetMode="External"/><Relationship Id="rId13" Type="http://schemas.openxmlformats.org/officeDocument/2006/relationships/hyperlink" Target="https://familyhubs.oldham.gov.uk/breastfeeding-health-benefits-for-you-and-your-baby/" TargetMode="External"/><Relationship Id="rId3" Type="http://schemas.openxmlformats.org/officeDocument/2006/relationships/hyperlink" Target="https://publications.parliament.uk/pa/cm201719/cmselect/cmhealth/1496/149605.htm" TargetMode="External"/><Relationship Id="rId7" Type="http://schemas.openxmlformats.org/officeDocument/2006/relationships/hyperlink" Target="https://www.mdpi.com/2076-3425/15/8/846" TargetMode="External"/><Relationship Id="rId12" Type="http://schemas.openxmlformats.org/officeDocument/2006/relationships/hyperlink" Target="https://nurserymanagementshow.co.uk/blog-2/guest-blog-unlocking-potential-investing-first-1000-days-brain-development-school-readiness#:~:text=The%20biggest%20payoff&amp;text=Those%20foundational%20neural%20pathways%20formed,in%20a%20formal%20learning%20setting"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research-ebsco-com.uwtsd.idm.oclc.org/c/onvpsy/ebook-viewer/pdf/cnto7chxbn/section/lp_8?location=https%25253A%25252F%25252Fresearch-ebsco-com.uwtsd.idm.oclc.org%25252Fc%25252Fonvpsy%25252Fsearch%25252Fdetails%25252Fcnto7chxbn%25253Fdb%25253De001mww" TargetMode="External"/><Relationship Id="rId11" Type="http://schemas.openxmlformats.org/officeDocument/2006/relationships/hyperlink" Target="https://www.nhs.uk/best-start-in-life/pregnancy/week-by-week-guide-to-pregnancy/3rd-trimester/week-28/" TargetMode="External"/><Relationship Id="rId5" Type="http://schemas.openxmlformats.org/officeDocument/2006/relationships/hyperlink" Target="https://www.researchgate.net/publication/314694646_Attachment_Theory" TargetMode="External"/><Relationship Id="rId10" Type="http://schemas.openxmlformats.org/officeDocument/2006/relationships/hyperlink" Target="https://ndna.org.uk/wp-content/uploads/2022/07/Wales-Introduction-to-Loose-Parts-Play-Factsheet.pdf" TargetMode="External"/><Relationship Id="rId4" Type="http://schemas.openxmlformats.org/officeDocument/2006/relationships/hyperlink" Target="https://publications.parliament.uk/pa/cm201719/cmselect/cmhealth/1496/1496.pdf" TargetMode="External"/><Relationship Id="rId9" Type="http://schemas.openxmlformats.org/officeDocument/2006/relationships/hyperlink" Target="https://www.myteachingcupboard.com/blog/froebel-theory-of-play"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raisingchildren.net.au/babies/play-learning/literacy-reading-stories/reading-storytelling#why-reading-is-important-for-babies-and-young-children-nav-title" TargetMode="External"/><Relationship Id="rId13" Type="http://schemas.openxmlformats.org/officeDocument/2006/relationships/hyperlink" Target="https://sheffieldparentcarerforum.org.uk/information/health-wellbeing/how-to-health-visitors-support-children-with-additional-needs/" TargetMode="External"/><Relationship Id="rId3" Type="http://schemas.openxmlformats.org/officeDocument/2006/relationships/hyperlink" Target="https://earlyyears.blog.gov.uk/2024/05/13/maintaining-quality-early-years-provision-in-the-face-of-workforce-challenges/#:~:text=Workforce%20challenges%20and%20issues,pay%20to%20staff%20well%2Dbeing" TargetMode="External"/><Relationship Id="rId7" Type="http://schemas.openxmlformats.org/officeDocument/2006/relationships/hyperlink" Target="https://raintree.ac.th/encourage-child-led-learning/" TargetMode="External"/><Relationship Id="rId12" Type="http://schemas.openxmlformats.org/officeDocument/2006/relationships/hyperlink" Target="https://www.gov.scot/publications/understanding-health-outcomes-experiencing-poverty-early-years-evidence-review/"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maternityandmidwifery.co.uk/pushed-into-poverty-the-impact-of-pregnancy-on-working-women/#:~:text=Almost%20three%20in%20five%20survey,the%20appendix%20to%20our%20report" TargetMode="External"/><Relationship Id="rId11" Type="http://schemas.openxmlformats.org/officeDocument/2006/relationships/hyperlink" Target="https://www.rcog.org.uk/for-the-public/browse-our-patient-information/being-overweight-in-pregnancy-and-after-birth/" TargetMode="External"/><Relationship Id="rId5" Type="http://schemas.openxmlformats.org/officeDocument/2006/relationships/hyperlink" Target="https://ltl.org.uk/wp-content/uploads/2022/05/the-power-of-play-for-childrens-positive-mental-health.pdf" TargetMode="External"/><Relationship Id="rId10" Type="http://schemas.openxmlformats.org/officeDocument/2006/relationships/hyperlink" Target="https://www.rcog.org.uk/for-the-public/browse-our-patient-information/alcohol-and-pregnancy/" TargetMode="External"/><Relationship Id="rId4" Type="http://schemas.openxmlformats.org/officeDocument/2006/relationships/hyperlink" Target="https://socialsci.libretexts.org/Courses/Western_Technical_College/ECE%3A_Infant_and_Toddler_Development/02%3A_Heredity_Conception_and_Prenatal_Development/2.08%3A_Maternal_Factors" TargetMode="External"/><Relationship Id="rId9" Type="http://schemas.openxmlformats.org/officeDocument/2006/relationships/hyperlink" Target="https://reverehealth.com/live-better/pregnancy-milestones-trimester/"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reflectionsciences.com/how-the-reggio-emilia-approach-develops-your-childs-executive-skills-what-parents-need-to-know/" TargetMode="External"/><Relationship Id="rId3" Type="http://schemas.openxmlformats.org/officeDocument/2006/relationships/hyperlink" Target="https://www.structural-learning.com/post/bronfenbrenners-ecological-model" TargetMode="External"/><Relationship Id="rId7" Type="http://schemas.openxmlformats.org/officeDocument/2006/relationships/hyperlink" Target="https://www.unicef.org/parenting/child-development/how-play-strengthens-your-childs-mental-health"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newparentcompany.com/2021/04/16/baby-development-milestones-0-12-months/" TargetMode="External"/><Relationship Id="rId5" Type="http://schemas.openxmlformats.org/officeDocument/2006/relationships/hyperlink" Target="https://thousanddays.org/why-1000-days/building-brains/#1640053226043-9e83820a-12fe" TargetMode="External"/><Relationship Id="rId10" Type="http://schemas.openxmlformats.org/officeDocument/2006/relationships/hyperlink" Target="https://www.pentagonplay.co.uk/news-and-info/reggio-emilio-learning?srsltid=AfmBOoprJtjUxJ4kXY268PNJzXoaVdXRQTeXPfS6rFVwvx7xIBDK5WmD" TargetMode="External"/><Relationship Id="rId4" Type="http://schemas.openxmlformats.org/officeDocument/2006/relationships/hyperlink" Target="https://www.frontiersin.org/journals/nutrition/articles/10.3389/fnut.2025.1673003/full" TargetMode="External"/><Relationship Id="rId9" Type="http://schemas.openxmlformats.org/officeDocument/2006/relationships/hyperlink" Target="https://womanshealthcenters.com/thinking-about-motherhood-after-35-what-you-need-to-know/"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thevoiceofearlychildhood.com/introduction-urie-bronfenbrenner/" TargetMode="External"/><Relationship Id="rId13" Type="http://schemas.openxmlformats.org/officeDocument/2006/relationships/hyperlink" Target="https://kids.frontiersin.org/articles/10.3389/frym.2024.1386240" TargetMode="External"/><Relationship Id="rId18" Type="http://schemas.openxmlformats.org/officeDocument/2006/relationships/hyperlink" Target="https://www.mamypoko.co.in/pregnancy-blogs/foods-that-provide-iron-to-the-mother-to-be" TargetMode="External"/><Relationship Id="rId3" Type="http://schemas.openxmlformats.org/officeDocument/2006/relationships/hyperlink" Target="https://www.affinityhealth.co.za/folic-acid-pregnancy-how-does-it-work/" TargetMode="External"/><Relationship Id="rId7" Type="http://schemas.openxmlformats.org/officeDocument/2006/relationships/hyperlink" Target="https://positivepsychology.com/abraham-maslow/" TargetMode="External"/><Relationship Id="rId12" Type="http://schemas.openxmlformats.org/officeDocument/2006/relationships/hyperlink" Target="https://everymum.ie/my-family/home-life/want-your-kids-to-stop-growing-up-so-fast/" TargetMode="External"/><Relationship Id="rId17" Type="http://schemas.openxmlformats.org/officeDocument/2006/relationships/hyperlink" Target="https://www.madeformums.com/pregnancy/all-about-omega-3-in-pregnancy/" TargetMode="External"/><Relationship Id="rId2" Type="http://schemas.openxmlformats.org/officeDocument/2006/relationships/notesSlide" Target="../notesSlides/notesSlide25.xml"/><Relationship Id="rId16" Type="http://schemas.openxmlformats.org/officeDocument/2006/relationships/hyperlink" Target="https://blog.lovevery.co.uk/child-development/a-2-year-old-friendly-guide-to-putting-on-shoes-and-socks/" TargetMode="External"/><Relationship Id="rId1" Type="http://schemas.openxmlformats.org/officeDocument/2006/relationships/slideLayout" Target="../slideLayouts/slideLayout2.xml"/><Relationship Id="rId6" Type="http://schemas.openxmlformats.org/officeDocument/2006/relationships/hyperlink" Target="https://biologicalsciences.uchicago.edu/news/simple-model-brain-cells-connect" TargetMode="External"/><Relationship Id="rId11" Type="http://schemas.openxmlformats.org/officeDocument/2006/relationships/hyperlink" Target="https://discerningparenting.com/negative-parenting-cycles/" TargetMode="External"/><Relationship Id="rId5" Type="http://schemas.openxmlformats.org/officeDocument/2006/relationships/hyperlink" Target="https://www.communityplaythings.com/resources/articles/loose-parts-play-for-infants-and-toddlers" TargetMode="External"/><Relationship Id="rId15" Type="http://schemas.openxmlformats.org/officeDocument/2006/relationships/hyperlink" Target="https://www.kiddyhouse.com/Songs/songclips/12345poster.gif" TargetMode="External"/><Relationship Id="rId10" Type="http://schemas.openxmlformats.org/officeDocument/2006/relationships/hyperlink" Target="https://app.croneri.co.uk/feature-articles/managing-transitions-early-years-provisions" TargetMode="External"/><Relationship Id="rId19" Type="http://schemas.openxmlformats.org/officeDocument/2006/relationships/hyperlink" Target="https://medela.sg/blog/the-breastfeeding-journey-parenting-tips/introducing-solids-mean-bye-bye-breastfeeding/" TargetMode="External"/><Relationship Id="rId4" Type="http://schemas.openxmlformats.org/officeDocument/2006/relationships/hyperlink" Target="https://www.parents.com/baby/care/american-baby-how-tos/bond-with-baby-age-guide/" TargetMode="External"/><Relationship Id="rId9" Type="http://schemas.openxmlformats.org/officeDocument/2006/relationships/hyperlink" Target="https://www.cloudninecare.com/blog/role-of-vitamin-d-in-pregnancy-diet" TargetMode="External"/><Relationship Id="rId14" Type="http://schemas.openxmlformats.org/officeDocument/2006/relationships/hyperlink" Target="https://instituteofchildpsychology.com/product/helping-children-with-grief-and-loss/?srsltid=AfmBOoqLi9w-jK7JRNRFV8snpX3BmTWmLXPYHUA_jtaPKGwwpv7lgq3U"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playofthewild.com/2020/09/13/books-about-diversity-inclusion/" TargetMode="External"/><Relationship Id="rId13" Type="http://schemas.openxmlformats.org/officeDocument/2006/relationships/hyperlink" Target="https://besigebreintjies.co.za/what-is-playful-parenting-and-how-will-it-help-my-child/?srsltid=AfmBOopb9seCeKGdEZjFHlQNOHPfXJJOv_1bBslyPFOw2N7AkdqnmTrH" TargetMode="External"/><Relationship Id="rId3" Type="http://schemas.openxmlformats.org/officeDocument/2006/relationships/hyperlink" Target="https://nurserystory.co.uk/top-6-steps-for-safe-staff-recruitment-in-early-years/" TargetMode="External"/><Relationship Id="rId7" Type="http://schemas.openxmlformats.org/officeDocument/2006/relationships/hyperlink" Target="https://www.researchgate.net/figure/Abnormal-brain-development-following-sensory-neglect-in-early-childhood-These-images_fig1_225759011" TargetMode="External"/><Relationship Id="rId12" Type="http://schemas.openxmlformats.org/officeDocument/2006/relationships/hyperlink" Target="https://uk.naturobest.com/blogs/pregnancy-morning-sickness/let-s-talk-about-iodine-in-pregnancy?srsltid=AfmBOooNs2Wj4Fowgh-Ghm0G4pbDx1FDB_uShik67e__0DQifmHUS64B&amp;shpxid=a5a6ecfd-61e7-4365-9828-4284c2253e9c"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www.penguin.co.uk/discover/articles/best-childrens-books-stories" TargetMode="External"/><Relationship Id="rId11" Type="http://schemas.openxmlformats.org/officeDocument/2006/relationships/hyperlink" Target="https://totallyhistory.com/lev-vygotsky/" TargetMode="External"/><Relationship Id="rId5" Type="http://schemas.openxmlformats.org/officeDocument/2006/relationships/hyperlink" Target="https://www.openanursery.co.uk/working-in-partnership-with-parents/" TargetMode="External"/><Relationship Id="rId10" Type="http://schemas.openxmlformats.org/officeDocument/2006/relationships/hyperlink" Target="https://thevillagecompany.com/blogs/fun/the-best-bubble-bath-ingredients-for-kids-with-sensitive-and-dry-skin?srsltid=AfmBOor82a0QxRrJYQyuSONCZ9-xdIiNxDSDni-aS5gklYVdbt5EVuKI" TargetMode="External"/><Relationship Id="rId4" Type="http://schemas.openxmlformats.org/officeDocument/2006/relationships/hyperlink" Target="https://nurserystory.co.uk/the-power-of-serve-and-return/" TargetMode="External"/><Relationship Id="rId9" Type="http://schemas.openxmlformats.org/officeDocument/2006/relationships/hyperlink" Target="https://reddymedicalgroup.com/news/building-strong-foundations-the-vital-importance-of-pediatric-care/" TargetMode="External"/><Relationship Id="rId14" Type="http://schemas.openxmlformats.org/officeDocument/2006/relationships/hyperlink" Target="https://commons.wikimedia.org/wiki/File:Flag_of_Italy.sv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4E8355-5468-5588-C9FA-AF0DE4248982}"/>
              </a:ext>
            </a:extLst>
          </p:cNvPr>
          <p:cNvSpPr>
            <a:spLocks noGrp="1"/>
          </p:cNvSpPr>
          <p:nvPr>
            <p:ph idx="1"/>
          </p:nvPr>
        </p:nvSpPr>
        <p:spPr>
          <a:xfrm>
            <a:off x="359764" y="389744"/>
            <a:ext cx="11137692" cy="5836114"/>
          </a:xfrm>
        </p:spPr>
        <p:txBody>
          <a:bodyPr/>
          <a:lstStyle/>
          <a:p>
            <a:pPr marL="0" indent="0">
              <a:buNone/>
            </a:pPr>
            <a:r>
              <a:rPr lang="en-GB" dirty="0"/>
              <a:t>Student number : 2511971</a:t>
            </a:r>
          </a:p>
          <a:p>
            <a:pPr marL="0" indent="0">
              <a:buNone/>
            </a:pPr>
            <a:r>
              <a:rPr lang="en-GB" dirty="0"/>
              <a:t>Module code : ECEY4005</a:t>
            </a:r>
          </a:p>
          <a:p>
            <a:pPr marL="0" indent="0">
              <a:buNone/>
            </a:pPr>
            <a:r>
              <a:rPr lang="en-GB" dirty="0"/>
              <a:t>Word count : 3,086</a:t>
            </a:r>
          </a:p>
          <a:p>
            <a:pPr marL="0" indent="0">
              <a:buNone/>
            </a:pPr>
            <a:endParaRPr lang="en-GB" dirty="0"/>
          </a:p>
          <a:p>
            <a:pPr marL="0" indent="0">
              <a:buNone/>
            </a:pPr>
            <a:r>
              <a:rPr lang="en-GB" dirty="0"/>
              <a:t>I can confirm that I have not used any AI tools in the research and creation of this assignment. I can confirm that I have not presented any AI generated materials as my own work. I confirm I have copies of my drafts, notes, and other resources I used, which may be asked to provide evidence</a:t>
            </a:r>
          </a:p>
          <a:p>
            <a:pPr marL="0" indent="0">
              <a:buNone/>
            </a:pPr>
            <a:endParaRPr lang="en-GB" dirty="0"/>
          </a:p>
        </p:txBody>
      </p:sp>
    </p:spTree>
    <p:extLst>
      <p:ext uri="{BB962C8B-B14F-4D97-AF65-F5344CB8AC3E}">
        <p14:creationId xmlns:p14="http://schemas.microsoft.com/office/powerpoint/2010/main" val="3114613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7121B47-384D-4AA6-BFEE-9EB117D2A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DA9EA-5790-D685-71E5-8C9E5A6E3AA8}"/>
              </a:ext>
            </a:extLst>
          </p:cNvPr>
          <p:cNvSpPr>
            <a:spLocks noGrp="1"/>
          </p:cNvSpPr>
          <p:nvPr>
            <p:ph type="ctrTitle"/>
          </p:nvPr>
        </p:nvSpPr>
        <p:spPr>
          <a:xfrm>
            <a:off x="891560" y="765690"/>
            <a:ext cx="4773663" cy="3306031"/>
          </a:xfrm>
        </p:spPr>
        <p:txBody>
          <a:bodyPr>
            <a:normAutofit/>
          </a:bodyPr>
          <a:lstStyle/>
          <a:p>
            <a:r>
              <a:rPr lang="en-GB"/>
              <a:t>The First 1000 Days Scrapbook </a:t>
            </a:r>
          </a:p>
        </p:txBody>
      </p:sp>
      <p:sp>
        <p:nvSpPr>
          <p:cNvPr id="3" name="Subtitle 2">
            <a:extLst>
              <a:ext uri="{FF2B5EF4-FFF2-40B4-BE49-F238E27FC236}">
                <a16:creationId xmlns:a16="http://schemas.microsoft.com/office/drawing/2014/main" id="{4BADBFCD-1BBB-A601-2312-4124FA7391DC}"/>
              </a:ext>
            </a:extLst>
          </p:cNvPr>
          <p:cNvSpPr>
            <a:spLocks noGrp="1"/>
          </p:cNvSpPr>
          <p:nvPr>
            <p:ph type="subTitle" idx="1"/>
          </p:nvPr>
        </p:nvSpPr>
        <p:spPr>
          <a:xfrm>
            <a:off x="1251261" y="4431888"/>
            <a:ext cx="4054260" cy="1630547"/>
          </a:xfrm>
        </p:spPr>
        <p:txBody>
          <a:bodyPr>
            <a:normAutofit/>
          </a:bodyPr>
          <a:lstStyle/>
          <a:p>
            <a:r>
              <a:rPr lang="en-GB" dirty="0"/>
              <a:t>Ebony Harries</a:t>
            </a:r>
          </a:p>
          <a:p>
            <a:r>
              <a:rPr lang="en-GB" dirty="0"/>
              <a:t>2511971</a:t>
            </a:r>
          </a:p>
          <a:p>
            <a:r>
              <a:rPr lang="en-GB" dirty="0"/>
              <a:t>ECEY4005</a:t>
            </a:r>
          </a:p>
        </p:txBody>
      </p:sp>
      <p:grpSp>
        <p:nvGrpSpPr>
          <p:cNvPr id="18" name="Group 17">
            <a:extLst>
              <a:ext uri="{FF2B5EF4-FFF2-40B4-BE49-F238E27FC236}">
                <a16:creationId xmlns:a16="http://schemas.microsoft.com/office/drawing/2014/main" id="{2CB9C70C-9B50-4D83-B8B9-1A0FFA2CB1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2693" y="20697"/>
            <a:ext cx="1862695" cy="6816606"/>
            <a:chOff x="9952693" y="20697"/>
            <a:chExt cx="1862695" cy="6816606"/>
          </a:xfrm>
        </p:grpSpPr>
        <p:grpSp>
          <p:nvGrpSpPr>
            <p:cNvPr id="19" name="Group 18">
              <a:extLst>
                <a:ext uri="{FF2B5EF4-FFF2-40B4-BE49-F238E27FC236}">
                  <a16:creationId xmlns:a16="http://schemas.microsoft.com/office/drawing/2014/main" id="{6E1E57A5-A4F5-41D5-9E12-FA914445739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674062" y="20697"/>
              <a:ext cx="1141326" cy="6816606"/>
              <a:chOff x="5889776" y="13394"/>
              <a:chExt cx="1141326" cy="6816606"/>
            </a:xfrm>
          </p:grpSpPr>
          <p:sp>
            <p:nvSpPr>
              <p:cNvPr id="107" name="Freeform 8">
                <a:extLst>
                  <a:ext uri="{FF2B5EF4-FFF2-40B4-BE49-F238E27FC236}">
                    <a16:creationId xmlns:a16="http://schemas.microsoft.com/office/drawing/2014/main" id="{ADBCFAC3-B2EB-4241-B9C9-AC317FCE7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8443"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0">
                <a:extLst>
                  <a:ext uri="{FF2B5EF4-FFF2-40B4-BE49-F238E27FC236}">
                    <a16:creationId xmlns:a16="http://schemas.microsoft.com/office/drawing/2014/main" id="{86F38B84-C3BC-48A8-9EEF-3077223C40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5468" y="15224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5">
                <a:extLst>
                  <a:ext uri="{FF2B5EF4-FFF2-40B4-BE49-F238E27FC236}">
                    <a16:creationId xmlns:a16="http://schemas.microsoft.com/office/drawing/2014/main" id="{E288352D-6F27-4727-9241-658737B623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9398" y="66643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8">
                <a:extLst>
                  <a:ext uri="{FF2B5EF4-FFF2-40B4-BE49-F238E27FC236}">
                    <a16:creationId xmlns:a16="http://schemas.microsoft.com/office/drawing/2014/main" id="{6AC265CB-8E11-45EF-8A58-9FCB96E0D9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2812" y="40969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9">
                <a:extLst>
                  <a:ext uri="{FF2B5EF4-FFF2-40B4-BE49-F238E27FC236}">
                    <a16:creationId xmlns:a16="http://schemas.microsoft.com/office/drawing/2014/main" id="{DABD6D60-E6DC-4EFB-B755-7954BBAB80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2730" y="209657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20">
                <a:extLst>
                  <a:ext uri="{FF2B5EF4-FFF2-40B4-BE49-F238E27FC236}">
                    <a16:creationId xmlns:a16="http://schemas.microsoft.com/office/drawing/2014/main" id="{CF6F209B-B481-49BF-87A6-6201C22D8D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97493" y="229412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22">
                <a:extLst>
                  <a:ext uri="{FF2B5EF4-FFF2-40B4-BE49-F238E27FC236}">
                    <a16:creationId xmlns:a16="http://schemas.microsoft.com/office/drawing/2014/main" id="{F1FA7743-5F0C-45CC-8886-3340214982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6832" y="112397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23">
                <a:extLst>
                  <a:ext uri="{FF2B5EF4-FFF2-40B4-BE49-F238E27FC236}">
                    <a16:creationId xmlns:a16="http://schemas.microsoft.com/office/drawing/2014/main" id="{916D9D0F-5354-4875-9938-6387BFAEA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0519" y="91140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26">
                <a:extLst>
                  <a:ext uri="{FF2B5EF4-FFF2-40B4-BE49-F238E27FC236}">
                    <a16:creationId xmlns:a16="http://schemas.microsoft.com/office/drawing/2014/main" id="{0E294183-C628-4365-B907-E607D3DB12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7743" y="1395113"/>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27">
                <a:extLst>
                  <a:ext uri="{FF2B5EF4-FFF2-40B4-BE49-F238E27FC236}">
                    <a16:creationId xmlns:a16="http://schemas.microsoft.com/office/drawing/2014/main" id="{86EA8FAD-5BF8-4312-84E8-774BCEBB4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8219" y="1832215"/>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28">
                <a:extLst>
                  <a:ext uri="{FF2B5EF4-FFF2-40B4-BE49-F238E27FC236}">
                    <a16:creationId xmlns:a16="http://schemas.microsoft.com/office/drawing/2014/main" id="{3464AF92-0BBD-433C-B88A-B18E00B14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5303" y="160962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30">
                <a:extLst>
                  <a:ext uri="{FF2B5EF4-FFF2-40B4-BE49-F238E27FC236}">
                    <a16:creationId xmlns:a16="http://schemas.microsoft.com/office/drawing/2014/main" id="{F4CE669E-8A98-4951-BC23-D1A03B018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0553" y="115272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43">
                <a:extLst>
                  <a:ext uri="{FF2B5EF4-FFF2-40B4-BE49-F238E27FC236}">
                    <a16:creationId xmlns:a16="http://schemas.microsoft.com/office/drawing/2014/main" id="{5BB7130C-3DF5-4615-BD83-A75F70091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34545"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51">
                <a:extLst>
                  <a:ext uri="{FF2B5EF4-FFF2-40B4-BE49-F238E27FC236}">
                    <a16:creationId xmlns:a16="http://schemas.microsoft.com/office/drawing/2014/main" id="{EACB7AF9-EA00-4414-8437-3FDDB2E0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7514"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52">
                <a:extLst>
                  <a:ext uri="{FF2B5EF4-FFF2-40B4-BE49-F238E27FC236}">
                    <a16:creationId xmlns:a16="http://schemas.microsoft.com/office/drawing/2014/main" id="{FC2519C3-3C5A-43C9-9ECF-D097278C18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4519"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53">
                <a:extLst>
                  <a:ext uri="{FF2B5EF4-FFF2-40B4-BE49-F238E27FC236}">
                    <a16:creationId xmlns:a16="http://schemas.microsoft.com/office/drawing/2014/main" id="{62D72422-4E61-4321-BD7E-B56CC4B1A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600"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54">
                <a:extLst>
                  <a:ext uri="{FF2B5EF4-FFF2-40B4-BE49-F238E27FC236}">
                    <a16:creationId xmlns:a16="http://schemas.microsoft.com/office/drawing/2014/main" id="{05F207C0-A03D-4E9A-803E-D82A7BA7E5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447"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55">
                <a:extLst>
                  <a:ext uri="{FF2B5EF4-FFF2-40B4-BE49-F238E27FC236}">
                    <a16:creationId xmlns:a16="http://schemas.microsoft.com/office/drawing/2014/main" id="{255DAFDD-E023-4FF2-A2A7-6F405C8FCB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460"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56">
                <a:extLst>
                  <a:ext uri="{FF2B5EF4-FFF2-40B4-BE49-F238E27FC236}">
                    <a16:creationId xmlns:a16="http://schemas.microsoft.com/office/drawing/2014/main" id="{75169B61-B4D2-4C2A-BF18-EB0AC8DE6A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156" y="2293440"/>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57">
                <a:extLst>
                  <a:ext uri="{FF2B5EF4-FFF2-40B4-BE49-F238E27FC236}">
                    <a16:creationId xmlns:a16="http://schemas.microsoft.com/office/drawing/2014/main" id="{32FBF9CB-F983-4A89-A0D9-37056BB65B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609"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59">
                <a:extLst>
                  <a:ext uri="{FF2B5EF4-FFF2-40B4-BE49-F238E27FC236}">
                    <a16:creationId xmlns:a16="http://schemas.microsoft.com/office/drawing/2014/main" id="{F0884E69-5FA6-4C8C-A64C-DBB313AC2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1059"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60">
                <a:extLst>
                  <a:ext uri="{FF2B5EF4-FFF2-40B4-BE49-F238E27FC236}">
                    <a16:creationId xmlns:a16="http://schemas.microsoft.com/office/drawing/2014/main" id="{ED1FD4E2-312B-48A6-9F17-2D0BD4CFB3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6290"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61">
                <a:extLst>
                  <a:ext uri="{FF2B5EF4-FFF2-40B4-BE49-F238E27FC236}">
                    <a16:creationId xmlns:a16="http://schemas.microsoft.com/office/drawing/2014/main" id="{EA111918-CFCC-4C23-ADF2-ABCC68A7C5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2587"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78">
                <a:extLst>
                  <a:ext uri="{FF2B5EF4-FFF2-40B4-BE49-F238E27FC236}">
                    <a16:creationId xmlns:a16="http://schemas.microsoft.com/office/drawing/2014/main" id="{7E5CA7B2-3753-4B7D-A722-D95342BB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1825" y="7210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79">
                <a:extLst>
                  <a:ext uri="{FF2B5EF4-FFF2-40B4-BE49-F238E27FC236}">
                    <a16:creationId xmlns:a16="http://schemas.microsoft.com/office/drawing/2014/main" id="{CC9214A9-8EEB-41B0-83FB-80BEBD9652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4197" y="95208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80">
                <a:extLst>
                  <a:ext uri="{FF2B5EF4-FFF2-40B4-BE49-F238E27FC236}">
                    <a16:creationId xmlns:a16="http://schemas.microsoft.com/office/drawing/2014/main" id="{33157A90-4AF1-4A40-8125-803407C021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8856" y="1189882"/>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81">
                <a:extLst>
                  <a:ext uri="{FF2B5EF4-FFF2-40B4-BE49-F238E27FC236}">
                    <a16:creationId xmlns:a16="http://schemas.microsoft.com/office/drawing/2014/main" id="{32D1FB24-5EA3-488F-913F-B3C1BB036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1906" y="2202936"/>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82">
                <a:extLst>
                  <a:ext uri="{FF2B5EF4-FFF2-40B4-BE49-F238E27FC236}">
                    <a16:creationId xmlns:a16="http://schemas.microsoft.com/office/drawing/2014/main" id="{58FC3262-B888-4936-87A0-9A494483A3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742" y="198048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83">
                <a:extLst>
                  <a:ext uri="{FF2B5EF4-FFF2-40B4-BE49-F238E27FC236}">
                    <a16:creationId xmlns:a16="http://schemas.microsoft.com/office/drawing/2014/main" id="{127CA728-BAE0-47A3-B0CA-5EB4FD148E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2299" y="166569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84">
                <a:extLst>
                  <a:ext uri="{FF2B5EF4-FFF2-40B4-BE49-F238E27FC236}">
                    <a16:creationId xmlns:a16="http://schemas.microsoft.com/office/drawing/2014/main" id="{0130CB83-550A-45A8-A9AB-0A9E134291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3315" y="516456"/>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86">
                <a:extLst>
                  <a:ext uri="{FF2B5EF4-FFF2-40B4-BE49-F238E27FC236}">
                    <a16:creationId xmlns:a16="http://schemas.microsoft.com/office/drawing/2014/main" id="{CAEE495A-5C27-457A-BD41-20611D5D02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3284" y="17044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89">
                <a:extLst>
                  <a:ext uri="{FF2B5EF4-FFF2-40B4-BE49-F238E27FC236}">
                    <a16:creationId xmlns:a16="http://schemas.microsoft.com/office/drawing/2014/main" id="{BB1F32F7-014F-45A8-844E-56C76D98A7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087" y="145334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90">
                <a:extLst>
                  <a:ext uri="{FF2B5EF4-FFF2-40B4-BE49-F238E27FC236}">
                    <a16:creationId xmlns:a16="http://schemas.microsoft.com/office/drawing/2014/main" id="{0CF27E5B-05B7-44DF-94AE-4365D50B8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65939" y="207625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05">
                <a:extLst>
                  <a:ext uri="{FF2B5EF4-FFF2-40B4-BE49-F238E27FC236}">
                    <a16:creationId xmlns:a16="http://schemas.microsoft.com/office/drawing/2014/main" id="{BEEE0FD8-81BE-4670-A0B1-FD1C19191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9346" y="198194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06">
                <a:extLst>
                  <a:ext uri="{FF2B5EF4-FFF2-40B4-BE49-F238E27FC236}">
                    <a16:creationId xmlns:a16="http://schemas.microsoft.com/office/drawing/2014/main" id="{9F9A6256-1F3C-46D5-8441-488BB1E8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8983" y="589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07">
                <a:extLst>
                  <a:ext uri="{FF2B5EF4-FFF2-40B4-BE49-F238E27FC236}">
                    <a16:creationId xmlns:a16="http://schemas.microsoft.com/office/drawing/2014/main" id="{BD9DB765-92D3-4BCB-918F-60D8DCDD7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4748" y="226901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08">
                <a:extLst>
                  <a:ext uri="{FF2B5EF4-FFF2-40B4-BE49-F238E27FC236}">
                    <a16:creationId xmlns:a16="http://schemas.microsoft.com/office/drawing/2014/main" id="{8AFA6628-0664-424D-905E-6FAE9FCFAA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6654" y="119891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09">
                <a:extLst>
                  <a:ext uri="{FF2B5EF4-FFF2-40B4-BE49-F238E27FC236}">
                    <a16:creationId xmlns:a16="http://schemas.microsoft.com/office/drawing/2014/main" id="{433F27B3-462C-45E8-A759-DE553E29A3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851" y="170023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10">
                <a:extLst>
                  <a:ext uri="{FF2B5EF4-FFF2-40B4-BE49-F238E27FC236}">
                    <a16:creationId xmlns:a16="http://schemas.microsoft.com/office/drawing/2014/main" id="{7EC57FD0-F081-4D0F-B32F-E1963A8DE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7" y="34123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11">
                <a:extLst>
                  <a:ext uri="{FF2B5EF4-FFF2-40B4-BE49-F238E27FC236}">
                    <a16:creationId xmlns:a16="http://schemas.microsoft.com/office/drawing/2014/main" id="{B268BB25-E444-4C92-83A1-E4D6F070D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7906" y="142873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12">
                <a:extLst>
                  <a:ext uri="{FF2B5EF4-FFF2-40B4-BE49-F238E27FC236}">
                    <a16:creationId xmlns:a16="http://schemas.microsoft.com/office/drawing/2014/main" id="{9468C251-DE21-4B48-9BE9-25473D0F52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7409" y="91007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5">
                <a:extLst>
                  <a:ext uri="{FF2B5EF4-FFF2-40B4-BE49-F238E27FC236}">
                    <a16:creationId xmlns:a16="http://schemas.microsoft.com/office/drawing/2014/main" id="{69374DCE-92DD-446F-9C06-4FD9C171AB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3378" y="27651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6">
                <a:extLst>
                  <a:ext uri="{FF2B5EF4-FFF2-40B4-BE49-F238E27FC236}">
                    <a16:creationId xmlns:a16="http://schemas.microsoft.com/office/drawing/2014/main" id="{258E2296-D453-46D9-818C-D207E4968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4905" y="510935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7">
                <a:extLst>
                  <a:ext uri="{FF2B5EF4-FFF2-40B4-BE49-F238E27FC236}">
                    <a16:creationId xmlns:a16="http://schemas.microsoft.com/office/drawing/2014/main" id="{48207F15-77EC-4A91-A365-6895A9C6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3335" y="2478886"/>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8">
                <a:extLst>
                  <a:ext uri="{FF2B5EF4-FFF2-40B4-BE49-F238E27FC236}">
                    <a16:creationId xmlns:a16="http://schemas.microsoft.com/office/drawing/2014/main" id="{A96D38DB-9495-4DBE-BDB7-EB1595D38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1783" y="4810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9">
                <a:extLst>
                  <a:ext uri="{FF2B5EF4-FFF2-40B4-BE49-F238E27FC236}">
                    <a16:creationId xmlns:a16="http://schemas.microsoft.com/office/drawing/2014/main" id="{29B258E2-CEDB-45A9-B556-32AC71C4F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9921" y="4529838"/>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1">
                <a:extLst>
                  <a:ext uri="{FF2B5EF4-FFF2-40B4-BE49-F238E27FC236}">
                    <a16:creationId xmlns:a16="http://schemas.microsoft.com/office/drawing/2014/main" id="{2D586C45-5DFF-41ED-AEB9-8F3858E4EC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0282" y="4268606"/>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2">
                <a:extLst>
                  <a:ext uri="{FF2B5EF4-FFF2-40B4-BE49-F238E27FC236}">
                    <a16:creationId xmlns:a16="http://schemas.microsoft.com/office/drawing/2014/main" id="{C9B4633B-7A14-4DFF-9B10-E15DE426C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2058" y="3766125"/>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3">
                <a:extLst>
                  <a:ext uri="{FF2B5EF4-FFF2-40B4-BE49-F238E27FC236}">
                    <a16:creationId xmlns:a16="http://schemas.microsoft.com/office/drawing/2014/main" id="{587B182B-8E16-43A1-A782-893619FC2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6523" y="3170095"/>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4">
                <a:extLst>
                  <a:ext uri="{FF2B5EF4-FFF2-40B4-BE49-F238E27FC236}">
                    <a16:creationId xmlns:a16="http://schemas.microsoft.com/office/drawing/2014/main" id="{34A0BA23-5B00-44AE-AB93-135184C1A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7163" y="3410025"/>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6">
                <a:extLst>
                  <a:ext uri="{FF2B5EF4-FFF2-40B4-BE49-F238E27FC236}">
                    <a16:creationId xmlns:a16="http://schemas.microsoft.com/office/drawing/2014/main" id="{1A1CF6B8-FC28-43CA-8304-83BA2847C1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00898" y="40091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7">
                <a:extLst>
                  <a:ext uri="{FF2B5EF4-FFF2-40B4-BE49-F238E27FC236}">
                    <a16:creationId xmlns:a16="http://schemas.microsoft.com/office/drawing/2014/main" id="{C79EB67D-4664-48CC-8DFA-137F56370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35877" y="542184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21">
                <a:extLst>
                  <a:ext uri="{FF2B5EF4-FFF2-40B4-BE49-F238E27FC236}">
                    <a16:creationId xmlns:a16="http://schemas.microsoft.com/office/drawing/2014/main" id="{23820013-B618-4C4F-B57E-58DAA2828C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83868" y="5732999"/>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25">
                <a:extLst>
                  <a:ext uri="{FF2B5EF4-FFF2-40B4-BE49-F238E27FC236}">
                    <a16:creationId xmlns:a16="http://schemas.microsoft.com/office/drawing/2014/main" id="{E350A463-C2A4-4D68-9E71-B512B0D19D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529" y="649826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29">
                <a:extLst>
                  <a:ext uri="{FF2B5EF4-FFF2-40B4-BE49-F238E27FC236}">
                    <a16:creationId xmlns:a16="http://schemas.microsoft.com/office/drawing/2014/main" id="{BC57309A-FF5D-478A-88A0-A4BE3C684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751" y="5971706"/>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31">
                <a:extLst>
                  <a:ext uri="{FF2B5EF4-FFF2-40B4-BE49-F238E27FC236}">
                    <a16:creationId xmlns:a16="http://schemas.microsoft.com/office/drawing/2014/main" id="{9F22C4B5-8A6E-47CB-B4D6-98B0D4BB16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3452" y="6281124"/>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32">
                <a:extLst>
                  <a:ext uri="{FF2B5EF4-FFF2-40B4-BE49-F238E27FC236}">
                    <a16:creationId xmlns:a16="http://schemas.microsoft.com/office/drawing/2014/main" id="{7E92F052-D723-495D-868C-296410F5F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4632"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33">
                <a:extLst>
                  <a:ext uri="{FF2B5EF4-FFF2-40B4-BE49-F238E27FC236}">
                    <a16:creationId xmlns:a16="http://schemas.microsoft.com/office/drawing/2014/main" id="{5C008CF1-8C78-4239-B052-0B5041EDC9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545"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34">
                <a:extLst>
                  <a:ext uri="{FF2B5EF4-FFF2-40B4-BE49-F238E27FC236}">
                    <a16:creationId xmlns:a16="http://schemas.microsoft.com/office/drawing/2014/main" id="{539E6F42-09A7-4472-942C-C54A5D7C65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8475"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35">
                <a:extLst>
                  <a:ext uri="{FF2B5EF4-FFF2-40B4-BE49-F238E27FC236}">
                    <a16:creationId xmlns:a16="http://schemas.microsoft.com/office/drawing/2014/main" id="{6C96C72D-9D17-4980-A553-E066155613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127"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36">
                <a:extLst>
                  <a:ext uri="{FF2B5EF4-FFF2-40B4-BE49-F238E27FC236}">
                    <a16:creationId xmlns:a16="http://schemas.microsoft.com/office/drawing/2014/main" id="{45D9847C-95CC-437A-95AF-49C182571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37">
                <a:extLst>
                  <a:ext uri="{FF2B5EF4-FFF2-40B4-BE49-F238E27FC236}">
                    <a16:creationId xmlns:a16="http://schemas.microsoft.com/office/drawing/2014/main" id="{B9D8076A-CA26-41D6-AB76-ED1B86A8DD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8030"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38">
                <a:extLst>
                  <a:ext uri="{FF2B5EF4-FFF2-40B4-BE49-F238E27FC236}">
                    <a16:creationId xmlns:a16="http://schemas.microsoft.com/office/drawing/2014/main" id="{ACBF348E-212A-4EE2-A9C8-C65E1678CC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699"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39">
                <a:extLst>
                  <a:ext uri="{FF2B5EF4-FFF2-40B4-BE49-F238E27FC236}">
                    <a16:creationId xmlns:a16="http://schemas.microsoft.com/office/drawing/2014/main" id="{ADB6AE21-92E4-42D6-BC49-E087976C88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7807"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40">
                <a:extLst>
                  <a:ext uri="{FF2B5EF4-FFF2-40B4-BE49-F238E27FC236}">
                    <a16:creationId xmlns:a16="http://schemas.microsoft.com/office/drawing/2014/main" id="{2A48A234-019E-40CA-95FC-390D168D7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2771"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41">
                <a:extLst>
                  <a:ext uri="{FF2B5EF4-FFF2-40B4-BE49-F238E27FC236}">
                    <a16:creationId xmlns:a16="http://schemas.microsoft.com/office/drawing/2014/main" id="{0F5FEA51-6853-4BF4-8461-79FD3DDA70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42">
                <a:extLst>
                  <a:ext uri="{FF2B5EF4-FFF2-40B4-BE49-F238E27FC236}">
                    <a16:creationId xmlns:a16="http://schemas.microsoft.com/office/drawing/2014/main" id="{CE655D11-293F-4305-BCA0-196F3D049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4432"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44">
                <a:extLst>
                  <a:ext uri="{FF2B5EF4-FFF2-40B4-BE49-F238E27FC236}">
                    <a16:creationId xmlns:a16="http://schemas.microsoft.com/office/drawing/2014/main" id="{416E183A-0D9C-4821-BD62-9CA648E96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8222"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45">
                <a:extLst>
                  <a:ext uri="{FF2B5EF4-FFF2-40B4-BE49-F238E27FC236}">
                    <a16:creationId xmlns:a16="http://schemas.microsoft.com/office/drawing/2014/main" id="{1FA51AD8-7B74-41CF-9A6D-33643002F5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6071"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46">
                <a:extLst>
                  <a:ext uri="{FF2B5EF4-FFF2-40B4-BE49-F238E27FC236}">
                    <a16:creationId xmlns:a16="http://schemas.microsoft.com/office/drawing/2014/main" id="{C297914E-981E-4D31-9A89-6A68EA2B4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130"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47">
                <a:extLst>
                  <a:ext uri="{FF2B5EF4-FFF2-40B4-BE49-F238E27FC236}">
                    <a16:creationId xmlns:a16="http://schemas.microsoft.com/office/drawing/2014/main" id="{C8FE7D07-2ACA-4830-BB98-FE568A1A41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3275"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48">
                <a:extLst>
                  <a:ext uri="{FF2B5EF4-FFF2-40B4-BE49-F238E27FC236}">
                    <a16:creationId xmlns:a16="http://schemas.microsoft.com/office/drawing/2014/main" id="{D8C678D8-D159-48FE-BD0C-2C4A937ACB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8532"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49">
                <a:extLst>
                  <a:ext uri="{FF2B5EF4-FFF2-40B4-BE49-F238E27FC236}">
                    <a16:creationId xmlns:a16="http://schemas.microsoft.com/office/drawing/2014/main" id="{29574B54-7600-4D46-BCE4-333BD9C7FF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7146"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62">
                <a:extLst>
                  <a:ext uri="{FF2B5EF4-FFF2-40B4-BE49-F238E27FC236}">
                    <a16:creationId xmlns:a16="http://schemas.microsoft.com/office/drawing/2014/main" id="{71DFCCAC-BC4E-438E-847C-23F9ED6D86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8964" y="2950571"/>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63">
                <a:extLst>
                  <a:ext uri="{FF2B5EF4-FFF2-40B4-BE49-F238E27FC236}">
                    <a16:creationId xmlns:a16="http://schemas.microsoft.com/office/drawing/2014/main" id="{04BC880B-F0A1-4F59-9595-F9757CEA3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0322" y="4089184"/>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64">
                <a:extLst>
                  <a:ext uri="{FF2B5EF4-FFF2-40B4-BE49-F238E27FC236}">
                    <a16:creationId xmlns:a16="http://schemas.microsoft.com/office/drawing/2014/main" id="{BDA2CAA7-50D4-45D1-9987-B04B1B2C9E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273" y="26822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65">
                <a:extLst>
                  <a:ext uri="{FF2B5EF4-FFF2-40B4-BE49-F238E27FC236}">
                    <a16:creationId xmlns:a16="http://schemas.microsoft.com/office/drawing/2014/main" id="{0205D403-CB96-4598-840E-C69BE0F85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904" y="382627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66">
                <a:extLst>
                  <a:ext uri="{FF2B5EF4-FFF2-40B4-BE49-F238E27FC236}">
                    <a16:creationId xmlns:a16="http://schemas.microsoft.com/office/drawing/2014/main" id="{C87A8393-9E4F-46F4-8329-B4BA56FA00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86" y="53727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67">
                <a:extLst>
                  <a:ext uri="{FF2B5EF4-FFF2-40B4-BE49-F238E27FC236}">
                    <a16:creationId xmlns:a16="http://schemas.microsoft.com/office/drawing/2014/main" id="{88BE4EC1-3B86-40F5-93A2-50EB4D167E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56866" y="4588736"/>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68">
                <a:extLst>
                  <a:ext uri="{FF2B5EF4-FFF2-40B4-BE49-F238E27FC236}">
                    <a16:creationId xmlns:a16="http://schemas.microsoft.com/office/drawing/2014/main" id="{DAB31707-2BF8-45D1-A32F-9F5C0E30A4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4254" y="324599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69">
                <a:extLst>
                  <a:ext uri="{FF2B5EF4-FFF2-40B4-BE49-F238E27FC236}">
                    <a16:creationId xmlns:a16="http://schemas.microsoft.com/office/drawing/2014/main" id="{9C8FA174-E0E4-49F2-A960-0BE48D3019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63511" y="5654959"/>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70">
                <a:extLst>
                  <a:ext uri="{FF2B5EF4-FFF2-40B4-BE49-F238E27FC236}">
                    <a16:creationId xmlns:a16="http://schemas.microsoft.com/office/drawing/2014/main" id="{9C475233-7BEF-47BB-8A48-185AF3BE77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27724" y="624670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71">
                <a:extLst>
                  <a:ext uri="{FF2B5EF4-FFF2-40B4-BE49-F238E27FC236}">
                    <a16:creationId xmlns:a16="http://schemas.microsoft.com/office/drawing/2014/main" id="{015728E8-62B6-4217-B383-43AA084AA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5054" y="513430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72">
                <a:extLst>
                  <a:ext uri="{FF2B5EF4-FFF2-40B4-BE49-F238E27FC236}">
                    <a16:creationId xmlns:a16="http://schemas.microsoft.com/office/drawing/2014/main" id="{77D689AF-C161-494D-A4B8-B746B0A7D0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1791" y="4907450"/>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73">
                <a:extLst>
                  <a:ext uri="{FF2B5EF4-FFF2-40B4-BE49-F238E27FC236}">
                    <a16:creationId xmlns:a16="http://schemas.microsoft.com/office/drawing/2014/main" id="{9BD9C1D5-8CC9-4FD9-8775-C51FE208DB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64" y="4407815"/>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74">
                <a:extLst>
                  <a:ext uri="{FF2B5EF4-FFF2-40B4-BE49-F238E27FC236}">
                    <a16:creationId xmlns:a16="http://schemas.microsoft.com/office/drawing/2014/main" id="{BE04C179-888B-4E0C-AB31-0DAEEDF7F6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616" y="598809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75">
                <a:extLst>
                  <a:ext uri="{FF2B5EF4-FFF2-40B4-BE49-F238E27FC236}">
                    <a16:creationId xmlns:a16="http://schemas.microsoft.com/office/drawing/2014/main" id="{6B7C84F5-868D-4805-9F83-C8A345D3D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625" y="2442495"/>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77">
                <a:extLst>
                  <a:ext uri="{FF2B5EF4-FFF2-40B4-BE49-F238E27FC236}">
                    <a16:creationId xmlns:a16="http://schemas.microsoft.com/office/drawing/2014/main" id="{B86694F4-707C-4741-BA22-5E0CDF61FB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871" y="360677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85">
                <a:extLst>
                  <a:ext uri="{FF2B5EF4-FFF2-40B4-BE49-F238E27FC236}">
                    <a16:creationId xmlns:a16="http://schemas.microsoft.com/office/drawing/2014/main" id="{268A4DA4-E5A8-4031-8FB8-C1359830DC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1130" y="643459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87">
                <a:extLst>
                  <a:ext uri="{FF2B5EF4-FFF2-40B4-BE49-F238E27FC236}">
                    <a16:creationId xmlns:a16="http://schemas.microsoft.com/office/drawing/2014/main" id="{2CB62FF0-AEEA-45FC-9BD0-2D100F390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18609" y="665763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88">
                <a:extLst>
                  <a:ext uri="{FF2B5EF4-FFF2-40B4-BE49-F238E27FC236}">
                    <a16:creationId xmlns:a16="http://schemas.microsoft.com/office/drawing/2014/main" id="{753DCB44-0E85-4770-A989-F1B86F20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9170" y="570404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91">
                <a:extLst>
                  <a:ext uri="{FF2B5EF4-FFF2-40B4-BE49-F238E27FC236}">
                    <a16:creationId xmlns:a16="http://schemas.microsoft.com/office/drawing/2014/main" id="{5DA00070-D353-48A9-AFBD-9305424EB7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8166" y="276408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92">
                <a:extLst>
                  <a:ext uri="{FF2B5EF4-FFF2-40B4-BE49-F238E27FC236}">
                    <a16:creationId xmlns:a16="http://schemas.microsoft.com/office/drawing/2014/main" id="{FEF02EE7-A1CD-4F49-9BBC-4F845786BD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7206" y="2420506"/>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93">
                <a:extLst>
                  <a:ext uri="{FF2B5EF4-FFF2-40B4-BE49-F238E27FC236}">
                    <a16:creationId xmlns:a16="http://schemas.microsoft.com/office/drawing/2014/main" id="{D94FF856-CBC2-4F9B-8C88-0A61402F94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8" y="3285274"/>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94">
                <a:extLst>
                  <a:ext uri="{FF2B5EF4-FFF2-40B4-BE49-F238E27FC236}">
                    <a16:creationId xmlns:a16="http://schemas.microsoft.com/office/drawing/2014/main" id="{AB7BC1C0-67DD-44B3-AEF8-3046B55C12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1814" y="5367453"/>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95">
                <a:extLst>
                  <a:ext uri="{FF2B5EF4-FFF2-40B4-BE49-F238E27FC236}">
                    <a16:creationId xmlns:a16="http://schemas.microsoft.com/office/drawing/2014/main" id="{79D1FD88-FD27-4B5E-9EC2-911808A058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0165" y="305586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96">
                <a:extLst>
                  <a:ext uri="{FF2B5EF4-FFF2-40B4-BE49-F238E27FC236}">
                    <a16:creationId xmlns:a16="http://schemas.microsoft.com/office/drawing/2014/main" id="{C7DE49B6-A789-40DB-B057-37DCE5E41C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5551" y="3575426"/>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97">
                <a:extLst>
                  <a:ext uri="{FF2B5EF4-FFF2-40B4-BE49-F238E27FC236}">
                    <a16:creationId xmlns:a16="http://schemas.microsoft.com/office/drawing/2014/main" id="{5873829D-5204-48B1-8271-B803682D83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54863" y="478427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98">
                <a:extLst>
                  <a:ext uri="{FF2B5EF4-FFF2-40B4-BE49-F238E27FC236}">
                    <a16:creationId xmlns:a16="http://schemas.microsoft.com/office/drawing/2014/main" id="{26F30F65-64C8-44FB-B6BD-0BBAFA3B7F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7348" y="426581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99">
                <a:extLst>
                  <a:ext uri="{FF2B5EF4-FFF2-40B4-BE49-F238E27FC236}">
                    <a16:creationId xmlns:a16="http://schemas.microsoft.com/office/drawing/2014/main" id="{193BEA64-7498-46F1-85CC-A5C96EC98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40243" y="447367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00">
                <a:extLst>
                  <a:ext uri="{FF2B5EF4-FFF2-40B4-BE49-F238E27FC236}">
                    <a16:creationId xmlns:a16="http://schemas.microsoft.com/office/drawing/2014/main" id="{B0C67838-49E2-4B6A-AC69-3A6B791DA6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9752" y="38942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101">
                <a:extLst>
                  <a:ext uri="{FF2B5EF4-FFF2-40B4-BE49-F238E27FC236}">
                    <a16:creationId xmlns:a16="http://schemas.microsoft.com/office/drawing/2014/main" id="{49A20809-A2DD-4085-B78C-B4BA41E979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4469" y="510246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102">
                <a:extLst>
                  <a:ext uri="{FF2B5EF4-FFF2-40B4-BE49-F238E27FC236}">
                    <a16:creationId xmlns:a16="http://schemas.microsoft.com/office/drawing/2014/main" id="{B775045C-37C7-4493-8D9C-9F99C55F0F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0648" y="5662850"/>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103">
                <a:extLst>
                  <a:ext uri="{FF2B5EF4-FFF2-40B4-BE49-F238E27FC236}">
                    <a16:creationId xmlns:a16="http://schemas.microsoft.com/office/drawing/2014/main" id="{A3BE9A7E-1BA8-46F8-B318-E2ECCBFDC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73556" y="593327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04">
                <a:extLst>
                  <a:ext uri="{FF2B5EF4-FFF2-40B4-BE49-F238E27FC236}">
                    <a16:creationId xmlns:a16="http://schemas.microsoft.com/office/drawing/2014/main" id="{5F1ADC58-BB04-4DC8-AABD-162D83F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9016" y="246418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113">
                <a:extLst>
                  <a:ext uri="{FF2B5EF4-FFF2-40B4-BE49-F238E27FC236}">
                    <a16:creationId xmlns:a16="http://schemas.microsoft.com/office/drawing/2014/main" id="{F994FC45-8DC0-49B0-A05A-B2B1878F3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0357" y="4852103"/>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14">
                <a:extLst>
                  <a:ext uri="{FF2B5EF4-FFF2-40B4-BE49-F238E27FC236}">
                    <a16:creationId xmlns:a16="http://schemas.microsoft.com/office/drawing/2014/main" id="{B0DFE4B7-ABE2-4D83-A5BC-2100890C36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3761" y="361841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115">
                <a:extLst>
                  <a:ext uri="{FF2B5EF4-FFF2-40B4-BE49-F238E27FC236}">
                    <a16:creationId xmlns:a16="http://schemas.microsoft.com/office/drawing/2014/main" id="{3875A6F5-143B-4099-A2BA-B42D029810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8048" y="428127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17">
                <a:extLst>
                  <a:ext uri="{FF2B5EF4-FFF2-40B4-BE49-F238E27FC236}">
                    <a16:creationId xmlns:a16="http://schemas.microsoft.com/office/drawing/2014/main" id="{D55AA3FB-BBFD-48A5-A816-17F15A8BA1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5365" y="597695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118">
                <a:extLst>
                  <a:ext uri="{FF2B5EF4-FFF2-40B4-BE49-F238E27FC236}">
                    <a16:creationId xmlns:a16="http://schemas.microsoft.com/office/drawing/2014/main" id="{6069A188-5649-4675-BA50-263D06231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14781" y="655463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119">
                <a:extLst>
                  <a:ext uri="{FF2B5EF4-FFF2-40B4-BE49-F238E27FC236}">
                    <a16:creationId xmlns:a16="http://schemas.microsoft.com/office/drawing/2014/main" id="{FC01152A-5489-44EF-B864-EC4DD7B316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01455" y="628626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8">
                <a:extLst>
                  <a:ext uri="{FF2B5EF4-FFF2-40B4-BE49-F238E27FC236}">
                    <a16:creationId xmlns:a16="http://schemas.microsoft.com/office/drawing/2014/main" id="{D3CAA289-9C0C-490A-9768-49BBD637B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2287"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8">
                <a:extLst>
                  <a:ext uri="{FF2B5EF4-FFF2-40B4-BE49-F238E27FC236}">
                    <a16:creationId xmlns:a16="http://schemas.microsoft.com/office/drawing/2014/main" id="{0ACB33D8-7879-498C-8BC7-4C4F6ECED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2464" y="9710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106">
                <a:extLst>
                  <a:ext uri="{FF2B5EF4-FFF2-40B4-BE49-F238E27FC236}">
                    <a16:creationId xmlns:a16="http://schemas.microsoft.com/office/drawing/2014/main" id="{A6BB204E-D937-4C4D-BCB6-DF9F7A4063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1618" y="671409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0" name="Freeform 8">
              <a:extLst>
                <a:ext uri="{FF2B5EF4-FFF2-40B4-BE49-F238E27FC236}">
                  <a16:creationId xmlns:a16="http://schemas.microsoft.com/office/drawing/2014/main" id="{EF447936-9AA6-4873-BD6B-3A7DBBCF4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3502" y="7475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3">
              <a:extLst>
                <a:ext uri="{FF2B5EF4-FFF2-40B4-BE49-F238E27FC236}">
                  <a16:creationId xmlns:a16="http://schemas.microsoft.com/office/drawing/2014/main" id="{CC3E0D11-92C6-4141-B7C5-5B8BA0E40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29875" y="6000711"/>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1">
              <a:extLst>
                <a:ext uri="{FF2B5EF4-FFF2-40B4-BE49-F238E27FC236}">
                  <a16:creationId xmlns:a16="http://schemas.microsoft.com/office/drawing/2014/main" id="{CA82DB1A-E0D4-4D6D-A64A-868014C794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382" y="577584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2">
              <a:extLst>
                <a:ext uri="{FF2B5EF4-FFF2-40B4-BE49-F238E27FC236}">
                  <a16:creationId xmlns:a16="http://schemas.microsoft.com/office/drawing/2014/main" id="{79E9E5C1-D60A-4EA8-9C04-15595A7BB4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8609" y="64345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3">
              <a:extLst>
                <a:ext uri="{FF2B5EF4-FFF2-40B4-BE49-F238E27FC236}">
                  <a16:creationId xmlns:a16="http://schemas.microsoft.com/office/drawing/2014/main" id="{BAD910CD-D57C-45DA-8A9B-5E3CD57EA6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890" y="5548501"/>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54">
              <a:extLst>
                <a:ext uri="{FF2B5EF4-FFF2-40B4-BE49-F238E27FC236}">
                  <a16:creationId xmlns:a16="http://schemas.microsoft.com/office/drawing/2014/main" id="{5402826A-583C-4667-AEF8-DAA4269281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8217" y="621571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55">
              <a:extLst>
                <a:ext uri="{FF2B5EF4-FFF2-40B4-BE49-F238E27FC236}">
                  <a16:creationId xmlns:a16="http://schemas.microsoft.com/office/drawing/2014/main" id="{4E02EBB7-1EC6-4320-B9C9-64E237CB9C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6485" y="534869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56">
              <a:extLst>
                <a:ext uri="{FF2B5EF4-FFF2-40B4-BE49-F238E27FC236}">
                  <a16:creationId xmlns:a16="http://schemas.microsoft.com/office/drawing/2014/main" id="{C62D78D2-A229-4811-9BFA-43C28BC02A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447" y="4515392"/>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57">
              <a:extLst>
                <a:ext uri="{FF2B5EF4-FFF2-40B4-BE49-F238E27FC236}">
                  <a16:creationId xmlns:a16="http://schemas.microsoft.com/office/drawing/2014/main" id="{50D562C1-4FFF-4863-9D92-339D7D867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588" y="511446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59">
              <a:extLst>
                <a:ext uri="{FF2B5EF4-FFF2-40B4-BE49-F238E27FC236}">
                  <a16:creationId xmlns:a16="http://schemas.microsoft.com/office/drawing/2014/main" id="{49EA74AB-1F40-426C-9606-B571634E0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7517" y="6658744"/>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60">
              <a:extLst>
                <a:ext uri="{FF2B5EF4-FFF2-40B4-BE49-F238E27FC236}">
                  <a16:creationId xmlns:a16="http://schemas.microsoft.com/office/drawing/2014/main" id="{24E43341-2786-439A-990F-D4DA152990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0066" y="48125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61">
              <a:extLst>
                <a:ext uri="{FF2B5EF4-FFF2-40B4-BE49-F238E27FC236}">
                  <a16:creationId xmlns:a16="http://schemas.microsoft.com/office/drawing/2014/main" id="{C301CB0C-1558-41B4-B70E-2CC306AB5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7683" y="492022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78">
              <a:extLst>
                <a:ext uri="{FF2B5EF4-FFF2-40B4-BE49-F238E27FC236}">
                  <a16:creationId xmlns:a16="http://schemas.microsoft.com/office/drawing/2014/main" id="{9EFD2F56-A311-4A9C-98DB-DD899F8451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3283" y="608534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9">
              <a:extLst>
                <a:ext uri="{FF2B5EF4-FFF2-40B4-BE49-F238E27FC236}">
                  <a16:creationId xmlns:a16="http://schemas.microsoft.com/office/drawing/2014/main" id="{EB1A7473-AA51-43BA-A524-59689C5D46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4838" y="586000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0">
              <a:extLst>
                <a:ext uri="{FF2B5EF4-FFF2-40B4-BE49-F238E27FC236}">
                  <a16:creationId xmlns:a16="http://schemas.microsoft.com/office/drawing/2014/main" id="{515EE26E-DD80-4E28-A9E4-E3C1C9593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9291" y="562547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81">
              <a:extLst>
                <a:ext uri="{FF2B5EF4-FFF2-40B4-BE49-F238E27FC236}">
                  <a16:creationId xmlns:a16="http://schemas.microsoft.com/office/drawing/2014/main" id="{6CA0BB20-E66B-4B1E-A334-03D3C79226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0291" y="45879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82">
              <a:extLst>
                <a:ext uri="{FF2B5EF4-FFF2-40B4-BE49-F238E27FC236}">
                  <a16:creationId xmlns:a16="http://schemas.microsoft.com/office/drawing/2014/main" id="{927E0985-C47E-44F1-874C-8067B5FEEF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861" y="483161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83">
              <a:extLst>
                <a:ext uri="{FF2B5EF4-FFF2-40B4-BE49-F238E27FC236}">
                  <a16:creationId xmlns:a16="http://schemas.microsoft.com/office/drawing/2014/main" id="{F9046F3A-DBB1-4C4D-8D5B-82B836FE4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19646" y="5058270"/>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84">
              <a:extLst>
                <a:ext uri="{FF2B5EF4-FFF2-40B4-BE49-F238E27FC236}">
                  <a16:creationId xmlns:a16="http://schemas.microsoft.com/office/drawing/2014/main" id="{FE7EE438-DD14-4738-A241-20B943B35A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8630" y="627687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86">
              <a:extLst>
                <a:ext uri="{FF2B5EF4-FFF2-40B4-BE49-F238E27FC236}">
                  <a16:creationId xmlns:a16="http://schemas.microsoft.com/office/drawing/2014/main" id="{CCD6D4A0-93F3-450E-855C-A0EABF820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208" y="6707185"/>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89">
              <a:extLst>
                <a:ext uri="{FF2B5EF4-FFF2-40B4-BE49-F238E27FC236}">
                  <a16:creationId xmlns:a16="http://schemas.microsoft.com/office/drawing/2014/main" id="{FFC49BA2-2C2F-4532-8C33-1DB7C24A9D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0314" y="533508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90">
              <a:extLst>
                <a:ext uri="{FF2B5EF4-FFF2-40B4-BE49-F238E27FC236}">
                  <a16:creationId xmlns:a16="http://schemas.microsoft.com/office/drawing/2014/main" id="{B9C3E3E0-3543-4DB4-9553-C483590B4F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94500" y="4796228"/>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5">
              <a:extLst>
                <a:ext uri="{FF2B5EF4-FFF2-40B4-BE49-F238E27FC236}">
                  <a16:creationId xmlns:a16="http://schemas.microsoft.com/office/drawing/2014/main" id="{D1611641-4970-4C93-B005-82D774C7A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2851" y="480648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6">
              <a:extLst>
                <a:ext uri="{FF2B5EF4-FFF2-40B4-BE49-F238E27FC236}">
                  <a16:creationId xmlns:a16="http://schemas.microsoft.com/office/drawing/2014/main" id="{40083E90-33FD-4861-8B17-340056901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418" y="619528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7">
              <a:extLst>
                <a:ext uri="{FF2B5EF4-FFF2-40B4-BE49-F238E27FC236}">
                  <a16:creationId xmlns:a16="http://schemas.microsoft.com/office/drawing/2014/main" id="{94952852-5E0A-47E7-B0C6-F92962CC2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4157" y="4530841"/>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8">
              <a:extLst>
                <a:ext uri="{FF2B5EF4-FFF2-40B4-BE49-F238E27FC236}">
                  <a16:creationId xmlns:a16="http://schemas.microsoft.com/office/drawing/2014/main" id="{3EA0ADD2-2C5C-4EBB-AC72-FE268D4C6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75038" y="559196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09">
              <a:extLst>
                <a:ext uri="{FF2B5EF4-FFF2-40B4-BE49-F238E27FC236}">
                  <a16:creationId xmlns:a16="http://schemas.microsoft.com/office/drawing/2014/main" id="{CCF7EDDF-9DA6-4F4F-A8D9-6F9D608F9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054" y="509635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0">
              <a:extLst>
                <a:ext uri="{FF2B5EF4-FFF2-40B4-BE49-F238E27FC236}">
                  <a16:creationId xmlns:a16="http://schemas.microsoft.com/office/drawing/2014/main" id="{B4ACE8BD-5655-44BC-9DD6-5791448B2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3" y="642598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1">
              <a:extLst>
                <a:ext uri="{FF2B5EF4-FFF2-40B4-BE49-F238E27FC236}">
                  <a16:creationId xmlns:a16="http://schemas.microsoft.com/office/drawing/2014/main" id="{6C8B78B0-ADF5-4E39-8488-83382AF0DA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039" y="5365413"/>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2">
              <a:extLst>
                <a:ext uri="{FF2B5EF4-FFF2-40B4-BE49-F238E27FC236}">
                  <a16:creationId xmlns:a16="http://schemas.microsoft.com/office/drawing/2014/main" id="{07597995-748E-4B55-A4B9-DF71D499FF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7829" y="58897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32">
              <a:extLst>
                <a:ext uri="{FF2B5EF4-FFF2-40B4-BE49-F238E27FC236}">
                  <a16:creationId xmlns:a16="http://schemas.microsoft.com/office/drawing/2014/main" id="{28639BDB-3882-43F7-93C4-66E9F7E41D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021" y="347919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33">
              <a:extLst>
                <a:ext uri="{FF2B5EF4-FFF2-40B4-BE49-F238E27FC236}">
                  <a16:creationId xmlns:a16="http://schemas.microsoft.com/office/drawing/2014/main" id="{8A0AF7DA-1B05-49CD-8367-3C63151C38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7018" y="24188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34">
              <a:extLst>
                <a:ext uri="{FF2B5EF4-FFF2-40B4-BE49-F238E27FC236}">
                  <a16:creationId xmlns:a16="http://schemas.microsoft.com/office/drawing/2014/main" id="{9F93108D-4661-454E-8F6E-63F910B18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9926" y="1412594"/>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35">
              <a:extLst>
                <a:ext uri="{FF2B5EF4-FFF2-40B4-BE49-F238E27FC236}">
                  <a16:creationId xmlns:a16="http://schemas.microsoft.com/office/drawing/2014/main" id="{87E22E6B-5EC7-473E-9BDF-DDAA9A6474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3732" y="186616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36">
              <a:extLst>
                <a:ext uri="{FF2B5EF4-FFF2-40B4-BE49-F238E27FC236}">
                  <a16:creationId xmlns:a16="http://schemas.microsoft.com/office/drawing/2014/main" id="{CADF4DD2-27C7-454B-9F32-B2707E0FCC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731937"/>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37">
              <a:extLst>
                <a:ext uri="{FF2B5EF4-FFF2-40B4-BE49-F238E27FC236}">
                  <a16:creationId xmlns:a16="http://schemas.microsoft.com/office/drawing/2014/main" id="{718D23B6-4347-4B9E-B3EF-A0A9A13EF3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9866" y="3699631"/>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38">
              <a:extLst>
                <a:ext uri="{FF2B5EF4-FFF2-40B4-BE49-F238E27FC236}">
                  <a16:creationId xmlns:a16="http://schemas.microsoft.com/office/drawing/2014/main" id="{D1448697-37CA-47CF-8C3D-F2DF2383A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9791" y="1911761"/>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39">
              <a:extLst>
                <a:ext uri="{FF2B5EF4-FFF2-40B4-BE49-F238E27FC236}">
                  <a16:creationId xmlns:a16="http://schemas.microsoft.com/office/drawing/2014/main" id="{F5D8564C-C91F-4081-B3D0-99AC95260A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138" y="165839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0">
              <a:extLst>
                <a:ext uri="{FF2B5EF4-FFF2-40B4-BE49-F238E27FC236}">
                  <a16:creationId xmlns:a16="http://schemas.microsoft.com/office/drawing/2014/main" id="{E0DFDBCB-F6B7-4C88-8692-AA6C4631EE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5630" y="420169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41">
              <a:extLst>
                <a:ext uri="{FF2B5EF4-FFF2-40B4-BE49-F238E27FC236}">
                  <a16:creationId xmlns:a16="http://schemas.microsoft.com/office/drawing/2014/main" id="{03DC3BAD-FDE4-4699-A9B7-0EAF537E3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52440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2">
              <a:extLst>
                <a:ext uri="{FF2B5EF4-FFF2-40B4-BE49-F238E27FC236}">
                  <a16:creationId xmlns:a16="http://schemas.microsoft.com/office/drawing/2014/main" id="{74D2A2BB-B355-444B-A825-BC3124E74D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07663" y="63461"/>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4">
              <a:extLst>
                <a:ext uri="{FF2B5EF4-FFF2-40B4-BE49-F238E27FC236}">
                  <a16:creationId xmlns:a16="http://schemas.microsoft.com/office/drawing/2014/main" id="{6BA13D45-647D-469B-A330-6A1E7C30C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3723" y="271573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45">
              <a:extLst>
                <a:ext uri="{FF2B5EF4-FFF2-40B4-BE49-F238E27FC236}">
                  <a16:creationId xmlns:a16="http://schemas.microsoft.com/office/drawing/2014/main" id="{582FD052-32A0-4DE5-8E13-61623B628E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02582" y="1040316"/>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46">
              <a:extLst>
                <a:ext uri="{FF2B5EF4-FFF2-40B4-BE49-F238E27FC236}">
                  <a16:creationId xmlns:a16="http://schemas.microsoft.com/office/drawing/2014/main" id="{B568485A-4DD9-45DC-A69C-52B08C6E99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6562" y="396907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47">
              <a:extLst>
                <a:ext uri="{FF2B5EF4-FFF2-40B4-BE49-F238E27FC236}">
                  <a16:creationId xmlns:a16="http://schemas.microsoft.com/office/drawing/2014/main" id="{F0289B14-9A38-4873-B5E4-B2AF9B9F48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1833" y="2953392"/>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48">
              <a:extLst>
                <a:ext uri="{FF2B5EF4-FFF2-40B4-BE49-F238E27FC236}">
                  <a16:creationId xmlns:a16="http://schemas.microsoft.com/office/drawing/2014/main" id="{4DFB9DAA-1189-41D2-B2DA-A0C618361A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0754" y="318604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49">
              <a:extLst>
                <a:ext uri="{FF2B5EF4-FFF2-40B4-BE49-F238E27FC236}">
                  <a16:creationId xmlns:a16="http://schemas.microsoft.com/office/drawing/2014/main" id="{CA0ECA5A-2C52-4A35-9066-80A01F7E08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8344" y="29193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62">
              <a:extLst>
                <a:ext uri="{FF2B5EF4-FFF2-40B4-BE49-F238E27FC236}">
                  <a16:creationId xmlns:a16="http://schemas.microsoft.com/office/drawing/2014/main" id="{3969E6EE-0CB6-4C99-A3B8-422FBD6D3A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3486" y="3855812"/>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63">
              <a:extLst>
                <a:ext uri="{FF2B5EF4-FFF2-40B4-BE49-F238E27FC236}">
                  <a16:creationId xmlns:a16="http://schemas.microsoft.com/office/drawing/2014/main" id="{A2C89BE4-E8EA-4862-A49F-74E984B419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1370" y="2668238"/>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64">
              <a:extLst>
                <a:ext uri="{FF2B5EF4-FFF2-40B4-BE49-F238E27FC236}">
                  <a16:creationId xmlns:a16="http://schemas.microsoft.com/office/drawing/2014/main" id="{78DD5330-374E-43EA-B7D6-10BA1F2762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37469" y="409882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65">
              <a:extLst>
                <a:ext uri="{FF2B5EF4-FFF2-40B4-BE49-F238E27FC236}">
                  <a16:creationId xmlns:a16="http://schemas.microsoft.com/office/drawing/2014/main" id="{EBC8CDE9-3229-43F8-A3C1-47A48F36B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2788" y="2976026"/>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66">
              <a:extLst>
                <a:ext uri="{FF2B5EF4-FFF2-40B4-BE49-F238E27FC236}">
                  <a16:creationId xmlns:a16="http://schemas.microsoft.com/office/drawing/2014/main" id="{623FE43E-D941-409A-8679-EACA240146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259" y="1396948"/>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67">
              <a:extLst>
                <a:ext uri="{FF2B5EF4-FFF2-40B4-BE49-F238E27FC236}">
                  <a16:creationId xmlns:a16="http://schemas.microsoft.com/office/drawing/2014/main" id="{1240FB87-B56D-42D4-BB5C-D35C7FB391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8495" y="2174398"/>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8">
              <a:extLst>
                <a:ext uri="{FF2B5EF4-FFF2-40B4-BE49-F238E27FC236}">
                  <a16:creationId xmlns:a16="http://schemas.microsoft.com/office/drawing/2014/main" id="{0E8F864D-8E69-4D35-9BEA-5BC7B0319F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3642" y="35114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9">
              <a:extLst>
                <a:ext uri="{FF2B5EF4-FFF2-40B4-BE49-F238E27FC236}">
                  <a16:creationId xmlns:a16="http://schemas.microsoft.com/office/drawing/2014/main" id="{961ED267-A8A8-4A92-AA7D-130EF69D79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142" y="1114703"/>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0">
              <a:extLst>
                <a:ext uri="{FF2B5EF4-FFF2-40B4-BE49-F238E27FC236}">
                  <a16:creationId xmlns:a16="http://schemas.microsoft.com/office/drawing/2014/main" id="{D73E611B-EF5E-4E4B-93BA-0BAD56982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221" y="558865"/>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1">
              <a:extLst>
                <a:ext uri="{FF2B5EF4-FFF2-40B4-BE49-F238E27FC236}">
                  <a16:creationId xmlns:a16="http://schemas.microsoft.com/office/drawing/2014/main" id="{6A5AADC7-B0CE-4F14-A4FE-B5F852D412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6891" y="1656570"/>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2">
              <a:extLst>
                <a:ext uri="{FF2B5EF4-FFF2-40B4-BE49-F238E27FC236}">
                  <a16:creationId xmlns:a16="http://schemas.microsoft.com/office/drawing/2014/main" id="{150B1A56-3AEB-4922-A18D-15B3A9E911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0154" y="188342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3">
              <a:extLst>
                <a:ext uri="{FF2B5EF4-FFF2-40B4-BE49-F238E27FC236}">
                  <a16:creationId xmlns:a16="http://schemas.microsoft.com/office/drawing/2014/main" id="{93CB2ECB-40C7-4CFF-8B96-49D84DBDED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5028" y="2389592"/>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74">
              <a:extLst>
                <a:ext uri="{FF2B5EF4-FFF2-40B4-BE49-F238E27FC236}">
                  <a16:creationId xmlns:a16="http://schemas.microsoft.com/office/drawing/2014/main" id="{77082064-D677-4175-9DF3-4AAA29246B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81126" y="77258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75">
              <a:extLst>
                <a:ext uri="{FF2B5EF4-FFF2-40B4-BE49-F238E27FC236}">
                  <a16:creationId xmlns:a16="http://schemas.microsoft.com/office/drawing/2014/main" id="{793C90AC-25CB-4BA8-BA64-3BE8674DB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978" y="43606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77">
              <a:extLst>
                <a:ext uri="{FF2B5EF4-FFF2-40B4-BE49-F238E27FC236}">
                  <a16:creationId xmlns:a16="http://schemas.microsoft.com/office/drawing/2014/main" id="{B559AEC6-6EB2-4DB6-AC71-4288F29C33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6692" y="31996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5">
              <a:extLst>
                <a:ext uri="{FF2B5EF4-FFF2-40B4-BE49-F238E27FC236}">
                  <a16:creationId xmlns:a16="http://schemas.microsoft.com/office/drawing/2014/main" id="{FA44E75F-1E67-4CE5-9031-B51E54BBD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360" y="349754"/>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7">
              <a:extLst>
                <a:ext uri="{FF2B5EF4-FFF2-40B4-BE49-F238E27FC236}">
                  <a16:creationId xmlns:a16="http://schemas.microsoft.com/office/drawing/2014/main" id="{5FAED826-72E1-4FD0-B991-CA76C09309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9792" y="13324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88">
              <a:extLst>
                <a:ext uri="{FF2B5EF4-FFF2-40B4-BE49-F238E27FC236}">
                  <a16:creationId xmlns:a16="http://schemas.microsoft.com/office/drawing/2014/main" id="{84FB6649-2CD7-4260-B0FC-6D2AE035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7724" y="117088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91">
              <a:extLst>
                <a:ext uri="{FF2B5EF4-FFF2-40B4-BE49-F238E27FC236}">
                  <a16:creationId xmlns:a16="http://schemas.microsoft.com/office/drawing/2014/main" id="{549A4CFC-747E-4FF8-B1CB-3878D0F67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6185" y="4035772"/>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92">
              <a:extLst>
                <a:ext uri="{FF2B5EF4-FFF2-40B4-BE49-F238E27FC236}">
                  <a16:creationId xmlns:a16="http://schemas.microsoft.com/office/drawing/2014/main" id="{926EB012-839E-4A90-8339-873848A70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991" y="43581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93">
              <a:extLst>
                <a:ext uri="{FF2B5EF4-FFF2-40B4-BE49-F238E27FC236}">
                  <a16:creationId xmlns:a16="http://schemas.microsoft.com/office/drawing/2014/main" id="{6D11170A-0249-475C-8E0C-0B794CB951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2" y="351703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94">
              <a:extLst>
                <a:ext uri="{FF2B5EF4-FFF2-40B4-BE49-F238E27FC236}">
                  <a16:creationId xmlns:a16="http://schemas.microsoft.com/office/drawing/2014/main" id="{19D2AE1F-D795-4379-8688-1424DF2CB0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3042" y="1411186"/>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95">
              <a:extLst>
                <a:ext uri="{FF2B5EF4-FFF2-40B4-BE49-F238E27FC236}">
                  <a16:creationId xmlns:a16="http://schemas.microsoft.com/office/drawing/2014/main" id="{5BBCD765-B709-48E1-83D4-A27FE1A93D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5073" y="37439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6">
              <a:extLst>
                <a:ext uri="{FF2B5EF4-FFF2-40B4-BE49-F238E27FC236}">
                  <a16:creationId xmlns:a16="http://schemas.microsoft.com/office/drawing/2014/main" id="{EB89A6EA-89CC-47C5-B923-048A0F93A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443" y="319750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7">
              <a:extLst>
                <a:ext uri="{FF2B5EF4-FFF2-40B4-BE49-F238E27FC236}">
                  <a16:creationId xmlns:a16="http://schemas.microsoft.com/office/drawing/2014/main" id="{70AB87C5-FC79-4517-89A3-88FB0D041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174" y="2106723"/>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8">
              <a:extLst>
                <a:ext uri="{FF2B5EF4-FFF2-40B4-BE49-F238E27FC236}">
                  <a16:creationId xmlns:a16="http://schemas.microsoft.com/office/drawing/2014/main" id="{374FDB0C-76EC-43C7-B107-3307B2AEF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17760" y="253648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9">
              <a:extLst>
                <a:ext uri="{FF2B5EF4-FFF2-40B4-BE49-F238E27FC236}">
                  <a16:creationId xmlns:a16="http://schemas.microsoft.com/office/drawing/2014/main" id="{4982B2F4-4898-4A23-BEC7-E2AD33BB0E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03085" y="22861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00">
              <a:extLst>
                <a:ext uri="{FF2B5EF4-FFF2-40B4-BE49-F238E27FC236}">
                  <a16:creationId xmlns:a16="http://schemas.microsoft.com/office/drawing/2014/main" id="{AB2B45CE-3C84-4FE3-8409-31C49E8285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4851" y="289335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1">
              <a:extLst>
                <a:ext uri="{FF2B5EF4-FFF2-40B4-BE49-F238E27FC236}">
                  <a16:creationId xmlns:a16="http://schemas.microsoft.com/office/drawing/2014/main" id="{48A088C2-5E77-4673-A7D7-8E46E7D3D5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387" y="16973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02">
              <a:extLst>
                <a:ext uri="{FF2B5EF4-FFF2-40B4-BE49-F238E27FC236}">
                  <a16:creationId xmlns:a16="http://schemas.microsoft.com/office/drawing/2014/main" id="{9642E919-6BCB-41DA-AAAE-3F123486DE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51044" y="1119054"/>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03">
              <a:extLst>
                <a:ext uri="{FF2B5EF4-FFF2-40B4-BE49-F238E27FC236}">
                  <a16:creationId xmlns:a16="http://schemas.microsoft.com/office/drawing/2014/main" id="{5AA62CEA-121A-4FF6-8B2E-196D225C4A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8641" y="845367"/>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4">
              <a:extLst>
                <a:ext uri="{FF2B5EF4-FFF2-40B4-BE49-F238E27FC236}">
                  <a16:creationId xmlns:a16="http://schemas.microsoft.com/office/drawing/2014/main" id="{E496206E-9EDD-47A7-BAD9-4460167BC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66993" y="441156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13">
              <a:extLst>
                <a:ext uri="{FF2B5EF4-FFF2-40B4-BE49-F238E27FC236}">
                  <a16:creationId xmlns:a16="http://schemas.microsoft.com/office/drawing/2014/main" id="{9FD93BF0-96C1-4231-8230-3C1A33BBA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2993" y="2020378"/>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14">
              <a:extLst>
                <a:ext uri="{FF2B5EF4-FFF2-40B4-BE49-F238E27FC236}">
                  <a16:creationId xmlns:a16="http://schemas.microsoft.com/office/drawing/2014/main" id="{D7F3D675-753D-4312-87A9-040E98F8F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3133" y="325732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5">
              <a:extLst>
                <a:ext uri="{FF2B5EF4-FFF2-40B4-BE49-F238E27FC236}">
                  <a16:creationId xmlns:a16="http://schemas.microsoft.com/office/drawing/2014/main" id="{7D09B9D8-373A-417E-A5B0-8AEF1F237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8846" y="25944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7">
              <a:extLst>
                <a:ext uri="{FF2B5EF4-FFF2-40B4-BE49-F238E27FC236}">
                  <a16:creationId xmlns:a16="http://schemas.microsoft.com/office/drawing/2014/main" id="{CBBBD0AC-7990-427B-BE17-2C8D66D559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0644" y="89879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8">
              <a:extLst>
                <a:ext uri="{FF2B5EF4-FFF2-40B4-BE49-F238E27FC236}">
                  <a16:creationId xmlns:a16="http://schemas.microsoft.com/office/drawing/2014/main" id="{93003F2B-C96E-47B5-B7E2-E5B05ED4DD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7164" y="230530"/>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9">
              <a:extLst>
                <a:ext uri="{FF2B5EF4-FFF2-40B4-BE49-F238E27FC236}">
                  <a16:creationId xmlns:a16="http://schemas.microsoft.com/office/drawing/2014/main" id="{C4F54194-E568-4482-9066-F67B8FF74B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4035" y="44423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8">
              <a:extLst>
                <a:ext uri="{FF2B5EF4-FFF2-40B4-BE49-F238E27FC236}">
                  <a16:creationId xmlns:a16="http://schemas.microsoft.com/office/drawing/2014/main" id="{8F0F7188-5F84-4C7B-B78A-BF32127EA0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620" y="651663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8">
              <a:extLst>
                <a:ext uri="{FF2B5EF4-FFF2-40B4-BE49-F238E27FC236}">
                  <a16:creationId xmlns:a16="http://schemas.microsoft.com/office/drawing/2014/main" id="{4F8239CD-C1A6-4DD8-8B1D-FE18CE85E9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9481" y="669622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Video 3" descr="Hanging Animal Toys">
            <a:extLst>
              <a:ext uri="{FF2B5EF4-FFF2-40B4-BE49-F238E27FC236}">
                <a16:creationId xmlns:a16="http://schemas.microsoft.com/office/drawing/2014/main" id="{370631CD-8ED2-9BC2-3F61-E412A786A457}"/>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1" b="283"/>
          <a:stretch>
            <a:fillRect/>
          </a:stretch>
        </p:blipFill>
        <p:spPr>
          <a:xfrm>
            <a:off x="6317560" y="2168100"/>
            <a:ext cx="4765855" cy="2673179"/>
          </a:xfrm>
          <a:prstGeom prst="rect">
            <a:avLst/>
          </a:prstGeom>
        </p:spPr>
      </p:pic>
    </p:spTree>
    <p:extLst>
      <p:ext uri="{BB962C8B-B14F-4D97-AF65-F5344CB8AC3E}">
        <p14:creationId xmlns:p14="http://schemas.microsoft.com/office/powerpoint/2010/main" val="3464008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8">
            <a:extLst>
              <a:ext uri="{FF2B5EF4-FFF2-40B4-BE49-F238E27FC236}">
                <a16:creationId xmlns:a16="http://schemas.microsoft.com/office/drawing/2014/main" id="{F1FA5EE8-8FDF-4249-8FBE-5EE4A41B3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029900" y="27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13">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5267"/>
            <a:ext cx="5300328"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65AD1C-7B0D-09DE-ED47-477E50839936}"/>
              </a:ext>
            </a:extLst>
          </p:cNvPr>
          <p:cNvSpPr>
            <a:spLocks noGrp="1"/>
          </p:cNvSpPr>
          <p:nvPr>
            <p:ph type="title"/>
          </p:nvPr>
        </p:nvSpPr>
        <p:spPr>
          <a:xfrm>
            <a:off x="781493" y="1371601"/>
            <a:ext cx="3934047" cy="4114800"/>
          </a:xfrm>
        </p:spPr>
        <p:txBody>
          <a:bodyPr>
            <a:normAutofit/>
          </a:bodyPr>
          <a:lstStyle/>
          <a:p>
            <a:pPr algn="ctr"/>
            <a:r>
              <a:rPr lang="en-GB" dirty="0"/>
              <a:t>What is The First 1000 Days </a:t>
            </a:r>
            <a:endParaRPr lang="en-GB"/>
          </a:p>
        </p:txBody>
      </p:sp>
      <p:pic>
        <p:nvPicPr>
          <p:cNvPr id="5" name="Picture 4">
            <a:extLst>
              <a:ext uri="{FF2B5EF4-FFF2-40B4-BE49-F238E27FC236}">
                <a16:creationId xmlns:a16="http://schemas.microsoft.com/office/drawing/2014/main" id="{150AD3B0-DA65-F08A-79DC-73D34D78506C}"/>
              </a:ext>
            </a:extLst>
          </p:cNvPr>
          <p:cNvPicPr>
            <a:picLocks noChangeAspect="1"/>
          </p:cNvPicPr>
          <p:nvPr/>
        </p:nvPicPr>
        <p:blipFill>
          <a:blip r:embed="rId3">
            <a:alphaModFix/>
          </a:blip>
          <a:stretch>
            <a:fillRect/>
          </a:stretch>
        </p:blipFill>
        <p:spPr>
          <a:xfrm>
            <a:off x="5921116" y="691117"/>
            <a:ext cx="5191350" cy="2128453"/>
          </a:xfrm>
          <a:prstGeom prst="rect">
            <a:avLst/>
          </a:prstGeom>
        </p:spPr>
      </p:pic>
      <p:sp>
        <p:nvSpPr>
          <p:cNvPr id="3" name="Content Placeholder 2">
            <a:extLst>
              <a:ext uri="{FF2B5EF4-FFF2-40B4-BE49-F238E27FC236}">
                <a16:creationId xmlns:a16="http://schemas.microsoft.com/office/drawing/2014/main" id="{4DE9B8E2-C60D-9228-28A6-2BBADB48825D}"/>
              </a:ext>
            </a:extLst>
          </p:cNvPr>
          <p:cNvSpPr>
            <a:spLocks noGrp="1"/>
          </p:cNvSpPr>
          <p:nvPr>
            <p:ph idx="1"/>
          </p:nvPr>
        </p:nvSpPr>
        <p:spPr>
          <a:xfrm>
            <a:off x="5921116" y="3184015"/>
            <a:ext cx="5489392" cy="2982868"/>
          </a:xfrm>
        </p:spPr>
        <p:txBody>
          <a:bodyPr>
            <a:normAutofit/>
          </a:bodyPr>
          <a:lstStyle/>
          <a:p>
            <a:pPr marL="0" indent="0">
              <a:lnSpc>
                <a:spcPct val="140000"/>
              </a:lnSpc>
              <a:buNone/>
            </a:pPr>
            <a:r>
              <a:rPr lang="en-US" sz="1400" dirty="0"/>
              <a:t>The first 1000 days of life refer to the period of conception to the age of two (Department of Health, 2025). This stage in life is widely </a:t>
            </a:r>
            <a:r>
              <a:rPr lang="en-US" sz="1400" dirty="0" err="1"/>
              <a:t>recognised</a:t>
            </a:r>
            <a:r>
              <a:rPr lang="en-US" sz="1400" dirty="0"/>
              <a:t> as a critical window for physical, cognitive, emotional, and social development. Experiences during this period have long-term consequences, with positive early environments being correlated with improved health and overall life outcomes. Conversely, exposure to trauma during this time increases the risk of developmental delays and long-term disadvantage (House of Commons, 2019). </a:t>
            </a:r>
            <a:endParaRPr lang="en-GB" sz="1400" dirty="0"/>
          </a:p>
        </p:txBody>
      </p:sp>
      <p:sp>
        <p:nvSpPr>
          <p:cNvPr id="6" name="TextBox 5">
            <a:extLst>
              <a:ext uri="{FF2B5EF4-FFF2-40B4-BE49-F238E27FC236}">
                <a16:creationId xmlns:a16="http://schemas.microsoft.com/office/drawing/2014/main" id="{0B957F1E-5F27-43A9-C43C-2390589732D0}"/>
              </a:ext>
            </a:extLst>
          </p:cNvPr>
          <p:cNvSpPr txBox="1"/>
          <p:nvPr/>
        </p:nvSpPr>
        <p:spPr>
          <a:xfrm>
            <a:off x="9648668" y="2784264"/>
            <a:ext cx="2233535" cy="584775"/>
          </a:xfrm>
          <a:prstGeom prst="rect">
            <a:avLst/>
          </a:prstGeom>
          <a:noFill/>
        </p:spPr>
        <p:txBody>
          <a:bodyPr wrap="square" rtlCol="0">
            <a:spAutoFit/>
          </a:bodyPr>
          <a:lstStyle/>
          <a:p>
            <a:r>
              <a:rPr lang="en-GB" sz="1400" dirty="0"/>
              <a:t>Goncalves, 2024</a:t>
            </a:r>
            <a:br>
              <a:rPr lang="en-GB" dirty="0"/>
            </a:br>
            <a:endParaRPr lang="en-GB" dirty="0"/>
          </a:p>
        </p:txBody>
      </p:sp>
    </p:spTree>
    <p:extLst>
      <p:ext uri="{BB962C8B-B14F-4D97-AF65-F5344CB8AC3E}">
        <p14:creationId xmlns:p14="http://schemas.microsoft.com/office/powerpoint/2010/main" val="774228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8306094A-D982-4CB3-92F4-01F37B4DB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09ECE57F-2086-4DF3-B63E-98E7849E2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67"/>
            <a:ext cx="821778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BB72CA-A0B2-EB32-57FB-DDA606B80F09}"/>
              </a:ext>
            </a:extLst>
          </p:cNvPr>
          <p:cNvSpPr>
            <a:spLocks noGrp="1"/>
          </p:cNvSpPr>
          <p:nvPr>
            <p:ph type="title"/>
          </p:nvPr>
        </p:nvSpPr>
        <p:spPr>
          <a:xfrm>
            <a:off x="1073811" y="571500"/>
            <a:ext cx="6767701" cy="1257300"/>
          </a:xfrm>
        </p:spPr>
        <p:txBody>
          <a:bodyPr>
            <a:normAutofit/>
          </a:bodyPr>
          <a:lstStyle/>
          <a:p>
            <a:r>
              <a:rPr lang="en-GB" dirty="0"/>
              <a:t>Why Is It Important?</a:t>
            </a:r>
          </a:p>
        </p:txBody>
      </p:sp>
      <p:pic>
        <p:nvPicPr>
          <p:cNvPr id="1032" name="Picture 8">
            <a:extLst>
              <a:ext uri="{FF2B5EF4-FFF2-40B4-BE49-F238E27FC236}">
                <a16:creationId xmlns:a16="http://schemas.microsoft.com/office/drawing/2014/main" id="{5D206D16-1C27-A64D-C4D2-5E7AE2970F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123860" y="4091212"/>
            <a:ext cx="1940539" cy="133412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AE33772-BE58-59AA-FBA6-10DE5E995F14}"/>
              </a:ext>
            </a:extLst>
          </p:cNvPr>
          <p:cNvSpPr>
            <a:spLocks noGrp="1"/>
          </p:cNvSpPr>
          <p:nvPr>
            <p:ph idx="1"/>
          </p:nvPr>
        </p:nvSpPr>
        <p:spPr>
          <a:xfrm>
            <a:off x="1073813" y="1871330"/>
            <a:ext cx="6544416" cy="4110370"/>
          </a:xfrm>
        </p:spPr>
        <p:txBody>
          <a:bodyPr>
            <a:normAutofit/>
          </a:bodyPr>
          <a:lstStyle/>
          <a:p>
            <a:pPr marL="0" indent="0">
              <a:lnSpc>
                <a:spcPct val="140000"/>
              </a:lnSpc>
              <a:buNone/>
            </a:pPr>
            <a:r>
              <a:rPr lang="en-GB" sz="1400"/>
              <a:t>Nutrition and Physical Development</a:t>
            </a:r>
          </a:p>
          <a:p>
            <a:pPr marL="0" indent="0">
              <a:lnSpc>
                <a:spcPct val="140000"/>
              </a:lnSpc>
              <a:spcBef>
                <a:spcPts val="0"/>
              </a:spcBef>
              <a:buNone/>
            </a:pPr>
            <a:r>
              <a:rPr lang="en-US" sz="1400" dirty="0"/>
              <a:t>Nutrition during pregnancy plays a fundamental role in </a:t>
            </a:r>
            <a:r>
              <a:rPr lang="en-US" sz="1400" dirty="0" err="1"/>
              <a:t>foetal</a:t>
            </a:r>
            <a:r>
              <a:rPr lang="en-US" sz="1400" dirty="0"/>
              <a:t> growth and development. </a:t>
            </a:r>
            <a:r>
              <a:rPr lang="en-US" sz="1400" dirty="0" err="1"/>
              <a:t>Karakochuk</a:t>
            </a:r>
            <a:r>
              <a:rPr lang="en-US" sz="1400" dirty="0"/>
              <a:t> </a:t>
            </a:r>
            <a:r>
              <a:rPr lang="en-US" sz="1400" i="1" dirty="0"/>
              <a:t>et al. (</a:t>
            </a:r>
            <a:r>
              <a:rPr lang="en-US" sz="1400" dirty="0"/>
              <a:t>2018., p.8) highlight that maternal nutrient intake influences cell differentiation, implantation, and organ development, all of which are regulated by vitamins and minerals.  </a:t>
            </a:r>
            <a:endParaRPr lang="en-US" sz="1400"/>
          </a:p>
          <a:p>
            <a:pPr marL="0" indent="0">
              <a:lnSpc>
                <a:spcPct val="140000"/>
              </a:lnSpc>
              <a:spcBef>
                <a:spcPts val="0"/>
              </a:spcBef>
              <a:buNone/>
            </a:pPr>
            <a:r>
              <a:rPr lang="en-US" sz="1400" dirty="0"/>
              <a:t>These Include </a:t>
            </a:r>
            <a:endParaRPr lang="en-US" sz="1400"/>
          </a:p>
          <a:p>
            <a:pPr fontAlgn="base">
              <a:lnSpc>
                <a:spcPct val="140000"/>
              </a:lnSpc>
            </a:pPr>
            <a:r>
              <a:rPr lang="en-GB" sz="1400" dirty="0"/>
              <a:t>Folic acid – prevents neural defects </a:t>
            </a:r>
            <a:endParaRPr lang="en-GB" sz="1400"/>
          </a:p>
          <a:p>
            <a:pPr fontAlgn="base">
              <a:lnSpc>
                <a:spcPct val="140000"/>
              </a:lnSpc>
            </a:pPr>
            <a:r>
              <a:rPr lang="en-GB" sz="1400" dirty="0"/>
              <a:t>Omega 3’s – brain and eye development  </a:t>
            </a:r>
            <a:endParaRPr lang="en-GB" sz="1400"/>
          </a:p>
          <a:p>
            <a:pPr fontAlgn="base">
              <a:lnSpc>
                <a:spcPct val="140000"/>
              </a:lnSpc>
            </a:pPr>
            <a:r>
              <a:rPr lang="en-GB" sz="1400" dirty="0"/>
              <a:t>Iron – red blood cells and placenta </a:t>
            </a:r>
            <a:endParaRPr lang="en-GB" sz="1400"/>
          </a:p>
          <a:p>
            <a:pPr fontAlgn="base">
              <a:lnSpc>
                <a:spcPct val="140000"/>
              </a:lnSpc>
            </a:pPr>
            <a:r>
              <a:rPr lang="en-GB" sz="1400" dirty="0"/>
              <a:t>Vitamin D – bone, teeth, and muscles  </a:t>
            </a:r>
            <a:endParaRPr lang="en-GB" sz="1400"/>
          </a:p>
          <a:p>
            <a:pPr fontAlgn="base">
              <a:lnSpc>
                <a:spcPct val="140000"/>
              </a:lnSpc>
            </a:pPr>
            <a:r>
              <a:rPr lang="en-GB" sz="1400" dirty="0"/>
              <a:t>Iodine  - brain Development (British Nutrition Foundation, 2016) </a:t>
            </a:r>
            <a:endParaRPr lang="en-GB" sz="1400"/>
          </a:p>
          <a:p>
            <a:pPr>
              <a:lnSpc>
                <a:spcPct val="140000"/>
              </a:lnSpc>
              <a:spcBef>
                <a:spcPts val="0"/>
              </a:spcBef>
            </a:pPr>
            <a:endParaRPr lang="en-GB" sz="1400"/>
          </a:p>
        </p:txBody>
      </p:sp>
      <p:pic>
        <p:nvPicPr>
          <p:cNvPr id="1028" name="Picture 4">
            <a:extLst>
              <a:ext uri="{FF2B5EF4-FFF2-40B4-BE49-F238E27FC236}">
                <a16:creationId xmlns:a16="http://schemas.microsoft.com/office/drawing/2014/main" id="{F8D4DA66-CDA9-3D21-0F37-363F9004762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862043" y="1328621"/>
            <a:ext cx="2202356" cy="147007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7156DB80-492E-EA28-0A53-F8B6BC48A4A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231853" y="44898"/>
            <a:ext cx="2202356" cy="12388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06C2E9AC-CA64-4336-608E-3BCF02D944BF}"/>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264350" y="2843592"/>
            <a:ext cx="1940539" cy="1251648"/>
          </a:xfrm>
          <a:prstGeom prst="rect">
            <a:avLst/>
          </a:prstGeom>
          <a:noFill/>
          <a:extLst>
            <a:ext uri="{909E8E84-426E-40DD-AFC4-6F175D3DCCD1}">
              <a14:hiddenFill xmlns:a14="http://schemas.microsoft.com/office/drawing/2010/main">
                <a:solidFill>
                  <a:srgbClr val="FFFFFF"/>
                </a:solidFill>
              </a14:hiddenFill>
            </a:ext>
          </a:extLst>
        </p:spPr>
      </p:pic>
      <p:sp>
        <p:nvSpPr>
          <p:cNvPr id="1041" name="Freeform 30">
            <a:extLst>
              <a:ext uri="{FF2B5EF4-FFF2-40B4-BE49-F238E27FC236}">
                <a16:creationId xmlns:a16="http://schemas.microsoft.com/office/drawing/2014/main" id="{C3A18F61-CBDC-4DE6-A3D1-9A25DD2E3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973263"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pic>
        <p:nvPicPr>
          <p:cNvPr id="1036" name="Picture 12" descr="Iodine in pregnancy">
            <a:extLst>
              <a:ext uri="{FF2B5EF4-FFF2-40B4-BE49-F238E27FC236}">
                <a16:creationId xmlns:a16="http://schemas.microsoft.com/office/drawing/2014/main" id="{DD3ADB70-835F-12DB-5477-E7AC7AFADF2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64350" y="5482431"/>
            <a:ext cx="2511371" cy="13184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FF19D50-7516-3365-2ACD-7A95A601C7BA}"/>
              </a:ext>
            </a:extLst>
          </p:cNvPr>
          <p:cNvSpPr txBox="1"/>
          <p:nvPr/>
        </p:nvSpPr>
        <p:spPr>
          <a:xfrm>
            <a:off x="10367633" y="730368"/>
            <a:ext cx="1452991" cy="430887"/>
          </a:xfrm>
          <a:prstGeom prst="rect">
            <a:avLst/>
          </a:prstGeom>
          <a:noFill/>
        </p:spPr>
        <p:txBody>
          <a:bodyPr wrap="square" rtlCol="0">
            <a:spAutoFit/>
          </a:bodyPr>
          <a:lstStyle/>
          <a:p>
            <a:r>
              <a:rPr lang="en-GB" sz="1100" dirty="0"/>
              <a:t>Affinity Health, 2022</a:t>
            </a:r>
          </a:p>
        </p:txBody>
      </p:sp>
      <p:sp>
        <p:nvSpPr>
          <p:cNvPr id="7" name="TextBox 6">
            <a:extLst>
              <a:ext uri="{FF2B5EF4-FFF2-40B4-BE49-F238E27FC236}">
                <a16:creationId xmlns:a16="http://schemas.microsoft.com/office/drawing/2014/main" id="{171B0A66-BD7E-9319-2697-E79BBA0599BF}"/>
              </a:ext>
            </a:extLst>
          </p:cNvPr>
          <p:cNvSpPr txBox="1"/>
          <p:nvPr/>
        </p:nvSpPr>
        <p:spPr>
          <a:xfrm>
            <a:off x="10617592" y="2766788"/>
            <a:ext cx="1597693" cy="261610"/>
          </a:xfrm>
          <a:prstGeom prst="rect">
            <a:avLst/>
          </a:prstGeom>
          <a:noFill/>
        </p:spPr>
        <p:txBody>
          <a:bodyPr wrap="square" rtlCol="0">
            <a:spAutoFit/>
          </a:bodyPr>
          <a:lstStyle/>
          <a:p>
            <a:r>
              <a:rPr lang="en-GB" sz="1100" dirty="0"/>
              <a:t>Made for Mums, 2026</a:t>
            </a:r>
          </a:p>
        </p:txBody>
      </p:sp>
      <p:sp>
        <p:nvSpPr>
          <p:cNvPr id="8" name="TextBox 7">
            <a:extLst>
              <a:ext uri="{FF2B5EF4-FFF2-40B4-BE49-F238E27FC236}">
                <a16:creationId xmlns:a16="http://schemas.microsoft.com/office/drawing/2014/main" id="{D0F4C2C0-E7F0-DC6B-DE8C-57778D4484B3}"/>
              </a:ext>
            </a:extLst>
          </p:cNvPr>
          <p:cNvSpPr txBox="1"/>
          <p:nvPr/>
        </p:nvSpPr>
        <p:spPr>
          <a:xfrm>
            <a:off x="8231853" y="4091212"/>
            <a:ext cx="1764406" cy="261610"/>
          </a:xfrm>
          <a:prstGeom prst="rect">
            <a:avLst/>
          </a:prstGeom>
          <a:noFill/>
        </p:spPr>
        <p:txBody>
          <a:bodyPr wrap="square" rtlCol="0">
            <a:spAutoFit/>
          </a:bodyPr>
          <a:lstStyle/>
          <a:p>
            <a:r>
              <a:rPr lang="en-GB" sz="1100" dirty="0"/>
              <a:t>Mamy Poko, 2023</a:t>
            </a:r>
          </a:p>
        </p:txBody>
      </p:sp>
      <p:sp>
        <p:nvSpPr>
          <p:cNvPr id="9" name="TextBox 8">
            <a:extLst>
              <a:ext uri="{FF2B5EF4-FFF2-40B4-BE49-F238E27FC236}">
                <a16:creationId xmlns:a16="http://schemas.microsoft.com/office/drawing/2014/main" id="{9A535E8E-9FF7-47D0-1C4C-04163D70027E}"/>
              </a:ext>
            </a:extLst>
          </p:cNvPr>
          <p:cNvSpPr txBox="1"/>
          <p:nvPr/>
        </p:nvSpPr>
        <p:spPr>
          <a:xfrm>
            <a:off x="10775721" y="5482431"/>
            <a:ext cx="1462849" cy="430887"/>
          </a:xfrm>
          <a:prstGeom prst="rect">
            <a:avLst/>
          </a:prstGeom>
          <a:noFill/>
        </p:spPr>
        <p:txBody>
          <a:bodyPr wrap="square" rtlCol="0">
            <a:spAutoFit/>
          </a:bodyPr>
          <a:lstStyle/>
          <a:p>
            <a:r>
              <a:rPr lang="en-GB" sz="1100" dirty="0" err="1"/>
              <a:t>Cloudnine</a:t>
            </a:r>
            <a:r>
              <a:rPr lang="en-GB" sz="1100" dirty="0"/>
              <a:t> Team, 2020</a:t>
            </a:r>
          </a:p>
        </p:txBody>
      </p:sp>
      <p:sp>
        <p:nvSpPr>
          <p:cNvPr id="11" name="TextBox 10">
            <a:extLst>
              <a:ext uri="{FF2B5EF4-FFF2-40B4-BE49-F238E27FC236}">
                <a16:creationId xmlns:a16="http://schemas.microsoft.com/office/drawing/2014/main" id="{72D40739-C44F-91A1-9A89-37ED754A5AAD}"/>
              </a:ext>
            </a:extLst>
          </p:cNvPr>
          <p:cNvSpPr txBox="1"/>
          <p:nvPr/>
        </p:nvSpPr>
        <p:spPr>
          <a:xfrm>
            <a:off x="10775721" y="6388193"/>
            <a:ext cx="1570462" cy="276999"/>
          </a:xfrm>
          <a:prstGeom prst="rect">
            <a:avLst/>
          </a:prstGeom>
          <a:noFill/>
        </p:spPr>
        <p:txBody>
          <a:bodyPr wrap="square" rtlCol="0">
            <a:spAutoFit/>
          </a:bodyPr>
          <a:lstStyle/>
          <a:p>
            <a:r>
              <a:rPr lang="en-GB" sz="1200" dirty="0"/>
              <a:t>Warren, 2022</a:t>
            </a:r>
          </a:p>
        </p:txBody>
      </p:sp>
    </p:spTree>
    <p:extLst>
      <p:ext uri="{BB962C8B-B14F-4D97-AF65-F5344CB8AC3E}">
        <p14:creationId xmlns:p14="http://schemas.microsoft.com/office/powerpoint/2010/main" val="246799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38F7A-B2B0-D2E4-A125-A143A61760B1}"/>
              </a:ext>
            </a:extLst>
          </p:cNvPr>
          <p:cNvSpPr>
            <a:spLocks noGrp="1"/>
          </p:cNvSpPr>
          <p:nvPr>
            <p:ph type="title"/>
          </p:nvPr>
        </p:nvSpPr>
        <p:spPr/>
        <p:txBody>
          <a:bodyPr/>
          <a:lstStyle/>
          <a:p>
            <a:r>
              <a:rPr lang="en-GB" dirty="0"/>
              <a:t>             Why Is It Important?</a:t>
            </a:r>
          </a:p>
        </p:txBody>
      </p:sp>
      <p:sp>
        <p:nvSpPr>
          <p:cNvPr id="3" name="Content Placeholder 2">
            <a:extLst>
              <a:ext uri="{FF2B5EF4-FFF2-40B4-BE49-F238E27FC236}">
                <a16:creationId xmlns:a16="http://schemas.microsoft.com/office/drawing/2014/main" id="{9E5D9A6E-BBC6-2B7C-BD08-F48D72A8C94F}"/>
              </a:ext>
            </a:extLst>
          </p:cNvPr>
          <p:cNvSpPr>
            <a:spLocks noGrp="1"/>
          </p:cNvSpPr>
          <p:nvPr>
            <p:ph idx="1"/>
          </p:nvPr>
        </p:nvSpPr>
        <p:spPr>
          <a:xfrm>
            <a:off x="482055" y="2604298"/>
            <a:ext cx="10809595" cy="4432487"/>
          </a:xfrm>
        </p:spPr>
        <p:txBody>
          <a:bodyPr>
            <a:normAutofit/>
          </a:bodyPr>
          <a:lstStyle/>
          <a:p>
            <a:pPr marL="0" indent="0">
              <a:buNone/>
            </a:pPr>
            <a:r>
              <a:rPr lang="en-GB" dirty="0"/>
              <a:t>Nutrition and physical development</a:t>
            </a:r>
          </a:p>
          <a:p>
            <a:pPr marL="0" indent="0" fontAlgn="base">
              <a:buNone/>
            </a:pPr>
            <a:r>
              <a:rPr lang="en-US" sz="1400" dirty="0"/>
              <a:t>Suri </a:t>
            </a:r>
            <a:r>
              <a:rPr lang="en-US" sz="1400" i="1" dirty="0"/>
              <a:t>et al </a:t>
            </a:r>
            <a:r>
              <a:rPr lang="en-US" sz="1400" dirty="0"/>
              <a:t>(2025, .p.1-2) mention that in the first 1000 days a child grows at an exceptional rate. Alongside nutrition, children require consistent healthcare, including antenatal appointments, postnatal check-ups, and appropriate </a:t>
            </a:r>
            <a:r>
              <a:rPr lang="en-US" sz="1400" dirty="0" err="1"/>
              <a:t>immunisations</a:t>
            </a:r>
            <a:r>
              <a:rPr lang="en-US" sz="1400" dirty="0"/>
              <a:t> to protect against preventable illnesses. A safe and stimulating living environment further supports emotional and cognitive development. </a:t>
            </a:r>
          </a:p>
          <a:p>
            <a:pPr marL="0" indent="0" fontAlgn="base">
              <a:buNone/>
            </a:pPr>
            <a:endParaRPr lang="en-US" sz="1400" dirty="0"/>
          </a:p>
          <a:p>
            <a:pPr marL="0" indent="0" fontAlgn="base">
              <a:buNone/>
            </a:pPr>
            <a:endParaRPr lang="en-US" sz="1400" dirty="0"/>
          </a:p>
          <a:p>
            <a:pPr marL="0" indent="0" fontAlgn="base">
              <a:buNone/>
            </a:pPr>
            <a:r>
              <a:rPr lang="en-US" sz="1400" dirty="0"/>
              <a:t>If a parent or caregiver fails to provide sufficient care during these first 1000 days the repercussions can be severe. </a:t>
            </a:r>
            <a:r>
              <a:rPr lang="en-US" sz="1400" dirty="0" err="1"/>
              <a:t>Capatani</a:t>
            </a:r>
            <a:r>
              <a:rPr lang="en-US" sz="1400" dirty="0"/>
              <a:t> </a:t>
            </a:r>
            <a:r>
              <a:rPr lang="en-US" sz="1400" i="1" dirty="0"/>
              <a:t>et al</a:t>
            </a:r>
            <a:r>
              <a:rPr lang="en-US" sz="1400" dirty="0"/>
              <a:t> (2023,. p. 172) shows that in these instances, lack of care during these early years place children at a disadvantage, leaving them less likely to reach their potential, and placing them at a higher risk of developing learning difficulties. </a:t>
            </a:r>
          </a:p>
          <a:p>
            <a:pPr marL="0" indent="0">
              <a:buNone/>
            </a:pPr>
            <a:endParaRPr lang="en-GB" dirty="0"/>
          </a:p>
        </p:txBody>
      </p:sp>
      <p:pic>
        <p:nvPicPr>
          <p:cNvPr id="2050" name="Picture 2">
            <a:extLst>
              <a:ext uri="{FF2B5EF4-FFF2-40B4-BE49-F238E27FC236}">
                <a16:creationId xmlns:a16="http://schemas.microsoft.com/office/drawing/2014/main" id="{D5C42E72-688F-B778-D940-5E2803909D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8381" y="204352"/>
            <a:ext cx="3520112" cy="19792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5AA5523-84B4-9295-7D5A-DD4789138590}"/>
              </a:ext>
            </a:extLst>
          </p:cNvPr>
          <p:cNvPicPr>
            <a:picLocks noChangeAspect="1"/>
          </p:cNvPicPr>
          <p:nvPr/>
        </p:nvPicPr>
        <p:blipFill>
          <a:blip r:embed="rId4"/>
          <a:stretch>
            <a:fillRect/>
          </a:stretch>
        </p:blipFill>
        <p:spPr>
          <a:xfrm>
            <a:off x="13461" y="82190"/>
            <a:ext cx="2949360" cy="2223541"/>
          </a:xfrm>
          <a:prstGeom prst="rect">
            <a:avLst/>
          </a:prstGeom>
        </p:spPr>
      </p:pic>
      <p:sp>
        <p:nvSpPr>
          <p:cNvPr id="5" name="TextBox 4">
            <a:extLst>
              <a:ext uri="{FF2B5EF4-FFF2-40B4-BE49-F238E27FC236}">
                <a16:creationId xmlns:a16="http://schemas.microsoft.com/office/drawing/2014/main" id="{DB32D738-3236-EF4D-72E2-22C3CAEF1F9A}"/>
              </a:ext>
            </a:extLst>
          </p:cNvPr>
          <p:cNvSpPr txBox="1"/>
          <p:nvPr/>
        </p:nvSpPr>
        <p:spPr>
          <a:xfrm>
            <a:off x="9818557" y="2305731"/>
            <a:ext cx="2069936" cy="369332"/>
          </a:xfrm>
          <a:prstGeom prst="rect">
            <a:avLst/>
          </a:prstGeom>
          <a:noFill/>
        </p:spPr>
        <p:txBody>
          <a:bodyPr wrap="square" rtlCol="0">
            <a:spAutoFit/>
          </a:bodyPr>
          <a:lstStyle/>
          <a:p>
            <a:r>
              <a:rPr lang="en-GB" dirty="0"/>
              <a:t>Every Mum, 2022</a:t>
            </a:r>
          </a:p>
        </p:txBody>
      </p:sp>
      <p:sp>
        <p:nvSpPr>
          <p:cNvPr id="6" name="TextBox 5">
            <a:extLst>
              <a:ext uri="{FF2B5EF4-FFF2-40B4-BE49-F238E27FC236}">
                <a16:creationId xmlns:a16="http://schemas.microsoft.com/office/drawing/2014/main" id="{36D35C16-67EF-E1ED-5436-12C1B0D465B3}"/>
              </a:ext>
            </a:extLst>
          </p:cNvPr>
          <p:cNvSpPr txBox="1"/>
          <p:nvPr/>
        </p:nvSpPr>
        <p:spPr>
          <a:xfrm>
            <a:off x="1069848" y="2305731"/>
            <a:ext cx="2632722" cy="307777"/>
          </a:xfrm>
          <a:prstGeom prst="rect">
            <a:avLst/>
          </a:prstGeom>
          <a:noFill/>
        </p:spPr>
        <p:txBody>
          <a:bodyPr wrap="square" rtlCol="0">
            <a:spAutoFit/>
          </a:bodyPr>
          <a:lstStyle/>
          <a:p>
            <a:r>
              <a:rPr lang="en-GB" sz="1400" dirty="0"/>
              <a:t>Reddy Medical Group, 2024</a:t>
            </a:r>
          </a:p>
        </p:txBody>
      </p:sp>
    </p:spTree>
    <p:extLst>
      <p:ext uri="{BB962C8B-B14F-4D97-AF65-F5344CB8AC3E}">
        <p14:creationId xmlns:p14="http://schemas.microsoft.com/office/powerpoint/2010/main" val="2345618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83322-F8D8-DD83-4854-7A41276FB9CD}"/>
              </a:ext>
            </a:extLst>
          </p:cNvPr>
          <p:cNvSpPr>
            <a:spLocks noGrp="1"/>
          </p:cNvSpPr>
          <p:nvPr>
            <p:ph type="title"/>
          </p:nvPr>
        </p:nvSpPr>
        <p:spPr>
          <a:xfrm>
            <a:off x="104931" y="134912"/>
            <a:ext cx="9634011" cy="1325563"/>
          </a:xfrm>
        </p:spPr>
        <p:txBody>
          <a:bodyPr/>
          <a:lstStyle/>
          <a:p>
            <a:r>
              <a:rPr lang="en-GB" dirty="0"/>
              <a:t>Pregnancy Timeline</a:t>
            </a:r>
          </a:p>
        </p:txBody>
      </p:sp>
      <p:sp>
        <p:nvSpPr>
          <p:cNvPr id="3" name="Content Placeholder 2">
            <a:extLst>
              <a:ext uri="{FF2B5EF4-FFF2-40B4-BE49-F238E27FC236}">
                <a16:creationId xmlns:a16="http://schemas.microsoft.com/office/drawing/2014/main" id="{4A7F9EAF-DBDA-F52A-27F9-738841C62DF0}"/>
              </a:ext>
            </a:extLst>
          </p:cNvPr>
          <p:cNvSpPr>
            <a:spLocks noGrp="1"/>
          </p:cNvSpPr>
          <p:nvPr>
            <p:ph idx="1"/>
          </p:nvPr>
        </p:nvSpPr>
        <p:spPr>
          <a:xfrm>
            <a:off x="104931" y="1259359"/>
            <a:ext cx="4514540" cy="2769988"/>
          </a:xfrm>
          <a:ln/>
        </p:spPr>
        <p:style>
          <a:lnRef idx="1">
            <a:schemeClr val="accent2"/>
          </a:lnRef>
          <a:fillRef idx="2">
            <a:schemeClr val="accent2"/>
          </a:fillRef>
          <a:effectRef idx="1">
            <a:schemeClr val="accent2"/>
          </a:effectRef>
          <a:fontRef idx="minor">
            <a:schemeClr val="dk1"/>
          </a:fontRef>
        </p:style>
        <p:txBody>
          <a:bodyPr>
            <a:normAutofit/>
          </a:bodyPr>
          <a:lstStyle/>
          <a:p>
            <a:pPr marL="0" indent="0" fontAlgn="base">
              <a:spcBef>
                <a:spcPts val="0"/>
              </a:spcBef>
              <a:buNone/>
            </a:pPr>
            <a:r>
              <a:rPr lang="en-US" sz="1200" u="sng" dirty="0"/>
              <a:t>1</a:t>
            </a:r>
            <a:r>
              <a:rPr lang="en-US" sz="1200" u="sng" baseline="30000" dirty="0"/>
              <a:t>st</a:t>
            </a:r>
            <a:r>
              <a:rPr lang="en-US" sz="1200" u="sng" dirty="0"/>
              <a:t> trimester (4-12 weeks)</a:t>
            </a:r>
            <a:r>
              <a:rPr lang="en-US" sz="1200" dirty="0"/>
              <a:t> </a:t>
            </a:r>
          </a:p>
          <a:p>
            <a:pPr marL="0" indent="0" fontAlgn="base">
              <a:spcBef>
                <a:spcPts val="0"/>
              </a:spcBef>
              <a:buNone/>
            </a:pPr>
            <a:r>
              <a:rPr lang="en-US" sz="1200" dirty="0"/>
              <a:t>-Embryo is formed and organs begin to develop </a:t>
            </a:r>
          </a:p>
          <a:p>
            <a:pPr marL="0" indent="0" fontAlgn="base">
              <a:spcBef>
                <a:spcPts val="0"/>
              </a:spcBef>
              <a:buNone/>
            </a:pPr>
            <a:r>
              <a:rPr lang="en-US" sz="1200" dirty="0"/>
              <a:t>-Heartbeat begins </a:t>
            </a:r>
          </a:p>
          <a:p>
            <a:pPr marL="0" indent="0" fontAlgn="base">
              <a:spcBef>
                <a:spcPts val="0"/>
              </a:spcBef>
              <a:buNone/>
            </a:pPr>
            <a:r>
              <a:rPr lang="en-US" sz="1200" dirty="0"/>
              <a:t>-Appearance of your baby’s face is forming while arms</a:t>
            </a:r>
          </a:p>
          <a:p>
            <a:pPr marL="0" indent="0" fontAlgn="base">
              <a:spcBef>
                <a:spcPts val="0"/>
              </a:spcBef>
              <a:buNone/>
            </a:pPr>
            <a:r>
              <a:rPr lang="en-US" sz="1200" dirty="0"/>
              <a:t> and legs also develop </a:t>
            </a:r>
          </a:p>
          <a:p>
            <a:pPr marL="0" indent="0" fontAlgn="base">
              <a:spcBef>
                <a:spcPts val="0"/>
              </a:spcBef>
              <a:buNone/>
            </a:pPr>
            <a:r>
              <a:rPr lang="en-US" sz="1200" dirty="0"/>
              <a:t>-Embryo now becomes a </a:t>
            </a:r>
            <a:r>
              <a:rPr lang="en-US" sz="1200" dirty="0" err="1"/>
              <a:t>foetus</a:t>
            </a:r>
            <a:r>
              <a:rPr lang="en-US" sz="1200" dirty="0"/>
              <a:t>. This is where organs begin</a:t>
            </a:r>
          </a:p>
          <a:p>
            <a:pPr marL="0" indent="0" fontAlgn="base">
              <a:spcBef>
                <a:spcPts val="0"/>
              </a:spcBef>
              <a:buNone/>
            </a:pPr>
            <a:r>
              <a:rPr lang="en-US" sz="1200" dirty="0"/>
              <a:t>to function and nails begin to form </a:t>
            </a:r>
          </a:p>
          <a:p>
            <a:pPr marL="0" indent="0" fontAlgn="base">
              <a:spcBef>
                <a:spcPts val="0"/>
              </a:spcBef>
              <a:buNone/>
            </a:pPr>
            <a:r>
              <a:rPr lang="en-US" sz="1200" dirty="0"/>
              <a:t>-You can now hear your baby’s heartbeat  </a:t>
            </a:r>
          </a:p>
          <a:p>
            <a:endParaRPr lang="en-GB" dirty="0"/>
          </a:p>
        </p:txBody>
      </p:sp>
      <p:sp>
        <p:nvSpPr>
          <p:cNvPr id="4" name="TextBox 3">
            <a:extLst>
              <a:ext uri="{FF2B5EF4-FFF2-40B4-BE49-F238E27FC236}">
                <a16:creationId xmlns:a16="http://schemas.microsoft.com/office/drawing/2014/main" id="{F17E28F1-73AD-3AA9-4278-DD5C04EFE4EA}"/>
              </a:ext>
            </a:extLst>
          </p:cNvPr>
          <p:cNvSpPr txBox="1"/>
          <p:nvPr/>
        </p:nvSpPr>
        <p:spPr>
          <a:xfrm>
            <a:off x="6221084" y="1259358"/>
            <a:ext cx="4202243" cy="276998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fontAlgn="base"/>
            <a:r>
              <a:rPr lang="en-US" sz="1200" u="sng" dirty="0"/>
              <a:t>2</a:t>
            </a:r>
            <a:r>
              <a:rPr lang="en-US" sz="1200" u="sng" baseline="30000" dirty="0"/>
              <a:t>nd</a:t>
            </a:r>
            <a:r>
              <a:rPr lang="en-US" sz="1200" u="sng" dirty="0"/>
              <a:t> trimester (14-27 weeks)</a:t>
            </a:r>
            <a:r>
              <a:rPr lang="en-US" sz="1200" dirty="0"/>
              <a:t> </a:t>
            </a:r>
          </a:p>
          <a:p>
            <a:pPr fontAlgn="base"/>
            <a:r>
              <a:rPr lang="en-US" sz="1200" dirty="0"/>
              <a:t>-Scans can show baby’s expressions on their face  </a:t>
            </a:r>
          </a:p>
          <a:p>
            <a:pPr fontAlgn="base"/>
            <a:r>
              <a:rPr lang="en-US" sz="1200" dirty="0"/>
              <a:t>-Amniotic fluid receives urine released by your </a:t>
            </a:r>
          </a:p>
          <a:p>
            <a:pPr fontAlgn="base"/>
            <a:r>
              <a:rPr lang="en-US" sz="1200" dirty="0"/>
              <a:t> baby’s kidneys  </a:t>
            </a:r>
          </a:p>
          <a:p>
            <a:pPr fontAlgn="base"/>
            <a:r>
              <a:rPr lang="en-US" sz="1200" dirty="0"/>
              <a:t>-You can now find out the sex of your child  </a:t>
            </a:r>
          </a:p>
          <a:p>
            <a:pPr fontAlgn="base"/>
            <a:r>
              <a:rPr lang="en-US" sz="1200" dirty="0"/>
              <a:t>-Can start to feel your baby move  </a:t>
            </a:r>
          </a:p>
          <a:p>
            <a:pPr fontAlgn="base"/>
            <a:r>
              <a:rPr lang="en-US" sz="1200" dirty="0"/>
              <a:t>-</a:t>
            </a:r>
            <a:r>
              <a:rPr lang="en-US" sz="1200" dirty="0" err="1"/>
              <a:t>Kinaesthesia</a:t>
            </a:r>
            <a:r>
              <a:rPr lang="en-US" sz="1200" dirty="0"/>
              <a:t> is developing  </a:t>
            </a:r>
          </a:p>
          <a:p>
            <a:pPr fontAlgn="base"/>
            <a:r>
              <a:rPr lang="en-US" sz="1200" dirty="0"/>
              <a:t>-Hearing is getting better  </a:t>
            </a:r>
          </a:p>
          <a:p>
            <a:pPr fontAlgn="base"/>
            <a:r>
              <a:rPr lang="en-US" sz="1200" dirty="0"/>
              <a:t>-Their taste buds, hair and brain are all developing  </a:t>
            </a:r>
          </a:p>
          <a:p>
            <a:pPr fontAlgn="base"/>
            <a:r>
              <a:rPr lang="en-US" sz="1200" dirty="0"/>
              <a:t>-Beginning to open and close eyes while having</a:t>
            </a:r>
          </a:p>
          <a:p>
            <a:pPr fontAlgn="base"/>
            <a:r>
              <a:rPr lang="en-US" sz="1200" dirty="0"/>
              <a:t>  regular sleep patterns </a:t>
            </a:r>
          </a:p>
          <a:p>
            <a:pPr fontAlgn="base"/>
            <a:r>
              <a:rPr lang="en-US" sz="1200" dirty="0"/>
              <a:t>-Whooping cough vaccine at 20 weeks (National Health Service [NHS]) </a:t>
            </a:r>
          </a:p>
          <a:p>
            <a:pPr fontAlgn="base"/>
            <a:endParaRPr lang="en-US" u="sng" dirty="0"/>
          </a:p>
        </p:txBody>
      </p:sp>
      <p:cxnSp>
        <p:nvCxnSpPr>
          <p:cNvPr id="6" name="Straight Arrow Connector 5">
            <a:extLst>
              <a:ext uri="{FF2B5EF4-FFF2-40B4-BE49-F238E27FC236}">
                <a16:creationId xmlns:a16="http://schemas.microsoft.com/office/drawing/2014/main" id="{FEC5F8CF-1386-BA16-88D3-D51F3A7D83FD}"/>
              </a:ext>
            </a:extLst>
          </p:cNvPr>
          <p:cNvCxnSpPr>
            <a:cxnSpLocks/>
          </p:cNvCxnSpPr>
          <p:nvPr/>
        </p:nvCxnSpPr>
        <p:spPr>
          <a:xfrm flipV="1">
            <a:off x="4556846" y="2795665"/>
            <a:ext cx="1673902"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87BEC40-D54D-4105-965E-6CEA407D48D1}"/>
              </a:ext>
            </a:extLst>
          </p:cNvPr>
          <p:cNvSpPr txBox="1"/>
          <p:nvPr/>
        </p:nvSpPr>
        <p:spPr>
          <a:xfrm>
            <a:off x="5198925" y="336028"/>
            <a:ext cx="5908787" cy="923330"/>
          </a:xfrm>
          <a:prstGeom prst="rect">
            <a:avLst/>
          </a:prstGeom>
          <a:noFill/>
        </p:spPr>
        <p:txBody>
          <a:bodyPr wrap="square" rtlCol="0">
            <a:spAutoFit/>
          </a:bodyPr>
          <a:lstStyle/>
          <a:p>
            <a:r>
              <a:rPr lang="en-US" dirty="0"/>
              <a:t>Pregnancy is typically divided into three trimesters, each marked by significant developmental milestones (Revere Health, 2017). </a:t>
            </a:r>
            <a:endParaRPr lang="en-GB" dirty="0"/>
          </a:p>
        </p:txBody>
      </p:sp>
      <p:cxnSp>
        <p:nvCxnSpPr>
          <p:cNvPr id="9" name="Straight Arrow Connector 8">
            <a:extLst>
              <a:ext uri="{FF2B5EF4-FFF2-40B4-BE49-F238E27FC236}">
                <a16:creationId xmlns:a16="http://schemas.microsoft.com/office/drawing/2014/main" id="{1ACA286E-F2D7-8FBC-2668-EFD3D1593FE2}"/>
              </a:ext>
            </a:extLst>
          </p:cNvPr>
          <p:cNvCxnSpPr>
            <a:cxnSpLocks/>
          </p:cNvCxnSpPr>
          <p:nvPr/>
        </p:nvCxnSpPr>
        <p:spPr>
          <a:xfrm flipH="1">
            <a:off x="8304550" y="3759524"/>
            <a:ext cx="2665" cy="9623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AFDE4642-E5E5-F98D-A601-EECE8EC03ECC}"/>
              </a:ext>
            </a:extLst>
          </p:cNvPr>
          <p:cNvSpPr txBox="1"/>
          <p:nvPr/>
        </p:nvSpPr>
        <p:spPr>
          <a:xfrm>
            <a:off x="6256064" y="4765119"/>
            <a:ext cx="4202243" cy="209288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fontAlgn="base"/>
            <a:r>
              <a:rPr lang="en-US" sz="1400" u="sng" dirty="0"/>
              <a:t>3</a:t>
            </a:r>
            <a:r>
              <a:rPr lang="en-US" sz="1400" u="sng" baseline="30000" dirty="0"/>
              <a:t>rd</a:t>
            </a:r>
            <a:r>
              <a:rPr lang="en-US" sz="1400" u="sng" dirty="0"/>
              <a:t> Trimester (28-41 weeks)</a:t>
            </a:r>
            <a:r>
              <a:rPr lang="en-US" sz="1400" dirty="0"/>
              <a:t> </a:t>
            </a:r>
          </a:p>
          <a:p>
            <a:pPr fontAlgn="base"/>
            <a:r>
              <a:rPr lang="en-US" sz="1400" dirty="0"/>
              <a:t>Your baby can weigh over 3-4 pounds </a:t>
            </a:r>
          </a:p>
          <a:p>
            <a:pPr fontAlgn="base"/>
            <a:r>
              <a:rPr lang="en-US" sz="1400" dirty="0"/>
              <a:t>Starts to have dreams  </a:t>
            </a:r>
          </a:p>
          <a:p>
            <a:pPr fontAlgn="base"/>
            <a:r>
              <a:rPr lang="en-US" sz="1400" dirty="0"/>
              <a:t>Eyelashes have developed and eyesight has improved  </a:t>
            </a:r>
          </a:p>
          <a:p>
            <a:pPr fontAlgn="base"/>
            <a:r>
              <a:rPr lang="en-US" sz="1400" dirty="0"/>
              <a:t>Respiratory Syncytial Virus (RSV) recommended at 28 weeks to prevent bronchiolitis (NHS) </a:t>
            </a:r>
          </a:p>
          <a:p>
            <a:pPr fontAlgn="base"/>
            <a:r>
              <a:rPr lang="en-US" sz="1400" dirty="0"/>
              <a:t>Feel your baby drop to your pelvis  </a:t>
            </a:r>
          </a:p>
          <a:p>
            <a:endParaRPr lang="en-GB" dirty="0"/>
          </a:p>
        </p:txBody>
      </p:sp>
      <p:sp>
        <p:nvSpPr>
          <p:cNvPr id="11" name="TextBox 10">
            <a:extLst>
              <a:ext uri="{FF2B5EF4-FFF2-40B4-BE49-F238E27FC236}">
                <a16:creationId xmlns:a16="http://schemas.microsoft.com/office/drawing/2014/main" id="{D479461E-0B03-0DB7-EFAD-71C57CC49A36}"/>
              </a:ext>
            </a:extLst>
          </p:cNvPr>
          <p:cNvSpPr txBox="1"/>
          <p:nvPr/>
        </p:nvSpPr>
        <p:spPr>
          <a:xfrm>
            <a:off x="0" y="4533539"/>
            <a:ext cx="6190938" cy="1661993"/>
          </a:xfrm>
          <a:prstGeom prst="rect">
            <a:avLst/>
          </a:prstGeom>
          <a:noFill/>
        </p:spPr>
        <p:txBody>
          <a:bodyPr wrap="square" rtlCol="0">
            <a:spAutoFit/>
          </a:bodyPr>
          <a:lstStyle/>
          <a:p>
            <a:pPr fontAlgn="base"/>
            <a:r>
              <a:rPr lang="en-US" sz="1400" dirty="0"/>
              <a:t>Use these links below to delve deeper into the milestones children meet on their journey to toddlerhood  </a:t>
            </a:r>
          </a:p>
          <a:p>
            <a:pPr fontAlgn="base"/>
            <a:r>
              <a:rPr lang="en-US" sz="1400" u="sng" dirty="0">
                <a:hlinkClick r:id="rId3"/>
              </a:rPr>
              <a:t>https://www.newparentcompany.com/2021/04/16/baby-development-milestones-0-12-months/</a:t>
            </a:r>
            <a:r>
              <a:rPr lang="en-US" sz="1400" dirty="0"/>
              <a:t> </a:t>
            </a:r>
          </a:p>
          <a:p>
            <a:pPr fontAlgn="base"/>
            <a:r>
              <a:rPr lang="en-US" sz="1400" u="sng" dirty="0">
                <a:hlinkClick r:id="rId4"/>
              </a:rPr>
              <a:t>https://www.firstfiveyears.org.au/child-development/child-development-milestones-1-to-2-years</a:t>
            </a:r>
            <a:r>
              <a:rPr lang="en-US" sz="1400" dirty="0"/>
              <a:t> </a:t>
            </a:r>
          </a:p>
          <a:p>
            <a:endParaRPr lang="en-GB" dirty="0"/>
          </a:p>
        </p:txBody>
      </p:sp>
    </p:spTree>
    <p:extLst>
      <p:ext uri="{BB962C8B-B14F-4D97-AF65-F5344CB8AC3E}">
        <p14:creationId xmlns:p14="http://schemas.microsoft.com/office/powerpoint/2010/main" val="3779021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0776-086E-F010-76F8-3C3B983E95BC}"/>
              </a:ext>
            </a:extLst>
          </p:cNvPr>
          <p:cNvSpPr>
            <a:spLocks noGrp="1"/>
          </p:cNvSpPr>
          <p:nvPr>
            <p:ph type="title"/>
          </p:nvPr>
        </p:nvSpPr>
        <p:spPr/>
        <p:txBody>
          <a:bodyPr>
            <a:normAutofit/>
          </a:bodyPr>
          <a:lstStyle/>
          <a:p>
            <a:r>
              <a:rPr lang="en-GB" sz="3600"/>
              <a:t>Why Is It Important – Brain Development</a:t>
            </a:r>
            <a:endParaRPr lang="en-GB" sz="3600" dirty="0"/>
          </a:p>
        </p:txBody>
      </p:sp>
      <p:sp>
        <p:nvSpPr>
          <p:cNvPr id="3" name="Content Placeholder 2">
            <a:extLst>
              <a:ext uri="{FF2B5EF4-FFF2-40B4-BE49-F238E27FC236}">
                <a16:creationId xmlns:a16="http://schemas.microsoft.com/office/drawing/2014/main" id="{C60E60AA-BF50-8528-D793-1AFF9854DB97}"/>
              </a:ext>
            </a:extLst>
          </p:cNvPr>
          <p:cNvSpPr>
            <a:spLocks noGrp="1"/>
          </p:cNvSpPr>
          <p:nvPr>
            <p:ph idx="1"/>
          </p:nvPr>
        </p:nvSpPr>
        <p:spPr>
          <a:xfrm>
            <a:off x="149902" y="1708879"/>
            <a:ext cx="4242216" cy="2098623"/>
          </a:xfrm>
        </p:spPr>
        <p:txBody>
          <a:bodyPr>
            <a:normAutofit/>
          </a:bodyPr>
          <a:lstStyle/>
          <a:p>
            <a:pPr marL="0" indent="0">
              <a:lnSpc>
                <a:spcPct val="100000"/>
              </a:lnSpc>
              <a:spcBef>
                <a:spcPts val="0"/>
              </a:spcBef>
              <a:buNone/>
            </a:pPr>
            <a:r>
              <a:rPr lang="en-GB" sz="1400" dirty="0"/>
              <a:t>Brain development is particularly sensitive to environmental and nutritional influences during the first 1000 days. By week 24 of gestation, the foetal brain contains 10 billion neurons. Nutrients such as zinc, fatty acids and proteins are essential for synapse formation and neural growth. If any crucial nutrient is missed from a mother’s diet it can cause a deficiency in cognitive development (1000 Days, ND).​</a:t>
            </a:r>
          </a:p>
        </p:txBody>
      </p:sp>
      <p:sp>
        <p:nvSpPr>
          <p:cNvPr id="5" name="TextBox 4">
            <a:extLst>
              <a:ext uri="{FF2B5EF4-FFF2-40B4-BE49-F238E27FC236}">
                <a16:creationId xmlns:a16="http://schemas.microsoft.com/office/drawing/2014/main" id="{496FA137-CE40-230A-E4D9-34604B8926F3}"/>
              </a:ext>
            </a:extLst>
          </p:cNvPr>
          <p:cNvSpPr txBox="1"/>
          <p:nvPr/>
        </p:nvSpPr>
        <p:spPr>
          <a:xfrm>
            <a:off x="6310859" y="4267973"/>
            <a:ext cx="4572000" cy="2462213"/>
          </a:xfrm>
          <a:prstGeom prst="rect">
            <a:avLst/>
          </a:prstGeom>
          <a:noFill/>
        </p:spPr>
        <p:txBody>
          <a:bodyPr wrap="square" rtlCol="0">
            <a:spAutoFit/>
          </a:bodyPr>
          <a:lstStyle/>
          <a:p>
            <a:r>
              <a:rPr lang="en-US" sz="1400" dirty="0"/>
              <a:t>When a baby is born breastfeeding is the advised method of nutrition. The high fatty acid content of breast milk provides the perfect opportunity to strengthen brain development in newborns, especially if nutrient deficiency was experienced during development (Oldham Family Hubs, 2023). Once infants have moved from milk to solid foods it is important that their diet is enriched with protein rich foods, such as meats, and zinc to support their </a:t>
            </a:r>
            <a:r>
              <a:rPr lang="en-US" sz="1400" dirty="0" err="1"/>
              <a:t>behaviour</a:t>
            </a:r>
            <a:r>
              <a:rPr lang="en-US" sz="1400" dirty="0"/>
              <a:t> and learning outcomes (1000Days, ND).  </a:t>
            </a:r>
            <a:endParaRPr lang="en-GB" sz="1400" dirty="0"/>
          </a:p>
        </p:txBody>
      </p:sp>
      <p:pic>
        <p:nvPicPr>
          <p:cNvPr id="3074" name="Picture 2" descr="Brain network diagram">
            <a:extLst>
              <a:ext uri="{FF2B5EF4-FFF2-40B4-BE49-F238E27FC236}">
                <a16:creationId xmlns:a16="http://schemas.microsoft.com/office/drawing/2014/main" id="{11F3B668-85C0-0E27-4FDC-43C7D512BF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0859" y="1510454"/>
            <a:ext cx="3837481" cy="215914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88E6B526-5F91-7186-C9DB-46DC23DFBB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334" y="3968211"/>
            <a:ext cx="4242217" cy="23868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A5BE7A1-254B-9607-91C9-801D9C6DAC32}"/>
              </a:ext>
            </a:extLst>
          </p:cNvPr>
          <p:cNvSpPr txBox="1"/>
          <p:nvPr/>
        </p:nvSpPr>
        <p:spPr>
          <a:xfrm>
            <a:off x="7899816" y="3807502"/>
            <a:ext cx="2983043" cy="307777"/>
          </a:xfrm>
          <a:prstGeom prst="rect">
            <a:avLst/>
          </a:prstGeom>
          <a:noFill/>
        </p:spPr>
        <p:txBody>
          <a:bodyPr wrap="square" rtlCol="0">
            <a:spAutoFit/>
          </a:bodyPr>
          <a:lstStyle/>
          <a:p>
            <a:r>
              <a:rPr lang="en-GB" sz="1400" dirty="0"/>
              <a:t>Biological Sciences Division, 2024</a:t>
            </a:r>
          </a:p>
        </p:txBody>
      </p:sp>
      <p:sp>
        <p:nvSpPr>
          <p:cNvPr id="12" name="TextBox 11">
            <a:extLst>
              <a:ext uri="{FF2B5EF4-FFF2-40B4-BE49-F238E27FC236}">
                <a16:creationId xmlns:a16="http://schemas.microsoft.com/office/drawing/2014/main" id="{5AD2A3FC-8D97-B145-A719-84C338638357}"/>
              </a:ext>
            </a:extLst>
          </p:cNvPr>
          <p:cNvSpPr txBox="1"/>
          <p:nvPr/>
        </p:nvSpPr>
        <p:spPr>
          <a:xfrm>
            <a:off x="2548328" y="6355080"/>
            <a:ext cx="2668249" cy="338554"/>
          </a:xfrm>
          <a:prstGeom prst="rect">
            <a:avLst/>
          </a:prstGeom>
          <a:noFill/>
        </p:spPr>
        <p:txBody>
          <a:bodyPr wrap="square" rtlCol="0">
            <a:spAutoFit/>
          </a:bodyPr>
          <a:lstStyle/>
          <a:p>
            <a:r>
              <a:rPr lang="en-GB" sz="1600" dirty="0" err="1"/>
              <a:t>Medela</a:t>
            </a:r>
            <a:r>
              <a:rPr lang="en-GB" sz="1600" dirty="0"/>
              <a:t>, 2026</a:t>
            </a:r>
          </a:p>
        </p:txBody>
      </p:sp>
    </p:spTree>
    <p:extLst>
      <p:ext uri="{BB962C8B-B14F-4D97-AF65-F5344CB8AC3E}">
        <p14:creationId xmlns:p14="http://schemas.microsoft.com/office/powerpoint/2010/main" val="4231769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8FF24-A752-4AC1-FE9A-5E6768F24850}"/>
              </a:ext>
            </a:extLst>
          </p:cNvPr>
          <p:cNvSpPr>
            <a:spLocks noGrp="1"/>
          </p:cNvSpPr>
          <p:nvPr>
            <p:ph type="title"/>
          </p:nvPr>
        </p:nvSpPr>
        <p:spPr>
          <a:xfrm>
            <a:off x="449230" y="183605"/>
            <a:ext cx="10269144" cy="1325563"/>
          </a:xfrm>
        </p:spPr>
        <p:txBody>
          <a:bodyPr/>
          <a:lstStyle/>
          <a:p>
            <a:r>
              <a:rPr lang="en-GB" dirty="0"/>
              <a:t>Why is it important – brain development</a:t>
            </a:r>
          </a:p>
        </p:txBody>
      </p:sp>
      <p:sp>
        <p:nvSpPr>
          <p:cNvPr id="4" name="Explosion: 8 Points 3">
            <a:extLst>
              <a:ext uri="{FF2B5EF4-FFF2-40B4-BE49-F238E27FC236}">
                <a16:creationId xmlns:a16="http://schemas.microsoft.com/office/drawing/2014/main" id="{B29ADAC0-595C-A8CE-A5B7-6827E40A33B5}"/>
              </a:ext>
            </a:extLst>
          </p:cNvPr>
          <p:cNvSpPr/>
          <p:nvPr/>
        </p:nvSpPr>
        <p:spPr>
          <a:xfrm>
            <a:off x="32835" y="968572"/>
            <a:ext cx="6063165" cy="5168794"/>
          </a:xfrm>
          <a:prstGeom prst="irregularSeal1">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392C672-E812-4993-CB2F-98F36D17F1B3}"/>
              </a:ext>
            </a:extLst>
          </p:cNvPr>
          <p:cNvSpPr txBox="1"/>
          <p:nvPr/>
        </p:nvSpPr>
        <p:spPr>
          <a:xfrm>
            <a:off x="1385756" y="2536448"/>
            <a:ext cx="3357321" cy="178510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100" dirty="0"/>
              <a:t>However, food insecurity remains a major concern. Children without access to nutritious diets face increased risks of conditions such as </a:t>
            </a:r>
            <a:r>
              <a:rPr lang="en-US" sz="1100" dirty="0" err="1"/>
              <a:t>anaemia</a:t>
            </a:r>
            <a:r>
              <a:rPr lang="en-US" sz="1100" dirty="0"/>
              <a:t> which can negatively affect physical growth and intellectual development (Casey &amp; Winser, 2025). Article 27 of the UNCRC states that a child has a right to sufficient food, as a nutritious diet is a basic necessity that is crucial in enabling children to reach their fullest potential (Legal Centre Wales, 2025). </a:t>
            </a:r>
            <a:endParaRPr lang="en-GB" sz="1100" dirty="0"/>
          </a:p>
        </p:txBody>
      </p:sp>
      <p:sp>
        <p:nvSpPr>
          <p:cNvPr id="6" name="TextBox 5">
            <a:extLst>
              <a:ext uri="{FF2B5EF4-FFF2-40B4-BE49-F238E27FC236}">
                <a16:creationId xmlns:a16="http://schemas.microsoft.com/office/drawing/2014/main" id="{00ED5F5E-C412-CC38-E8B6-ED61DC01111C}"/>
              </a:ext>
            </a:extLst>
          </p:cNvPr>
          <p:cNvSpPr txBox="1"/>
          <p:nvPr/>
        </p:nvSpPr>
        <p:spPr>
          <a:xfrm>
            <a:off x="6371771" y="3563258"/>
            <a:ext cx="4840873" cy="3385542"/>
          </a:xfrm>
          <a:prstGeom prst="rect">
            <a:avLst/>
          </a:prstGeom>
          <a:noFill/>
        </p:spPr>
        <p:txBody>
          <a:bodyPr wrap="square" rtlCol="0">
            <a:spAutoFit/>
          </a:bodyPr>
          <a:lstStyle/>
          <a:p>
            <a:pPr fontAlgn="base"/>
            <a:r>
              <a:rPr lang="en-US" sz="1400" dirty="0"/>
              <a:t>Maslow's Hierarchy of Needs (1943) directly supports this belief as he </a:t>
            </a:r>
            <a:r>
              <a:rPr lang="en-US" sz="1400" dirty="0" err="1"/>
              <a:t>recognises</a:t>
            </a:r>
            <a:r>
              <a:rPr lang="en-US" sz="1400" dirty="0"/>
              <a:t> food as a basic need that needs to be met before reaching one's potential, this is also reiterated in </a:t>
            </a:r>
            <a:r>
              <a:rPr lang="en-US" sz="1400" dirty="0" err="1"/>
              <a:t>Defta</a:t>
            </a:r>
            <a:r>
              <a:rPr lang="en-US" sz="1400" dirty="0"/>
              <a:t> </a:t>
            </a:r>
            <a:r>
              <a:rPr lang="en-US" sz="1400" i="1" dirty="0"/>
              <a:t>et al</a:t>
            </a:r>
            <a:r>
              <a:rPr lang="en-US" sz="1400" dirty="0"/>
              <a:t>. (2025). Despite this being an accepted fact, food poverty is still increasing. The Bevan Foundation (2025) highlights that child poverty in Wales is predicted to rise to its highest figure in 3 decades, which sees over 34% of children living in a low-income family </a:t>
            </a:r>
          </a:p>
          <a:p>
            <a:pPr fontAlgn="base"/>
            <a:r>
              <a:rPr lang="en-US" sz="1400" dirty="0"/>
              <a:t>.  </a:t>
            </a:r>
          </a:p>
          <a:p>
            <a:pPr fontAlgn="base"/>
            <a:r>
              <a:rPr lang="en-US" sz="1400" dirty="0"/>
              <a:t>There are many different aspects to the causes of food poverty, such as:  </a:t>
            </a:r>
          </a:p>
          <a:p>
            <a:pPr fontAlgn="base"/>
            <a:r>
              <a:rPr lang="en-US" sz="1400" dirty="0"/>
              <a:t>Unreliable jobs   </a:t>
            </a:r>
          </a:p>
          <a:p>
            <a:pPr fontAlgn="base"/>
            <a:r>
              <a:rPr lang="en-US" sz="1400" dirty="0"/>
              <a:t>Financial hardships   </a:t>
            </a:r>
          </a:p>
          <a:p>
            <a:pPr fontAlgn="base"/>
            <a:r>
              <a:rPr lang="en-US" sz="1400" dirty="0"/>
              <a:t>Cost of living crisis  </a:t>
            </a:r>
          </a:p>
          <a:p>
            <a:endParaRPr lang="en-GB" dirty="0"/>
          </a:p>
        </p:txBody>
      </p:sp>
      <p:pic>
        <p:nvPicPr>
          <p:cNvPr id="4098" name="Picture 2" descr="Who is Abraham Maslow and What are His Contributions to Psychology ">
            <a:extLst>
              <a:ext uri="{FF2B5EF4-FFF2-40B4-BE49-F238E27FC236}">
                <a16:creationId xmlns:a16="http://schemas.microsoft.com/office/drawing/2014/main" id="{E6474E2E-5642-4ABF-D80A-29F6446298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6399" y="1094760"/>
            <a:ext cx="4071615" cy="203580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583D496-A006-495C-E52E-538276B93F02}"/>
              </a:ext>
            </a:extLst>
          </p:cNvPr>
          <p:cNvSpPr txBox="1"/>
          <p:nvPr/>
        </p:nvSpPr>
        <p:spPr>
          <a:xfrm>
            <a:off x="9248931" y="3186781"/>
            <a:ext cx="1963713" cy="276999"/>
          </a:xfrm>
          <a:prstGeom prst="rect">
            <a:avLst/>
          </a:prstGeom>
          <a:noFill/>
        </p:spPr>
        <p:txBody>
          <a:bodyPr wrap="square" rtlCol="0">
            <a:spAutoFit/>
          </a:bodyPr>
          <a:lstStyle/>
          <a:p>
            <a:r>
              <a:rPr lang="en-GB" sz="1200" dirty="0"/>
              <a:t>Celeste, 2017</a:t>
            </a:r>
          </a:p>
        </p:txBody>
      </p:sp>
    </p:spTree>
    <p:extLst>
      <p:ext uri="{BB962C8B-B14F-4D97-AF65-F5344CB8AC3E}">
        <p14:creationId xmlns:p14="http://schemas.microsoft.com/office/powerpoint/2010/main" val="46558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2775F-C96C-8941-3117-982E84C1E08B}"/>
              </a:ext>
            </a:extLst>
          </p:cNvPr>
          <p:cNvSpPr>
            <a:spLocks noGrp="1"/>
          </p:cNvSpPr>
          <p:nvPr>
            <p:ph type="title"/>
          </p:nvPr>
        </p:nvSpPr>
        <p:spPr>
          <a:xfrm>
            <a:off x="63927" y="-108379"/>
            <a:ext cx="10239402" cy="1325563"/>
          </a:xfrm>
        </p:spPr>
        <p:txBody>
          <a:bodyPr>
            <a:normAutofit/>
          </a:bodyPr>
          <a:lstStyle/>
          <a:p>
            <a:r>
              <a:rPr lang="en-GB" sz="3600" dirty="0"/>
              <a:t>Why Is It Important- brain development</a:t>
            </a:r>
          </a:p>
        </p:txBody>
      </p:sp>
      <p:sp>
        <p:nvSpPr>
          <p:cNvPr id="3" name="Content Placeholder 2">
            <a:extLst>
              <a:ext uri="{FF2B5EF4-FFF2-40B4-BE49-F238E27FC236}">
                <a16:creationId xmlns:a16="http://schemas.microsoft.com/office/drawing/2014/main" id="{652F5DD8-E343-526C-A941-375605113C52}"/>
              </a:ext>
            </a:extLst>
          </p:cNvPr>
          <p:cNvSpPr>
            <a:spLocks noGrp="1"/>
          </p:cNvSpPr>
          <p:nvPr>
            <p:ph idx="1"/>
          </p:nvPr>
        </p:nvSpPr>
        <p:spPr>
          <a:xfrm>
            <a:off x="0" y="792150"/>
            <a:ext cx="4688113" cy="491309"/>
          </a:xfrm>
        </p:spPr>
        <p:txBody>
          <a:bodyPr>
            <a:normAutofit lnSpcReduction="10000"/>
          </a:bodyPr>
          <a:lstStyle/>
          <a:p>
            <a:pPr marL="0" indent="0">
              <a:buNone/>
            </a:pPr>
            <a:r>
              <a:rPr lang="en-GB" dirty="0"/>
              <a:t>Early experiences and neural pathways </a:t>
            </a:r>
          </a:p>
        </p:txBody>
      </p:sp>
      <p:sp>
        <p:nvSpPr>
          <p:cNvPr id="4" name="TextBox 3">
            <a:extLst>
              <a:ext uri="{FF2B5EF4-FFF2-40B4-BE49-F238E27FC236}">
                <a16:creationId xmlns:a16="http://schemas.microsoft.com/office/drawing/2014/main" id="{E0BC76E2-49F6-2553-9A41-029960C898D6}"/>
              </a:ext>
            </a:extLst>
          </p:cNvPr>
          <p:cNvSpPr txBox="1"/>
          <p:nvPr/>
        </p:nvSpPr>
        <p:spPr>
          <a:xfrm>
            <a:off x="3081084" y="1559781"/>
            <a:ext cx="4437316" cy="1600438"/>
          </a:xfrm>
          <a:prstGeom prst="rect">
            <a:avLst/>
          </a:prstGeom>
          <a:noFill/>
        </p:spPr>
        <p:txBody>
          <a:bodyPr wrap="square" rtlCol="0">
            <a:spAutoFit/>
          </a:bodyPr>
          <a:lstStyle/>
          <a:p>
            <a:r>
              <a:rPr lang="en-US" sz="1400" dirty="0"/>
              <a:t>Neural pathways are formed through repeated experiences from infancy. Every interaction a child has contributes to the development of these pathways. Positive, responsive caregiving supports the formation of health connections, while negative or traumatic experiences can disrupt brain development (Nursery Management Show, ND)​     ​  </a:t>
            </a:r>
            <a:endParaRPr lang="en-GB" sz="1400" dirty="0"/>
          </a:p>
        </p:txBody>
      </p:sp>
      <p:pic>
        <p:nvPicPr>
          <p:cNvPr id="5122" name="Picture 2" descr="Abnormal brain development following sensory neglect in early childhood. These images illustrate the negative impact of neglect on the developing brain. In the CT scan on the left is an image from a healthy three year old with an average head size (50th percentile). The image on the right is from a three year old child suffering from severe sensory-deprivation neglect. This child’s brain is significantly smaller than average (3rd percentile) and has enlarged ventricles and cortical atrophy. ">
            <a:extLst>
              <a:ext uri="{FF2B5EF4-FFF2-40B4-BE49-F238E27FC236}">
                <a16:creationId xmlns:a16="http://schemas.microsoft.com/office/drawing/2014/main" id="{FD5188E3-EF60-6217-604B-5C41BF8290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27" y="1349735"/>
            <a:ext cx="3017157" cy="20792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D8FA5C7-17DE-87CE-F7E0-E5B437A91CC3}"/>
              </a:ext>
            </a:extLst>
          </p:cNvPr>
          <p:cNvSpPr txBox="1"/>
          <p:nvPr/>
        </p:nvSpPr>
        <p:spPr>
          <a:xfrm>
            <a:off x="1904039" y="3705322"/>
            <a:ext cx="3017157" cy="2862322"/>
          </a:xfrm>
          <a:prstGeom prst="rect">
            <a:avLst/>
          </a:prstGeom>
          <a:noFill/>
        </p:spPr>
        <p:txBody>
          <a:bodyPr wrap="square" rtlCol="0">
            <a:spAutoFit/>
          </a:bodyPr>
          <a:lstStyle/>
          <a:p>
            <a:r>
              <a:rPr lang="en-US" sz="1200" dirty="0"/>
              <a:t>Simple actions such as holding, talking to or playing with a child strengthens emotional bonds and promotes secure attachment. In contrast, when a child endures negative experiences it can have adverse effects on their pathways, which can further affect their emotional and mental well-being in the future (</a:t>
            </a:r>
            <a:r>
              <a:rPr lang="en-US" sz="1200" dirty="0" err="1"/>
              <a:t>Leismen</a:t>
            </a:r>
            <a:r>
              <a:rPr lang="en-US" sz="1200" dirty="0"/>
              <a:t>., 2025.p.2). The UK parliament (2018) highlights that parental misuse, conflict, or mental health difficulties can negatively affect attachment, increasing the risk of cognitive and emotional challenges. </a:t>
            </a:r>
            <a:endParaRPr lang="en-GB" sz="1200" dirty="0"/>
          </a:p>
        </p:txBody>
      </p:sp>
      <p:pic>
        <p:nvPicPr>
          <p:cNvPr id="7" name="Picture 6">
            <a:extLst>
              <a:ext uri="{FF2B5EF4-FFF2-40B4-BE49-F238E27FC236}">
                <a16:creationId xmlns:a16="http://schemas.microsoft.com/office/drawing/2014/main" id="{73802CC4-403D-12D3-F86F-9FCC45346076}"/>
              </a:ext>
            </a:extLst>
          </p:cNvPr>
          <p:cNvPicPr>
            <a:picLocks noChangeAspect="1"/>
          </p:cNvPicPr>
          <p:nvPr/>
        </p:nvPicPr>
        <p:blipFill>
          <a:blip r:embed="rId4"/>
          <a:stretch>
            <a:fillRect/>
          </a:stretch>
        </p:blipFill>
        <p:spPr>
          <a:xfrm>
            <a:off x="63927" y="3698767"/>
            <a:ext cx="1840112" cy="2757714"/>
          </a:xfrm>
          <a:prstGeom prst="rect">
            <a:avLst/>
          </a:prstGeom>
        </p:spPr>
      </p:pic>
      <p:pic>
        <p:nvPicPr>
          <p:cNvPr id="8" name="Picture 7">
            <a:extLst>
              <a:ext uri="{FF2B5EF4-FFF2-40B4-BE49-F238E27FC236}">
                <a16:creationId xmlns:a16="http://schemas.microsoft.com/office/drawing/2014/main" id="{189F0E96-243C-6FC8-6E73-E90F66CC21A2}"/>
              </a:ext>
            </a:extLst>
          </p:cNvPr>
          <p:cNvPicPr>
            <a:picLocks noChangeAspect="1"/>
          </p:cNvPicPr>
          <p:nvPr/>
        </p:nvPicPr>
        <p:blipFill>
          <a:blip r:embed="rId5"/>
          <a:stretch>
            <a:fillRect/>
          </a:stretch>
        </p:blipFill>
        <p:spPr>
          <a:xfrm>
            <a:off x="4933895" y="3930239"/>
            <a:ext cx="2771375" cy="2294769"/>
          </a:xfrm>
          <a:prstGeom prst="rect">
            <a:avLst/>
          </a:prstGeom>
        </p:spPr>
      </p:pic>
      <p:sp>
        <p:nvSpPr>
          <p:cNvPr id="10" name="Speech Bubble: Oval 9">
            <a:extLst>
              <a:ext uri="{FF2B5EF4-FFF2-40B4-BE49-F238E27FC236}">
                <a16:creationId xmlns:a16="http://schemas.microsoft.com/office/drawing/2014/main" id="{F3E719E4-9364-F5CC-0488-138FC3FAF33B}"/>
              </a:ext>
            </a:extLst>
          </p:cNvPr>
          <p:cNvSpPr/>
          <p:nvPr/>
        </p:nvSpPr>
        <p:spPr>
          <a:xfrm>
            <a:off x="7984241" y="1134231"/>
            <a:ext cx="3817257" cy="2796008"/>
          </a:xfrm>
          <a:prstGeom prst="wedgeEllipseCallout">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1ED153EC-E4C1-9D1C-AB02-E32D6557B754}"/>
              </a:ext>
            </a:extLst>
          </p:cNvPr>
          <p:cNvSpPr txBox="1"/>
          <p:nvPr/>
        </p:nvSpPr>
        <p:spPr>
          <a:xfrm>
            <a:off x="8411506" y="1558049"/>
            <a:ext cx="3223987" cy="2031325"/>
          </a:xfrm>
          <a:prstGeom prst="rect">
            <a:avLst/>
          </a:prstGeom>
          <a:noFill/>
        </p:spPr>
        <p:txBody>
          <a:bodyPr wrap="square" rtlCol="0">
            <a:spAutoFit/>
          </a:bodyPr>
          <a:lstStyle/>
          <a:p>
            <a:r>
              <a:rPr lang="en-US" sz="1400" dirty="0"/>
              <a:t>John Bowlby’s theory of attachment (1988) backs this up, as he believed if you have a positive and consistent relationship with your caregiver (secure attachment) you would have a healthy development compared to those who have experienced neglect where they may show deficits within their development (Jones., 2015). </a:t>
            </a:r>
            <a:endParaRPr lang="en-GB" sz="1400" dirty="0"/>
          </a:p>
        </p:txBody>
      </p:sp>
      <p:sp>
        <p:nvSpPr>
          <p:cNvPr id="11" name="TextBox 10">
            <a:extLst>
              <a:ext uri="{FF2B5EF4-FFF2-40B4-BE49-F238E27FC236}">
                <a16:creationId xmlns:a16="http://schemas.microsoft.com/office/drawing/2014/main" id="{CC50ECF0-4102-1D8D-D324-537B6B255F21}"/>
              </a:ext>
            </a:extLst>
          </p:cNvPr>
          <p:cNvSpPr txBox="1"/>
          <p:nvPr/>
        </p:nvSpPr>
        <p:spPr>
          <a:xfrm>
            <a:off x="1169233" y="3297836"/>
            <a:ext cx="2377692" cy="307777"/>
          </a:xfrm>
          <a:prstGeom prst="rect">
            <a:avLst/>
          </a:prstGeom>
          <a:noFill/>
        </p:spPr>
        <p:txBody>
          <a:bodyPr wrap="square" rtlCol="0">
            <a:spAutoFit/>
          </a:bodyPr>
          <a:lstStyle/>
          <a:p>
            <a:r>
              <a:rPr lang="en-GB" sz="1400" dirty="0"/>
              <a:t>Perry,  2002</a:t>
            </a:r>
          </a:p>
        </p:txBody>
      </p:sp>
      <p:sp>
        <p:nvSpPr>
          <p:cNvPr id="12" name="TextBox 11">
            <a:extLst>
              <a:ext uri="{FF2B5EF4-FFF2-40B4-BE49-F238E27FC236}">
                <a16:creationId xmlns:a16="http://schemas.microsoft.com/office/drawing/2014/main" id="{8E6FBB08-FC66-FC10-F7DE-117A7670ECA5}"/>
              </a:ext>
            </a:extLst>
          </p:cNvPr>
          <p:cNvSpPr txBox="1"/>
          <p:nvPr/>
        </p:nvSpPr>
        <p:spPr>
          <a:xfrm>
            <a:off x="6096000" y="6334780"/>
            <a:ext cx="2073639" cy="523220"/>
          </a:xfrm>
          <a:prstGeom prst="rect">
            <a:avLst/>
          </a:prstGeom>
          <a:noFill/>
        </p:spPr>
        <p:txBody>
          <a:bodyPr wrap="square" rtlCol="0">
            <a:spAutoFit/>
          </a:bodyPr>
          <a:lstStyle/>
          <a:p>
            <a:r>
              <a:rPr lang="en-GB" sz="1400" dirty="0"/>
              <a:t>Discerning Parenting, 2026</a:t>
            </a:r>
          </a:p>
        </p:txBody>
      </p:sp>
      <p:sp>
        <p:nvSpPr>
          <p:cNvPr id="13" name="TextBox 12">
            <a:extLst>
              <a:ext uri="{FF2B5EF4-FFF2-40B4-BE49-F238E27FC236}">
                <a16:creationId xmlns:a16="http://schemas.microsoft.com/office/drawing/2014/main" id="{AB1386ED-C3BE-E905-E0E0-4348D6F33F7B}"/>
              </a:ext>
            </a:extLst>
          </p:cNvPr>
          <p:cNvSpPr txBox="1"/>
          <p:nvPr/>
        </p:nvSpPr>
        <p:spPr>
          <a:xfrm>
            <a:off x="224852" y="6567644"/>
            <a:ext cx="2188564" cy="307777"/>
          </a:xfrm>
          <a:prstGeom prst="rect">
            <a:avLst/>
          </a:prstGeom>
          <a:noFill/>
        </p:spPr>
        <p:txBody>
          <a:bodyPr wrap="square" rtlCol="0">
            <a:spAutoFit/>
          </a:bodyPr>
          <a:lstStyle/>
          <a:p>
            <a:r>
              <a:rPr lang="en-GB" sz="1400" dirty="0"/>
              <a:t>Bartz,2025</a:t>
            </a:r>
          </a:p>
        </p:txBody>
      </p:sp>
    </p:spTree>
    <p:extLst>
      <p:ext uri="{BB962C8B-B14F-4D97-AF65-F5344CB8AC3E}">
        <p14:creationId xmlns:p14="http://schemas.microsoft.com/office/powerpoint/2010/main" val="598533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6BDA9-613A-6235-9273-C232151BF2B9}"/>
              </a:ext>
            </a:extLst>
          </p:cNvPr>
          <p:cNvSpPr>
            <a:spLocks noGrp="1"/>
          </p:cNvSpPr>
          <p:nvPr>
            <p:ph type="title"/>
          </p:nvPr>
        </p:nvSpPr>
        <p:spPr>
          <a:xfrm>
            <a:off x="217714" y="502918"/>
            <a:ext cx="9634011" cy="1325563"/>
          </a:xfrm>
        </p:spPr>
        <p:txBody>
          <a:bodyPr/>
          <a:lstStyle/>
          <a:p>
            <a:r>
              <a:rPr lang="en-GB" dirty="0"/>
              <a:t>Exceptional Caregiving </a:t>
            </a:r>
          </a:p>
        </p:txBody>
      </p:sp>
      <p:sp>
        <p:nvSpPr>
          <p:cNvPr id="4" name="Scroll: Horizontal 3">
            <a:extLst>
              <a:ext uri="{FF2B5EF4-FFF2-40B4-BE49-F238E27FC236}">
                <a16:creationId xmlns:a16="http://schemas.microsoft.com/office/drawing/2014/main" id="{FF93BEBC-E6FB-98C8-A30C-199819387793}"/>
              </a:ext>
            </a:extLst>
          </p:cNvPr>
          <p:cNvSpPr/>
          <p:nvPr/>
        </p:nvSpPr>
        <p:spPr>
          <a:xfrm>
            <a:off x="6096000" y="89262"/>
            <a:ext cx="5878286" cy="2152877"/>
          </a:xfrm>
          <a:prstGeom prst="horizontalScroll">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74AC65-FACE-9ADD-8B8C-DC4BFDC22DC2}"/>
              </a:ext>
            </a:extLst>
          </p:cNvPr>
          <p:cNvSpPr txBox="1"/>
          <p:nvPr/>
        </p:nvSpPr>
        <p:spPr>
          <a:xfrm>
            <a:off x="7293428" y="427035"/>
            <a:ext cx="4034972" cy="1477328"/>
          </a:xfrm>
          <a:prstGeom prst="rect">
            <a:avLst/>
          </a:prstGeom>
          <a:noFill/>
        </p:spPr>
        <p:txBody>
          <a:bodyPr wrap="square" rtlCol="0">
            <a:spAutoFit/>
          </a:bodyPr>
          <a:lstStyle/>
          <a:p>
            <a:r>
              <a:rPr lang="en-US" dirty="0"/>
              <a:t>‘Children who play regularly with their parents are less likely to develop anxiety, depression, aggression and sleep problems’ (UNICEF, ND)​     ​ </a:t>
            </a:r>
            <a:endParaRPr lang="en-GB" dirty="0"/>
          </a:p>
        </p:txBody>
      </p:sp>
      <p:sp>
        <p:nvSpPr>
          <p:cNvPr id="8" name="TextBox 7">
            <a:extLst>
              <a:ext uri="{FF2B5EF4-FFF2-40B4-BE49-F238E27FC236}">
                <a16:creationId xmlns:a16="http://schemas.microsoft.com/office/drawing/2014/main" id="{B5DAFB3E-A809-30EA-1D43-0E7F18E091FA}"/>
              </a:ext>
            </a:extLst>
          </p:cNvPr>
          <p:cNvSpPr txBox="1"/>
          <p:nvPr/>
        </p:nvSpPr>
        <p:spPr>
          <a:xfrm>
            <a:off x="217714" y="1828481"/>
            <a:ext cx="4542972" cy="2585323"/>
          </a:xfrm>
          <a:prstGeom prst="rect">
            <a:avLst/>
          </a:prstGeom>
          <a:noFill/>
        </p:spPr>
        <p:txBody>
          <a:bodyPr wrap="square" rtlCol="0">
            <a:spAutoFit/>
          </a:bodyPr>
          <a:lstStyle/>
          <a:p>
            <a:pPr fontAlgn="base"/>
            <a:r>
              <a:rPr lang="en-US" sz="1400" dirty="0"/>
              <a:t>As a parent it is crucial to promote positive playful experiences. UNICEF believes that you, as a parent, have the responsibility to enhance your child’s development in those early years in order to create a strong bond between you both. They believe playful experiences can do 3 things: </a:t>
            </a:r>
          </a:p>
          <a:p>
            <a:pPr fontAlgn="base"/>
            <a:r>
              <a:rPr lang="en-US" sz="1400" dirty="0"/>
              <a:t>- Manage stress levels </a:t>
            </a:r>
          </a:p>
          <a:p>
            <a:pPr fontAlgn="base"/>
            <a:r>
              <a:rPr lang="en-US" sz="1400" dirty="0"/>
              <a:t>- Aid in processing tough emotions </a:t>
            </a:r>
          </a:p>
          <a:p>
            <a:pPr fontAlgn="base"/>
            <a:r>
              <a:rPr lang="en-US" sz="1400" dirty="0"/>
              <a:t>- Boost self esteem </a:t>
            </a:r>
          </a:p>
          <a:p>
            <a:pPr fontAlgn="base"/>
            <a:r>
              <a:rPr lang="en-US" dirty="0"/>
              <a:t> </a:t>
            </a:r>
          </a:p>
          <a:p>
            <a:endParaRPr lang="en-GB" dirty="0"/>
          </a:p>
        </p:txBody>
      </p:sp>
      <p:sp>
        <p:nvSpPr>
          <p:cNvPr id="9" name="TextBox 8">
            <a:extLst>
              <a:ext uri="{FF2B5EF4-FFF2-40B4-BE49-F238E27FC236}">
                <a16:creationId xmlns:a16="http://schemas.microsoft.com/office/drawing/2014/main" id="{ED2AF44E-5799-EBB6-814A-F568764D355F}"/>
              </a:ext>
            </a:extLst>
          </p:cNvPr>
          <p:cNvSpPr txBox="1"/>
          <p:nvPr/>
        </p:nvSpPr>
        <p:spPr>
          <a:xfrm>
            <a:off x="-24663" y="4137512"/>
            <a:ext cx="4165600" cy="2031325"/>
          </a:xfrm>
          <a:prstGeom prst="rect">
            <a:avLst/>
          </a:prstGeom>
          <a:noFill/>
        </p:spPr>
        <p:txBody>
          <a:bodyPr wrap="square" rtlCol="0">
            <a:spAutoFit/>
          </a:bodyPr>
          <a:lstStyle/>
          <a:p>
            <a:r>
              <a:rPr lang="en-US" sz="1400" dirty="0"/>
              <a:t>Laughter and movement release endorphins, reducing stress and promoting wellbeing (Harvard Medical School, 2026). Play also allows children to express emotions safely, particularly when they struggle to </a:t>
            </a:r>
            <a:r>
              <a:rPr lang="en-US" sz="1400" dirty="0" err="1"/>
              <a:t>verbalise</a:t>
            </a:r>
            <a:r>
              <a:rPr lang="en-US" sz="1400" dirty="0"/>
              <a:t> feelings. Outdoor play offers additional mental health benefits, with contact to nature having been shown to reduce levels of anxiety and increase confidence (Play in Scotland, 2020). </a:t>
            </a:r>
            <a:endParaRPr lang="en-GB" sz="1400" dirty="0"/>
          </a:p>
        </p:txBody>
      </p:sp>
      <p:pic>
        <p:nvPicPr>
          <p:cNvPr id="6146" name="Picture 2">
            <a:extLst>
              <a:ext uri="{FF2B5EF4-FFF2-40B4-BE49-F238E27FC236}">
                <a16:creationId xmlns:a16="http://schemas.microsoft.com/office/drawing/2014/main" id="{91A562D1-1FCF-5A4C-BF30-F8D8FC864D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7588" y="3015424"/>
            <a:ext cx="5107555" cy="287712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3FF9E41-746C-781E-86AD-5046B529D0AD}"/>
              </a:ext>
            </a:extLst>
          </p:cNvPr>
          <p:cNvSpPr txBox="1"/>
          <p:nvPr/>
        </p:nvSpPr>
        <p:spPr>
          <a:xfrm>
            <a:off x="8470560" y="2798684"/>
            <a:ext cx="3251199" cy="2677656"/>
          </a:xfrm>
          <a:prstGeom prst="rect">
            <a:avLst/>
          </a:prstGeom>
          <a:noFill/>
        </p:spPr>
        <p:txBody>
          <a:bodyPr wrap="square" rtlCol="0">
            <a:spAutoFit/>
          </a:bodyPr>
          <a:lstStyle/>
          <a:p>
            <a:r>
              <a:rPr lang="en-US" sz="1400" dirty="0" err="1"/>
              <a:t>Friedrech</a:t>
            </a:r>
            <a:r>
              <a:rPr lang="en-US" sz="1400" dirty="0"/>
              <a:t> Froebel (1782-1852) believed that play is an essential part of a child’s holistic development, he supports the fact that play offers children the chance to express emotions creatively. </a:t>
            </a:r>
          </a:p>
          <a:p>
            <a:r>
              <a:rPr lang="en-US" sz="1400" dirty="0"/>
              <a:t>He also emphasises the importance of incorporating nature as part of a child’s play - based learning, which aids in their overall development (My Teaching Cupboard, N.D.) </a:t>
            </a:r>
            <a:endParaRPr lang="en-GB" sz="1400" dirty="0"/>
          </a:p>
        </p:txBody>
      </p:sp>
      <p:sp>
        <p:nvSpPr>
          <p:cNvPr id="11" name="TextBox 10">
            <a:extLst>
              <a:ext uri="{FF2B5EF4-FFF2-40B4-BE49-F238E27FC236}">
                <a16:creationId xmlns:a16="http://schemas.microsoft.com/office/drawing/2014/main" id="{43473B14-2E81-D590-3AC9-504D2907ED4C}"/>
              </a:ext>
            </a:extLst>
          </p:cNvPr>
          <p:cNvSpPr txBox="1"/>
          <p:nvPr/>
        </p:nvSpPr>
        <p:spPr>
          <a:xfrm>
            <a:off x="7481162" y="5892544"/>
            <a:ext cx="3107961" cy="307777"/>
          </a:xfrm>
          <a:prstGeom prst="rect">
            <a:avLst/>
          </a:prstGeom>
          <a:noFill/>
        </p:spPr>
        <p:txBody>
          <a:bodyPr wrap="square" rtlCol="0">
            <a:spAutoFit/>
          </a:bodyPr>
          <a:lstStyle/>
          <a:p>
            <a:r>
              <a:rPr lang="en-GB" sz="1400" dirty="0"/>
              <a:t>Wijenberg,2018</a:t>
            </a:r>
          </a:p>
        </p:txBody>
      </p:sp>
    </p:spTree>
    <p:extLst>
      <p:ext uri="{BB962C8B-B14F-4D97-AF65-F5344CB8AC3E}">
        <p14:creationId xmlns:p14="http://schemas.microsoft.com/office/powerpoint/2010/main" val="3377105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2283F-38A8-9595-1632-502DA0004A60}"/>
              </a:ext>
            </a:extLst>
          </p:cNvPr>
          <p:cNvSpPr>
            <a:spLocks noGrp="1"/>
          </p:cNvSpPr>
          <p:nvPr>
            <p:ph type="title"/>
          </p:nvPr>
        </p:nvSpPr>
        <p:spPr>
          <a:xfrm>
            <a:off x="0" y="97301"/>
            <a:ext cx="9634011" cy="1325563"/>
          </a:xfrm>
        </p:spPr>
        <p:txBody>
          <a:bodyPr/>
          <a:lstStyle/>
          <a:p>
            <a:r>
              <a:rPr lang="en-GB" dirty="0"/>
              <a:t>Exceptional caregiving</a:t>
            </a:r>
          </a:p>
        </p:txBody>
      </p:sp>
      <p:sp>
        <p:nvSpPr>
          <p:cNvPr id="4" name="TextBox 3">
            <a:extLst>
              <a:ext uri="{FF2B5EF4-FFF2-40B4-BE49-F238E27FC236}">
                <a16:creationId xmlns:a16="http://schemas.microsoft.com/office/drawing/2014/main" id="{31195AE2-EC7A-7037-945A-E792B49B6631}"/>
              </a:ext>
            </a:extLst>
          </p:cNvPr>
          <p:cNvSpPr txBox="1"/>
          <p:nvPr/>
        </p:nvSpPr>
        <p:spPr>
          <a:xfrm>
            <a:off x="366331" y="1238198"/>
            <a:ext cx="4383315" cy="369332"/>
          </a:xfrm>
          <a:prstGeom prst="rect">
            <a:avLst/>
          </a:prstGeom>
          <a:noFill/>
        </p:spPr>
        <p:txBody>
          <a:bodyPr wrap="square" rtlCol="0">
            <a:spAutoFit/>
          </a:bodyPr>
          <a:lstStyle/>
          <a:p>
            <a:r>
              <a:rPr lang="en-GB" dirty="0"/>
              <a:t>Social interaction and serve and return </a:t>
            </a:r>
          </a:p>
        </p:txBody>
      </p:sp>
      <p:sp>
        <p:nvSpPr>
          <p:cNvPr id="5" name="TextBox 4">
            <a:extLst>
              <a:ext uri="{FF2B5EF4-FFF2-40B4-BE49-F238E27FC236}">
                <a16:creationId xmlns:a16="http://schemas.microsoft.com/office/drawing/2014/main" id="{14356278-BFA0-80DA-A2D2-4FD13002D3E1}"/>
              </a:ext>
            </a:extLst>
          </p:cNvPr>
          <p:cNvSpPr txBox="1"/>
          <p:nvPr/>
        </p:nvSpPr>
        <p:spPr>
          <a:xfrm>
            <a:off x="406266" y="1708916"/>
            <a:ext cx="5050971" cy="1600438"/>
          </a:xfrm>
          <a:prstGeom prst="rect">
            <a:avLst/>
          </a:prstGeom>
          <a:noFill/>
        </p:spPr>
        <p:txBody>
          <a:bodyPr wrap="square" rtlCol="0">
            <a:spAutoFit/>
          </a:bodyPr>
          <a:lstStyle/>
          <a:p>
            <a:r>
              <a:rPr lang="en-US" sz="1400" dirty="0"/>
              <a:t>Early social interaction plays a vital role in cognitive and emotional development. The concept of ‘serve and return’ describes the responsive exchanges between a child and an adult, such as babbling or facial expressions. These interactions strengthen neural pathways and support language, emotional regulation, and social understanding (Harvard University, N.D.).  </a:t>
            </a:r>
            <a:endParaRPr lang="en-GB" sz="1400" dirty="0"/>
          </a:p>
        </p:txBody>
      </p:sp>
      <p:sp>
        <p:nvSpPr>
          <p:cNvPr id="6" name="TextBox 5">
            <a:extLst>
              <a:ext uri="{FF2B5EF4-FFF2-40B4-BE49-F238E27FC236}">
                <a16:creationId xmlns:a16="http://schemas.microsoft.com/office/drawing/2014/main" id="{003EA368-E870-FAE5-9BC4-48A2B58F1B18}"/>
              </a:ext>
            </a:extLst>
          </p:cNvPr>
          <p:cNvSpPr txBox="1"/>
          <p:nvPr/>
        </p:nvSpPr>
        <p:spPr>
          <a:xfrm>
            <a:off x="7032172" y="3484455"/>
            <a:ext cx="4034971" cy="1815882"/>
          </a:xfrm>
          <a:prstGeom prst="rect">
            <a:avLst/>
          </a:prstGeom>
          <a:noFill/>
        </p:spPr>
        <p:txBody>
          <a:bodyPr wrap="square" rtlCol="0">
            <a:spAutoFit/>
          </a:bodyPr>
          <a:lstStyle/>
          <a:p>
            <a:r>
              <a:rPr lang="en-US" sz="1400" dirty="0"/>
              <a:t>The Education Hub (2019) states that babies are looking for connections right after birth. When their signals (serve) are met with consistent responses (return), they feel safe and supported. On the other hand, infants who don’t receive this will have a negative impact on their cognitive engagement resulting in them feeling unsafe and anxious.  </a:t>
            </a:r>
            <a:endParaRPr lang="en-GB" sz="1400" dirty="0"/>
          </a:p>
        </p:txBody>
      </p:sp>
      <p:sp>
        <p:nvSpPr>
          <p:cNvPr id="7" name="TextBox 6">
            <a:extLst>
              <a:ext uri="{FF2B5EF4-FFF2-40B4-BE49-F238E27FC236}">
                <a16:creationId xmlns:a16="http://schemas.microsoft.com/office/drawing/2014/main" id="{83F0E0A6-EEE0-66E5-7D28-D8D11E572A0E}"/>
              </a:ext>
            </a:extLst>
          </p:cNvPr>
          <p:cNvSpPr txBox="1"/>
          <p:nvPr/>
        </p:nvSpPr>
        <p:spPr>
          <a:xfrm>
            <a:off x="2579460" y="4229240"/>
            <a:ext cx="4034971" cy="1323439"/>
          </a:xfrm>
          <a:prstGeom prst="rect">
            <a:avLst/>
          </a:prstGeom>
          <a:noFill/>
        </p:spPr>
        <p:txBody>
          <a:bodyPr wrap="square" rtlCol="0">
            <a:spAutoFit/>
          </a:bodyPr>
          <a:lstStyle/>
          <a:p>
            <a:r>
              <a:rPr lang="en-US" sz="1600" dirty="0"/>
              <a:t>Vygotsky’s sociocultural theory (1978) directly links to serve and return as he states </a:t>
            </a:r>
            <a:r>
              <a:rPr lang="en-US" sz="1600" dirty="0" err="1"/>
              <a:t>socialisation</a:t>
            </a:r>
            <a:r>
              <a:rPr lang="en-US" sz="1600" dirty="0"/>
              <a:t> has a fundamental influence on cognitive development (Yusof, S. 2021. p.5.) </a:t>
            </a:r>
            <a:endParaRPr lang="en-GB" sz="1600" dirty="0"/>
          </a:p>
        </p:txBody>
      </p:sp>
      <p:sp>
        <p:nvSpPr>
          <p:cNvPr id="8" name="TextBox 7">
            <a:extLst>
              <a:ext uri="{FF2B5EF4-FFF2-40B4-BE49-F238E27FC236}">
                <a16:creationId xmlns:a16="http://schemas.microsoft.com/office/drawing/2014/main" id="{9FB48CA1-E191-8225-C886-72F6F52A2145}"/>
              </a:ext>
            </a:extLst>
          </p:cNvPr>
          <p:cNvSpPr txBox="1"/>
          <p:nvPr/>
        </p:nvSpPr>
        <p:spPr>
          <a:xfrm>
            <a:off x="6387715" y="5537888"/>
            <a:ext cx="5747656" cy="923330"/>
          </a:xfrm>
          <a:prstGeom prst="rect">
            <a:avLst/>
          </a:prstGeom>
          <a:noFill/>
        </p:spPr>
        <p:txBody>
          <a:bodyPr wrap="square" rtlCol="0">
            <a:spAutoFit/>
          </a:bodyPr>
          <a:lstStyle/>
          <a:p>
            <a:endParaRPr lang="en-GB" dirty="0">
              <a:hlinkClick r:id="rId3"/>
            </a:endParaRPr>
          </a:p>
          <a:p>
            <a:endParaRPr lang="en-GB" u="sng" dirty="0">
              <a:hlinkClick r:id="rId3"/>
            </a:endParaRPr>
          </a:p>
          <a:p>
            <a:r>
              <a:rPr lang="en-GB" u="sng" dirty="0">
                <a:hlinkClick r:id="rId3"/>
              </a:rPr>
              <a:t>https://www.youtube.com/watch?v=WspJdih_Ijk</a:t>
            </a:r>
            <a:r>
              <a:rPr lang="en-GB" dirty="0"/>
              <a:t>  </a:t>
            </a:r>
          </a:p>
        </p:txBody>
      </p:sp>
      <p:sp>
        <p:nvSpPr>
          <p:cNvPr id="9" name="TextBox 8">
            <a:extLst>
              <a:ext uri="{FF2B5EF4-FFF2-40B4-BE49-F238E27FC236}">
                <a16:creationId xmlns:a16="http://schemas.microsoft.com/office/drawing/2014/main" id="{8FFC5436-E9C6-A880-5D7E-4AEB04C44044}"/>
              </a:ext>
            </a:extLst>
          </p:cNvPr>
          <p:cNvSpPr txBox="1"/>
          <p:nvPr/>
        </p:nvSpPr>
        <p:spPr>
          <a:xfrm>
            <a:off x="6495143" y="5383403"/>
            <a:ext cx="4572000" cy="646331"/>
          </a:xfrm>
          <a:prstGeom prst="rect">
            <a:avLst/>
          </a:prstGeom>
          <a:noFill/>
        </p:spPr>
        <p:txBody>
          <a:bodyPr wrap="square" rtlCol="0">
            <a:spAutoFit/>
          </a:bodyPr>
          <a:lstStyle/>
          <a:p>
            <a:r>
              <a:rPr lang="en-GB" dirty="0"/>
              <a:t>Watch this YouTube link for more on serve and return </a:t>
            </a:r>
          </a:p>
        </p:txBody>
      </p:sp>
      <p:pic>
        <p:nvPicPr>
          <p:cNvPr id="10" name="Picture 9">
            <a:extLst>
              <a:ext uri="{FF2B5EF4-FFF2-40B4-BE49-F238E27FC236}">
                <a16:creationId xmlns:a16="http://schemas.microsoft.com/office/drawing/2014/main" id="{E8BEBE2C-2D34-2152-6032-A5933425BE51}"/>
              </a:ext>
            </a:extLst>
          </p:cNvPr>
          <p:cNvPicPr>
            <a:picLocks noChangeAspect="1"/>
          </p:cNvPicPr>
          <p:nvPr/>
        </p:nvPicPr>
        <p:blipFill>
          <a:blip r:embed="rId4"/>
          <a:stretch>
            <a:fillRect/>
          </a:stretch>
        </p:blipFill>
        <p:spPr>
          <a:xfrm>
            <a:off x="7217459" y="66467"/>
            <a:ext cx="3429000" cy="3429000"/>
          </a:xfrm>
          <a:prstGeom prst="rect">
            <a:avLst/>
          </a:prstGeom>
        </p:spPr>
      </p:pic>
      <p:pic>
        <p:nvPicPr>
          <p:cNvPr id="7170" name="Picture 2" descr="Lev-Vygotsky">
            <a:extLst>
              <a:ext uri="{FF2B5EF4-FFF2-40B4-BE49-F238E27FC236}">
                <a16:creationId xmlns:a16="http://schemas.microsoft.com/office/drawing/2014/main" id="{937A46B5-E37F-DE48-65A7-42DD1DB1BF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5143" y="3548646"/>
            <a:ext cx="2238375" cy="30861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C64203C-1E3E-2805-A897-2A6E2CF9DC52}"/>
              </a:ext>
            </a:extLst>
          </p:cNvPr>
          <p:cNvSpPr txBox="1"/>
          <p:nvPr/>
        </p:nvSpPr>
        <p:spPr>
          <a:xfrm>
            <a:off x="9634011" y="3176678"/>
            <a:ext cx="2151723" cy="307777"/>
          </a:xfrm>
          <a:prstGeom prst="rect">
            <a:avLst/>
          </a:prstGeom>
          <a:noFill/>
        </p:spPr>
        <p:txBody>
          <a:bodyPr wrap="square" rtlCol="0">
            <a:spAutoFit/>
          </a:bodyPr>
          <a:lstStyle/>
          <a:p>
            <a:r>
              <a:rPr lang="en-GB" sz="1400" dirty="0"/>
              <a:t>Nursery Story,2021</a:t>
            </a:r>
          </a:p>
        </p:txBody>
      </p:sp>
      <p:sp>
        <p:nvSpPr>
          <p:cNvPr id="12" name="TextBox 11">
            <a:extLst>
              <a:ext uri="{FF2B5EF4-FFF2-40B4-BE49-F238E27FC236}">
                <a16:creationId xmlns:a16="http://schemas.microsoft.com/office/drawing/2014/main" id="{8B851AA0-F824-2326-51E6-D6BCFBC9891B}"/>
              </a:ext>
            </a:extLst>
          </p:cNvPr>
          <p:cNvSpPr txBox="1"/>
          <p:nvPr/>
        </p:nvSpPr>
        <p:spPr>
          <a:xfrm>
            <a:off x="2383518" y="6355830"/>
            <a:ext cx="1783748" cy="307777"/>
          </a:xfrm>
          <a:prstGeom prst="rect">
            <a:avLst/>
          </a:prstGeom>
          <a:noFill/>
        </p:spPr>
        <p:txBody>
          <a:bodyPr wrap="square" rtlCol="0">
            <a:spAutoFit/>
          </a:bodyPr>
          <a:lstStyle/>
          <a:p>
            <a:r>
              <a:rPr lang="en-GB" sz="1400" dirty="0"/>
              <a:t>Total History, 2020</a:t>
            </a:r>
          </a:p>
        </p:txBody>
      </p:sp>
    </p:spTree>
    <p:extLst>
      <p:ext uri="{BB962C8B-B14F-4D97-AF65-F5344CB8AC3E}">
        <p14:creationId xmlns:p14="http://schemas.microsoft.com/office/powerpoint/2010/main" val="410269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1C33D-11BE-464A-994D-A27E3A008E3F}"/>
              </a:ext>
            </a:extLst>
          </p:cNvPr>
          <p:cNvSpPr>
            <a:spLocks noGrp="1"/>
          </p:cNvSpPr>
          <p:nvPr>
            <p:ph type="title"/>
          </p:nvPr>
        </p:nvSpPr>
        <p:spPr>
          <a:xfrm>
            <a:off x="209146" y="143156"/>
            <a:ext cx="9634011" cy="1325563"/>
          </a:xfrm>
        </p:spPr>
        <p:txBody>
          <a:bodyPr/>
          <a:lstStyle/>
          <a:p>
            <a:r>
              <a:rPr lang="en-GB" dirty="0"/>
              <a:t>Exceptional Caregiving</a:t>
            </a:r>
          </a:p>
        </p:txBody>
      </p:sp>
      <p:sp>
        <p:nvSpPr>
          <p:cNvPr id="3" name="Content Placeholder 2">
            <a:extLst>
              <a:ext uri="{FF2B5EF4-FFF2-40B4-BE49-F238E27FC236}">
                <a16:creationId xmlns:a16="http://schemas.microsoft.com/office/drawing/2014/main" id="{D280F787-5E68-0E34-2245-944703B0946E}"/>
              </a:ext>
            </a:extLst>
          </p:cNvPr>
          <p:cNvSpPr>
            <a:spLocks noGrp="1"/>
          </p:cNvSpPr>
          <p:nvPr>
            <p:ph idx="1"/>
          </p:nvPr>
        </p:nvSpPr>
        <p:spPr>
          <a:xfrm>
            <a:off x="0" y="1574025"/>
            <a:ext cx="5026152" cy="508916"/>
          </a:xfrm>
        </p:spPr>
        <p:txBody>
          <a:bodyPr/>
          <a:lstStyle/>
          <a:p>
            <a:pPr marL="0" indent="0">
              <a:buNone/>
            </a:pPr>
            <a:r>
              <a:rPr lang="en-GB" dirty="0"/>
              <a:t>Everyday care as learning opportunities</a:t>
            </a:r>
          </a:p>
        </p:txBody>
      </p:sp>
      <p:sp>
        <p:nvSpPr>
          <p:cNvPr id="4" name="TextBox 3">
            <a:extLst>
              <a:ext uri="{FF2B5EF4-FFF2-40B4-BE49-F238E27FC236}">
                <a16:creationId xmlns:a16="http://schemas.microsoft.com/office/drawing/2014/main" id="{86EEF3B5-0C28-10C5-0121-64CB29DCA804}"/>
              </a:ext>
            </a:extLst>
          </p:cNvPr>
          <p:cNvSpPr txBox="1"/>
          <p:nvPr/>
        </p:nvSpPr>
        <p:spPr>
          <a:xfrm>
            <a:off x="0" y="2190319"/>
            <a:ext cx="5141627" cy="1815882"/>
          </a:xfrm>
          <a:prstGeom prst="rect">
            <a:avLst/>
          </a:prstGeom>
          <a:noFill/>
        </p:spPr>
        <p:txBody>
          <a:bodyPr wrap="square" rtlCol="0">
            <a:spAutoFit/>
          </a:bodyPr>
          <a:lstStyle/>
          <a:p>
            <a:r>
              <a:rPr lang="en-US" sz="1400" dirty="0"/>
              <a:t>Everyday tasks are the perfect opportunity to provide nurturing care while developing children’s independence and skills. By talking through tasks, it helps them understand what is being done and how it is being done. For example, when teaching a child to get dressed you can explain from infancy what you’re doing “let’s go get your shoes on”, doing this every time will help them understand the action and be able to copy the task as they get older (Kids Planet, 2025).  </a:t>
            </a:r>
            <a:endParaRPr lang="en-GB" sz="1400" dirty="0"/>
          </a:p>
        </p:txBody>
      </p:sp>
      <p:pic>
        <p:nvPicPr>
          <p:cNvPr id="7" name="Picture 6">
            <a:extLst>
              <a:ext uri="{FF2B5EF4-FFF2-40B4-BE49-F238E27FC236}">
                <a16:creationId xmlns:a16="http://schemas.microsoft.com/office/drawing/2014/main" id="{48DAC02D-6C4D-D95B-23C3-BCE0D24F60FE}"/>
              </a:ext>
            </a:extLst>
          </p:cNvPr>
          <p:cNvPicPr>
            <a:picLocks noChangeAspect="1"/>
          </p:cNvPicPr>
          <p:nvPr/>
        </p:nvPicPr>
        <p:blipFill>
          <a:blip r:embed="rId3"/>
          <a:stretch>
            <a:fillRect/>
          </a:stretch>
        </p:blipFill>
        <p:spPr>
          <a:xfrm>
            <a:off x="209146" y="4113579"/>
            <a:ext cx="3462486" cy="2308324"/>
          </a:xfrm>
          <a:prstGeom prst="rect">
            <a:avLst/>
          </a:prstGeom>
        </p:spPr>
      </p:pic>
      <p:sp>
        <p:nvSpPr>
          <p:cNvPr id="5" name="TextBox 4">
            <a:extLst>
              <a:ext uri="{FF2B5EF4-FFF2-40B4-BE49-F238E27FC236}">
                <a16:creationId xmlns:a16="http://schemas.microsoft.com/office/drawing/2014/main" id="{2D6C9070-2005-0398-2CEC-7800698E1F71}"/>
              </a:ext>
            </a:extLst>
          </p:cNvPr>
          <p:cNvSpPr txBox="1"/>
          <p:nvPr/>
        </p:nvSpPr>
        <p:spPr>
          <a:xfrm>
            <a:off x="5838668" y="244226"/>
            <a:ext cx="4362138" cy="2339102"/>
          </a:xfrm>
          <a:prstGeom prst="rect">
            <a:avLst/>
          </a:prstGeom>
          <a:noFill/>
        </p:spPr>
        <p:txBody>
          <a:bodyPr wrap="square" rtlCol="0">
            <a:spAutoFit/>
          </a:bodyPr>
          <a:lstStyle/>
          <a:p>
            <a:r>
              <a:rPr lang="en-US" sz="1600" dirty="0"/>
              <a:t>As they develop into a toddler and start to dress themselves ensure you are doing it with them and not to them, sometimes it can be easier to just do it yourself but being patient and allowing them to do it themselves will help promote independence while also being able to turn to their caregiver for reassurance (Raising Children, 2025).  </a:t>
            </a:r>
            <a:r>
              <a:rPr lang="en-US" dirty="0"/>
              <a:t> </a:t>
            </a:r>
            <a:endParaRPr lang="en-GB" dirty="0"/>
          </a:p>
        </p:txBody>
      </p:sp>
      <p:pic>
        <p:nvPicPr>
          <p:cNvPr id="8" name="Picture 7">
            <a:extLst>
              <a:ext uri="{FF2B5EF4-FFF2-40B4-BE49-F238E27FC236}">
                <a16:creationId xmlns:a16="http://schemas.microsoft.com/office/drawing/2014/main" id="{33D5AA79-530B-0EEB-BC46-8BAC683E221D}"/>
              </a:ext>
            </a:extLst>
          </p:cNvPr>
          <p:cNvPicPr>
            <a:picLocks noChangeAspect="1"/>
          </p:cNvPicPr>
          <p:nvPr/>
        </p:nvPicPr>
        <p:blipFill>
          <a:blip r:embed="rId4">
            <a:alphaModFix amt="50000"/>
          </a:blip>
          <a:stretch>
            <a:fillRect/>
          </a:stretch>
        </p:blipFill>
        <p:spPr>
          <a:xfrm>
            <a:off x="9009089" y="2583328"/>
            <a:ext cx="3142857" cy="3142857"/>
          </a:xfrm>
          <a:prstGeom prst="rect">
            <a:avLst/>
          </a:prstGeom>
        </p:spPr>
      </p:pic>
      <p:sp>
        <p:nvSpPr>
          <p:cNvPr id="6" name="TextBox 5">
            <a:extLst>
              <a:ext uri="{FF2B5EF4-FFF2-40B4-BE49-F238E27FC236}">
                <a16:creationId xmlns:a16="http://schemas.microsoft.com/office/drawing/2014/main" id="{6E894CF9-910D-8F97-8AC7-D68A73CF4EB3}"/>
              </a:ext>
            </a:extLst>
          </p:cNvPr>
          <p:cNvSpPr txBox="1"/>
          <p:nvPr/>
        </p:nvSpPr>
        <p:spPr>
          <a:xfrm>
            <a:off x="4944215" y="4406520"/>
            <a:ext cx="5636302" cy="2308324"/>
          </a:xfrm>
          <a:prstGeom prst="rect">
            <a:avLst/>
          </a:prstGeom>
          <a:noFill/>
        </p:spPr>
        <p:txBody>
          <a:bodyPr wrap="square" rtlCol="0">
            <a:spAutoFit/>
          </a:bodyPr>
          <a:lstStyle/>
          <a:p>
            <a:r>
              <a:rPr lang="en-US" sz="1600" dirty="0"/>
              <a:t>Bath time, as an example, creates a perfect time for bonding while creating confidence within a child, nurturing a child through bathtime with physical engagement promotes bonding, especially for a parent who isn’t the primary caregiver. Bathtime also allows children to feel confident in water, it allows them to get used to the feeling of water on their body by washing their hair or partially submerging their body which will later benefit them in life (Saunders, K. 2023). </a:t>
            </a:r>
            <a:endParaRPr lang="en-GB" sz="1600" dirty="0"/>
          </a:p>
        </p:txBody>
      </p:sp>
      <p:sp>
        <p:nvSpPr>
          <p:cNvPr id="9" name="TextBox 8">
            <a:extLst>
              <a:ext uri="{FF2B5EF4-FFF2-40B4-BE49-F238E27FC236}">
                <a16:creationId xmlns:a16="http://schemas.microsoft.com/office/drawing/2014/main" id="{B86C3226-211C-8093-4413-88FF37E74AD2}"/>
              </a:ext>
            </a:extLst>
          </p:cNvPr>
          <p:cNvSpPr txBox="1"/>
          <p:nvPr/>
        </p:nvSpPr>
        <p:spPr>
          <a:xfrm>
            <a:off x="2068643" y="6421903"/>
            <a:ext cx="2563318" cy="307777"/>
          </a:xfrm>
          <a:prstGeom prst="rect">
            <a:avLst/>
          </a:prstGeom>
          <a:noFill/>
        </p:spPr>
        <p:txBody>
          <a:bodyPr wrap="square" rtlCol="0">
            <a:spAutoFit/>
          </a:bodyPr>
          <a:lstStyle/>
          <a:p>
            <a:r>
              <a:rPr lang="en-GB" sz="1400" dirty="0" err="1"/>
              <a:t>Lovevery</a:t>
            </a:r>
            <a:r>
              <a:rPr lang="en-GB" sz="1400" dirty="0"/>
              <a:t>, 2026</a:t>
            </a:r>
          </a:p>
        </p:txBody>
      </p:sp>
      <p:sp>
        <p:nvSpPr>
          <p:cNvPr id="10" name="TextBox 9">
            <a:extLst>
              <a:ext uri="{FF2B5EF4-FFF2-40B4-BE49-F238E27FC236}">
                <a16:creationId xmlns:a16="http://schemas.microsoft.com/office/drawing/2014/main" id="{E096F883-565F-9FA3-BB36-FB2008E2B114}"/>
              </a:ext>
            </a:extLst>
          </p:cNvPr>
          <p:cNvSpPr txBox="1"/>
          <p:nvPr/>
        </p:nvSpPr>
        <p:spPr>
          <a:xfrm>
            <a:off x="10580517" y="5726185"/>
            <a:ext cx="1741398" cy="523220"/>
          </a:xfrm>
          <a:prstGeom prst="rect">
            <a:avLst/>
          </a:prstGeom>
          <a:noFill/>
        </p:spPr>
        <p:txBody>
          <a:bodyPr wrap="square" rtlCol="0">
            <a:spAutoFit/>
          </a:bodyPr>
          <a:lstStyle/>
          <a:p>
            <a:r>
              <a:rPr lang="en-GB" sz="1400" dirty="0"/>
              <a:t>The Village Company, 2024</a:t>
            </a:r>
          </a:p>
        </p:txBody>
      </p:sp>
    </p:spTree>
    <p:extLst>
      <p:ext uri="{BB962C8B-B14F-4D97-AF65-F5344CB8AC3E}">
        <p14:creationId xmlns:p14="http://schemas.microsoft.com/office/powerpoint/2010/main" val="2092302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B6647-FAE4-4B27-DE77-DD8B643211F8}"/>
              </a:ext>
            </a:extLst>
          </p:cNvPr>
          <p:cNvSpPr>
            <a:spLocks noGrp="1"/>
          </p:cNvSpPr>
          <p:nvPr>
            <p:ph type="title"/>
          </p:nvPr>
        </p:nvSpPr>
        <p:spPr>
          <a:xfrm>
            <a:off x="1069846" y="102490"/>
            <a:ext cx="9634011" cy="1325563"/>
          </a:xfrm>
        </p:spPr>
        <p:txBody>
          <a:bodyPr/>
          <a:lstStyle/>
          <a:p>
            <a:r>
              <a:rPr lang="en-GB" dirty="0"/>
              <a:t>Enabling and Inclusive Environments</a:t>
            </a:r>
          </a:p>
        </p:txBody>
      </p:sp>
      <p:sp>
        <p:nvSpPr>
          <p:cNvPr id="4" name="TextBox 3">
            <a:extLst>
              <a:ext uri="{FF2B5EF4-FFF2-40B4-BE49-F238E27FC236}">
                <a16:creationId xmlns:a16="http://schemas.microsoft.com/office/drawing/2014/main" id="{CF260420-796D-2FCE-47F0-8EB94DE0F984}"/>
              </a:ext>
            </a:extLst>
          </p:cNvPr>
          <p:cNvSpPr txBox="1"/>
          <p:nvPr/>
        </p:nvSpPr>
        <p:spPr>
          <a:xfrm>
            <a:off x="205578" y="1218351"/>
            <a:ext cx="11362545" cy="523220"/>
          </a:xfrm>
          <a:prstGeom prst="rect">
            <a:avLst/>
          </a:prstGeom>
          <a:noFill/>
        </p:spPr>
        <p:txBody>
          <a:bodyPr wrap="square" rtlCol="0">
            <a:spAutoFit/>
          </a:bodyPr>
          <a:lstStyle/>
          <a:p>
            <a:r>
              <a:rPr lang="en-US" sz="1400" dirty="0"/>
              <a:t>When talking about exceptional care, enabling environments and inclusive practice should be considered. </a:t>
            </a:r>
            <a:r>
              <a:rPr lang="en-US" sz="1400" i="1" dirty="0"/>
              <a:t>Birth to 5 Matters</a:t>
            </a:r>
            <a:r>
              <a:rPr lang="en-US" sz="1400" dirty="0"/>
              <a:t> emphasises that children are holistic learners whose environments should be inclusive, stimulating, and responsive to individual needs.  </a:t>
            </a:r>
            <a:endParaRPr lang="en-GB" sz="1400" dirty="0"/>
          </a:p>
        </p:txBody>
      </p:sp>
      <p:sp>
        <p:nvSpPr>
          <p:cNvPr id="5" name="TextBox 4">
            <a:extLst>
              <a:ext uri="{FF2B5EF4-FFF2-40B4-BE49-F238E27FC236}">
                <a16:creationId xmlns:a16="http://schemas.microsoft.com/office/drawing/2014/main" id="{2B7EE1E4-CDAC-3BE3-BE52-5994656F0F44}"/>
              </a:ext>
            </a:extLst>
          </p:cNvPr>
          <p:cNvSpPr txBox="1"/>
          <p:nvPr/>
        </p:nvSpPr>
        <p:spPr>
          <a:xfrm>
            <a:off x="86857" y="2654217"/>
            <a:ext cx="4826833" cy="2462213"/>
          </a:xfrm>
          <a:prstGeom prst="rect">
            <a:avLst/>
          </a:prstGeom>
          <a:noFill/>
        </p:spPr>
        <p:txBody>
          <a:bodyPr wrap="square" rtlCol="0">
            <a:spAutoFit/>
          </a:bodyPr>
          <a:lstStyle/>
          <a:p>
            <a:r>
              <a:rPr lang="en-US" sz="1400" dirty="0"/>
              <a:t>Not one child is the same, they have different ethnicities, religious beliefs, family dynamics and abilities, ensuring inclusive practice is shown is crucial at making children feel they belong. Article 2 of the UNCRC states that a child should not be discriminated against, Birth to 5 Matters say that childcare environments should build awareness. For example, having books that include different cultures and people from different backgrounds that children can freely use can easily create a more inclusive and diverse environment (Prospero Teaching, 2023).  </a:t>
            </a:r>
            <a:endParaRPr lang="en-GB" sz="1400" dirty="0"/>
          </a:p>
        </p:txBody>
      </p:sp>
      <p:sp>
        <p:nvSpPr>
          <p:cNvPr id="6" name="TextBox 5">
            <a:extLst>
              <a:ext uri="{FF2B5EF4-FFF2-40B4-BE49-F238E27FC236}">
                <a16:creationId xmlns:a16="http://schemas.microsoft.com/office/drawing/2014/main" id="{F4F67BF7-9A07-C5B6-6F89-ECB114C4350A}"/>
              </a:ext>
            </a:extLst>
          </p:cNvPr>
          <p:cNvSpPr txBox="1"/>
          <p:nvPr/>
        </p:nvSpPr>
        <p:spPr>
          <a:xfrm>
            <a:off x="7365167" y="3532814"/>
            <a:ext cx="4826833" cy="2677656"/>
          </a:xfrm>
          <a:prstGeom prst="rect">
            <a:avLst/>
          </a:prstGeom>
          <a:noFill/>
        </p:spPr>
        <p:txBody>
          <a:bodyPr wrap="square" rtlCol="0">
            <a:spAutoFit/>
          </a:bodyPr>
          <a:lstStyle/>
          <a:p>
            <a:r>
              <a:rPr lang="en-US" sz="1400" dirty="0"/>
              <a:t>For children who are from a religious background, working with families to understand their culture, values, and traditions could be a gateway to understanding with the rest of the children (Gordon., 2025). Children with Special Educational Needs and Disabilities (SEND), practitioners must avoid assumptions and instead observe how each child learns best. The child-centered approach builds trust and confidence (Dexter &amp; Middleton., 2025). Vygotsky’s social learning theory (1978) further supports inclusive education by </a:t>
            </a:r>
            <a:r>
              <a:rPr lang="en-US" sz="1400" dirty="0" err="1"/>
              <a:t>recognising</a:t>
            </a:r>
            <a:r>
              <a:rPr lang="en-US" sz="1400" dirty="0"/>
              <a:t> that all children learn through interaction, regardless of background or ability (</a:t>
            </a:r>
            <a:r>
              <a:rPr lang="en-US" sz="1400" dirty="0" err="1"/>
              <a:t>Leuwol</a:t>
            </a:r>
            <a:r>
              <a:rPr lang="en-US" sz="1400" dirty="0"/>
              <a:t>., </a:t>
            </a:r>
            <a:r>
              <a:rPr lang="en-US" sz="1400" i="1" dirty="0"/>
              <a:t>et al. </a:t>
            </a:r>
            <a:r>
              <a:rPr lang="en-US" sz="1400" dirty="0"/>
              <a:t>2023). </a:t>
            </a:r>
            <a:endParaRPr lang="en-GB" sz="1400" dirty="0"/>
          </a:p>
        </p:txBody>
      </p:sp>
      <p:pic>
        <p:nvPicPr>
          <p:cNvPr id="7" name="Picture 6">
            <a:extLst>
              <a:ext uri="{FF2B5EF4-FFF2-40B4-BE49-F238E27FC236}">
                <a16:creationId xmlns:a16="http://schemas.microsoft.com/office/drawing/2014/main" id="{5720E912-E999-7275-A985-96E6D3F69B5C}"/>
              </a:ext>
            </a:extLst>
          </p:cNvPr>
          <p:cNvPicPr>
            <a:picLocks noChangeAspect="1"/>
          </p:cNvPicPr>
          <p:nvPr/>
        </p:nvPicPr>
        <p:blipFill>
          <a:blip r:embed="rId3"/>
          <a:stretch>
            <a:fillRect/>
          </a:stretch>
        </p:blipFill>
        <p:spPr>
          <a:xfrm>
            <a:off x="4826833" y="2301707"/>
            <a:ext cx="2462213" cy="2462213"/>
          </a:xfrm>
          <a:prstGeom prst="rect">
            <a:avLst/>
          </a:prstGeom>
        </p:spPr>
      </p:pic>
      <p:sp>
        <p:nvSpPr>
          <p:cNvPr id="8" name="TextBox 7">
            <a:extLst>
              <a:ext uri="{FF2B5EF4-FFF2-40B4-BE49-F238E27FC236}">
                <a16:creationId xmlns:a16="http://schemas.microsoft.com/office/drawing/2014/main" id="{C76A13B4-6691-8542-DDEB-DBF2D45E0D09}"/>
              </a:ext>
            </a:extLst>
          </p:cNvPr>
          <p:cNvSpPr txBox="1"/>
          <p:nvPr/>
        </p:nvSpPr>
        <p:spPr>
          <a:xfrm>
            <a:off x="5233481" y="4745740"/>
            <a:ext cx="2055565" cy="307777"/>
          </a:xfrm>
          <a:prstGeom prst="rect">
            <a:avLst/>
          </a:prstGeom>
          <a:noFill/>
        </p:spPr>
        <p:txBody>
          <a:bodyPr wrap="square" rtlCol="0">
            <a:spAutoFit/>
          </a:bodyPr>
          <a:lstStyle/>
          <a:p>
            <a:r>
              <a:rPr lang="en-GB" sz="1400" dirty="0"/>
              <a:t>Play of the Wild, 2020</a:t>
            </a:r>
          </a:p>
        </p:txBody>
      </p:sp>
    </p:spTree>
    <p:extLst>
      <p:ext uri="{BB962C8B-B14F-4D97-AF65-F5344CB8AC3E}">
        <p14:creationId xmlns:p14="http://schemas.microsoft.com/office/powerpoint/2010/main" val="773531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57865-F8E1-71F4-280F-048A200754DD}"/>
              </a:ext>
            </a:extLst>
          </p:cNvPr>
          <p:cNvSpPr>
            <a:spLocks noGrp="1"/>
          </p:cNvSpPr>
          <p:nvPr>
            <p:ph type="title"/>
          </p:nvPr>
        </p:nvSpPr>
        <p:spPr>
          <a:xfrm>
            <a:off x="1171730" y="-471356"/>
            <a:ext cx="11602386" cy="1754598"/>
          </a:xfrm>
        </p:spPr>
        <p:txBody>
          <a:bodyPr>
            <a:normAutofit/>
          </a:bodyPr>
          <a:lstStyle/>
          <a:p>
            <a:r>
              <a:rPr lang="en-GB" sz="3600" dirty="0"/>
              <a:t>Supporting children in the first 1000 days </a:t>
            </a:r>
          </a:p>
        </p:txBody>
      </p:sp>
      <p:sp>
        <p:nvSpPr>
          <p:cNvPr id="4" name="TextBox 3">
            <a:extLst>
              <a:ext uri="{FF2B5EF4-FFF2-40B4-BE49-F238E27FC236}">
                <a16:creationId xmlns:a16="http://schemas.microsoft.com/office/drawing/2014/main" id="{ECD1DDDA-0D7C-C719-3594-4C88EFFF2763}"/>
              </a:ext>
            </a:extLst>
          </p:cNvPr>
          <p:cNvSpPr txBox="1"/>
          <p:nvPr/>
        </p:nvSpPr>
        <p:spPr>
          <a:xfrm>
            <a:off x="204867" y="1034320"/>
            <a:ext cx="6185940" cy="1323439"/>
          </a:xfrm>
          <a:prstGeom prst="rect">
            <a:avLst/>
          </a:prstGeom>
          <a:noFill/>
        </p:spPr>
        <p:txBody>
          <a:bodyPr wrap="square" rtlCol="0">
            <a:spAutoFit/>
          </a:bodyPr>
          <a:lstStyle/>
          <a:p>
            <a:r>
              <a:rPr lang="en-US" sz="1600" dirty="0"/>
              <a:t>Early Years Practitioners play a vital role in supporting children and families through transitions such as starting nursery, family changes, or bereavement. Practitioners provide emotional security and continuity, helping children navigate change safely (Walker., 2024).  </a:t>
            </a:r>
            <a:endParaRPr lang="en-GB" sz="1600" dirty="0"/>
          </a:p>
        </p:txBody>
      </p:sp>
      <p:pic>
        <p:nvPicPr>
          <p:cNvPr id="5" name="Picture 4">
            <a:extLst>
              <a:ext uri="{FF2B5EF4-FFF2-40B4-BE49-F238E27FC236}">
                <a16:creationId xmlns:a16="http://schemas.microsoft.com/office/drawing/2014/main" id="{CE41ACD7-7351-A7C5-40E9-A2032A071127}"/>
              </a:ext>
            </a:extLst>
          </p:cNvPr>
          <p:cNvPicPr>
            <a:picLocks noChangeAspect="1"/>
          </p:cNvPicPr>
          <p:nvPr/>
        </p:nvPicPr>
        <p:blipFill>
          <a:blip r:embed="rId3"/>
          <a:stretch>
            <a:fillRect/>
          </a:stretch>
        </p:blipFill>
        <p:spPr>
          <a:xfrm>
            <a:off x="6217170" y="657312"/>
            <a:ext cx="2432154" cy="1684267"/>
          </a:xfrm>
          <a:prstGeom prst="rect">
            <a:avLst/>
          </a:prstGeom>
        </p:spPr>
      </p:pic>
      <p:sp>
        <p:nvSpPr>
          <p:cNvPr id="6" name="TextBox 5">
            <a:extLst>
              <a:ext uri="{FF2B5EF4-FFF2-40B4-BE49-F238E27FC236}">
                <a16:creationId xmlns:a16="http://schemas.microsoft.com/office/drawing/2014/main" id="{5A0A15F8-4E84-F2B6-0D80-CAE3137681CE}"/>
              </a:ext>
            </a:extLst>
          </p:cNvPr>
          <p:cNvSpPr txBox="1"/>
          <p:nvPr/>
        </p:nvSpPr>
        <p:spPr>
          <a:xfrm>
            <a:off x="2253520" y="2408162"/>
            <a:ext cx="6685614" cy="1600438"/>
          </a:xfrm>
          <a:prstGeom prst="rect">
            <a:avLst/>
          </a:prstGeom>
          <a:noFill/>
        </p:spPr>
        <p:txBody>
          <a:bodyPr wrap="square" rtlCol="0">
            <a:spAutoFit/>
          </a:bodyPr>
          <a:lstStyle/>
          <a:p>
            <a:r>
              <a:rPr lang="en-US" sz="1400" dirty="0"/>
              <a:t>To provide a child with safety and security a practitioner may visit a child in their home. By doing this the practitioner is allowing the child to see a relationship form with their parents which results in the child becoming comfortable with this new person which will help with a smooth transition as the child will be familiar from a positive interaction (Birth to 5 Matters). Practitioners also support cognitive development through engaging activities, such as nursery rhymes, white promote early mathematical and sequencing skills (Ofsted. 2024). </a:t>
            </a:r>
            <a:endParaRPr lang="en-GB" sz="1400" dirty="0"/>
          </a:p>
        </p:txBody>
      </p:sp>
      <p:pic>
        <p:nvPicPr>
          <p:cNvPr id="7" name="Picture 6">
            <a:extLst>
              <a:ext uri="{FF2B5EF4-FFF2-40B4-BE49-F238E27FC236}">
                <a16:creationId xmlns:a16="http://schemas.microsoft.com/office/drawing/2014/main" id="{ECBF41DA-DA83-A91C-2033-9D51BF460C33}"/>
              </a:ext>
            </a:extLst>
          </p:cNvPr>
          <p:cNvPicPr>
            <a:picLocks noChangeAspect="1"/>
          </p:cNvPicPr>
          <p:nvPr/>
        </p:nvPicPr>
        <p:blipFill>
          <a:blip r:embed="rId4"/>
          <a:stretch>
            <a:fillRect/>
          </a:stretch>
        </p:blipFill>
        <p:spPr>
          <a:xfrm>
            <a:off x="89941" y="2413605"/>
            <a:ext cx="2163579" cy="2936286"/>
          </a:xfrm>
          <a:prstGeom prst="rect">
            <a:avLst/>
          </a:prstGeom>
        </p:spPr>
      </p:pic>
      <p:sp>
        <p:nvSpPr>
          <p:cNvPr id="8" name="TextBox 7">
            <a:extLst>
              <a:ext uri="{FF2B5EF4-FFF2-40B4-BE49-F238E27FC236}">
                <a16:creationId xmlns:a16="http://schemas.microsoft.com/office/drawing/2014/main" id="{3278AACA-3A89-F0C7-2740-BA6FCA475224}"/>
              </a:ext>
            </a:extLst>
          </p:cNvPr>
          <p:cNvSpPr txBox="1"/>
          <p:nvPr/>
        </p:nvSpPr>
        <p:spPr>
          <a:xfrm>
            <a:off x="2253520" y="4075183"/>
            <a:ext cx="5846164" cy="646331"/>
          </a:xfrm>
          <a:prstGeom prst="rect">
            <a:avLst/>
          </a:prstGeom>
          <a:noFill/>
        </p:spPr>
        <p:txBody>
          <a:bodyPr wrap="square" rtlCol="0">
            <a:spAutoFit/>
          </a:bodyPr>
          <a:lstStyle/>
          <a:p>
            <a:r>
              <a:rPr lang="en-GB" dirty="0">
                <a:hlinkClick r:id="rId5"/>
              </a:rPr>
              <a:t>https://www.youtube.com/watch?v=9ir_l7qTiZ4&amp;list=RD9ir_l7qTiZ4&amp;start_radio=1</a:t>
            </a:r>
            <a:r>
              <a:rPr lang="en-GB" dirty="0"/>
              <a:t> </a:t>
            </a:r>
          </a:p>
        </p:txBody>
      </p:sp>
      <p:cxnSp>
        <p:nvCxnSpPr>
          <p:cNvPr id="12" name="Connector: Curved 11">
            <a:extLst>
              <a:ext uri="{FF2B5EF4-FFF2-40B4-BE49-F238E27FC236}">
                <a16:creationId xmlns:a16="http://schemas.microsoft.com/office/drawing/2014/main" id="{43A6589F-E1F8-0D99-4EB2-A42347C3EA08}"/>
              </a:ext>
            </a:extLst>
          </p:cNvPr>
          <p:cNvCxnSpPr/>
          <p:nvPr/>
        </p:nvCxnSpPr>
        <p:spPr>
          <a:xfrm rot="10800000" flipV="1">
            <a:off x="8012242" y="3685434"/>
            <a:ext cx="1199213" cy="646331"/>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BA455D44-37BA-3523-2E94-415706F033BD}"/>
              </a:ext>
            </a:extLst>
          </p:cNvPr>
          <p:cNvSpPr txBox="1"/>
          <p:nvPr/>
        </p:nvSpPr>
        <p:spPr>
          <a:xfrm>
            <a:off x="9064053" y="3235417"/>
            <a:ext cx="1495894" cy="646331"/>
          </a:xfrm>
          <a:prstGeom prst="rect">
            <a:avLst/>
          </a:prstGeom>
          <a:noFill/>
        </p:spPr>
        <p:txBody>
          <a:bodyPr wrap="square" rtlCol="0">
            <a:spAutoFit/>
          </a:bodyPr>
          <a:lstStyle/>
          <a:p>
            <a:pPr algn="ctr"/>
            <a:r>
              <a:rPr lang="en-GB" b="1" dirty="0"/>
              <a:t>Click here to listen </a:t>
            </a:r>
          </a:p>
        </p:txBody>
      </p:sp>
      <p:sp>
        <p:nvSpPr>
          <p:cNvPr id="14" name="TextBox 13">
            <a:extLst>
              <a:ext uri="{FF2B5EF4-FFF2-40B4-BE49-F238E27FC236}">
                <a16:creationId xmlns:a16="http://schemas.microsoft.com/office/drawing/2014/main" id="{B0A23E3C-0016-CC18-56B1-336AF432AAE5}"/>
              </a:ext>
            </a:extLst>
          </p:cNvPr>
          <p:cNvSpPr txBox="1"/>
          <p:nvPr/>
        </p:nvSpPr>
        <p:spPr>
          <a:xfrm>
            <a:off x="2628276" y="5123470"/>
            <a:ext cx="6100996" cy="1077218"/>
          </a:xfrm>
          <a:prstGeom prst="rect">
            <a:avLst/>
          </a:prstGeom>
          <a:noFill/>
        </p:spPr>
        <p:txBody>
          <a:bodyPr wrap="square" rtlCol="0">
            <a:spAutoFit/>
          </a:bodyPr>
          <a:lstStyle/>
          <a:p>
            <a:r>
              <a:rPr lang="en-US" sz="1600" dirty="0"/>
              <a:t>During periods of family stress, maintaining consistent routines within childcare settings helps children feel safe and secure. Familiar environments allow children to express emotions freely and support emotional resilience (Shannon, 2025; Atkins, 2021) </a:t>
            </a:r>
            <a:endParaRPr lang="en-GB" sz="1600" dirty="0"/>
          </a:p>
        </p:txBody>
      </p:sp>
      <p:pic>
        <p:nvPicPr>
          <p:cNvPr id="15" name="Picture 14">
            <a:extLst>
              <a:ext uri="{FF2B5EF4-FFF2-40B4-BE49-F238E27FC236}">
                <a16:creationId xmlns:a16="http://schemas.microsoft.com/office/drawing/2014/main" id="{B79C2A7F-F810-D5A6-A621-AD49929B3752}"/>
              </a:ext>
            </a:extLst>
          </p:cNvPr>
          <p:cNvPicPr>
            <a:picLocks noChangeAspect="1"/>
          </p:cNvPicPr>
          <p:nvPr/>
        </p:nvPicPr>
        <p:blipFill>
          <a:blip r:embed="rId6"/>
          <a:stretch>
            <a:fillRect/>
          </a:stretch>
        </p:blipFill>
        <p:spPr>
          <a:xfrm>
            <a:off x="8729272" y="4458617"/>
            <a:ext cx="2957375" cy="1971583"/>
          </a:xfrm>
          <a:prstGeom prst="rect">
            <a:avLst/>
          </a:prstGeom>
        </p:spPr>
      </p:pic>
      <p:sp>
        <p:nvSpPr>
          <p:cNvPr id="16" name="TextBox 15">
            <a:extLst>
              <a:ext uri="{FF2B5EF4-FFF2-40B4-BE49-F238E27FC236}">
                <a16:creationId xmlns:a16="http://schemas.microsoft.com/office/drawing/2014/main" id="{B4E3BD57-9E27-EEEB-36C8-352FC9105E55}"/>
              </a:ext>
            </a:extLst>
          </p:cNvPr>
          <p:cNvSpPr txBox="1"/>
          <p:nvPr/>
        </p:nvSpPr>
        <p:spPr>
          <a:xfrm>
            <a:off x="8729272" y="1978702"/>
            <a:ext cx="1830675" cy="307777"/>
          </a:xfrm>
          <a:prstGeom prst="rect">
            <a:avLst/>
          </a:prstGeom>
          <a:noFill/>
        </p:spPr>
        <p:txBody>
          <a:bodyPr wrap="square" rtlCol="0">
            <a:spAutoFit/>
          </a:bodyPr>
          <a:lstStyle/>
          <a:p>
            <a:r>
              <a:rPr lang="en-GB" sz="1400" dirty="0" err="1"/>
              <a:t>Croneri</a:t>
            </a:r>
            <a:r>
              <a:rPr lang="en-GB" sz="1400" dirty="0"/>
              <a:t>, 2024</a:t>
            </a:r>
          </a:p>
        </p:txBody>
      </p:sp>
      <p:sp>
        <p:nvSpPr>
          <p:cNvPr id="17" name="TextBox 16">
            <a:extLst>
              <a:ext uri="{FF2B5EF4-FFF2-40B4-BE49-F238E27FC236}">
                <a16:creationId xmlns:a16="http://schemas.microsoft.com/office/drawing/2014/main" id="{34C53C86-6FDB-F75B-D6CD-06E453122181}"/>
              </a:ext>
            </a:extLst>
          </p:cNvPr>
          <p:cNvSpPr txBox="1"/>
          <p:nvPr/>
        </p:nvSpPr>
        <p:spPr>
          <a:xfrm>
            <a:off x="359764" y="5349891"/>
            <a:ext cx="2268512" cy="276999"/>
          </a:xfrm>
          <a:prstGeom prst="rect">
            <a:avLst/>
          </a:prstGeom>
          <a:noFill/>
        </p:spPr>
        <p:txBody>
          <a:bodyPr wrap="square" rtlCol="0">
            <a:spAutoFit/>
          </a:bodyPr>
          <a:lstStyle/>
          <a:p>
            <a:r>
              <a:rPr lang="en-GB" sz="1200" dirty="0"/>
              <a:t>Kiddy House, ND</a:t>
            </a:r>
          </a:p>
        </p:txBody>
      </p:sp>
      <p:sp>
        <p:nvSpPr>
          <p:cNvPr id="18" name="TextBox 17">
            <a:extLst>
              <a:ext uri="{FF2B5EF4-FFF2-40B4-BE49-F238E27FC236}">
                <a16:creationId xmlns:a16="http://schemas.microsoft.com/office/drawing/2014/main" id="{22A27AE6-AD6E-3FC4-B58E-1DE6779B84F8}"/>
              </a:ext>
            </a:extLst>
          </p:cNvPr>
          <p:cNvSpPr txBox="1"/>
          <p:nvPr/>
        </p:nvSpPr>
        <p:spPr>
          <a:xfrm>
            <a:off x="10123357" y="6392725"/>
            <a:ext cx="2068643" cy="461665"/>
          </a:xfrm>
          <a:prstGeom prst="rect">
            <a:avLst/>
          </a:prstGeom>
          <a:noFill/>
        </p:spPr>
        <p:txBody>
          <a:bodyPr wrap="square" rtlCol="0">
            <a:spAutoFit/>
          </a:bodyPr>
          <a:lstStyle/>
          <a:p>
            <a:r>
              <a:rPr lang="en-GB" sz="1200" dirty="0"/>
              <a:t>Institute of Child Psychology, 2023</a:t>
            </a:r>
          </a:p>
        </p:txBody>
      </p:sp>
    </p:spTree>
    <p:extLst>
      <p:ext uri="{BB962C8B-B14F-4D97-AF65-F5344CB8AC3E}">
        <p14:creationId xmlns:p14="http://schemas.microsoft.com/office/powerpoint/2010/main" val="3242369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06" name="Rectangle 8305">
            <a:extLst>
              <a:ext uri="{FF2B5EF4-FFF2-40B4-BE49-F238E27FC236}">
                <a16:creationId xmlns:a16="http://schemas.microsoft.com/office/drawing/2014/main" id="{95697D25-3D98-4690-9E3D-C65732E5D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07" name="Rectangle 8306">
            <a:extLst>
              <a:ext uri="{FF2B5EF4-FFF2-40B4-BE49-F238E27FC236}">
                <a16:creationId xmlns:a16="http://schemas.microsoft.com/office/drawing/2014/main" id="{56C634FA-4936-4EA7-9BFB-F34843C0F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83"/>
            <a:ext cx="12192000" cy="186409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270FF-0AD0-3D65-8200-C75B2448CBA1}"/>
              </a:ext>
            </a:extLst>
          </p:cNvPr>
          <p:cNvSpPr>
            <a:spLocks noGrp="1"/>
          </p:cNvSpPr>
          <p:nvPr>
            <p:ph type="title"/>
          </p:nvPr>
        </p:nvSpPr>
        <p:spPr>
          <a:xfrm>
            <a:off x="1073811" y="648757"/>
            <a:ext cx="10492667" cy="1065321"/>
          </a:xfrm>
        </p:spPr>
        <p:txBody>
          <a:bodyPr vert="horz" lIns="91440" tIns="45720" rIns="91440" bIns="45720" rtlCol="0" anchor="ctr">
            <a:normAutofit/>
          </a:bodyPr>
          <a:lstStyle/>
          <a:p>
            <a:pPr>
              <a:lnSpc>
                <a:spcPct val="90000"/>
              </a:lnSpc>
            </a:pPr>
            <a:r>
              <a:rPr lang="en-US" sz="3400" kern="1200">
                <a:solidFill>
                  <a:schemeClr val="tx2"/>
                </a:solidFill>
                <a:latin typeface="+mj-lt"/>
                <a:ea typeface="+mj-ea"/>
                <a:cs typeface="+mj-cs"/>
              </a:rPr>
              <a:t>Supporting families and caregivers in the first 1000 days </a:t>
            </a:r>
          </a:p>
        </p:txBody>
      </p:sp>
      <p:sp>
        <p:nvSpPr>
          <p:cNvPr id="4" name="TextBox 3">
            <a:extLst>
              <a:ext uri="{FF2B5EF4-FFF2-40B4-BE49-F238E27FC236}">
                <a16:creationId xmlns:a16="http://schemas.microsoft.com/office/drawing/2014/main" id="{8412C48C-B1D3-7A2F-6354-329A8B340238}"/>
              </a:ext>
            </a:extLst>
          </p:cNvPr>
          <p:cNvSpPr txBox="1"/>
          <p:nvPr/>
        </p:nvSpPr>
        <p:spPr>
          <a:xfrm>
            <a:off x="1073812" y="2371813"/>
            <a:ext cx="5490994" cy="3280174"/>
          </a:xfrm>
          <a:prstGeom prst="rect">
            <a:avLst/>
          </a:prstGeom>
        </p:spPr>
        <p:txBody>
          <a:bodyPr vert="horz" lIns="91440" tIns="45720" rIns="91440" bIns="45720" rtlCol="0">
            <a:normAutofit/>
          </a:bodyPr>
          <a:lstStyle/>
          <a:p>
            <a:pPr fontAlgn="base">
              <a:lnSpc>
                <a:spcPct val="140000"/>
              </a:lnSpc>
              <a:spcAft>
                <a:spcPts val="600"/>
              </a:spcAft>
              <a:buClr>
                <a:schemeClr val="bg2">
                  <a:lumMod val="75000"/>
                </a:schemeClr>
              </a:buClr>
            </a:pPr>
            <a:r>
              <a:rPr lang="en-US" sz="1300">
                <a:solidFill>
                  <a:schemeClr val="tx2"/>
                </a:solidFill>
              </a:rPr>
              <a:t>As an early years practitioner gaining the trust and confidence of parents creates a valued foundation. The Department of Education (2024) emphasises the importance of including parents in their learning, a practitioner could share photos or videos of an activity they are doing which encourages the parents to replicate this at home which promotes home learning.  </a:t>
            </a:r>
          </a:p>
          <a:p>
            <a:pPr fontAlgn="base">
              <a:lnSpc>
                <a:spcPct val="140000"/>
              </a:lnSpc>
              <a:spcAft>
                <a:spcPts val="600"/>
              </a:spcAft>
              <a:buClr>
                <a:schemeClr val="bg2">
                  <a:lumMod val="75000"/>
                </a:schemeClr>
              </a:buClr>
            </a:pPr>
            <a:r>
              <a:rPr lang="en-US" sz="1300">
                <a:solidFill>
                  <a:schemeClr val="tx2"/>
                </a:solidFill>
              </a:rPr>
              <a:t>Health visitors also play a key role in identifying developmental concerns and supporting families to access community resources, such as toddler groups, to promote socialisation (Sheffield Parent Carer Forum, 2025). </a:t>
            </a:r>
          </a:p>
          <a:p>
            <a:pPr>
              <a:lnSpc>
                <a:spcPct val="140000"/>
              </a:lnSpc>
              <a:spcAft>
                <a:spcPts val="600"/>
              </a:spcAft>
              <a:buClr>
                <a:schemeClr val="bg2">
                  <a:lumMod val="75000"/>
                </a:schemeClr>
              </a:buClr>
            </a:pPr>
            <a:endParaRPr lang="en-US" sz="1300">
              <a:solidFill>
                <a:schemeClr val="tx2"/>
              </a:solidFill>
            </a:endParaRPr>
          </a:p>
        </p:txBody>
      </p:sp>
      <p:pic>
        <p:nvPicPr>
          <p:cNvPr id="8194" name="Picture 2" descr="Working in Partnership with Parents (Early Years)">
            <a:extLst>
              <a:ext uri="{FF2B5EF4-FFF2-40B4-BE49-F238E27FC236}">
                <a16:creationId xmlns:a16="http://schemas.microsoft.com/office/drawing/2014/main" id="{AA568E0F-AB6C-6A75-F092-D74905D984C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76945" y="2651765"/>
            <a:ext cx="4641505" cy="2919071"/>
          </a:xfrm>
          <a:prstGeom prst="rect">
            <a:avLst/>
          </a:prstGeom>
          <a:noFill/>
          <a:extLst>
            <a:ext uri="{909E8E84-426E-40DD-AFC4-6F175D3DCCD1}">
              <a14:hiddenFill xmlns:a14="http://schemas.microsoft.com/office/drawing/2010/main">
                <a:solidFill>
                  <a:srgbClr val="FFFFFF"/>
                </a:solidFill>
              </a14:hiddenFill>
            </a:ext>
          </a:extLst>
        </p:spPr>
      </p:pic>
      <p:grpSp>
        <p:nvGrpSpPr>
          <p:cNvPr id="8308" name="Group 8307">
            <a:extLst>
              <a:ext uri="{FF2B5EF4-FFF2-40B4-BE49-F238E27FC236}">
                <a16:creationId xmlns:a16="http://schemas.microsoft.com/office/drawing/2014/main" id="{A9A3B735-54E2-4D95-A245-5BA856818C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951" y="5916267"/>
            <a:ext cx="12062645" cy="539682"/>
            <a:chOff x="50951" y="5916267"/>
            <a:chExt cx="12062645" cy="539682"/>
          </a:xfrm>
        </p:grpSpPr>
        <p:sp>
          <p:nvSpPr>
            <p:cNvPr id="8309" name="Freeform 6">
              <a:extLst>
                <a:ext uri="{FF2B5EF4-FFF2-40B4-BE49-F238E27FC236}">
                  <a16:creationId xmlns:a16="http://schemas.microsoft.com/office/drawing/2014/main" id="{0AA7D8B6-D845-468C-AEEA-041E24C002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4587" y="6001132"/>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10" name="Freeform 22">
              <a:extLst>
                <a:ext uri="{FF2B5EF4-FFF2-40B4-BE49-F238E27FC236}">
                  <a16:creationId xmlns:a16="http://schemas.microsoft.com/office/drawing/2014/main" id="{11769E07-4D97-44F0-925C-A14602491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29334" y="596493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11" name="Freeform 27">
              <a:extLst>
                <a:ext uri="{FF2B5EF4-FFF2-40B4-BE49-F238E27FC236}">
                  <a16:creationId xmlns:a16="http://schemas.microsoft.com/office/drawing/2014/main" id="{E4A2189D-5B4E-42D2-B6E0-2A2CFBDA1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59830" y="6286449"/>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12" name="Freeform 79">
              <a:extLst>
                <a:ext uri="{FF2B5EF4-FFF2-40B4-BE49-F238E27FC236}">
                  <a16:creationId xmlns:a16="http://schemas.microsoft.com/office/drawing/2014/main" id="{66FD54A5-B674-4D17-A65B-944971C78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9871" y="620636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13" name="Freeform 80">
              <a:extLst>
                <a:ext uri="{FF2B5EF4-FFF2-40B4-BE49-F238E27FC236}">
                  <a16:creationId xmlns:a16="http://schemas.microsoft.com/office/drawing/2014/main" id="{B54F4C78-F4CD-4D0F-B253-88D228F6A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3557" y="593892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14" name="Freeform 81">
              <a:extLst>
                <a:ext uri="{FF2B5EF4-FFF2-40B4-BE49-F238E27FC236}">
                  <a16:creationId xmlns:a16="http://schemas.microsoft.com/office/drawing/2014/main" id="{FFFF9C25-70A8-42C2-A7DE-574D066DF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4487" y="59252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15" name="Freeform 82">
              <a:extLst>
                <a:ext uri="{FF2B5EF4-FFF2-40B4-BE49-F238E27FC236}">
                  <a16:creationId xmlns:a16="http://schemas.microsoft.com/office/drawing/2014/main" id="{E98277E5-59FD-41F1-82B6-91AE3F11C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7629" y="593421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16" name="Freeform 83">
              <a:extLst>
                <a:ext uri="{FF2B5EF4-FFF2-40B4-BE49-F238E27FC236}">
                  <a16:creationId xmlns:a16="http://schemas.microsoft.com/office/drawing/2014/main" id="{14EBCE55-C6D3-4D3C-9F20-C4BD18A1C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577" y="591626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17" name="Freeform 89">
              <a:extLst>
                <a:ext uri="{FF2B5EF4-FFF2-40B4-BE49-F238E27FC236}">
                  <a16:creationId xmlns:a16="http://schemas.microsoft.com/office/drawing/2014/main" id="{5D5866ED-D858-4C92-BA1D-48FAF7833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2839" y="593357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18" name="Freeform 90">
              <a:extLst>
                <a:ext uri="{FF2B5EF4-FFF2-40B4-BE49-F238E27FC236}">
                  <a16:creationId xmlns:a16="http://schemas.microsoft.com/office/drawing/2014/main" id="{E87100F3-948D-4243-84CB-29EF2A39B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6124" y="600113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19" name="Freeform 105">
              <a:extLst>
                <a:ext uri="{FF2B5EF4-FFF2-40B4-BE49-F238E27FC236}">
                  <a16:creationId xmlns:a16="http://schemas.microsoft.com/office/drawing/2014/main" id="{D6649540-9040-4EEE-A0C4-572615E2A8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97089" y="617657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20" name="Freeform 107">
              <a:extLst>
                <a:ext uri="{FF2B5EF4-FFF2-40B4-BE49-F238E27FC236}">
                  <a16:creationId xmlns:a16="http://schemas.microsoft.com/office/drawing/2014/main" id="{3A896369-1B66-4309-8586-65CA1CD10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1801" y="620024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21" name="Freeform 108">
              <a:extLst>
                <a:ext uri="{FF2B5EF4-FFF2-40B4-BE49-F238E27FC236}">
                  <a16:creationId xmlns:a16="http://schemas.microsoft.com/office/drawing/2014/main" id="{496CEF3A-A9D0-4437-A1DB-411327542F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3527" y="620024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22" name="Freeform 109">
              <a:extLst>
                <a:ext uri="{FF2B5EF4-FFF2-40B4-BE49-F238E27FC236}">
                  <a16:creationId xmlns:a16="http://schemas.microsoft.com/office/drawing/2014/main" id="{34CCF3A1-3274-4DB2-B7EF-219D0A5C87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4654" y="620350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23" name="Freeform 111">
              <a:extLst>
                <a:ext uri="{FF2B5EF4-FFF2-40B4-BE49-F238E27FC236}">
                  <a16:creationId xmlns:a16="http://schemas.microsoft.com/office/drawing/2014/main" id="{9A605FE2-6A58-494D-927A-B82AEC891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5893" y="621574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24" name="Freeform 112">
              <a:extLst>
                <a:ext uri="{FF2B5EF4-FFF2-40B4-BE49-F238E27FC236}">
                  <a16:creationId xmlns:a16="http://schemas.microsoft.com/office/drawing/2014/main" id="{E1B36634-086A-4A82-8CAF-8110ECE64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5065" y="59661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25" name="Freeform 122">
              <a:extLst>
                <a:ext uri="{FF2B5EF4-FFF2-40B4-BE49-F238E27FC236}">
                  <a16:creationId xmlns:a16="http://schemas.microsoft.com/office/drawing/2014/main" id="{543B9DA6-0A96-4903-B621-240744036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05488" y="6316001"/>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26" name="Freeform 62">
              <a:extLst>
                <a:ext uri="{FF2B5EF4-FFF2-40B4-BE49-F238E27FC236}">
                  <a16:creationId xmlns:a16="http://schemas.microsoft.com/office/drawing/2014/main" id="{42763548-E8B0-4544-84B5-7B889ED77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9497" y="59510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27" name="Freeform 63">
              <a:extLst>
                <a:ext uri="{FF2B5EF4-FFF2-40B4-BE49-F238E27FC236}">
                  <a16:creationId xmlns:a16="http://schemas.microsoft.com/office/drawing/2014/main" id="{1A45674C-6A86-4F7E-AE7E-6E5B851EAA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10552" y="59727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28" name="Freeform 64">
              <a:extLst>
                <a:ext uri="{FF2B5EF4-FFF2-40B4-BE49-F238E27FC236}">
                  <a16:creationId xmlns:a16="http://schemas.microsoft.com/office/drawing/2014/main" id="{242E34B3-4E6E-4B6D-BBF4-4ECFB6D2EE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50483" y="596575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29" name="Freeform 65">
              <a:extLst>
                <a:ext uri="{FF2B5EF4-FFF2-40B4-BE49-F238E27FC236}">
                  <a16:creationId xmlns:a16="http://schemas.microsoft.com/office/drawing/2014/main" id="{8F84DCA9-8C6F-4F39-8103-2B8FA8EE3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91864" y="598370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30" name="Freeform 66">
              <a:extLst>
                <a:ext uri="{FF2B5EF4-FFF2-40B4-BE49-F238E27FC236}">
                  <a16:creationId xmlns:a16="http://schemas.microsoft.com/office/drawing/2014/main" id="{54980C00-FBE5-4175-B3B9-6087A03AE2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49748" y="5974729"/>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31" name="Freeform 67">
              <a:extLst>
                <a:ext uri="{FF2B5EF4-FFF2-40B4-BE49-F238E27FC236}">
                  <a16:creationId xmlns:a16="http://schemas.microsoft.com/office/drawing/2014/main" id="{056A1AA1-39CA-4F27-90E5-6C61700B80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55742" y="597799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32" name="Freeform 68">
              <a:extLst>
                <a:ext uri="{FF2B5EF4-FFF2-40B4-BE49-F238E27FC236}">
                  <a16:creationId xmlns:a16="http://schemas.microsoft.com/office/drawing/2014/main" id="{FBAB5483-5590-4051-98D4-6AE210CF2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125" y="596901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33" name="Freeform 69">
              <a:extLst>
                <a:ext uri="{FF2B5EF4-FFF2-40B4-BE49-F238E27FC236}">
                  <a16:creationId xmlns:a16="http://schemas.microsoft.com/office/drawing/2014/main" id="{66DCC39E-7F5C-4041-BDE1-D661699B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25347" y="59812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34" name="Freeform 70">
              <a:extLst>
                <a:ext uri="{FF2B5EF4-FFF2-40B4-BE49-F238E27FC236}">
                  <a16:creationId xmlns:a16="http://schemas.microsoft.com/office/drawing/2014/main" id="{FAD30A9E-4601-4025-9567-23015EF0F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05784" y="6041644"/>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35" name="Freeform 71">
              <a:extLst>
                <a:ext uri="{FF2B5EF4-FFF2-40B4-BE49-F238E27FC236}">
                  <a16:creationId xmlns:a16="http://schemas.microsoft.com/office/drawing/2014/main" id="{BD8A0A08-4CB0-45A8-A312-F69FED6A4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734" y="598696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36" name="Freeform 72">
              <a:extLst>
                <a:ext uri="{FF2B5EF4-FFF2-40B4-BE49-F238E27FC236}">
                  <a16:creationId xmlns:a16="http://schemas.microsoft.com/office/drawing/2014/main" id="{D56B6120-B694-4D67-AE19-BFD713EAE8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3875" y="59902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37" name="Freeform 73">
              <a:extLst>
                <a:ext uri="{FF2B5EF4-FFF2-40B4-BE49-F238E27FC236}">
                  <a16:creationId xmlns:a16="http://schemas.microsoft.com/office/drawing/2014/main" id="{5FC2F0B0-76D3-4103-A460-73572B5DC9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75850" y="599349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38" name="Freeform 74">
              <a:extLst>
                <a:ext uri="{FF2B5EF4-FFF2-40B4-BE49-F238E27FC236}">
                  <a16:creationId xmlns:a16="http://schemas.microsoft.com/office/drawing/2014/main" id="{9F31AF69-9EF8-4598-AC0D-40824CAEDE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66519" y="599921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39" name="Freeform 75">
              <a:extLst>
                <a:ext uri="{FF2B5EF4-FFF2-40B4-BE49-F238E27FC236}">
                  <a16:creationId xmlns:a16="http://schemas.microsoft.com/office/drawing/2014/main" id="{BABFA31C-08A2-4A84-BC24-57620041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4129" y="592984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40" name="Freeform 77">
              <a:extLst>
                <a:ext uri="{FF2B5EF4-FFF2-40B4-BE49-F238E27FC236}">
                  <a16:creationId xmlns:a16="http://schemas.microsoft.com/office/drawing/2014/main" id="{2E14A454-CFDC-469D-AAC8-0AECD34369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5260" y="601471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41" name="Freeform 85">
              <a:extLst>
                <a:ext uri="{FF2B5EF4-FFF2-40B4-BE49-F238E27FC236}">
                  <a16:creationId xmlns:a16="http://schemas.microsoft.com/office/drawing/2014/main" id="{4F28944F-2222-438F-B8BF-289400FA48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06059" y="602940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42" name="Freeform 87">
              <a:extLst>
                <a:ext uri="{FF2B5EF4-FFF2-40B4-BE49-F238E27FC236}">
                  <a16:creationId xmlns:a16="http://schemas.microsoft.com/office/drawing/2014/main" id="{10583A59-F6FC-4383-951E-4DEA803E3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22284" y="6041642"/>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43" name="Freeform 88">
              <a:extLst>
                <a:ext uri="{FF2B5EF4-FFF2-40B4-BE49-F238E27FC236}">
                  <a16:creationId xmlns:a16="http://schemas.microsoft.com/office/drawing/2014/main" id="{01E36E36-80DB-4588-B48C-C10A2CC640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0921" y="604735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44" name="Freeform 91">
              <a:extLst>
                <a:ext uri="{FF2B5EF4-FFF2-40B4-BE49-F238E27FC236}">
                  <a16:creationId xmlns:a16="http://schemas.microsoft.com/office/drawing/2014/main" id="{82340FC1-013D-48B7-B3F7-917F649FA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4593" y="621454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45" name="Freeform 92">
              <a:extLst>
                <a:ext uri="{FF2B5EF4-FFF2-40B4-BE49-F238E27FC236}">
                  <a16:creationId xmlns:a16="http://schemas.microsoft.com/office/drawing/2014/main" id="{2A4816D6-34F0-433A-9ACB-C1D2A52C00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88834" y="622280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46" name="Freeform 93">
              <a:extLst>
                <a:ext uri="{FF2B5EF4-FFF2-40B4-BE49-F238E27FC236}">
                  <a16:creationId xmlns:a16="http://schemas.microsoft.com/office/drawing/2014/main" id="{67942CD3-43C9-4530-9C50-47E288DB5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0129" y="622280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47" name="Freeform 94">
              <a:extLst>
                <a:ext uri="{FF2B5EF4-FFF2-40B4-BE49-F238E27FC236}">
                  <a16:creationId xmlns:a16="http://schemas.microsoft.com/office/drawing/2014/main" id="{11861164-AD4A-41ED-AF99-4972D60EAB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88824" y="625054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48" name="Freeform 95">
              <a:extLst>
                <a:ext uri="{FF2B5EF4-FFF2-40B4-BE49-F238E27FC236}">
                  <a16:creationId xmlns:a16="http://schemas.microsoft.com/office/drawing/2014/main" id="{E2B208F9-EDC1-4C32-9D59-30C273C08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38524" y="62456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44" name="Freeform 96">
              <a:extLst>
                <a:ext uri="{FF2B5EF4-FFF2-40B4-BE49-F238E27FC236}">
                  <a16:creationId xmlns:a16="http://schemas.microsoft.com/office/drawing/2014/main" id="{7A7C7DA6-7A32-4CCE-AB8E-59036A6C5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95222" y="625952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49" name="Freeform 97">
              <a:extLst>
                <a:ext uri="{FF2B5EF4-FFF2-40B4-BE49-F238E27FC236}">
                  <a16:creationId xmlns:a16="http://schemas.microsoft.com/office/drawing/2014/main" id="{510879FA-373B-43C3-9332-BBE87A6FC6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8890" y="626196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46" name="Freeform 98">
              <a:extLst>
                <a:ext uri="{FF2B5EF4-FFF2-40B4-BE49-F238E27FC236}">
                  <a16:creationId xmlns:a16="http://schemas.microsoft.com/office/drawing/2014/main" id="{66AFA0BE-4521-4076-A5AD-FC7031749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0482" y="626196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50" name="Freeform 99">
              <a:extLst>
                <a:ext uri="{FF2B5EF4-FFF2-40B4-BE49-F238E27FC236}">
                  <a16:creationId xmlns:a16="http://schemas.microsoft.com/office/drawing/2014/main" id="{0598DD74-9791-420B-B5ED-355B654B1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39874" y="62607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51" name="Freeform 100">
              <a:extLst>
                <a:ext uri="{FF2B5EF4-FFF2-40B4-BE49-F238E27FC236}">
                  <a16:creationId xmlns:a16="http://schemas.microsoft.com/office/drawing/2014/main" id="{038F7AA7-B635-4496-AD3E-A234340BD6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16015" y="626196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52" name="Freeform 101">
              <a:extLst>
                <a:ext uri="{FF2B5EF4-FFF2-40B4-BE49-F238E27FC236}">
                  <a16:creationId xmlns:a16="http://schemas.microsoft.com/office/drawing/2014/main" id="{5E017948-9D66-4417-8B88-4BD1532ACF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13228" y="626849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53" name="Freeform 102">
              <a:extLst>
                <a:ext uri="{FF2B5EF4-FFF2-40B4-BE49-F238E27FC236}">
                  <a16:creationId xmlns:a16="http://schemas.microsoft.com/office/drawing/2014/main" id="{AB333295-A36E-46DB-82A5-E78E0498D4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91006" y="627176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54" name="Freeform 103">
              <a:extLst>
                <a:ext uri="{FF2B5EF4-FFF2-40B4-BE49-F238E27FC236}">
                  <a16:creationId xmlns:a16="http://schemas.microsoft.com/office/drawing/2014/main" id="{D10C99A3-BB78-4269-87D4-8287B83637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3313" y="627747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55" name="Freeform 104">
              <a:extLst>
                <a:ext uri="{FF2B5EF4-FFF2-40B4-BE49-F238E27FC236}">
                  <a16:creationId xmlns:a16="http://schemas.microsoft.com/office/drawing/2014/main" id="{856A8AAC-D0EA-4685-9283-E8A01ED70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2579" y="627747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56" name="Freeform 113">
              <a:extLst>
                <a:ext uri="{FF2B5EF4-FFF2-40B4-BE49-F238E27FC236}">
                  <a16:creationId xmlns:a16="http://schemas.microsoft.com/office/drawing/2014/main" id="{EE545004-D464-4D04-B11F-4759090429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90800" y="632317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57" name="Freeform 114">
              <a:extLst>
                <a:ext uri="{FF2B5EF4-FFF2-40B4-BE49-F238E27FC236}">
                  <a16:creationId xmlns:a16="http://schemas.microsoft.com/office/drawing/2014/main" id="{50289B97-B071-455F-8540-982742C43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7254" y="632317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58" name="Freeform 115">
              <a:extLst>
                <a:ext uri="{FF2B5EF4-FFF2-40B4-BE49-F238E27FC236}">
                  <a16:creationId xmlns:a16="http://schemas.microsoft.com/office/drawing/2014/main" id="{CEF2EFFE-7947-4C37-8ABD-398F392C07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20108" y="632888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59" name="Freeform 117">
              <a:extLst>
                <a:ext uri="{FF2B5EF4-FFF2-40B4-BE49-F238E27FC236}">
                  <a16:creationId xmlns:a16="http://schemas.microsoft.com/office/drawing/2014/main" id="{E8391CC5-D4B9-4E26-ABCD-D6C4BC235F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5345" y="634112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60" name="Freeform 118">
              <a:extLst>
                <a:ext uri="{FF2B5EF4-FFF2-40B4-BE49-F238E27FC236}">
                  <a16:creationId xmlns:a16="http://schemas.microsoft.com/office/drawing/2014/main" id="{71A5B932-E608-49E3-8ED1-4DBAAE919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05534" y="62774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61" name="Freeform 119">
              <a:extLst>
                <a:ext uri="{FF2B5EF4-FFF2-40B4-BE49-F238E27FC236}">
                  <a16:creationId xmlns:a16="http://schemas.microsoft.com/office/drawing/2014/main" id="{EAA3BF46-C387-4232-844F-B2D45C1D29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10731" y="624664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62" name="Freeform 100">
              <a:extLst>
                <a:ext uri="{FF2B5EF4-FFF2-40B4-BE49-F238E27FC236}">
                  <a16:creationId xmlns:a16="http://schemas.microsoft.com/office/drawing/2014/main" id="{AB415331-61BA-49F4-9FFD-39B6284819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67614" y="6261967"/>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63" name="Freeform 79">
              <a:extLst>
                <a:ext uri="{FF2B5EF4-FFF2-40B4-BE49-F238E27FC236}">
                  <a16:creationId xmlns:a16="http://schemas.microsoft.com/office/drawing/2014/main" id="{8FF6D6DA-64DD-4D39-931B-9B97E01A3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76945" y="627875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64" name="Freeform 80">
              <a:extLst>
                <a:ext uri="{FF2B5EF4-FFF2-40B4-BE49-F238E27FC236}">
                  <a16:creationId xmlns:a16="http://schemas.microsoft.com/office/drawing/2014/main" id="{2CEBA427-3E6A-48B0-9040-931C62AAC3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70631" y="6011316"/>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65" name="Freeform 81">
              <a:extLst>
                <a:ext uri="{FF2B5EF4-FFF2-40B4-BE49-F238E27FC236}">
                  <a16:creationId xmlns:a16="http://schemas.microsoft.com/office/drawing/2014/main" id="{65D81449-8208-4635-9339-4C8FE89BB6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1561" y="599763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66" name="Freeform 82">
              <a:extLst>
                <a:ext uri="{FF2B5EF4-FFF2-40B4-BE49-F238E27FC236}">
                  <a16:creationId xmlns:a16="http://schemas.microsoft.com/office/drawing/2014/main" id="{954A6F89-BF29-464D-9561-97822F0997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34703" y="600661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67" name="Freeform 83">
              <a:extLst>
                <a:ext uri="{FF2B5EF4-FFF2-40B4-BE49-F238E27FC236}">
                  <a16:creationId xmlns:a16="http://schemas.microsoft.com/office/drawing/2014/main" id="{67C81528-252F-43EA-BAC6-ED0A11863B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2651" y="5988659"/>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68" name="Freeform 89">
              <a:extLst>
                <a:ext uri="{FF2B5EF4-FFF2-40B4-BE49-F238E27FC236}">
                  <a16:creationId xmlns:a16="http://schemas.microsoft.com/office/drawing/2014/main" id="{D4AAA683-AC21-4857-A7D8-552A3DC9BA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9913" y="600596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69" name="Freeform 90">
              <a:extLst>
                <a:ext uri="{FF2B5EF4-FFF2-40B4-BE49-F238E27FC236}">
                  <a16:creationId xmlns:a16="http://schemas.microsoft.com/office/drawing/2014/main" id="{BFD93668-5C98-45C9-BA73-EBDE215100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63198" y="6073524"/>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70" name="Freeform 105">
              <a:extLst>
                <a:ext uri="{FF2B5EF4-FFF2-40B4-BE49-F238E27FC236}">
                  <a16:creationId xmlns:a16="http://schemas.microsoft.com/office/drawing/2014/main" id="{76866F09-A7B0-420E-A8F1-CC0C5CC240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4163" y="6248971"/>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71" name="Freeform 107">
              <a:extLst>
                <a:ext uri="{FF2B5EF4-FFF2-40B4-BE49-F238E27FC236}">
                  <a16:creationId xmlns:a16="http://schemas.microsoft.com/office/drawing/2014/main" id="{9D2D6D19-1C81-46DC-B49C-E7AA081792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8875" y="6272635"/>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72" name="Freeform 108">
              <a:extLst>
                <a:ext uri="{FF2B5EF4-FFF2-40B4-BE49-F238E27FC236}">
                  <a16:creationId xmlns:a16="http://schemas.microsoft.com/office/drawing/2014/main" id="{4AF7B011-7C75-48AD-BBBF-4FE1834A6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00601" y="627263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70" name="Freeform 109">
              <a:extLst>
                <a:ext uri="{FF2B5EF4-FFF2-40B4-BE49-F238E27FC236}">
                  <a16:creationId xmlns:a16="http://schemas.microsoft.com/office/drawing/2014/main" id="{305124B5-EFC4-4F14-9182-23A3280AE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01728" y="6275901"/>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71" name="Freeform 111">
              <a:extLst>
                <a:ext uri="{FF2B5EF4-FFF2-40B4-BE49-F238E27FC236}">
                  <a16:creationId xmlns:a16="http://schemas.microsoft.com/office/drawing/2014/main" id="{45166B1B-FC43-48DA-A810-13BADEF81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2967" y="6288141"/>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72" name="Freeform 112">
              <a:extLst>
                <a:ext uri="{FF2B5EF4-FFF2-40B4-BE49-F238E27FC236}">
                  <a16:creationId xmlns:a16="http://schemas.microsoft.com/office/drawing/2014/main" id="{15846AE5-CF5B-452A-BDBB-ABC69690D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25342" y="59931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73" name="Freeform 62">
              <a:extLst>
                <a:ext uri="{FF2B5EF4-FFF2-40B4-BE49-F238E27FC236}">
                  <a16:creationId xmlns:a16="http://schemas.microsoft.com/office/drawing/2014/main" id="{3DB2496D-CE28-4700-AA6B-FA4E60A94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6571" y="6023456"/>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74" name="Freeform 63">
              <a:extLst>
                <a:ext uri="{FF2B5EF4-FFF2-40B4-BE49-F238E27FC236}">
                  <a16:creationId xmlns:a16="http://schemas.microsoft.com/office/drawing/2014/main" id="{561D8232-C449-46E2-BB87-922BD4DAE8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07626" y="6045105"/>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75" name="Freeform 64">
              <a:extLst>
                <a:ext uri="{FF2B5EF4-FFF2-40B4-BE49-F238E27FC236}">
                  <a16:creationId xmlns:a16="http://schemas.microsoft.com/office/drawing/2014/main" id="{C0352A08-1998-4E8B-9E16-ABE077AF06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47557" y="6038145"/>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76" name="Freeform 65">
              <a:extLst>
                <a:ext uri="{FF2B5EF4-FFF2-40B4-BE49-F238E27FC236}">
                  <a16:creationId xmlns:a16="http://schemas.microsoft.com/office/drawing/2014/main" id="{9FD7260F-CF29-4931-A348-235EFAFB65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88938" y="605609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77" name="Freeform 66">
              <a:extLst>
                <a:ext uri="{FF2B5EF4-FFF2-40B4-BE49-F238E27FC236}">
                  <a16:creationId xmlns:a16="http://schemas.microsoft.com/office/drawing/2014/main" id="{CCF55F8B-03C0-4AA3-B4A7-2F6C21D344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46822" y="604712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78" name="Freeform 67">
              <a:extLst>
                <a:ext uri="{FF2B5EF4-FFF2-40B4-BE49-F238E27FC236}">
                  <a16:creationId xmlns:a16="http://schemas.microsoft.com/office/drawing/2014/main" id="{2157B0E0-DFE1-40C8-93E2-25059E010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2816" y="605038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79" name="Freeform 68">
              <a:extLst>
                <a:ext uri="{FF2B5EF4-FFF2-40B4-BE49-F238E27FC236}">
                  <a16:creationId xmlns:a16="http://schemas.microsoft.com/office/drawing/2014/main" id="{90A4BF9D-CDDE-435D-BB05-D240632FE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34199" y="604140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80" name="Freeform 69">
              <a:extLst>
                <a:ext uri="{FF2B5EF4-FFF2-40B4-BE49-F238E27FC236}">
                  <a16:creationId xmlns:a16="http://schemas.microsoft.com/office/drawing/2014/main" id="{9BDEA0B2-531B-48B0-AB13-4B3451568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22421" y="6053650"/>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81" name="Freeform 71">
              <a:extLst>
                <a:ext uri="{FF2B5EF4-FFF2-40B4-BE49-F238E27FC236}">
                  <a16:creationId xmlns:a16="http://schemas.microsoft.com/office/drawing/2014/main" id="{A8BFB17A-EAE6-4C93-885B-6299466A29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7808" y="6059361"/>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82" name="Freeform 72">
              <a:extLst>
                <a:ext uri="{FF2B5EF4-FFF2-40B4-BE49-F238E27FC236}">
                  <a16:creationId xmlns:a16="http://schemas.microsoft.com/office/drawing/2014/main" id="{07A67F34-97BE-480B-A85B-DEAEEB45B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0949" y="606262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83" name="Freeform 73">
              <a:extLst>
                <a:ext uri="{FF2B5EF4-FFF2-40B4-BE49-F238E27FC236}">
                  <a16:creationId xmlns:a16="http://schemas.microsoft.com/office/drawing/2014/main" id="{6C4408FA-D405-4819-A9B5-7E4137AEB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72924" y="6065889"/>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84" name="Freeform 74">
              <a:extLst>
                <a:ext uri="{FF2B5EF4-FFF2-40B4-BE49-F238E27FC236}">
                  <a16:creationId xmlns:a16="http://schemas.microsoft.com/office/drawing/2014/main" id="{83277647-FA05-4345-8145-D5ED7903A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51" y="594780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85" name="Freeform 75">
              <a:extLst>
                <a:ext uri="{FF2B5EF4-FFF2-40B4-BE49-F238E27FC236}">
                  <a16:creationId xmlns:a16="http://schemas.microsoft.com/office/drawing/2014/main" id="{4386FD15-4921-4493-A215-FEA31801B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01203" y="600223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86" name="Freeform 77">
              <a:extLst>
                <a:ext uri="{FF2B5EF4-FFF2-40B4-BE49-F238E27FC236}">
                  <a16:creationId xmlns:a16="http://schemas.microsoft.com/office/drawing/2014/main" id="{625D89BA-3D96-4949-8D68-AD594D3229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2334" y="60871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87" name="Freeform 88">
              <a:extLst>
                <a:ext uri="{FF2B5EF4-FFF2-40B4-BE49-F238E27FC236}">
                  <a16:creationId xmlns:a16="http://schemas.microsoft.com/office/drawing/2014/main" id="{58041442-9F1D-4E5E-A088-6727B2CF8D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7995" y="611974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88" name="Freeform 91">
              <a:extLst>
                <a:ext uri="{FF2B5EF4-FFF2-40B4-BE49-F238E27FC236}">
                  <a16:creationId xmlns:a16="http://schemas.microsoft.com/office/drawing/2014/main" id="{E732CC8A-1A71-462B-8562-DA75D35B5D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81667" y="628694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89" name="Freeform 92">
              <a:extLst>
                <a:ext uri="{FF2B5EF4-FFF2-40B4-BE49-F238E27FC236}">
                  <a16:creationId xmlns:a16="http://schemas.microsoft.com/office/drawing/2014/main" id="{603E6FD8-AE4D-479C-92F3-A08E54E461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85908" y="629519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90" name="Freeform 93">
              <a:extLst>
                <a:ext uri="{FF2B5EF4-FFF2-40B4-BE49-F238E27FC236}">
                  <a16:creationId xmlns:a16="http://schemas.microsoft.com/office/drawing/2014/main" id="{61C5ED2E-B41D-4C39-88BE-D67806E6B8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97203" y="629519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91" name="Freeform 94">
              <a:extLst>
                <a:ext uri="{FF2B5EF4-FFF2-40B4-BE49-F238E27FC236}">
                  <a16:creationId xmlns:a16="http://schemas.microsoft.com/office/drawing/2014/main" id="{474F444C-C4D9-489A-B836-F83ED807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5898" y="63229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92" name="Freeform 95">
              <a:extLst>
                <a:ext uri="{FF2B5EF4-FFF2-40B4-BE49-F238E27FC236}">
                  <a16:creationId xmlns:a16="http://schemas.microsoft.com/office/drawing/2014/main" id="{FF589F3A-B301-484D-B5EF-D9E96DE835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35598" y="63180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93" name="Freeform 96">
              <a:extLst>
                <a:ext uri="{FF2B5EF4-FFF2-40B4-BE49-F238E27FC236}">
                  <a16:creationId xmlns:a16="http://schemas.microsoft.com/office/drawing/2014/main" id="{97E0AEB5-AD04-4BE2-924F-FA1BB8BD61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2296" y="633191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94" name="Freeform 97">
              <a:extLst>
                <a:ext uri="{FF2B5EF4-FFF2-40B4-BE49-F238E27FC236}">
                  <a16:creationId xmlns:a16="http://schemas.microsoft.com/office/drawing/2014/main" id="{CE0B2D17-C3F7-4A41-BA4C-1FC311B9DC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964" y="6334361"/>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95" name="Freeform 98">
              <a:extLst>
                <a:ext uri="{FF2B5EF4-FFF2-40B4-BE49-F238E27FC236}">
                  <a16:creationId xmlns:a16="http://schemas.microsoft.com/office/drawing/2014/main" id="{F15034BD-6C17-469B-85AF-148EA0F74F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7556" y="6334361"/>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96" name="Freeform 99">
              <a:extLst>
                <a:ext uri="{FF2B5EF4-FFF2-40B4-BE49-F238E27FC236}">
                  <a16:creationId xmlns:a16="http://schemas.microsoft.com/office/drawing/2014/main" id="{7B6742E3-DB37-4077-8690-AC1A02780B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4758" y="633313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97" name="Freeform 100">
              <a:extLst>
                <a:ext uri="{FF2B5EF4-FFF2-40B4-BE49-F238E27FC236}">
                  <a16:creationId xmlns:a16="http://schemas.microsoft.com/office/drawing/2014/main" id="{745F2439-5B8E-4E05-866E-896C0F5BE7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3089" y="6334360"/>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98" name="Freeform 101">
              <a:extLst>
                <a:ext uri="{FF2B5EF4-FFF2-40B4-BE49-F238E27FC236}">
                  <a16:creationId xmlns:a16="http://schemas.microsoft.com/office/drawing/2014/main" id="{4CD231E8-DFF5-4403-AFD6-EDB105AF2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8469" y="63408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99" name="Freeform 102">
              <a:extLst>
                <a:ext uri="{FF2B5EF4-FFF2-40B4-BE49-F238E27FC236}">
                  <a16:creationId xmlns:a16="http://schemas.microsoft.com/office/drawing/2014/main" id="{186F08A0-4B07-4ED4-AA2E-F53E61E77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88080" y="6344153"/>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00" name="Freeform 103">
              <a:extLst>
                <a:ext uri="{FF2B5EF4-FFF2-40B4-BE49-F238E27FC236}">
                  <a16:creationId xmlns:a16="http://schemas.microsoft.com/office/drawing/2014/main" id="{143F4736-A980-42E1-B7AA-4154BD0FA9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72695" y="630205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01" name="Freeform 104">
              <a:extLst>
                <a:ext uri="{FF2B5EF4-FFF2-40B4-BE49-F238E27FC236}">
                  <a16:creationId xmlns:a16="http://schemas.microsoft.com/office/drawing/2014/main" id="{2B7EF984-B6CC-4990-B9D8-E999A41F9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99653" y="634986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02" name="Freeform 113">
              <a:extLst>
                <a:ext uri="{FF2B5EF4-FFF2-40B4-BE49-F238E27FC236}">
                  <a16:creationId xmlns:a16="http://schemas.microsoft.com/office/drawing/2014/main" id="{701390DA-498F-40EE-B86D-9C1288CCDD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7874" y="639556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03" name="Freeform 114">
              <a:extLst>
                <a:ext uri="{FF2B5EF4-FFF2-40B4-BE49-F238E27FC236}">
                  <a16:creationId xmlns:a16="http://schemas.microsoft.com/office/drawing/2014/main" id="{8349FDB4-AF3A-4F35-82C0-1D40929655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4328" y="639556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04" name="Freeform 115">
              <a:extLst>
                <a:ext uri="{FF2B5EF4-FFF2-40B4-BE49-F238E27FC236}">
                  <a16:creationId xmlns:a16="http://schemas.microsoft.com/office/drawing/2014/main" id="{96A26B04-1F0B-4D75-8922-93B734D75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17182" y="6401275"/>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05" name="Freeform 117">
              <a:extLst>
                <a:ext uri="{FF2B5EF4-FFF2-40B4-BE49-F238E27FC236}">
                  <a16:creationId xmlns:a16="http://schemas.microsoft.com/office/drawing/2014/main" id="{C6200836-2571-4275-B8D2-450E99ED2A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70586" y="6413516"/>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 name="TextBox 4">
            <a:extLst>
              <a:ext uri="{FF2B5EF4-FFF2-40B4-BE49-F238E27FC236}">
                <a16:creationId xmlns:a16="http://schemas.microsoft.com/office/drawing/2014/main" id="{8CDC629E-57F5-6E6C-9D83-67DFC09FCC6B}"/>
              </a:ext>
            </a:extLst>
          </p:cNvPr>
          <p:cNvSpPr txBox="1"/>
          <p:nvPr/>
        </p:nvSpPr>
        <p:spPr>
          <a:xfrm>
            <a:off x="9863528" y="5630676"/>
            <a:ext cx="2819224" cy="307777"/>
          </a:xfrm>
          <a:prstGeom prst="rect">
            <a:avLst/>
          </a:prstGeom>
          <a:noFill/>
        </p:spPr>
        <p:txBody>
          <a:bodyPr wrap="square" rtlCol="0">
            <a:spAutoFit/>
          </a:bodyPr>
          <a:lstStyle/>
          <a:p>
            <a:r>
              <a:rPr lang="en-GB" sz="1400" dirty="0"/>
              <a:t>Open a Nursery, ND</a:t>
            </a:r>
          </a:p>
        </p:txBody>
      </p:sp>
    </p:spTree>
    <p:extLst>
      <p:ext uri="{BB962C8B-B14F-4D97-AF65-F5344CB8AC3E}">
        <p14:creationId xmlns:p14="http://schemas.microsoft.com/office/powerpoint/2010/main" val="1876555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C2A3C-62E2-73A5-AA1D-E2080BEE24F3}"/>
              </a:ext>
            </a:extLst>
          </p:cNvPr>
          <p:cNvSpPr>
            <a:spLocks noGrp="1"/>
          </p:cNvSpPr>
          <p:nvPr>
            <p:ph type="title"/>
          </p:nvPr>
        </p:nvSpPr>
        <p:spPr>
          <a:xfrm>
            <a:off x="1278994" y="-159862"/>
            <a:ext cx="9634011" cy="1325563"/>
          </a:xfrm>
        </p:spPr>
        <p:txBody>
          <a:bodyPr/>
          <a:lstStyle/>
          <a:p>
            <a:r>
              <a:rPr lang="en-GB" dirty="0"/>
              <a:t>Importance of effective partnership</a:t>
            </a:r>
          </a:p>
        </p:txBody>
      </p:sp>
      <p:sp>
        <p:nvSpPr>
          <p:cNvPr id="5" name="TextBox 4">
            <a:extLst>
              <a:ext uri="{FF2B5EF4-FFF2-40B4-BE49-F238E27FC236}">
                <a16:creationId xmlns:a16="http://schemas.microsoft.com/office/drawing/2014/main" id="{1A8A7893-7F3D-A08E-330A-09E2A773FBC8}"/>
              </a:ext>
            </a:extLst>
          </p:cNvPr>
          <p:cNvSpPr txBox="1"/>
          <p:nvPr/>
        </p:nvSpPr>
        <p:spPr>
          <a:xfrm>
            <a:off x="2563319" y="1004341"/>
            <a:ext cx="6175947" cy="646331"/>
          </a:xfrm>
          <a:prstGeom prst="rect">
            <a:avLst/>
          </a:prstGeom>
          <a:noFill/>
        </p:spPr>
        <p:txBody>
          <a:bodyPr wrap="square" rtlCol="0">
            <a:spAutoFit/>
          </a:bodyPr>
          <a:lstStyle/>
          <a:p>
            <a:r>
              <a:rPr lang="en-US" dirty="0"/>
              <a:t>Bronfenbrenner’s Ecological System shows how effective partnerships benefit a child’s development. </a:t>
            </a:r>
            <a:endParaRPr lang="en-GB" dirty="0"/>
          </a:p>
        </p:txBody>
      </p:sp>
      <p:sp>
        <p:nvSpPr>
          <p:cNvPr id="6" name="TextBox 5">
            <a:extLst>
              <a:ext uri="{FF2B5EF4-FFF2-40B4-BE49-F238E27FC236}">
                <a16:creationId xmlns:a16="http://schemas.microsoft.com/office/drawing/2014/main" id="{A38A50BF-3A55-CAE4-DD4E-C7BBE699B7E9}"/>
              </a:ext>
            </a:extLst>
          </p:cNvPr>
          <p:cNvSpPr txBox="1"/>
          <p:nvPr/>
        </p:nvSpPr>
        <p:spPr>
          <a:xfrm>
            <a:off x="134912" y="1756609"/>
            <a:ext cx="5796197" cy="101566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2400" dirty="0">
                <a:solidFill>
                  <a:srgbClr val="FF0000"/>
                </a:solidFill>
                <a:latin typeface="Alasassy Caps" panose="020F0502020204030204" pitchFamily="2" charset="0"/>
              </a:rPr>
              <a:t>Microsystem</a:t>
            </a:r>
            <a:r>
              <a:rPr lang="en-US" dirty="0"/>
              <a:t> – families, school and friends that have a bi - directional relationship, a parent reading to their child creating new language skills </a:t>
            </a:r>
            <a:endParaRPr lang="en-GB" dirty="0"/>
          </a:p>
        </p:txBody>
      </p:sp>
      <p:sp>
        <p:nvSpPr>
          <p:cNvPr id="7" name="TextBox 6">
            <a:extLst>
              <a:ext uri="{FF2B5EF4-FFF2-40B4-BE49-F238E27FC236}">
                <a16:creationId xmlns:a16="http://schemas.microsoft.com/office/drawing/2014/main" id="{ACC6B75C-6367-D720-BBB5-064F6C6BD7AC}"/>
              </a:ext>
            </a:extLst>
          </p:cNvPr>
          <p:cNvSpPr txBox="1"/>
          <p:nvPr/>
        </p:nvSpPr>
        <p:spPr>
          <a:xfrm>
            <a:off x="6400800" y="1680750"/>
            <a:ext cx="5656288" cy="113877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2000" dirty="0">
                <a:solidFill>
                  <a:srgbClr val="FF0000"/>
                </a:solidFill>
                <a:latin typeface="Alasassy Caps" pitchFamily="2" charset="0"/>
              </a:rPr>
              <a:t>Mesosystem</a:t>
            </a:r>
            <a:r>
              <a:rPr lang="en-US" sz="1600" dirty="0"/>
              <a:t> – the connection with the microsystem shows effective partnerships for example parents and practitioners being open with one another promotes development  </a:t>
            </a:r>
            <a:endParaRPr lang="en-GB" sz="1600" dirty="0"/>
          </a:p>
        </p:txBody>
      </p:sp>
      <p:sp>
        <p:nvSpPr>
          <p:cNvPr id="8" name="TextBox 7">
            <a:extLst>
              <a:ext uri="{FF2B5EF4-FFF2-40B4-BE49-F238E27FC236}">
                <a16:creationId xmlns:a16="http://schemas.microsoft.com/office/drawing/2014/main" id="{FBD5B450-744A-746C-0B27-DDA826CCEBD1}"/>
              </a:ext>
            </a:extLst>
          </p:cNvPr>
          <p:cNvSpPr txBox="1"/>
          <p:nvPr/>
        </p:nvSpPr>
        <p:spPr>
          <a:xfrm>
            <a:off x="134912" y="3282846"/>
            <a:ext cx="5796197" cy="954107"/>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2400" dirty="0" err="1">
                <a:solidFill>
                  <a:srgbClr val="FF0000"/>
                </a:solidFill>
                <a:latin typeface="Alasassy Caps" pitchFamily="2" charset="0"/>
              </a:rPr>
              <a:t>Exosystem</a:t>
            </a:r>
            <a:r>
              <a:rPr lang="en-US" sz="1600" dirty="0"/>
              <a:t> – involves external aspects that directly affect the child, practitioners may have noticed financial struggles and offer support and show helpful services (Evans, 2025) </a:t>
            </a:r>
            <a:endParaRPr lang="en-GB" sz="1600" dirty="0"/>
          </a:p>
        </p:txBody>
      </p:sp>
      <p:sp>
        <p:nvSpPr>
          <p:cNvPr id="9" name="TextBox 8">
            <a:extLst>
              <a:ext uri="{FF2B5EF4-FFF2-40B4-BE49-F238E27FC236}">
                <a16:creationId xmlns:a16="http://schemas.microsoft.com/office/drawing/2014/main" id="{33D18848-DE07-836F-1C96-0E31E638B5E5}"/>
              </a:ext>
            </a:extLst>
          </p:cNvPr>
          <p:cNvSpPr txBox="1"/>
          <p:nvPr/>
        </p:nvSpPr>
        <p:spPr>
          <a:xfrm>
            <a:off x="6260891" y="3282846"/>
            <a:ext cx="5796197"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2400" dirty="0">
                <a:solidFill>
                  <a:srgbClr val="FF0000"/>
                </a:solidFill>
                <a:latin typeface="Alasassy Caps" pitchFamily="2" charset="0"/>
              </a:rPr>
              <a:t>Macrosystem</a:t>
            </a:r>
            <a:r>
              <a:rPr lang="en-US" sz="1600" dirty="0"/>
              <a:t> – are cultural beliefs, having practitioners understand and support diverse families effectively for example working with parents to show other students their culture </a:t>
            </a:r>
            <a:endParaRPr lang="en-GB" sz="1600" dirty="0"/>
          </a:p>
        </p:txBody>
      </p:sp>
      <p:sp>
        <p:nvSpPr>
          <p:cNvPr id="10" name="TextBox 9">
            <a:extLst>
              <a:ext uri="{FF2B5EF4-FFF2-40B4-BE49-F238E27FC236}">
                <a16:creationId xmlns:a16="http://schemas.microsoft.com/office/drawing/2014/main" id="{8A830DAD-647F-5C78-7283-56688A82D918}"/>
              </a:ext>
            </a:extLst>
          </p:cNvPr>
          <p:cNvSpPr txBox="1"/>
          <p:nvPr/>
        </p:nvSpPr>
        <p:spPr>
          <a:xfrm>
            <a:off x="134912" y="4668798"/>
            <a:ext cx="5796197" cy="144655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2400" dirty="0">
                <a:solidFill>
                  <a:srgbClr val="FF0000"/>
                </a:solidFill>
                <a:latin typeface="Alasassy Caps" pitchFamily="2" charset="0"/>
              </a:rPr>
              <a:t>Chronosystem</a:t>
            </a:r>
            <a:r>
              <a:rPr lang="en-US" sz="1600" dirty="0"/>
              <a:t> – this is a change overtime that can impact development for example a child is expecting a new sibling can show signs of jealousy but by having a strong bond with the parents you can come up with a plan to make this transition smooth (Structural Learning, 2023)  </a:t>
            </a:r>
            <a:endParaRPr lang="en-GB" sz="1600" dirty="0"/>
          </a:p>
        </p:txBody>
      </p:sp>
      <p:pic>
        <p:nvPicPr>
          <p:cNvPr id="12" name="Picture 11">
            <a:extLst>
              <a:ext uri="{FF2B5EF4-FFF2-40B4-BE49-F238E27FC236}">
                <a16:creationId xmlns:a16="http://schemas.microsoft.com/office/drawing/2014/main" id="{78973646-638A-E625-A6CD-A7D483EEC022}"/>
              </a:ext>
            </a:extLst>
          </p:cNvPr>
          <p:cNvPicPr>
            <a:picLocks noChangeAspect="1"/>
          </p:cNvPicPr>
          <p:nvPr/>
        </p:nvPicPr>
        <p:blipFill>
          <a:blip r:embed="rId3"/>
          <a:stretch>
            <a:fillRect/>
          </a:stretch>
        </p:blipFill>
        <p:spPr>
          <a:xfrm>
            <a:off x="7410527" y="4565239"/>
            <a:ext cx="3017629" cy="2120905"/>
          </a:xfrm>
          <a:prstGeom prst="rect">
            <a:avLst/>
          </a:prstGeom>
        </p:spPr>
      </p:pic>
      <p:sp>
        <p:nvSpPr>
          <p:cNvPr id="13" name="TextBox 12">
            <a:extLst>
              <a:ext uri="{FF2B5EF4-FFF2-40B4-BE49-F238E27FC236}">
                <a16:creationId xmlns:a16="http://schemas.microsoft.com/office/drawing/2014/main" id="{863B3B7C-1E21-6C7E-BFAC-75ADEA03BB90}"/>
              </a:ext>
            </a:extLst>
          </p:cNvPr>
          <p:cNvSpPr txBox="1"/>
          <p:nvPr/>
        </p:nvSpPr>
        <p:spPr>
          <a:xfrm>
            <a:off x="10553075" y="6310859"/>
            <a:ext cx="1354499" cy="276999"/>
          </a:xfrm>
          <a:prstGeom prst="rect">
            <a:avLst/>
          </a:prstGeom>
          <a:noFill/>
        </p:spPr>
        <p:txBody>
          <a:bodyPr wrap="square" rtlCol="0">
            <a:spAutoFit/>
          </a:bodyPr>
          <a:lstStyle/>
          <a:p>
            <a:r>
              <a:rPr lang="en-GB" sz="1200" dirty="0" err="1"/>
              <a:t>Celinska</a:t>
            </a:r>
            <a:r>
              <a:rPr lang="en-GB" sz="1200" dirty="0"/>
              <a:t>, 2025</a:t>
            </a:r>
          </a:p>
        </p:txBody>
      </p:sp>
    </p:spTree>
    <p:extLst>
      <p:ext uri="{BB962C8B-B14F-4D97-AF65-F5344CB8AC3E}">
        <p14:creationId xmlns:p14="http://schemas.microsoft.com/office/powerpoint/2010/main" val="18404352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67E84-AE94-B747-4E82-BB19C29CFEA9}"/>
              </a:ext>
            </a:extLst>
          </p:cNvPr>
          <p:cNvSpPr>
            <a:spLocks noGrp="1"/>
          </p:cNvSpPr>
          <p:nvPr>
            <p:ph type="title"/>
          </p:nvPr>
        </p:nvSpPr>
        <p:spPr>
          <a:xfrm>
            <a:off x="1278994" y="-171638"/>
            <a:ext cx="9634011" cy="1325563"/>
          </a:xfrm>
        </p:spPr>
        <p:txBody>
          <a:bodyPr/>
          <a:lstStyle/>
          <a:p>
            <a:r>
              <a:rPr lang="en-GB" dirty="0"/>
              <a:t>Challenges in providing quality care </a:t>
            </a:r>
          </a:p>
        </p:txBody>
      </p:sp>
      <p:sp>
        <p:nvSpPr>
          <p:cNvPr id="4" name="TextBox 3">
            <a:extLst>
              <a:ext uri="{FF2B5EF4-FFF2-40B4-BE49-F238E27FC236}">
                <a16:creationId xmlns:a16="http://schemas.microsoft.com/office/drawing/2014/main" id="{449D973B-5746-ED04-CCF4-78FDAE769075}"/>
              </a:ext>
            </a:extLst>
          </p:cNvPr>
          <p:cNvSpPr txBox="1"/>
          <p:nvPr/>
        </p:nvSpPr>
        <p:spPr>
          <a:xfrm>
            <a:off x="287311" y="854122"/>
            <a:ext cx="11617376" cy="923330"/>
          </a:xfrm>
          <a:prstGeom prst="rect">
            <a:avLst/>
          </a:prstGeom>
          <a:noFill/>
        </p:spPr>
        <p:txBody>
          <a:bodyPr wrap="square" rtlCol="0">
            <a:spAutoFit/>
          </a:bodyPr>
          <a:lstStyle/>
          <a:p>
            <a:r>
              <a:rPr lang="en-US" dirty="0"/>
              <a:t>When caring for a child whether you’re a parent, carer or practitioner you should always strive to produce the best care for children to holistically develop. Unfortunately that’s not always the case due to poverty, staff shortages, high staff turnovers, inadequate education and parent/caregiver’s lifestyle. </a:t>
            </a:r>
            <a:endParaRPr lang="en-GB" dirty="0"/>
          </a:p>
        </p:txBody>
      </p:sp>
      <p:sp>
        <p:nvSpPr>
          <p:cNvPr id="5" name="TextBox 4">
            <a:extLst>
              <a:ext uri="{FF2B5EF4-FFF2-40B4-BE49-F238E27FC236}">
                <a16:creationId xmlns:a16="http://schemas.microsoft.com/office/drawing/2014/main" id="{F341EBBA-4377-3D94-1BF4-4576FDA393DB}"/>
              </a:ext>
            </a:extLst>
          </p:cNvPr>
          <p:cNvSpPr txBox="1"/>
          <p:nvPr/>
        </p:nvSpPr>
        <p:spPr>
          <a:xfrm>
            <a:off x="287311" y="2179685"/>
            <a:ext cx="5541364" cy="2092881"/>
          </a:xfrm>
          <a:prstGeom prst="rect">
            <a:avLst/>
          </a:prstGeom>
          <a:noFill/>
        </p:spPr>
        <p:txBody>
          <a:bodyPr wrap="square" rtlCol="0">
            <a:spAutoFit/>
          </a:bodyPr>
          <a:lstStyle/>
          <a:p>
            <a:pPr algn="ctr" fontAlgn="base"/>
            <a:r>
              <a:rPr lang="en-US" sz="2800" b="1" i="1" dirty="0">
                <a:solidFill>
                  <a:srgbClr val="00B0F0"/>
                </a:solidFill>
                <a:latin typeface="Alasassy Caps" pitchFamily="2" charset="0"/>
              </a:rPr>
              <a:t>High Staff Turnover</a:t>
            </a:r>
            <a:r>
              <a:rPr lang="en-US" sz="2800" dirty="0">
                <a:solidFill>
                  <a:srgbClr val="00B0F0"/>
                </a:solidFill>
                <a:latin typeface="Alasassy Caps" pitchFamily="2" charset="0"/>
              </a:rPr>
              <a:t> </a:t>
            </a:r>
          </a:p>
          <a:p>
            <a:pPr fontAlgn="base"/>
            <a:r>
              <a:rPr lang="en-US" sz="1400" dirty="0"/>
              <a:t>High staff turnover disrupts consistency, making it difficult for practitioners to understand children’s cues and needs. The lack of continuity can increase anxiety and undermine attachment (</a:t>
            </a:r>
            <a:r>
              <a:rPr lang="en-US" sz="1400" dirty="0" err="1"/>
              <a:t>Owsten</a:t>
            </a:r>
            <a:r>
              <a:rPr lang="en-US" sz="1400" dirty="0"/>
              <a:t> </a:t>
            </a:r>
            <a:r>
              <a:rPr lang="en-US" sz="1400" i="1" dirty="0"/>
              <a:t>et al</a:t>
            </a:r>
            <a:r>
              <a:rPr lang="en-US" sz="1400" dirty="0"/>
              <a:t>., 2024). Reducing turnover requires open communication, staff support, regular briefings, and valuing practitioner expertise (</a:t>
            </a:r>
            <a:r>
              <a:rPr lang="en-US" sz="1400" dirty="0" err="1"/>
              <a:t>Dearlney</a:t>
            </a:r>
            <a:r>
              <a:rPr lang="en-US" sz="1400" dirty="0"/>
              <a:t>, 2022).</a:t>
            </a:r>
          </a:p>
          <a:p>
            <a:endParaRPr lang="en-GB" dirty="0"/>
          </a:p>
        </p:txBody>
      </p:sp>
      <p:sp>
        <p:nvSpPr>
          <p:cNvPr id="6" name="TextBox 5">
            <a:extLst>
              <a:ext uri="{FF2B5EF4-FFF2-40B4-BE49-F238E27FC236}">
                <a16:creationId xmlns:a16="http://schemas.microsoft.com/office/drawing/2014/main" id="{C2DA7A7C-464C-CDB1-52B8-947660BA651C}"/>
              </a:ext>
            </a:extLst>
          </p:cNvPr>
          <p:cNvSpPr txBox="1"/>
          <p:nvPr/>
        </p:nvSpPr>
        <p:spPr>
          <a:xfrm>
            <a:off x="6221085" y="1920895"/>
            <a:ext cx="5683602" cy="2523768"/>
          </a:xfrm>
          <a:prstGeom prst="rect">
            <a:avLst/>
          </a:prstGeom>
          <a:noFill/>
        </p:spPr>
        <p:txBody>
          <a:bodyPr wrap="square" rtlCol="0">
            <a:spAutoFit/>
          </a:bodyPr>
          <a:lstStyle/>
          <a:p>
            <a:pPr algn="ctr" fontAlgn="base"/>
            <a:r>
              <a:rPr lang="en-US" sz="2800" b="1" i="1" dirty="0">
                <a:solidFill>
                  <a:srgbClr val="00B0F0"/>
                </a:solidFill>
                <a:latin typeface="Alasassy Caps" pitchFamily="2" charset="0"/>
              </a:rPr>
              <a:t>Poverty</a:t>
            </a:r>
            <a:r>
              <a:rPr lang="en-US" sz="2800" dirty="0">
                <a:solidFill>
                  <a:srgbClr val="00B0F0"/>
                </a:solidFill>
                <a:latin typeface="Alasassy Caps" pitchFamily="2" charset="0"/>
              </a:rPr>
              <a:t> </a:t>
            </a:r>
          </a:p>
          <a:p>
            <a:pPr fontAlgn="base"/>
            <a:r>
              <a:rPr lang="en-US" sz="1400" dirty="0"/>
              <a:t>When a child experiences poverty, they are more likely to have poor nutrition which leads to other risk factors such as malnourishment, illness, and developmental delay (Scottish Government, 2025). Low maternity pay contributes to maternal stress, reduced bonding time, and risks to maternal health postpartum (Psarros, 2025). This can also stress mothers to return to work after only a few short months, negatively impacting both maternal wellbeing and child development (Green, 2023). </a:t>
            </a:r>
          </a:p>
          <a:p>
            <a:endParaRPr lang="en-GB" dirty="0"/>
          </a:p>
        </p:txBody>
      </p:sp>
      <p:pic>
        <p:nvPicPr>
          <p:cNvPr id="7" name="Picture 6">
            <a:extLst>
              <a:ext uri="{FF2B5EF4-FFF2-40B4-BE49-F238E27FC236}">
                <a16:creationId xmlns:a16="http://schemas.microsoft.com/office/drawing/2014/main" id="{A98952F3-16B8-443D-C8BD-F7244D6E0EAD}"/>
              </a:ext>
            </a:extLst>
          </p:cNvPr>
          <p:cNvPicPr>
            <a:picLocks noChangeAspect="1"/>
          </p:cNvPicPr>
          <p:nvPr/>
        </p:nvPicPr>
        <p:blipFill>
          <a:blip r:embed="rId3"/>
          <a:stretch>
            <a:fillRect/>
          </a:stretch>
        </p:blipFill>
        <p:spPr>
          <a:xfrm>
            <a:off x="1026783" y="4272566"/>
            <a:ext cx="3252103" cy="2398426"/>
          </a:xfrm>
          <a:prstGeom prst="rect">
            <a:avLst/>
          </a:prstGeom>
        </p:spPr>
      </p:pic>
      <p:cxnSp>
        <p:nvCxnSpPr>
          <p:cNvPr id="9" name="Connector: Curved 8">
            <a:extLst>
              <a:ext uri="{FF2B5EF4-FFF2-40B4-BE49-F238E27FC236}">
                <a16:creationId xmlns:a16="http://schemas.microsoft.com/office/drawing/2014/main" id="{EAD703B5-FD82-F65B-A36D-5EFCAAA06991}"/>
              </a:ext>
            </a:extLst>
          </p:cNvPr>
          <p:cNvCxnSpPr/>
          <p:nvPr/>
        </p:nvCxnSpPr>
        <p:spPr>
          <a:xfrm rot="16200000" flipH="1">
            <a:off x="6123565" y="3905021"/>
            <a:ext cx="1274164" cy="1079125"/>
          </a:xfrm>
          <a:prstGeom prst="curvedConnector3">
            <a:avLst>
              <a:gd name="adj1" fmla="val 94706"/>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57E62A7A-1B3C-BFD4-A723-29FBBB7B2FE4}"/>
              </a:ext>
            </a:extLst>
          </p:cNvPr>
          <p:cNvSpPr txBox="1"/>
          <p:nvPr/>
        </p:nvSpPr>
        <p:spPr>
          <a:xfrm>
            <a:off x="7380158" y="4163728"/>
            <a:ext cx="4811842" cy="2369880"/>
          </a:xfrm>
          <a:prstGeom prst="rect">
            <a:avLst/>
          </a:prstGeom>
          <a:noFill/>
        </p:spPr>
        <p:txBody>
          <a:bodyPr wrap="square" rtlCol="0">
            <a:spAutoFit/>
          </a:bodyPr>
          <a:lstStyle/>
          <a:p>
            <a:pPr fontAlgn="base"/>
            <a:r>
              <a:rPr lang="en-US" dirty="0"/>
              <a:t> </a:t>
            </a:r>
          </a:p>
          <a:p>
            <a:pPr fontAlgn="base"/>
            <a:r>
              <a:rPr lang="en-US" sz="1400" dirty="0"/>
              <a:t>To help children and families in poverty use these links below: </a:t>
            </a:r>
          </a:p>
          <a:p>
            <a:pPr fontAlgn="base"/>
            <a:r>
              <a:rPr lang="en-US" sz="1400" u="sng" dirty="0">
                <a:hlinkClick r:id="rId4"/>
              </a:rPr>
              <a:t>https://www.barnardos.org.uk/families-donate</a:t>
            </a:r>
            <a:r>
              <a:rPr lang="en-US" sz="1400" dirty="0"/>
              <a:t>  </a:t>
            </a:r>
          </a:p>
          <a:p>
            <a:pPr fontAlgn="base"/>
            <a:r>
              <a:rPr lang="en-US" sz="1400" u="sng" dirty="0">
                <a:hlinkClick r:id="rId5"/>
              </a:rPr>
              <a:t>https://family-action.org.uk/</a:t>
            </a:r>
            <a:r>
              <a:rPr lang="en-US" sz="1400" dirty="0"/>
              <a:t>  </a:t>
            </a:r>
          </a:p>
          <a:p>
            <a:pPr fontAlgn="base"/>
            <a:r>
              <a:rPr lang="en-US" sz="1400" u="sng" dirty="0">
                <a:hlinkClick r:id="rId6"/>
              </a:rPr>
              <a:t>https://www.savethechildren.org.uk/what-we-do/child-poverty/uk-child-poverty</a:t>
            </a:r>
            <a:r>
              <a:rPr lang="en-US" sz="1400" dirty="0"/>
              <a:t>  </a:t>
            </a:r>
          </a:p>
          <a:p>
            <a:pPr fontAlgn="base"/>
            <a:r>
              <a:rPr lang="en-US" sz="1400" u="sng" dirty="0">
                <a:hlinkClick r:id="rId7"/>
              </a:rPr>
              <a:t>https://www.salvationarmy.org.uk/supporting-struggling-families</a:t>
            </a:r>
            <a:r>
              <a:rPr lang="en-US" sz="1400" dirty="0"/>
              <a:t>  </a:t>
            </a:r>
          </a:p>
          <a:p>
            <a:endParaRPr lang="en-GB" dirty="0"/>
          </a:p>
        </p:txBody>
      </p:sp>
      <p:sp>
        <p:nvSpPr>
          <p:cNvPr id="12" name="TextBox 11">
            <a:extLst>
              <a:ext uri="{FF2B5EF4-FFF2-40B4-BE49-F238E27FC236}">
                <a16:creationId xmlns:a16="http://schemas.microsoft.com/office/drawing/2014/main" id="{0A8E6980-0661-2F20-E7E9-DF85AF6ED59D}"/>
              </a:ext>
            </a:extLst>
          </p:cNvPr>
          <p:cNvSpPr txBox="1"/>
          <p:nvPr/>
        </p:nvSpPr>
        <p:spPr>
          <a:xfrm>
            <a:off x="3852472" y="6220918"/>
            <a:ext cx="2243528" cy="307777"/>
          </a:xfrm>
          <a:prstGeom prst="rect">
            <a:avLst/>
          </a:prstGeom>
          <a:noFill/>
        </p:spPr>
        <p:txBody>
          <a:bodyPr wrap="square" rtlCol="0">
            <a:spAutoFit/>
          </a:bodyPr>
          <a:lstStyle/>
          <a:p>
            <a:r>
              <a:rPr lang="en-GB" sz="1400" dirty="0"/>
              <a:t>Nursery Story, 2021</a:t>
            </a:r>
          </a:p>
        </p:txBody>
      </p:sp>
    </p:spTree>
    <p:extLst>
      <p:ext uri="{BB962C8B-B14F-4D97-AF65-F5344CB8AC3E}">
        <p14:creationId xmlns:p14="http://schemas.microsoft.com/office/powerpoint/2010/main" val="2857014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1DB27-3C5D-876F-3B75-E55B42BEE0F4}"/>
              </a:ext>
            </a:extLst>
          </p:cNvPr>
          <p:cNvSpPr>
            <a:spLocks noGrp="1"/>
          </p:cNvSpPr>
          <p:nvPr>
            <p:ph type="title"/>
          </p:nvPr>
        </p:nvSpPr>
        <p:spPr>
          <a:xfrm>
            <a:off x="1069849" y="502920"/>
            <a:ext cx="3861916" cy="1325563"/>
          </a:xfrm>
        </p:spPr>
        <p:txBody>
          <a:bodyPr>
            <a:noAutofit/>
          </a:bodyPr>
          <a:lstStyle/>
          <a:p>
            <a:pPr algn="ctr"/>
            <a:r>
              <a:rPr lang="en-GB" sz="2400" dirty="0"/>
              <a:t>Maternal factors that could impact development </a:t>
            </a:r>
          </a:p>
        </p:txBody>
      </p:sp>
      <p:sp>
        <p:nvSpPr>
          <p:cNvPr id="4" name="TextBox 3">
            <a:extLst>
              <a:ext uri="{FF2B5EF4-FFF2-40B4-BE49-F238E27FC236}">
                <a16:creationId xmlns:a16="http://schemas.microsoft.com/office/drawing/2014/main" id="{CDD91EF5-4DDE-B61E-57A9-8BBBBDEE049B}"/>
              </a:ext>
            </a:extLst>
          </p:cNvPr>
          <p:cNvSpPr txBox="1"/>
          <p:nvPr/>
        </p:nvSpPr>
        <p:spPr>
          <a:xfrm>
            <a:off x="7359620" y="801256"/>
            <a:ext cx="3762531" cy="523220"/>
          </a:xfrm>
          <a:prstGeom prst="rect">
            <a:avLst/>
          </a:prstGeom>
          <a:noFill/>
        </p:spPr>
        <p:txBody>
          <a:bodyPr wrap="square" rtlCol="0">
            <a:spAutoFit/>
          </a:bodyPr>
          <a:lstStyle/>
          <a:p>
            <a:r>
              <a:rPr lang="en-GB" sz="2800" dirty="0">
                <a:latin typeface="+mj-lt"/>
              </a:rPr>
              <a:t>What support?</a:t>
            </a:r>
          </a:p>
        </p:txBody>
      </p:sp>
      <p:sp>
        <p:nvSpPr>
          <p:cNvPr id="5" name="TextBox 4">
            <a:extLst>
              <a:ext uri="{FF2B5EF4-FFF2-40B4-BE49-F238E27FC236}">
                <a16:creationId xmlns:a16="http://schemas.microsoft.com/office/drawing/2014/main" id="{68B7D29B-B30D-B515-AD84-E8A8FE3BF3F2}"/>
              </a:ext>
            </a:extLst>
          </p:cNvPr>
          <p:cNvSpPr txBox="1"/>
          <p:nvPr/>
        </p:nvSpPr>
        <p:spPr>
          <a:xfrm>
            <a:off x="253732" y="2140005"/>
            <a:ext cx="4961745" cy="923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dirty="0"/>
              <a:t>OBESITY - </a:t>
            </a:r>
            <a:r>
              <a:rPr lang="en-US" dirty="0"/>
              <a:t>increased risk of child becoming obese which can lead to type 2 diabetes (Muglia, 2022. p.3.</a:t>
            </a:r>
            <a:endParaRPr lang="en-GB" dirty="0"/>
          </a:p>
        </p:txBody>
      </p:sp>
      <p:sp>
        <p:nvSpPr>
          <p:cNvPr id="6" name="TextBox 5">
            <a:extLst>
              <a:ext uri="{FF2B5EF4-FFF2-40B4-BE49-F238E27FC236}">
                <a16:creationId xmlns:a16="http://schemas.microsoft.com/office/drawing/2014/main" id="{37A21E72-B0FF-7944-3EAE-EF168683FF1A}"/>
              </a:ext>
            </a:extLst>
          </p:cNvPr>
          <p:cNvSpPr txBox="1"/>
          <p:nvPr/>
        </p:nvSpPr>
        <p:spPr>
          <a:xfrm>
            <a:off x="253731" y="3517306"/>
            <a:ext cx="4961745" cy="12003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dirty="0"/>
              <a:t>AGE - </a:t>
            </a:r>
            <a:r>
              <a:rPr lang="en-US" dirty="0"/>
              <a:t>increased age correlates with increased risk of premature birth, high blood pressure, still birth and genetic or birth defects (Paris </a:t>
            </a:r>
            <a:r>
              <a:rPr lang="en-US" i="1" dirty="0"/>
              <a:t>et al, </a:t>
            </a:r>
            <a:r>
              <a:rPr lang="en-US" dirty="0"/>
              <a:t>2025 .p2.8.2) </a:t>
            </a:r>
            <a:endParaRPr lang="en-GB" dirty="0"/>
          </a:p>
        </p:txBody>
      </p:sp>
      <p:sp>
        <p:nvSpPr>
          <p:cNvPr id="7" name="TextBox 6">
            <a:extLst>
              <a:ext uri="{FF2B5EF4-FFF2-40B4-BE49-F238E27FC236}">
                <a16:creationId xmlns:a16="http://schemas.microsoft.com/office/drawing/2014/main" id="{98E88547-965B-2FB0-6E41-F51F367E8E45}"/>
              </a:ext>
            </a:extLst>
          </p:cNvPr>
          <p:cNvSpPr txBox="1"/>
          <p:nvPr/>
        </p:nvSpPr>
        <p:spPr>
          <a:xfrm>
            <a:off x="253730" y="5171606"/>
            <a:ext cx="4961745" cy="923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dirty="0"/>
              <a:t>ALCOHOL - can affect unborn babies’ brain in development and cause illnesses when they are born (RCOG, 2022)</a:t>
            </a:r>
          </a:p>
        </p:txBody>
      </p:sp>
      <p:sp>
        <p:nvSpPr>
          <p:cNvPr id="9" name="TextBox 8">
            <a:extLst>
              <a:ext uri="{FF2B5EF4-FFF2-40B4-BE49-F238E27FC236}">
                <a16:creationId xmlns:a16="http://schemas.microsoft.com/office/drawing/2014/main" id="{D265D342-E80E-C764-737A-CFD7A9261A18}"/>
              </a:ext>
            </a:extLst>
          </p:cNvPr>
          <p:cNvSpPr txBox="1"/>
          <p:nvPr/>
        </p:nvSpPr>
        <p:spPr>
          <a:xfrm>
            <a:off x="5756223" y="2140005"/>
            <a:ext cx="5410349" cy="9233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US" dirty="0"/>
              <a:t>referral to a dietician to make healthy differences, use this link, and to start low intensity activities such as yoga, walking or swimming</a:t>
            </a:r>
            <a:endParaRPr lang="en-GB" dirty="0"/>
          </a:p>
        </p:txBody>
      </p:sp>
      <p:sp>
        <p:nvSpPr>
          <p:cNvPr id="10" name="TextBox 9">
            <a:extLst>
              <a:ext uri="{FF2B5EF4-FFF2-40B4-BE49-F238E27FC236}">
                <a16:creationId xmlns:a16="http://schemas.microsoft.com/office/drawing/2014/main" id="{0C94DB13-1C7E-B829-DA56-28D5AEBCC850}"/>
              </a:ext>
            </a:extLst>
          </p:cNvPr>
          <p:cNvSpPr txBox="1"/>
          <p:nvPr/>
        </p:nvSpPr>
        <p:spPr>
          <a:xfrm>
            <a:off x="5756223" y="3517306"/>
            <a:ext cx="5546361" cy="12003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US" dirty="0"/>
              <a:t>use preconception counselling to detect any health concerns and receive enhanced prenatal care to reduce the chances of any complications (</a:t>
            </a:r>
            <a:r>
              <a:rPr lang="en-US" dirty="0" err="1"/>
              <a:t>Womens</a:t>
            </a:r>
            <a:r>
              <a:rPr lang="en-US" dirty="0"/>
              <a:t> Health Care, 2025)  </a:t>
            </a:r>
            <a:endParaRPr lang="en-GB" dirty="0"/>
          </a:p>
        </p:txBody>
      </p:sp>
    </p:spTree>
    <p:extLst>
      <p:ext uri="{BB962C8B-B14F-4D97-AF65-F5344CB8AC3E}">
        <p14:creationId xmlns:p14="http://schemas.microsoft.com/office/powerpoint/2010/main" val="2941341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BE1057D-0A5B-1A03-CE88-BBE0E07AEB0D}"/>
              </a:ext>
            </a:extLst>
          </p:cNvPr>
          <p:cNvPicPr>
            <a:picLocks noChangeAspect="1"/>
          </p:cNvPicPr>
          <p:nvPr/>
        </p:nvPicPr>
        <p:blipFill>
          <a:blip r:embed="rId3">
            <a:alphaModFix amt="60000"/>
          </a:blip>
          <a:srcRect l="31274" r="21748" b="1"/>
          <a:stretch>
            <a:fillRect/>
          </a:stretch>
        </p:blipFill>
        <p:spPr>
          <a:xfrm>
            <a:off x="-1" y="1"/>
            <a:ext cx="5295331" cy="6875834"/>
          </a:xfrm>
          <a:prstGeom prst="rect">
            <a:avLst/>
          </a:prstGeom>
        </p:spPr>
      </p:pic>
      <p:sp>
        <p:nvSpPr>
          <p:cNvPr id="2" name="Title 1">
            <a:extLst>
              <a:ext uri="{FF2B5EF4-FFF2-40B4-BE49-F238E27FC236}">
                <a16:creationId xmlns:a16="http://schemas.microsoft.com/office/drawing/2014/main" id="{F77461C5-78A8-3B21-921F-16928409446A}"/>
              </a:ext>
            </a:extLst>
          </p:cNvPr>
          <p:cNvSpPr>
            <a:spLocks noGrp="1"/>
          </p:cNvSpPr>
          <p:nvPr>
            <p:ph type="title"/>
          </p:nvPr>
        </p:nvSpPr>
        <p:spPr>
          <a:xfrm>
            <a:off x="591674" y="1395699"/>
            <a:ext cx="4223965" cy="4111831"/>
          </a:xfrm>
        </p:spPr>
        <p:txBody>
          <a:bodyPr>
            <a:normAutofit/>
          </a:bodyPr>
          <a:lstStyle/>
          <a:p>
            <a:pPr algn="ctr"/>
            <a:r>
              <a:rPr lang="en-GB">
                <a:solidFill>
                  <a:srgbClr val="FFFFFF"/>
                </a:solidFill>
              </a:rPr>
              <a:t>Activities supporting development </a:t>
            </a:r>
          </a:p>
        </p:txBody>
      </p:sp>
      <p:sp>
        <p:nvSpPr>
          <p:cNvPr id="8" name="Content Placeholder 7">
            <a:extLst>
              <a:ext uri="{FF2B5EF4-FFF2-40B4-BE49-F238E27FC236}">
                <a16:creationId xmlns:a16="http://schemas.microsoft.com/office/drawing/2014/main" id="{AF572CD5-F3C8-EAD8-FDB6-FB5FAFA8A697}"/>
              </a:ext>
            </a:extLst>
          </p:cNvPr>
          <p:cNvSpPr>
            <a:spLocks noGrp="1"/>
          </p:cNvSpPr>
          <p:nvPr>
            <p:ph idx="1"/>
          </p:nvPr>
        </p:nvSpPr>
        <p:spPr>
          <a:xfrm>
            <a:off x="6096000" y="876300"/>
            <a:ext cx="5219700" cy="5105400"/>
          </a:xfrm>
        </p:spPr>
        <p:txBody>
          <a:bodyPr>
            <a:normAutofit fontScale="70000" lnSpcReduction="20000"/>
          </a:bodyPr>
          <a:lstStyle/>
          <a:p>
            <a:pPr marL="0" indent="0" fontAlgn="base">
              <a:buNone/>
            </a:pPr>
            <a:r>
              <a:rPr lang="en-US" b="1" i="1" dirty="0"/>
              <a:t>Sensory play – </a:t>
            </a:r>
            <a:r>
              <a:rPr lang="en-US" dirty="0"/>
              <a:t>when all of a child's senses are being used children seem to learn better, it benefits a child both cognitively and physically (</a:t>
            </a:r>
            <a:r>
              <a:rPr lang="en-US" dirty="0" err="1"/>
              <a:t>Fennies</a:t>
            </a:r>
            <a:r>
              <a:rPr lang="en-US" dirty="0"/>
              <a:t> Nurseries) </a:t>
            </a:r>
          </a:p>
          <a:p>
            <a:pPr marL="0" indent="0" fontAlgn="base">
              <a:buNone/>
            </a:pPr>
            <a:r>
              <a:rPr lang="en-US" dirty="0"/>
              <a:t> </a:t>
            </a:r>
          </a:p>
          <a:p>
            <a:pPr marL="0" indent="0" fontAlgn="base">
              <a:buNone/>
            </a:pPr>
            <a:r>
              <a:rPr lang="en-US" b="1" i="1" dirty="0"/>
              <a:t>Loose Parts Play</a:t>
            </a:r>
            <a:r>
              <a:rPr lang="en-US" dirty="0"/>
              <a:t> </a:t>
            </a:r>
          </a:p>
          <a:p>
            <a:pPr marL="0" indent="0" fontAlgn="base">
              <a:buNone/>
            </a:pPr>
            <a:r>
              <a:rPr lang="en-US" dirty="0"/>
              <a:t>Simon Nicholson (1971) loose parts theory encourages creativity and problem-</a:t>
            </a:r>
            <a:r>
              <a:rPr lang="en-US" dirty="0" err="1"/>
              <a:t>soloving</a:t>
            </a:r>
            <a:r>
              <a:rPr lang="en-US" dirty="0"/>
              <a:t>. Open-ended materials allow children to explore and imagine freely, for example, a stick may be a wand one day and a walking stick the next (NDNA, 2022). Friedrich Froebel's theory supports this play as he believes that children should be given the opportunity to ‘develop on their own terms’, his concept of ‘gifts’ emphasises how materials give children periods of unbroken play which allows their own hands-on interpretation benefitting fine motor skills and their imagination. </a:t>
            </a:r>
          </a:p>
          <a:p>
            <a:pPr marL="0" indent="0">
              <a:buNone/>
            </a:pPr>
            <a:endParaRPr lang="en-US" dirty="0"/>
          </a:p>
        </p:txBody>
      </p:sp>
      <p:sp>
        <p:nvSpPr>
          <p:cNvPr id="5" name="TextBox 4">
            <a:extLst>
              <a:ext uri="{FF2B5EF4-FFF2-40B4-BE49-F238E27FC236}">
                <a16:creationId xmlns:a16="http://schemas.microsoft.com/office/drawing/2014/main" id="{49551F01-170E-32AF-32F7-C316D8698078}"/>
              </a:ext>
            </a:extLst>
          </p:cNvPr>
          <p:cNvSpPr txBox="1"/>
          <p:nvPr/>
        </p:nvSpPr>
        <p:spPr>
          <a:xfrm>
            <a:off x="3582649" y="6460761"/>
            <a:ext cx="1993692" cy="307777"/>
          </a:xfrm>
          <a:prstGeom prst="rect">
            <a:avLst/>
          </a:prstGeom>
          <a:noFill/>
        </p:spPr>
        <p:txBody>
          <a:bodyPr wrap="square" rtlCol="0">
            <a:spAutoFit/>
          </a:bodyPr>
          <a:lstStyle/>
          <a:p>
            <a:r>
              <a:rPr lang="en-GB" sz="1400" dirty="0" err="1">
                <a:solidFill>
                  <a:schemeClr val="bg1"/>
                </a:solidFill>
              </a:rPr>
              <a:t>Beloglovsky</a:t>
            </a:r>
            <a:r>
              <a:rPr lang="en-GB" sz="1400" dirty="0">
                <a:solidFill>
                  <a:schemeClr val="bg1"/>
                </a:solidFill>
              </a:rPr>
              <a:t>, 2017</a:t>
            </a:r>
          </a:p>
        </p:txBody>
      </p:sp>
    </p:spTree>
    <p:extLst>
      <p:ext uri="{BB962C8B-B14F-4D97-AF65-F5344CB8AC3E}">
        <p14:creationId xmlns:p14="http://schemas.microsoft.com/office/powerpoint/2010/main" val="19512398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C536BE8-2E2D-4395-300C-72E45A77B50E}"/>
              </a:ext>
            </a:extLst>
          </p:cNvPr>
          <p:cNvPicPr>
            <a:picLocks noChangeAspect="1"/>
          </p:cNvPicPr>
          <p:nvPr/>
        </p:nvPicPr>
        <p:blipFill>
          <a:blip r:embed="rId3">
            <a:alphaModFix amt="60000"/>
          </a:blip>
          <a:srcRect l="15907" r="32686" b="-1"/>
          <a:stretch>
            <a:fillRect/>
          </a:stretch>
        </p:blipFill>
        <p:spPr>
          <a:xfrm>
            <a:off x="-1" y="1"/>
            <a:ext cx="5295331" cy="6875834"/>
          </a:xfrm>
          <a:prstGeom prst="rect">
            <a:avLst/>
          </a:prstGeom>
        </p:spPr>
      </p:pic>
      <p:sp>
        <p:nvSpPr>
          <p:cNvPr id="2" name="Title 1">
            <a:extLst>
              <a:ext uri="{FF2B5EF4-FFF2-40B4-BE49-F238E27FC236}">
                <a16:creationId xmlns:a16="http://schemas.microsoft.com/office/drawing/2014/main" id="{94FCBF4C-2164-3370-6849-5BE5D428FB19}"/>
              </a:ext>
            </a:extLst>
          </p:cNvPr>
          <p:cNvSpPr>
            <a:spLocks noGrp="1"/>
          </p:cNvSpPr>
          <p:nvPr>
            <p:ph type="title"/>
          </p:nvPr>
        </p:nvSpPr>
        <p:spPr>
          <a:xfrm>
            <a:off x="591674" y="1395699"/>
            <a:ext cx="4223965" cy="4111831"/>
          </a:xfrm>
        </p:spPr>
        <p:txBody>
          <a:bodyPr>
            <a:normAutofit/>
          </a:bodyPr>
          <a:lstStyle/>
          <a:p>
            <a:pPr algn="ctr"/>
            <a:r>
              <a:rPr lang="en-GB">
                <a:solidFill>
                  <a:srgbClr val="FFFFFF"/>
                </a:solidFill>
              </a:rPr>
              <a:t>Activities supporting development </a:t>
            </a:r>
          </a:p>
        </p:txBody>
      </p:sp>
      <p:sp>
        <p:nvSpPr>
          <p:cNvPr id="8" name="Content Placeholder 7">
            <a:extLst>
              <a:ext uri="{FF2B5EF4-FFF2-40B4-BE49-F238E27FC236}">
                <a16:creationId xmlns:a16="http://schemas.microsoft.com/office/drawing/2014/main" id="{CA022877-BCF8-0473-563D-3358F13457E4}"/>
              </a:ext>
            </a:extLst>
          </p:cNvPr>
          <p:cNvSpPr>
            <a:spLocks noGrp="1"/>
          </p:cNvSpPr>
          <p:nvPr>
            <p:ph idx="1"/>
          </p:nvPr>
        </p:nvSpPr>
        <p:spPr>
          <a:xfrm>
            <a:off x="6096000" y="876300"/>
            <a:ext cx="5219700" cy="5105400"/>
          </a:xfrm>
        </p:spPr>
        <p:txBody>
          <a:bodyPr>
            <a:normAutofit fontScale="70000" lnSpcReduction="20000"/>
          </a:bodyPr>
          <a:lstStyle/>
          <a:p>
            <a:pPr marL="0" indent="0" fontAlgn="base">
              <a:buNone/>
            </a:pPr>
            <a:r>
              <a:rPr lang="en-GB" b="1" i="1" dirty="0"/>
              <a:t>Reading/story telling</a:t>
            </a:r>
            <a:r>
              <a:rPr lang="en-GB" dirty="0"/>
              <a:t> </a:t>
            </a:r>
          </a:p>
          <a:p>
            <a:pPr marL="0" indent="0" fontAlgn="base">
              <a:buNone/>
            </a:pPr>
            <a:r>
              <a:rPr lang="en-GB" dirty="0"/>
              <a:t>Whether it is reading a book or telling a story everyone can be involved. If a child reads stories or listens to them it opens a new world to different words, this increases their literacy skills giving them improved communication, it also allows them to be open minded about learning new things books share different lives and cultures exposing them to the outside world but in the comfort of their own home (</a:t>
            </a:r>
            <a:r>
              <a:rPr lang="en-GB" dirty="0" err="1"/>
              <a:t>Bahrey</a:t>
            </a:r>
            <a:r>
              <a:rPr lang="en-GB" dirty="0"/>
              <a:t>, 2025). Reading stories can have a positive effect on the bond between the child and caregiver and finally it sparks a child's imagination, telling stories or even singing nursery rhymes can be fun for children, when they notice the positive impact it produces they will start making stories of their own showing off their newly developed vocabulary (Raising Children, 2023). </a:t>
            </a:r>
          </a:p>
          <a:p>
            <a:pPr marL="0" indent="0">
              <a:buNone/>
            </a:pPr>
            <a:endParaRPr lang="en-US" dirty="0"/>
          </a:p>
        </p:txBody>
      </p:sp>
      <p:sp>
        <p:nvSpPr>
          <p:cNvPr id="5" name="TextBox 4">
            <a:extLst>
              <a:ext uri="{FF2B5EF4-FFF2-40B4-BE49-F238E27FC236}">
                <a16:creationId xmlns:a16="http://schemas.microsoft.com/office/drawing/2014/main" id="{EFD6B014-C903-FDCA-58AB-6362F09CA4D4}"/>
              </a:ext>
            </a:extLst>
          </p:cNvPr>
          <p:cNvSpPr txBox="1"/>
          <p:nvPr/>
        </p:nvSpPr>
        <p:spPr>
          <a:xfrm>
            <a:off x="5295330" y="6506503"/>
            <a:ext cx="2229732" cy="369332"/>
          </a:xfrm>
          <a:prstGeom prst="rect">
            <a:avLst/>
          </a:prstGeom>
          <a:noFill/>
        </p:spPr>
        <p:txBody>
          <a:bodyPr wrap="square" rtlCol="0">
            <a:spAutoFit/>
          </a:bodyPr>
          <a:lstStyle/>
          <a:p>
            <a:r>
              <a:rPr lang="en-GB" dirty="0"/>
              <a:t>Penguin, 2026</a:t>
            </a:r>
          </a:p>
        </p:txBody>
      </p:sp>
    </p:spTree>
    <p:extLst>
      <p:ext uri="{BB962C8B-B14F-4D97-AF65-F5344CB8AC3E}">
        <p14:creationId xmlns:p14="http://schemas.microsoft.com/office/powerpoint/2010/main" val="17295809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6AF9AC-3CF4-4C58-A503-2EC75D92B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C1F4D8-9670-4B56-BD70-732561AD0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01256"/>
            <a:ext cx="11319456" cy="50882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1F9293-F117-ED0D-1CA8-636E1CEB1F8D}"/>
              </a:ext>
            </a:extLst>
          </p:cNvPr>
          <p:cNvSpPr>
            <a:spLocks noGrp="1"/>
          </p:cNvSpPr>
          <p:nvPr>
            <p:ph type="title"/>
          </p:nvPr>
        </p:nvSpPr>
        <p:spPr>
          <a:xfrm>
            <a:off x="492643" y="1226410"/>
            <a:ext cx="5322201" cy="1362547"/>
          </a:xfrm>
        </p:spPr>
        <p:txBody>
          <a:bodyPr>
            <a:normAutofit/>
          </a:bodyPr>
          <a:lstStyle/>
          <a:p>
            <a:pPr>
              <a:lnSpc>
                <a:spcPct val="90000"/>
              </a:lnSpc>
            </a:pPr>
            <a:r>
              <a:rPr lang="en-GB" sz="3400" dirty="0"/>
              <a:t>International approach – Reggio Emilia</a:t>
            </a:r>
          </a:p>
        </p:txBody>
      </p:sp>
      <p:pic>
        <p:nvPicPr>
          <p:cNvPr id="4" name="Content Placeholder 3">
            <a:extLst>
              <a:ext uri="{FF2B5EF4-FFF2-40B4-BE49-F238E27FC236}">
                <a16:creationId xmlns:a16="http://schemas.microsoft.com/office/drawing/2014/main" id="{64677DE3-FC0B-8BA7-41CA-A672EEA3D74F}"/>
              </a:ext>
            </a:extLst>
          </p:cNvPr>
          <p:cNvPicPr>
            <a:picLocks noChangeAspect="1"/>
          </p:cNvPicPr>
          <p:nvPr/>
        </p:nvPicPr>
        <p:blipFill>
          <a:blip r:embed="rId3"/>
          <a:stretch>
            <a:fillRect/>
          </a:stretch>
        </p:blipFill>
        <p:spPr>
          <a:xfrm>
            <a:off x="1166909" y="2914110"/>
            <a:ext cx="3481026" cy="2323584"/>
          </a:xfrm>
          <a:prstGeom prst="rect">
            <a:avLst/>
          </a:prstGeom>
        </p:spPr>
      </p:pic>
      <p:sp>
        <p:nvSpPr>
          <p:cNvPr id="8" name="Content Placeholder 7">
            <a:extLst>
              <a:ext uri="{FF2B5EF4-FFF2-40B4-BE49-F238E27FC236}">
                <a16:creationId xmlns:a16="http://schemas.microsoft.com/office/drawing/2014/main" id="{D7A57604-2906-72AE-F1A9-53B0362481A2}"/>
              </a:ext>
            </a:extLst>
          </p:cNvPr>
          <p:cNvSpPr>
            <a:spLocks noGrp="1"/>
          </p:cNvSpPr>
          <p:nvPr>
            <p:ph idx="1"/>
          </p:nvPr>
        </p:nvSpPr>
        <p:spPr>
          <a:xfrm>
            <a:off x="5814844" y="1226410"/>
            <a:ext cx="4962134" cy="4281034"/>
          </a:xfrm>
        </p:spPr>
        <p:txBody>
          <a:bodyPr>
            <a:normAutofit fontScale="70000" lnSpcReduction="20000"/>
          </a:bodyPr>
          <a:lstStyle/>
          <a:p>
            <a:pPr marL="0" indent="0" fontAlgn="base">
              <a:lnSpc>
                <a:spcPct val="100000"/>
              </a:lnSpc>
              <a:spcBef>
                <a:spcPts val="0"/>
              </a:spcBef>
              <a:buNone/>
            </a:pPr>
            <a:r>
              <a:rPr lang="en-GB" dirty="0"/>
              <a:t>The founder of this approach Loris Malaguzzi believed that a child led learning approach will encourage a child's creativity and inspire them to search deeper into their levels of understanding (Worsley, 2023).  </a:t>
            </a:r>
          </a:p>
          <a:p>
            <a:pPr fontAlgn="base">
              <a:lnSpc>
                <a:spcPct val="100000"/>
              </a:lnSpc>
              <a:spcBef>
                <a:spcPts val="0"/>
              </a:spcBef>
            </a:pPr>
            <a:endParaRPr lang="en-GB" dirty="0"/>
          </a:p>
          <a:p>
            <a:pPr marL="0" indent="0" fontAlgn="base">
              <a:lnSpc>
                <a:spcPct val="100000"/>
              </a:lnSpc>
              <a:spcBef>
                <a:spcPts val="0"/>
              </a:spcBef>
              <a:buNone/>
            </a:pPr>
            <a:r>
              <a:rPr lang="en-GB" dirty="0"/>
              <a:t>The 100 languages concept emphasised that children learn through many types of communication including music, art and dance and many more (</a:t>
            </a:r>
            <a:r>
              <a:rPr lang="en-GB" dirty="0" err="1"/>
              <a:t>Wesep</a:t>
            </a:r>
            <a:r>
              <a:rPr lang="en-GB" dirty="0"/>
              <a:t>, 2024).  </a:t>
            </a:r>
          </a:p>
          <a:p>
            <a:pPr fontAlgn="base">
              <a:lnSpc>
                <a:spcPct val="100000"/>
              </a:lnSpc>
              <a:spcBef>
                <a:spcPts val="0"/>
              </a:spcBef>
            </a:pPr>
            <a:endParaRPr lang="en-GB" dirty="0"/>
          </a:p>
          <a:p>
            <a:pPr marL="0" indent="0" fontAlgn="base">
              <a:lnSpc>
                <a:spcPct val="100000"/>
              </a:lnSpc>
              <a:spcBef>
                <a:spcPts val="0"/>
              </a:spcBef>
              <a:buNone/>
            </a:pPr>
            <a:r>
              <a:rPr lang="en-GB" dirty="0"/>
              <a:t>This approach very much supports child led learning, that children learn and develop best through their own experiences and interactions with others, Reggio Emilia has many benefits towards the early years such as: </a:t>
            </a:r>
          </a:p>
          <a:p>
            <a:pPr fontAlgn="base">
              <a:lnSpc>
                <a:spcPct val="100000"/>
              </a:lnSpc>
              <a:spcBef>
                <a:spcPts val="0"/>
              </a:spcBef>
            </a:pPr>
            <a:r>
              <a:rPr lang="en-GB" dirty="0"/>
              <a:t>Developing critical thinking  </a:t>
            </a:r>
          </a:p>
          <a:p>
            <a:pPr fontAlgn="base">
              <a:lnSpc>
                <a:spcPct val="100000"/>
              </a:lnSpc>
              <a:spcBef>
                <a:spcPts val="0"/>
              </a:spcBef>
            </a:pPr>
            <a:r>
              <a:rPr lang="en-GB" dirty="0"/>
              <a:t>Open ended questions test their thoughts  </a:t>
            </a:r>
          </a:p>
          <a:p>
            <a:pPr fontAlgn="base">
              <a:lnSpc>
                <a:spcPct val="100000"/>
              </a:lnSpc>
              <a:spcBef>
                <a:spcPts val="0"/>
              </a:spcBef>
            </a:pPr>
            <a:r>
              <a:rPr lang="en-GB" dirty="0"/>
              <a:t>Improved social development </a:t>
            </a:r>
          </a:p>
          <a:p>
            <a:pPr fontAlgn="base">
              <a:lnSpc>
                <a:spcPct val="100000"/>
              </a:lnSpc>
              <a:spcBef>
                <a:spcPts val="0"/>
              </a:spcBef>
            </a:pPr>
            <a:r>
              <a:rPr lang="en-GB" dirty="0"/>
              <a:t>Busier settings encourage children to understand other children's ways of learning while sharing thoughts with one another  </a:t>
            </a:r>
          </a:p>
          <a:p>
            <a:pPr fontAlgn="base">
              <a:lnSpc>
                <a:spcPct val="100000"/>
              </a:lnSpc>
              <a:spcBef>
                <a:spcPts val="0"/>
              </a:spcBef>
            </a:pPr>
            <a:r>
              <a:rPr lang="en-GB" dirty="0"/>
              <a:t>Builds independence  </a:t>
            </a:r>
          </a:p>
          <a:p>
            <a:pPr marL="0" indent="0" fontAlgn="base">
              <a:lnSpc>
                <a:spcPct val="100000"/>
              </a:lnSpc>
              <a:spcBef>
                <a:spcPts val="0"/>
              </a:spcBef>
              <a:buNone/>
            </a:pPr>
            <a:r>
              <a:rPr lang="en-GB" dirty="0"/>
              <a:t>When a child is given the opportunity to lead their own learning it allows them to trust themselves which develops their confidence (Raintree, 2025).  </a:t>
            </a:r>
          </a:p>
          <a:p>
            <a:pPr marL="0" indent="0">
              <a:buNone/>
            </a:pPr>
            <a:endParaRPr lang="en-US" dirty="0"/>
          </a:p>
        </p:txBody>
      </p:sp>
      <p:grpSp>
        <p:nvGrpSpPr>
          <p:cNvPr id="17" name="Group 16">
            <a:extLst>
              <a:ext uri="{FF2B5EF4-FFF2-40B4-BE49-F238E27FC236}">
                <a16:creationId xmlns:a16="http://schemas.microsoft.com/office/drawing/2014/main" id="{F25E4505-3E0D-46F0-A26D-085335D2E6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06624" y="-26727"/>
            <a:ext cx="3654378" cy="6874755"/>
            <a:chOff x="8306624" y="-26727"/>
            <a:chExt cx="3654378" cy="6874755"/>
          </a:xfrm>
        </p:grpSpPr>
        <p:sp>
          <p:nvSpPr>
            <p:cNvPr id="18" name="Freeform 8">
              <a:extLst>
                <a:ext uri="{FF2B5EF4-FFF2-40B4-BE49-F238E27FC236}">
                  <a16:creationId xmlns:a16="http://schemas.microsoft.com/office/drawing/2014/main" id="{CFEBBA01-5D63-4547-B01C-06446F8EA7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95128" y="6718997"/>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B151F0C2-EB37-4394-85D8-631C639D6E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02390" y="152662"/>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5">
              <a:extLst>
                <a:ext uri="{FF2B5EF4-FFF2-40B4-BE49-F238E27FC236}">
                  <a16:creationId xmlns:a16="http://schemas.microsoft.com/office/drawing/2014/main" id="{16BA0741-61D0-4B78-99A2-84727B1545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08028" y="7521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8">
              <a:extLst>
                <a:ext uri="{FF2B5EF4-FFF2-40B4-BE49-F238E27FC236}">
                  <a16:creationId xmlns:a16="http://schemas.microsoft.com/office/drawing/2014/main" id="{608BEE1D-8947-4860-92E2-DF5E726176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10383" y="34600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2">
              <a:extLst>
                <a:ext uri="{FF2B5EF4-FFF2-40B4-BE49-F238E27FC236}">
                  <a16:creationId xmlns:a16="http://schemas.microsoft.com/office/drawing/2014/main" id="{23477C11-8260-4FBB-821B-620D7E4C72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51204" y="451020"/>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4">
              <a:extLst>
                <a:ext uri="{FF2B5EF4-FFF2-40B4-BE49-F238E27FC236}">
                  <a16:creationId xmlns:a16="http://schemas.microsoft.com/office/drawing/2014/main" id="{E1B67178-0C14-4601-BF94-91DCCCD9EC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8132" y="69970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9">
              <a:extLst>
                <a:ext uri="{FF2B5EF4-FFF2-40B4-BE49-F238E27FC236}">
                  <a16:creationId xmlns:a16="http://schemas.microsoft.com/office/drawing/2014/main" id="{EDEB60C8-CA29-46D3-9AA7-9F7A1252D5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07744" y="255923"/>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8">
              <a:extLst>
                <a:ext uri="{FF2B5EF4-FFF2-40B4-BE49-F238E27FC236}">
                  <a16:creationId xmlns:a16="http://schemas.microsoft.com/office/drawing/2014/main" id="{9E5C2B83-454B-4951-8B08-3D617778E7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88510" y="721463"/>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9">
              <a:extLst>
                <a:ext uri="{FF2B5EF4-FFF2-40B4-BE49-F238E27FC236}">
                  <a16:creationId xmlns:a16="http://schemas.microsoft.com/office/drawing/2014/main" id="{AFAD21A0-BC8E-4635-AFFB-E87CD92C8F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35275" y="7746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4">
              <a:extLst>
                <a:ext uri="{FF2B5EF4-FFF2-40B4-BE49-F238E27FC236}">
                  <a16:creationId xmlns:a16="http://schemas.microsoft.com/office/drawing/2014/main" id="{4B01379C-61AE-4191-B726-E8A6D84B9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70000" y="51687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6">
              <a:extLst>
                <a:ext uri="{FF2B5EF4-FFF2-40B4-BE49-F238E27FC236}">
                  <a16:creationId xmlns:a16="http://schemas.microsoft.com/office/drawing/2014/main" id="{38F67446-9956-4CD9-B003-A772F2158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79969" y="170868"/>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6">
              <a:extLst>
                <a:ext uri="{FF2B5EF4-FFF2-40B4-BE49-F238E27FC236}">
                  <a16:creationId xmlns:a16="http://schemas.microsoft.com/office/drawing/2014/main" id="{FBA47277-EA28-45EB-80A0-64DA80757D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15668" y="58948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10">
              <a:extLst>
                <a:ext uri="{FF2B5EF4-FFF2-40B4-BE49-F238E27FC236}">
                  <a16:creationId xmlns:a16="http://schemas.microsoft.com/office/drawing/2014/main" id="{F74A8421-8E72-4D0B-A55B-E4EC1DCAC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93392" y="341651"/>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23">
              <a:extLst>
                <a:ext uri="{FF2B5EF4-FFF2-40B4-BE49-F238E27FC236}">
                  <a16:creationId xmlns:a16="http://schemas.microsoft.com/office/drawing/2014/main" id="{779CF57F-496E-4365-8D91-7326A2120B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75104" y="214054"/>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30">
              <a:extLst>
                <a:ext uri="{FF2B5EF4-FFF2-40B4-BE49-F238E27FC236}">
                  <a16:creationId xmlns:a16="http://schemas.microsoft.com/office/drawing/2014/main" id="{160F21FA-063A-4C1C-A5D4-60AD79CB2E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48325" y="503303"/>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35">
              <a:extLst>
                <a:ext uri="{FF2B5EF4-FFF2-40B4-BE49-F238E27FC236}">
                  <a16:creationId xmlns:a16="http://schemas.microsoft.com/office/drawing/2014/main" id="{8FABF168-1906-4AE6-B3F5-15EEE8CAD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53261" y="685532"/>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72F9124E-1C2B-47FD-84F9-256BBABDF2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11214" y="6498682"/>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1">
              <a:extLst>
                <a:ext uri="{FF2B5EF4-FFF2-40B4-BE49-F238E27FC236}">
                  <a16:creationId xmlns:a16="http://schemas.microsoft.com/office/drawing/2014/main" id="{F8E5A5B8-608D-41E9-80D8-30354569FC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90137" y="6281545"/>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6">
              <a:extLst>
                <a:ext uri="{FF2B5EF4-FFF2-40B4-BE49-F238E27FC236}">
                  <a16:creationId xmlns:a16="http://schemas.microsoft.com/office/drawing/2014/main" id="{F359FC54-371A-45E1-BC00-CC4B391E9D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66020" y="6073727"/>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41">
              <a:extLst>
                <a:ext uri="{FF2B5EF4-FFF2-40B4-BE49-F238E27FC236}">
                  <a16:creationId xmlns:a16="http://schemas.microsoft.com/office/drawing/2014/main" id="{92CACDFB-D6E2-43E1-AD6A-8DEF07D6FA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92949" y="6279131"/>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9">
              <a:extLst>
                <a:ext uri="{FF2B5EF4-FFF2-40B4-BE49-F238E27FC236}">
                  <a16:creationId xmlns:a16="http://schemas.microsoft.com/office/drawing/2014/main" id="{369D6F1B-277E-4BFA-802A-DBB2994A19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63831" y="6508346"/>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70">
              <a:extLst>
                <a:ext uri="{FF2B5EF4-FFF2-40B4-BE49-F238E27FC236}">
                  <a16:creationId xmlns:a16="http://schemas.microsoft.com/office/drawing/2014/main" id="{D5434E53-B08F-4ACA-91A1-72DD4A438C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74409" y="6247124"/>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85">
              <a:extLst>
                <a:ext uri="{FF2B5EF4-FFF2-40B4-BE49-F238E27FC236}">
                  <a16:creationId xmlns:a16="http://schemas.microsoft.com/office/drawing/2014/main" id="{31AA32B8-ECA1-4652-A7F6-C64A164836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77815" y="6435018"/>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87">
              <a:extLst>
                <a:ext uri="{FF2B5EF4-FFF2-40B4-BE49-F238E27FC236}">
                  <a16:creationId xmlns:a16="http://schemas.microsoft.com/office/drawing/2014/main" id="{D5A98D8E-922A-450B-BAC7-624373E87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65294" y="6658052"/>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17">
              <a:extLst>
                <a:ext uri="{FF2B5EF4-FFF2-40B4-BE49-F238E27FC236}">
                  <a16:creationId xmlns:a16="http://schemas.microsoft.com/office/drawing/2014/main" id="{1AAA8D66-0CB7-4E6F-A817-5DA6D1D9E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72050" y="5977372"/>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18">
              <a:extLst>
                <a:ext uri="{FF2B5EF4-FFF2-40B4-BE49-F238E27FC236}">
                  <a16:creationId xmlns:a16="http://schemas.microsoft.com/office/drawing/2014/main" id="{7B8A3B09-BC97-4F21-94E9-5C5952669B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61466" y="6555059"/>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9">
              <a:extLst>
                <a:ext uri="{FF2B5EF4-FFF2-40B4-BE49-F238E27FC236}">
                  <a16:creationId xmlns:a16="http://schemas.microsoft.com/office/drawing/2014/main" id="{3E575223-DEC9-4512-ACB3-7EF79DFE8F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48140" y="628668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39">
              <a:extLst>
                <a:ext uri="{FF2B5EF4-FFF2-40B4-BE49-F238E27FC236}">
                  <a16:creationId xmlns:a16="http://schemas.microsoft.com/office/drawing/2014/main" id="{A2F60DB8-8105-41B6-A657-59AC8FAD41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333386" y="6545898"/>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44">
              <a:extLst>
                <a:ext uri="{FF2B5EF4-FFF2-40B4-BE49-F238E27FC236}">
                  <a16:creationId xmlns:a16="http://schemas.microsoft.com/office/drawing/2014/main" id="{8E5C413D-130F-40EF-986E-3803AA20D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296245" y="6087360"/>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45">
              <a:extLst>
                <a:ext uri="{FF2B5EF4-FFF2-40B4-BE49-F238E27FC236}">
                  <a16:creationId xmlns:a16="http://schemas.microsoft.com/office/drawing/2014/main" id="{AA0BCB10-8327-484F-A6E0-A2BBA90B1D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312555" y="6299024"/>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8">
              <a:extLst>
                <a:ext uri="{FF2B5EF4-FFF2-40B4-BE49-F238E27FC236}">
                  <a16:creationId xmlns:a16="http://schemas.microsoft.com/office/drawing/2014/main" id="{42BBD930-764C-4A48-9EFE-3D7BD59D26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340644" y="67207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8">
              <a:extLst>
                <a:ext uri="{FF2B5EF4-FFF2-40B4-BE49-F238E27FC236}">
                  <a16:creationId xmlns:a16="http://schemas.microsoft.com/office/drawing/2014/main" id="{81F2F622-5B4D-47DB-8E8E-C6C5090133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8972" y="35327"/>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8">
              <a:extLst>
                <a:ext uri="{FF2B5EF4-FFF2-40B4-BE49-F238E27FC236}">
                  <a16:creationId xmlns:a16="http://schemas.microsoft.com/office/drawing/2014/main" id="{D11F209F-C153-40EF-9687-AC9B7EDC35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29149" y="9752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06">
              <a:extLst>
                <a:ext uri="{FF2B5EF4-FFF2-40B4-BE49-F238E27FC236}">
                  <a16:creationId xmlns:a16="http://schemas.microsoft.com/office/drawing/2014/main" id="{F2C892FE-0BCC-436C-A56C-75F22A532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08399" y="18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06">
              <a:extLst>
                <a:ext uri="{FF2B5EF4-FFF2-40B4-BE49-F238E27FC236}">
                  <a16:creationId xmlns:a16="http://schemas.microsoft.com/office/drawing/2014/main" id="{C04D8270-78E5-442F-A13E-8F36B46DA9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88303" y="671451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8">
              <a:extLst>
                <a:ext uri="{FF2B5EF4-FFF2-40B4-BE49-F238E27FC236}">
                  <a16:creationId xmlns:a16="http://schemas.microsoft.com/office/drawing/2014/main" id="{2364C396-D32B-4204-BE3D-7978AEC4A4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29013" y="669215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0">
              <a:extLst>
                <a:ext uri="{FF2B5EF4-FFF2-40B4-BE49-F238E27FC236}">
                  <a16:creationId xmlns:a16="http://schemas.microsoft.com/office/drawing/2014/main" id="{94890050-B99A-49B3-AA43-B907D7BC40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196038" y="101916"/>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5">
              <a:extLst>
                <a:ext uri="{FF2B5EF4-FFF2-40B4-BE49-F238E27FC236}">
                  <a16:creationId xmlns:a16="http://schemas.microsoft.com/office/drawing/2014/main" id="{4F10F360-2A8A-47C7-97F1-39C21A3E0D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199968" y="616113"/>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B941FB0E-BF49-4CEF-8D20-36B788D3B9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203382" y="359370"/>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52">
              <a:extLst>
                <a:ext uri="{FF2B5EF4-FFF2-40B4-BE49-F238E27FC236}">
                  <a16:creationId xmlns:a16="http://schemas.microsoft.com/office/drawing/2014/main" id="{162B6B81-4CA7-440F-8815-60920B9603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85089" y="42417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54">
              <a:extLst>
                <a:ext uri="{FF2B5EF4-FFF2-40B4-BE49-F238E27FC236}">
                  <a16:creationId xmlns:a16="http://schemas.microsoft.com/office/drawing/2014/main" id="{D5ECC74F-C23A-4D14-8843-30C85D26D1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62017" y="58780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9">
              <a:extLst>
                <a:ext uri="{FF2B5EF4-FFF2-40B4-BE49-F238E27FC236}">
                  <a16:creationId xmlns:a16="http://schemas.microsoft.com/office/drawing/2014/main" id="{169EAE32-FA5D-417A-9E3D-ED5FC3A9C7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41629" y="22908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78">
              <a:extLst>
                <a:ext uri="{FF2B5EF4-FFF2-40B4-BE49-F238E27FC236}">
                  <a16:creationId xmlns:a16="http://schemas.microsoft.com/office/drawing/2014/main" id="{81E3B909-6FF7-4890-B0F9-AF9949309C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622395" y="69462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84">
              <a:extLst>
                <a:ext uri="{FF2B5EF4-FFF2-40B4-BE49-F238E27FC236}">
                  <a16:creationId xmlns:a16="http://schemas.microsoft.com/office/drawing/2014/main" id="{8A143A49-AE2E-4E58-80F5-ED3669450C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603885" y="49003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86">
              <a:extLst>
                <a:ext uri="{FF2B5EF4-FFF2-40B4-BE49-F238E27FC236}">
                  <a16:creationId xmlns:a16="http://schemas.microsoft.com/office/drawing/2014/main" id="{CABDA8BE-A80E-4A04-8F32-5125E97D05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613854" y="144026"/>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06">
              <a:extLst>
                <a:ext uri="{FF2B5EF4-FFF2-40B4-BE49-F238E27FC236}">
                  <a16:creationId xmlns:a16="http://schemas.microsoft.com/office/drawing/2014/main" id="{F6679A4D-9FFD-4D03-9A13-3A08FDCE9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92083" y="56264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10">
              <a:extLst>
                <a:ext uri="{FF2B5EF4-FFF2-40B4-BE49-F238E27FC236}">
                  <a16:creationId xmlns:a16="http://schemas.microsoft.com/office/drawing/2014/main" id="{F8AE33DF-4319-45F4-A184-8C61154F1F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91975" y="27047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23">
              <a:extLst>
                <a:ext uri="{FF2B5EF4-FFF2-40B4-BE49-F238E27FC236}">
                  <a16:creationId xmlns:a16="http://schemas.microsoft.com/office/drawing/2014/main" id="{203B12AA-A3BD-4B7B-B036-18BB772340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171582" y="741501"/>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30">
              <a:extLst>
                <a:ext uri="{FF2B5EF4-FFF2-40B4-BE49-F238E27FC236}">
                  <a16:creationId xmlns:a16="http://schemas.microsoft.com/office/drawing/2014/main" id="{8B3AB77A-1475-48E6-B794-BAFBE891FF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08329" y="1134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35">
              <a:extLst>
                <a:ext uri="{FF2B5EF4-FFF2-40B4-BE49-F238E27FC236}">
                  <a16:creationId xmlns:a16="http://schemas.microsoft.com/office/drawing/2014/main" id="{799215C2-6C9A-474F-A5A4-C0B64A7F8B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98771" y="58420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25">
              <a:extLst>
                <a:ext uri="{FF2B5EF4-FFF2-40B4-BE49-F238E27FC236}">
                  <a16:creationId xmlns:a16="http://schemas.microsoft.com/office/drawing/2014/main" id="{4CE3BA64-0E28-4234-BB1F-291B797098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45099" y="6471840"/>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31">
              <a:extLst>
                <a:ext uri="{FF2B5EF4-FFF2-40B4-BE49-F238E27FC236}">
                  <a16:creationId xmlns:a16="http://schemas.microsoft.com/office/drawing/2014/main" id="{67D91C73-C376-4277-9EFD-9FD0470AD2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24022" y="6254703"/>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41">
              <a:extLst>
                <a:ext uri="{FF2B5EF4-FFF2-40B4-BE49-F238E27FC236}">
                  <a16:creationId xmlns:a16="http://schemas.microsoft.com/office/drawing/2014/main" id="{3B663AEA-3170-47F1-999C-74A61A961D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772976" y="6232064"/>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49">
              <a:extLst>
                <a:ext uri="{FF2B5EF4-FFF2-40B4-BE49-F238E27FC236}">
                  <a16:creationId xmlns:a16="http://schemas.microsoft.com/office/drawing/2014/main" id="{D1A61960-42E0-4162-9516-2A7EC18F97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797716" y="6481504"/>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70">
              <a:extLst>
                <a:ext uri="{FF2B5EF4-FFF2-40B4-BE49-F238E27FC236}">
                  <a16:creationId xmlns:a16="http://schemas.microsoft.com/office/drawing/2014/main" id="{409D0999-B4C1-4806-8388-89F9DA6CB1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08294" y="622028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85">
              <a:extLst>
                <a:ext uri="{FF2B5EF4-FFF2-40B4-BE49-F238E27FC236}">
                  <a16:creationId xmlns:a16="http://schemas.microsoft.com/office/drawing/2014/main" id="{D281BE1A-6972-4D40-B89F-7D3B35E0AB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11700" y="640817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87">
              <a:extLst>
                <a:ext uri="{FF2B5EF4-FFF2-40B4-BE49-F238E27FC236}">
                  <a16:creationId xmlns:a16="http://schemas.microsoft.com/office/drawing/2014/main" id="{101325E8-3735-4D9E-AD4A-940C5B14F1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499179" y="663121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3">
              <a:extLst>
                <a:ext uri="{FF2B5EF4-FFF2-40B4-BE49-F238E27FC236}">
                  <a16:creationId xmlns:a16="http://schemas.microsoft.com/office/drawing/2014/main" id="{0B6F7609-A46F-495F-ACA3-C299FBDD27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60314" y="672319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17">
              <a:extLst>
                <a:ext uri="{FF2B5EF4-FFF2-40B4-BE49-F238E27FC236}">
                  <a16:creationId xmlns:a16="http://schemas.microsoft.com/office/drawing/2014/main" id="{A0A8F5DC-6AEA-4EE6-B393-417DA1EDA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05935" y="595053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18">
              <a:extLst>
                <a:ext uri="{FF2B5EF4-FFF2-40B4-BE49-F238E27FC236}">
                  <a16:creationId xmlns:a16="http://schemas.microsoft.com/office/drawing/2014/main" id="{7EEFD3A9-D993-4A34-849E-2CC00645F7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769356" y="6029959"/>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19">
              <a:extLst>
                <a:ext uri="{FF2B5EF4-FFF2-40B4-BE49-F238E27FC236}">
                  <a16:creationId xmlns:a16="http://schemas.microsoft.com/office/drawing/2014/main" id="{5C65C06C-6AE3-4741-A0B0-AB4626AA8D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1210" y="602063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39">
              <a:extLst>
                <a:ext uri="{FF2B5EF4-FFF2-40B4-BE49-F238E27FC236}">
                  <a16:creationId xmlns:a16="http://schemas.microsoft.com/office/drawing/2014/main" id="{E1086A18-29F9-4452-B314-8C41598338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31556" y="599548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44">
              <a:extLst>
                <a:ext uri="{FF2B5EF4-FFF2-40B4-BE49-F238E27FC236}">
                  <a16:creationId xmlns:a16="http://schemas.microsoft.com/office/drawing/2014/main" id="{04F4D575-818F-4EDA-8D6F-4FB2DE6749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04846" y="598830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45">
              <a:extLst>
                <a:ext uri="{FF2B5EF4-FFF2-40B4-BE49-F238E27FC236}">
                  <a16:creationId xmlns:a16="http://schemas.microsoft.com/office/drawing/2014/main" id="{0E161E48-85EB-4A49-BC06-364995C517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52201" y="601694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
              <a:extLst>
                <a:ext uri="{FF2B5EF4-FFF2-40B4-BE49-F238E27FC236}">
                  <a16:creationId xmlns:a16="http://schemas.microsoft.com/office/drawing/2014/main" id="{12412E23-0A88-4F9B-93D5-83AB1CBD47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27047" y="6001464"/>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
              <a:extLst>
                <a:ext uri="{FF2B5EF4-FFF2-40B4-BE49-F238E27FC236}">
                  <a16:creationId xmlns:a16="http://schemas.microsoft.com/office/drawing/2014/main" id="{35CA5C8C-D72C-482D-9453-B29DFEEE42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62857" y="848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8">
              <a:extLst>
                <a:ext uri="{FF2B5EF4-FFF2-40B4-BE49-F238E27FC236}">
                  <a16:creationId xmlns:a16="http://schemas.microsoft.com/office/drawing/2014/main" id="{9A71EDCD-24BC-4A17-9B64-DC1E2858A8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407099" y="472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06">
              <a:extLst>
                <a:ext uri="{FF2B5EF4-FFF2-40B4-BE49-F238E27FC236}">
                  <a16:creationId xmlns:a16="http://schemas.microsoft.com/office/drawing/2014/main" id="{A50F6063-95E3-4BDF-B880-F33DCD1E2C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47538" y="35163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06">
              <a:extLst>
                <a:ext uri="{FF2B5EF4-FFF2-40B4-BE49-F238E27FC236}">
                  <a16:creationId xmlns:a16="http://schemas.microsoft.com/office/drawing/2014/main" id="{E1FA8E71-2DDE-4E51-9875-B964A69346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22188" y="668767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0">
              <a:extLst>
                <a:ext uri="{FF2B5EF4-FFF2-40B4-BE49-F238E27FC236}">
                  <a16:creationId xmlns:a16="http://schemas.microsoft.com/office/drawing/2014/main" id="{199A2DF2-B31D-408E-8626-2C40CC0B21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88271" y="768405"/>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8">
              <a:extLst>
                <a:ext uri="{FF2B5EF4-FFF2-40B4-BE49-F238E27FC236}">
                  <a16:creationId xmlns:a16="http://schemas.microsoft.com/office/drawing/2014/main" id="{C83EF657-5D67-4019-9E20-17CCD4C58E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922334" y="815921"/>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
              <a:extLst>
                <a:ext uri="{FF2B5EF4-FFF2-40B4-BE49-F238E27FC236}">
                  <a16:creationId xmlns:a16="http://schemas.microsoft.com/office/drawing/2014/main" id="{3B992048-CE4D-4C79-8265-F49ACF10D0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343" y="668396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0">
              <a:extLst>
                <a:ext uri="{FF2B5EF4-FFF2-40B4-BE49-F238E27FC236}">
                  <a16:creationId xmlns:a16="http://schemas.microsoft.com/office/drawing/2014/main" id="{2B94DB80-B7D1-4170-88A2-6E4EC55246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45368" y="11763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5">
              <a:extLst>
                <a:ext uri="{FF2B5EF4-FFF2-40B4-BE49-F238E27FC236}">
                  <a16:creationId xmlns:a16="http://schemas.microsoft.com/office/drawing/2014/main" id="{2F8AE45B-8CBB-4DA9-8248-23615828C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49298" y="63183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8">
              <a:extLst>
                <a:ext uri="{FF2B5EF4-FFF2-40B4-BE49-F238E27FC236}">
                  <a16:creationId xmlns:a16="http://schemas.microsoft.com/office/drawing/2014/main" id="{22F566CA-D7F1-40DD-A2DC-740587F592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52712" y="37508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9">
              <a:extLst>
                <a:ext uri="{FF2B5EF4-FFF2-40B4-BE49-F238E27FC236}">
                  <a16:creationId xmlns:a16="http://schemas.microsoft.com/office/drawing/2014/main" id="{25703CD1-3965-43FB-8408-77151BBD2C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42630" y="2061963"/>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20">
              <a:extLst>
                <a:ext uri="{FF2B5EF4-FFF2-40B4-BE49-F238E27FC236}">
                  <a16:creationId xmlns:a16="http://schemas.microsoft.com/office/drawing/2014/main" id="{8236AF27-E29A-4BE1-835F-3E58632F5A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27393" y="2259521"/>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22">
              <a:extLst>
                <a:ext uri="{FF2B5EF4-FFF2-40B4-BE49-F238E27FC236}">
                  <a16:creationId xmlns:a16="http://schemas.microsoft.com/office/drawing/2014/main" id="{C127F179-C992-4D40-B186-06818A77CB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6732" y="108936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23">
              <a:extLst>
                <a:ext uri="{FF2B5EF4-FFF2-40B4-BE49-F238E27FC236}">
                  <a16:creationId xmlns:a16="http://schemas.microsoft.com/office/drawing/2014/main" id="{6B0E5B35-D3B7-4BEB-839F-D258E79A0F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10419" y="87679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26">
              <a:extLst>
                <a:ext uri="{FF2B5EF4-FFF2-40B4-BE49-F238E27FC236}">
                  <a16:creationId xmlns:a16="http://schemas.microsoft.com/office/drawing/2014/main" id="{0A5309F9-3D88-4474-ABD7-B61C20EEA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7643" y="136050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27">
              <a:extLst>
                <a:ext uri="{FF2B5EF4-FFF2-40B4-BE49-F238E27FC236}">
                  <a16:creationId xmlns:a16="http://schemas.microsoft.com/office/drawing/2014/main" id="{C4D0EC36-D809-4017-A7B7-70EF532505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8119" y="179760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28">
              <a:extLst>
                <a:ext uri="{FF2B5EF4-FFF2-40B4-BE49-F238E27FC236}">
                  <a16:creationId xmlns:a16="http://schemas.microsoft.com/office/drawing/2014/main" id="{FBDEBED8-29DF-4480-8174-2215AF3ED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5203" y="157501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30">
              <a:extLst>
                <a:ext uri="{FF2B5EF4-FFF2-40B4-BE49-F238E27FC236}">
                  <a16:creationId xmlns:a16="http://schemas.microsoft.com/office/drawing/2014/main" id="{3444EF1F-615A-46FF-ABD9-F8C3E27AF1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50453" y="111811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43">
              <a:extLst>
                <a:ext uri="{FF2B5EF4-FFF2-40B4-BE49-F238E27FC236}">
                  <a16:creationId xmlns:a16="http://schemas.microsoft.com/office/drawing/2014/main" id="{47063C05-57F6-44CA-9FD0-6206D1A0C4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5807" y="2931340"/>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51">
              <a:extLst>
                <a:ext uri="{FF2B5EF4-FFF2-40B4-BE49-F238E27FC236}">
                  <a16:creationId xmlns:a16="http://schemas.microsoft.com/office/drawing/2014/main" id="{73C07EAB-D311-4701-AF3F-FB2F55FEC8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8630" y="94833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52">
              <a:extLst>
                <a:ext uri="{FF2B5EF4-FFF2-40B4-BE49-F238E27FC236}">
                  <a16:creationId xmlns:a16="http://schemas.microsoft.com/office/drawing/2014/main" id="{26072D6D-FE3B-47A4-8F9D-711D9F617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4419" y="41599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53">
              <a:extLst>
                <a:ext uri="{FF2B5EF4-FFF2-40B4-BE49-F238E27FC236}">
                  <a16:creationId xmlns:a16="http://schemas.microsoft.com/office/drawing/2014/main" id="{0FAA55A3-30BC-408E-8D76-63F4A114E3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3124" y="1154964"/>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54">
              <a:extLst>
                <a:ext uri="{FF2B5EF4-FFF2-40B4-BE49-F238E27FC236}">
                  <a16:creationId xmlns:a16="http://schemas.microsoft.com/office/drawing/2014/main" id="{94A75CDE-F5FD-4343-800E-D6683426D7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47" y="57961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55">
              <a:extLst>
                <a:ext uri="{FF2B5EF4-FFF2-40B4-BE49-F238E27FC236}">
                  <a16:creationId xmlns:a16="http://schemas.microsoft.com/office/drawing/2014/main" id="{BDB3210B-EBD6-49C4-B615-F17B281B02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5360" y="142879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56">
              <a:extLst>
                <a:ext uri="{FF2B5EF4-FFF2-40B4-BE49-F238E27FC236}">
                  <a16:creationId xmlns:a16="http://schemas.microsoft.com/office/drawing/2014/main" id="{D85BCAD4-3F0F-401D-8253-E514BE040D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1415" y="233359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57">
              <a:extLst>
                <a:ext uri="{FF2B5EF4-FFF2-40B4-BE49-F238E27FC236}">
                  <a16:creationId xmlns:a16="http://schemas.microsoft.com/office/drawing/2014/main" id="{176EC456-36D0-4751-86EE-E8E5D48EBB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509" y="163854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59">
              <a:extLst>
                <a:ext uri="{FF2B5EF4-FFF2-40B4-BE49-F238E27FC236}">
                  <a16:creationId xmlns:a16="http://schemas.microsoft.com/office/drawing/2014/main" id="{E6CC98B0-1624-48FE-98C5-66620ECF7D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0959" y="220894"/>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60">
              <a:extLst>
                <a:ext uri="{FF2B5EF4-FFF2-40B4-BE49-F238E27FC236}">
                  <a16:creationId xmlns:a16="http://schemas.microsoft.com/office/drawing/2014/main" id="{8D98D9B3-C3C3-42B4-A836-2FDAAF9F2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6190" y="1868335"/>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61">
              <a:extLst>
                <a:ext uri="{FF2B5EF4-FFF2-40B4-BE49-F238E27FC236}">
                  <a16:creationId xmlns:a16="http://schemas.microsoft.com/office/drawing/2014/main" id="{A203AABB-A7B2-4544-88FB-2DB3A7CCC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139" y="21137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78">
              <a:extLst>
                <a:ext uri="{FF2B5EF4-FFF2-40B4-BE49-F238E27FC236}">
                  <a16:creationId xmlns:a16="http://schemas.microsoft.com/office/drawing/2014/main" id="{680D5D17-AC96-4E0F-ADB9-FCE1FF4CE7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91181" y="78949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84">
              <a:extLst>
                <a:ext uri="{FF2B5EF4-FFF2-40B4-BE49-F238E27FC236}">
                  <a16:creationId xmlns:a16="http://schemas.microsoft.com/office/drawing/2014/main" id="{BF0C7978-F9E2-4005-9574-15B3FB5538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62061" y="36589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86">
              <a:extLst>
                <a:ext uri="{FF2B5EF4-FFF2-40B4-BE49-F238E27FC236}">
                  <a16:creationId xmlns:a16="http://schemas.microsoft.com/office/drawing/2014/main" id="{9CC06248-C521-4E65-9620-07D06F8933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59223" y="141815"/>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06">
              <a:extLst>
                <a:ext uri="{FF2B5EF4-FFF2-40B4-BE49-F238E27FC236}">
                  <a16:creationId xmlns:a16="http://schemas.microsoft.com/office/drawing/2014/main" id="{705B6C10-6A43-4BBE-A52C-DC2DAECAF1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18826" y="55445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10">
              <a:extLst>
                <a:ext uri="{FF2B5EF4-FFF2-40B4-BE49-F238E27FC236}">
                  <a16:creationId xmlns:a16="http://schemas.microsoft.com/office/drawing/2014/main" id="{5BA4A0DD-7264-46BB-8644-3C50941C9A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96550" y="30662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12">
              <a:extLst>
                <a:ext uri="{FF2B5EF4-FFF2-40B4-BE49-F238E27FC236}">
                  <a16:creationId xmlns:a16="http://schemas.microsoft.com/office/drawing/2014/main" id="{B452AC30-E9F4-4529-BD6E-5ADCDA5339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06844" y="733265"/>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23">
              <a:extLst>
                <a:ext uri="{FF2B5EF4-FFF2-40B4-BE49-F238E27FC236}">
                  <a16:creationId xmlns:a16="http://schemas.microsoft.com/office/drawing/2014/main" id="{68EDA7F2-4EE5-4AEC-A504-CB08F6B9A7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78262" y="179025"/>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30">
              <a:extLst>
                <a:ext uri="{FF2B5EF4-FFF2-40B4-BE49-F238E27FC236}">
                  <a16:creationId xmlns:a16="http://schemas.microsoft.com/office/drawing/2014/main" id="{5E189D22-8F54-46F8-9611-4F1FCC31B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51483" y="46827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35">
              <a:extLst>
                <a:ext uri="{FF2B5EF4-FFF2-40B4-BE49-F238E27FC236}">
                  <a16:creationId xmlns:a16="http://schemas.microsoft.com/office/drawing/2014/main" id="{B761794A-7FCE-4DAA-B710-803CA99FAA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53089" y="688450"/>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5">
              <a:extLst>
                <a:ext uri="{FF2B5EF4-FFF2-40B4-BE49-F238E27FC236}">
                  <a16:creationId xmlns:a16="http://schemas.microsoft.com/office/drawing/2014/main" id="{20995D3A-FC68-4B79-9632-2BB10ECA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13278" y="2730591"/>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6">
              <a:extLst>
                <a:ext uri="{FF2B5EF4-FFF2-40B4-BE49-F238E27FC236}">
                  <a16:creationId xmlns:a16="http://schemas.microsoft.com/office/drawing/2014/main" id="{49C159BB-7257-4A09-8C12-6AF61D7117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2140" y="5012957"/>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7">
              <a:extLst>
                <a:ext uri="{FF2B5EF4-FFF2-40B4-BE49-F238E27FC236}">
                  <a16:creationId xmlns:a16="http://schemas.microsoft.com/office/drawing/2014/main" id="{F5CD4467-A569-43CF-86A0-79473F5807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3235" y="244427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8">
              <a:extLst>
                <a:ext uri="{FF2B5EF4-FFF2-40B4-BE49-F238E27FC236}">
                  <a16:creationId xmlns:a16="http://schemas.microsoft.com/office/drawing/2014/main" id="{E4FC1A14-AE5B-4899-95DD-9C56237DA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1683" y="477570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9">
              <a:extLst>
                <a:ext uri="{FF2B5EF4-FFF2-40B4-BE49-F238E27FC236}">
                  <a16:creationId xmlns:a16="http://schemas.microsoft.com/office/drawing/2014/main" id="{EC77E2DE-CC58-4107-A404-885D2613A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9821" y="449523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1">
              <a:extLst>
                <a:ext uri="{FF2B5EF4-FFF2-40B4-BE49-F238E27FC236}">
                  <a16:creationId xmlns:a16="http://schemas.microsoft.com/office/drawing/2014/main" id="{0E497A22-C9CB-4ADE-AE43-9E6768B22B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0182" y="423399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2">
              <a:extLst>
                <a:ext uri="{FF2B5EF4-FFF2-40B4-BE49-F238E27FC236}">
                  <a16:creationId xmlns:a16="http://schemas.microsoft.com/office/drawing/2014/main" id="{64056CC8-26C8-4739-B9F7-0F23B778AB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958" y="373151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13">
              <a:extLst>
                <a:ext uri="{FF2B5EF4-FFF2-40B4-BE49-F238E27FC236}">
                  <a16:creationId xmlns:a16="http://schemas.microsoft.com/office/drawing/2014/main" id="{CABABB06-E976-4F92-836D-60FC8F8D1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423" y="3135487"/>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4">
              <a:extLst>
                <a:ext uri="{FF2B5EF4-FFF2-40B4-BE49-F238E27FC236}">
                  <a16:creationId xmlns:a16="http://schemas.microsoft.com/office/drawing/2014/main" id="{FD9DF2A8-9AFC-48B4-BF3A-14B73A84FB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063" y="337541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6">
              <a:extLst>
                <a:ext uri="{FF2B5EF4-FFF2-40B4-BE49-F238E27FC236}">
                  <a16:creationId xmlns:a16="http://schemas.microsoft.com/office/drawing/2014/main" id="{C8825D2E-6C88-42BD-9C25-F3B9B332E1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0798" y="397454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7">
              <a:extLst>
                <a:ext uri="{FF2B5EF4-FFF2-40B4-BE49-F238E27FC236}">
                  <a16:creationId xmlns:a16="http://schemas.microsoft.com/office/drawing/2014/main" id="{DE603ADB-B4D2-4A70-B88F-260F1D318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5777" y="5419134"/>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21">
              <a:extLst>
                <a:ext uri="{FF2B5EF4-FFF2-40B4-BE49-F238E27FC236}">
                  <a16:creationId xmlns:a16="http://schemas.microsoft.com/office/drawing/2014/main" id="{C2878743-161E-4A64-8B65-B4FCBF7B1B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3768" y="569839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25">
              <a:extLst>
                <a:ext uri="{FF2B5EF4-FFF2-40B4-BE49-F238E27FC236}">
                  <a16:creationId xmlns:a16="http://schemas.microsoft.com/office/drawing/2014/main" id="{2A12C28B-23E2-44A5-ADB5-361EA98476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4745" y="6419812"/>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29">
              <a:extLst>
                <a:ext uri="{FF2B5EF4-FFF2-40B4-BE49-F238E27FC236}">
                  <a16:creationId xmlns:a16="http://schemas.microsoft.com/office/drawing/2014/main" id="{0C654FE1-36CF-4690-9309-DABBF02F3B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4651" y="593709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31">
              <a:extLst>
                <a:ext uri="{FF2B5EF4-FFF2-40B4-BE49-F238E27FC236}">
                  <a16:creationId xmlns:a16="http://schemas.microsoft.com/office/drawing/2014/main" id="{7D6AB6E9-0118-49A0-8EBF-B42E9F738F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534" y="6182401"/>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32">
              <a:extLst>
                <a:ext uri="{FF2B5EF4-FFF2-40B4-BE49-F238E27FC236}">
                  <a16:creationId xmlns:a16="http://schemas.microsoft.com/office/drawing/2014/main" id="{69778DD7-B38B-4E4F-8202-45BA1DC3B4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532" y="326157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33">
              <a:extLst>
                <a:ext uri="{FF2B5EF4-FFF2-40B4-BE49-F238E27FC236}">
                  <a16:creationId xmlns:a16="http://schemas.microsoft.com/office/drawing/2014/main" id="{BD9887A7-6930-4D93-9DFD-01CA3CFB84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4445" y="4352882"/>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34">
              <a:extLst>
                <a:ext uri="{FF2B5EF4-FFF2-40B4-BE49-F238E27FC236}">
                  <a16:creationId xmlns:a16="http://schemas.microsoft.com/office/drawing/2014/main" id="{4052AE48-583B-48C9-A247-060CA2896F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6061" y="5349630"/>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35">
              <a:extLst>
                <a:ext uri="{FF2B5EF4-FFF2-40B4-BE49-F238E27FC236}">
                  <a16:creationId xmlns:a16="http://schemas.microsoft.com/office/drawing/2014/main" id="{9FD5A422-7830-4B7A-A2ED-CA92A12C93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4027" y="4561109"/>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36">
              <a:extLst>
                <a:ext uri="{FF2B5EF4-FFF2-40B4-BE49-F238E27FC236}">
                  <a16:creationId xmlns:a16="http://schemas.microsoft.com/office/drawing/2014/main" id="{F9916F67-3F6A-4C0C-A067-87AF502B9B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6164" y="6012094"/>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37">
              <a:extLst>
                <a:ext uri="{FF2B5EF4-FFF2-40B4-BE49-F238E27FC236}">
                  <a16:creationId xmlns:a16="http://schemas.microsoft.com/office/drawing/2014/main" id="{F0CE1BEA-482A-497E-B5E5-8285D2A281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30" y="3025631"/>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38">
              <a:extLst>
                <a:ext uri="{FF2B5EF4-FFF2-40B4-BE49-F238E27FC236}">
                  <a16:creationId xmlns:a16="http://schemas.microsoft.com/office/drawing/2014/main" id="{183BC246-BF63-4530-91A0-7BC015C6FC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5599" y="4865727"/>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39">
              <a:extLst>
                <a:ext uri="{FF2B5EF4-FFF2-40B4-BE49-F238E27FC236}">
                  <a16:creationId xmlns:a16="http://schemas.microsoft.com/office/drawing/2014/main" id="{9377B4B9-6ED2-4872-9CFB-829BA2BEB4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707" y="5106848"/>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40">
              <a:extLst>
                <a:ext uri="{FF2B5EF4-FFF2-40B4-BE49-F238E27FC236}">
                  <a16:creationId xmlns:a16="http://schemas.microsoft.com/office/drawing/2014/main" id="{0247E12E-39D9-4F0A-9185-30B9196F1F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671" y="2563549"/>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41">
              <a:extLst>
                <a:ext uri="{FF2B5EF4-FFF2-40B4-BE49-F238E27FC236}">
                  <a16:creationId xmlns:a16="http://schemas.microsoft.com/office/drawing/2014/main" id="{BFEB6B5F-CFDA-4E9B-9679-E2FE14DCCD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6164" y="6244102"/>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42">
              <a:extLst>
                <a:ext uri="{FF2B5EF4-FFF2-40B4-BE49-F238E27FC236}">
                  <a16:creationId xmlns:a16="http://schemas.microsoft.com/office/drawing/2014/main" id="{C7748D9D-4952-4BDA-A2D2-79CCCEBF3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1899" y="5551217"/>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44">
              <a:extLst>
                <a:ext uri="{FF2B5EF4-FFF2-40B4-BE49-F238E27FC236}">
                  <a16:creationId xmlns:a16="http://schemas.microsoft.com/office/drawing/2014/main" id="{EEB14017-87F5-46EA-991E-69B78C60FD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8122" y="404624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45">
              <a:extLst>
                <a:ext uri="{FF2B5EF4-FFF2-40B4-BE49-F238E27FC236}">
                  <a16:creationId xmlns:a16="http://schemas.microsoft.com/office/drawing/2014/main" id="{0289F161-F1B2-45F1-9E6E-79B9FB2CD8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5971" y="580207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46">
              <a:extLst>
                <a:ext uri="{FF2B5EF4-FFF2-40B4-BE49-F238E27FC236}">
                  <a16:creationId xmlns:a16="http://schemas.microsoft.com/office/drawing/2014/main" id="{22AEAE03-AEFB-44B9-84C4-4108C54D95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5030" y="2796168"/>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47">
              <a:extLst>
                <a:ext uri="{FF2B5EF4-FFF2-40B4-BE49-F238E27FC236}">
                  <a16:creationId xmlns:a16="http://schemas.microsoft.com/office/drawing/2014/main" id="{AC29BBAF-F380-49E2-A981-6892986B8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3175" y="3815119"/>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48">
              <a:extLst>
                <a:ext uri="{FF2B5EF4-FFF2-40B4-BE49-F238E27FC236}">
                  <a16:creationId xmlns:a16="http://schemas.microsoft.com/office/drawing/2014/main" id="{AA66B5C6-6339-49B7-B4DD-55A23AE24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8432" y="358164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49">
              <a:extLst>
                <a:ext uri="{FF2B5EF4-FFF2-40B4-BE49-F238E27FC236}">
                  <a16:creationId xmlns:a16="http://schemas.microsoft.com/office/drawing/2014/main" id="{914C6C7D-5E58-4233-8DDA-A30F9CCCDB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7046" y="6473317"/>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70">
              <a:extLst>
                <a:ext uri="{FF2B5EF4-FFF2-40B4-BE49-F238E27FC236}">
                  <a16:creationId xmlns:a16="http://schemas.microsoft.com/office/drawing/2014/main" id="{F714D64F-6362-4339-A494-157C35F1B3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37330" y="6254627"/>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85">
              <a:extLst>
                <a:ext uri="{FF2B5EF4-FFF2-40B4-BE49-F238E27FC236}">
                  <a16:creationId xmlns:a16="http://schemas.microsoft.com/office/drawing/2014/main" id="{291AFE89-581C-4100-9E75-FBFE3B3CAA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8772" y="6512528"/>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87">
              <a:extLst>
                <a:ext uri="{FF2B5EF4-FFF2-40B4-BE49-F238E27FC236}">
                  <a16:creationId xmlns:a16="http://schemas.microsoft.com/office/drawing/2014/main" id="{AD4A100C-BD8A-47B9-98DF-A89593D4B8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3743" y="669739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03">
              <a:extLst>
                <a:ext uri="{FF2B5EF4-FFF2-40B4-BE49-F238E27FC236}">
                  <a16:creationId xmlns:a16="http://schemas.microsoft.com/office/drawing/2014/main" id="{67CF13AE-D393-4F1F-A0D4-CB4EF09D64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5018" y="608943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17">
              <a:extLst>
                <a:ext uri="{FF2B5EF4-FFF2-40B4-BE49-F238E27FC236}">
                  <a16:creationId xmlns:a16="http://schemas.microsoft.com/office/drawing/2014/main" id="{1C40F757-52FD-4397-8D3B-BAAE3CAA85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34971" y="594234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18">
              <a:extLst>
                <a:ext uri="{FF2B5EF4-FFF2-40B4-BE49-F238E27FC236}">
                  <a16:creationId xmlns:a16="http://schemas.microsoft.com/office/drawing/2014/main" id="{AFB44554-A46E-4ABF-985F-9F1373F4FB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4271" y="66154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19">
              <a:extLst>
                <a:ext uri="{FF2B5EF4-FFF2-40B4-BE49-F238E27FC236}">
                  <a16:creationId xmlns:a16="http://schemas.microsoft.com/office/drawing/2014/main" id="{9D73DFC7-DA1B-4BB7-BEED-58964E7C4C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1378" y="635682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39">
              <a:extLst>
                <a:ext uri="{FF2B5EF4-FFF2-40B4-BE49-F238E27FC236}">
                  <a16:creationId xmlns:a16="http://schemas.microsoft.com/office/drawing/2014/main" id="{7A79C604-3A80-4307-8135-1E598DE8D6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96307" y="652451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44">
              <a:extLst>
                <a:ext uri="{FF2B5EF4-FFF2-40B4-BE49-F238E27FC236}">
                  <a16:creationId xmlns:a16="http://schemas.microsoft.com/office/drawing/2014/main" id="{4BA84D6B-68D3-4CB8-B469-DE762E2A85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59166" y="6052331"/>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45">
              <a:extLst>
                <a:ext uri="{FF2B5EF4-FFF2-40B4-BE49-F238E27FC236}">
                  <a16:creationId xmlns:a16="http://schemas.microsoft.com/office/drawing/2014/main" id="{7E545DE1-7FB2-4352-B269-221E9F9B03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75476" y="626399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8">
              <a:extLst>
                <a:ext uri="{FF2B5EF4-FFF2-40B4-BE49-F238E27FC236}">
                  <a16:creationId xmlns:a16="http://schemas.microsoft.com/office/drawing/2014/main" id="{0C828C7E-B8E1-49AA-B347-6718A2E594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02019" y="671375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8">
              <a:extLst>
                <a:ext uri="{FF2B5EF4-FFF2-40B4-BE49-F238E27FC236}">
                  <a16:creationId xmlns:a16="http://schemas.microsoft.com/office/drawing/2014/main" id="{C9F0AA56-EBC6-4DFF-B579-0C273C4EC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2187" y="29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8">
              <a:extLst>
                <a:ext uri="{FF2B5EF4-FFF2-40B4-BE49-F238E27FC236}">
                  <a16:creationId xmlns:a16="http://schemas.microsoft.com/office/drawing/2014/main" id="{525179BD-87FA-498D-B2FA-1D9E181B49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32307" y="6250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06">
              <a:extLst>
                <a:ext uri="{FF2B5EF4-FFF2-40B4-BE49-F238E27FC236}">
                  <a16:creationId xmlns:a16="http://schemas.microsoft.com/office/drawing/2014/main" id="{E2B5DFEF-C92E-4975-982C-D4504C5464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43460" y="2746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06">
              <a:extLst>
                <a:ext uri="{FF2B5EF4-FFF2-40B4-BE49-F238E27FC236}">
                  <a16:creationId xmlns:a16="http://schemas.microsoft.com/office/drawing/2014/main" id="{5D39FC93-96CA-4E79-A082-390E743ABF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3113" y="673212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49">
              <a:extLst>
                <a:ext uri="{FF2B5EF4-FFF2-40B4-BE49-F238E27FC236}">
                  <a16:creationId xmlns:a16="http://schemas.microsoft.com/office/drawing/2014/main" id="{59433BE7-B138-4615-8446-988E3A0D0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93190" y="6095189"/>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31">
              <a:extLst>
                <a:ext uri="{FF2B5EF4-FFF2-40B4-BE49-F238E27FC236}">
                  <a16:creationId xmlns:a16="http://schemas.microsoft.com/office/drawing/2014/main" id="{186B6C82-5D2C-42C8-9B0F-0D5C5E200C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2292" y="522892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31">
              <a:extLst>
                <a:ext uri="{FF2B5EF4-FFF2-40B4-BE49-F238E27FC236}">
                  <a16:creationId xmlns:a16="http://schemas.microsoft.com/office/drawing/2014/main" id="{E8C3F346-F506-4018-80D8-A55EECC988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86598" y="52721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 name="TextBox 4">
            <a:extLst>
              <a:ext uri="{FF2B5EF4-FFF2-40B4-BE49-F238E27FC236}">
                <a16:creationId xmlns:a16="http://schemas.microsoft.com/office/drawing/2014/main" id="{1DEF2FA0-71A9-AD63-4210-04A9E23C02BD}"/>
              </a:ext>
            </a:extLst>
          </p:cNvPr>
          <p:cNvSpPr txBox="1"/>
          <p:nvPr/>
        </p:nvSpPr>
        <p:spPr>
          <a:xfrm>
            <a:off x="2488367" y="5408958"/>
            <a:ext cx="3326477" cy="307777"/>
          </a:xfrm>
          <a:prstGeom prst="rect">
            <a:avLst/>
          </a:prstGeom>
          <a:noFill/>
        </p:spPr>
        <p:txBody>
          <a:bodyPr wrap="square" rtlCol="0">
            <a:spAutoFit/>
          </a:bodyPr>
          <a:lstStyle/>
          <a:p>
            <a:r>
              <a:rPr lang="en-GB" sz="1400" dirty="0"/>
              <a:t>Wikipedia Commons, 2005</a:t>
            </a:r>
          </a:p>
        </p:txBody>
      </p:sp>
    </p:spTree>
    <p:extLst>
      <p:ext uri="{BB962C8B-B14F-4D97-AF65-F5344CB8AC3E}">
        <p14:creationId xmlns:p14="http://schemas.microsoft.com/office/powerpoint/2010/main" val="16483705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7B15A-AEF9-90D8-67D0-EA9CE5483099}"/>
              </a:ext>
            </a:extLst>
          </p:cNvPr>
          <p:cNvSpPr>
            <a:spLocks noGrp="1"/>
          </p:cNvSpPr>
          <p:nvPr>
            <p:ph type="title"/>
          </p:nvPr>
        </p:nvSpPr>
        <p:spPr>
          <a:xfrm>
            <a:off x="0" y="0"/>
            <a:ext cx="12192000" cy="1325563"/>
          </a:xfrm>
        </p:spPr>
        <p:txBody>
          <a:bodyPr/>
          <a:lstStyle/>
          <a:p>
            <a:r>
              <a:rPr lang="en-GB" dirty="0">
                <a:latin typeface="+mn-lt"/>
              </a:rPr>
              <a:t>Reference list </a:t>
            </a:r>
          </a:p>
        </p:txBody>
      </p:sp>
      <p:sp>
        <p:nvSpPr>
          <p:cNvPr id="3" name="Content Placeholder 2">
            <a:extLst>
              <a:ext uri="{FF2B5EF4-FFF2-40B4-BE49-F238E27FC236}">
                <a16:creationId xmlns:a16="http://schemas.microsoft.com/office/drawing/2014/main" id="{3751A6F5-03C1-D5E8-DBB2-67AB35466C10}"/>
              </a:ext>
            </a:extLst>
          </p:cNvPr>
          <p:cNvSpPr>
            <a:spLocks noGrp="1"/>
          </p:cNvSpPr>
          <p:nvPr>
            <p:ph idx="1"/>
          </p:nvPr>
        </p:nvSpPr>
        <p:spPr>
          <a:xfrm>
            <a:off x="164892" y="1109271"/>
            <a:ext cx="11707318" cy="5546361"/>
          </a:xfrm>
        </p:spPr>
        <p:txBody>
          <a:bodyPr>
            <a:normAutofit fontScale="47500" lnSpcReduction="20000"/>
          </a:bodyPr>
          <a:lstStyle/>
          <a:p>
            <a:r>
              <a:rPr lang="en-GB" dirty="0" err="1"/>
              <a:t>Bahrey</a:t>
            </a:r>
            <a:r>
              <a:rPr lang="en-GB" dirty="0"/>
              <a:t>, C. (2025) ‘Benefits of Storytelling in Child Development’ </a:t>
            </a:r>
            <a:r>
              <a:rPr lang="en-GB" i="1" dirty="0"/>
              <a:t>Night Zookeeper in Child Development. </a:t>
            </a:r>
            <a:r>
              <a:rPr lang="en-GB" dirty="0"/>
              <a:t>8</a:t>
            </a:r>
            <a:r>
              <a:rPr lang="en-GB" baseline="30000" dirty="0"/>
              <a:t>th</a:t>
            </a:r>
            <a:r>
              <a:rPr lang="en-GB" dirty="0"/>
              <a:t> September. Available at: </a:t>
            </a:r>
            <a:r>
              <a:rPr lang="en-GB" u="sng" dirty="0">
                <a:hlinkClick r:id="rId3"/>
              </a:rPr>
              <a:t>https://www.nightzookeeper.com/blog/articles/benefits-of-storytelling-in-child-development</a:t>
            </a:r>
            <a:r>
              <a:rPr lang="en-GB" dirty="0"/>
              <a:t> (Accessed on 23rd January 2026)</a:t>
            </a:r>
          </a:p>
          <a:p>
            <a:r>
              <a:rPr lang="en-GB" dirty="0"/>
              <a:t>British Nutrition Foundation (2025) </a:t>
            </a:r>
            <a:r>
              <a:rPr lang="en-GB" i="1" dirty="0"/>
              <a:t>Nutrition for Pregnancy. </a:t>
            </a:r>
            <a:r>
              <a:rPr lang="en-GB" dirty="0"/>
              <a:t>Available at : </a:t>
            </a:r>
            <a:r>
              <a:rPr lang="en-GB" u="sng" dirty="0">
                <a:hlinkClick r:id="rId4"/>
              </a:rPr>
              <a:t>https://www.nutrition.org.uk/nutrition-for/pregnancy/</a:t>
            </a:r>
            <a:r>
              <a:rPr lang="en-GB" dirty="0"/>
              <a:t> (Accessed on 6</a:t>
            </a:r>
            <a:r>
              <a:rPr lang="en-GB" baseline="30000" dirty="0"/>
              <a:t>th</a:t>
            </a:r>
            <a:r>
              <a:rPr lang="en-GB" dirty="0"/>
              <a:t> January 2026)</a:t>
            </a:r>
          </a:p>
          <a:p>
            <a:r>
              <a:rPr lang="en-GB" dirty="0"/>
              <a:t>Capitani, E., Lorenzini, C., Biuzzi, A., Alaimo, L., Nante, N.(2023) ‘ Factors Influencing the First Thousand Days of Life. The Importance of Nurturing Care’ </a:t>
            </a:r>
            <a:r>
              <a:rPr lang="en-GB" i="1" dirty="0"/>
              <a:t>Journal of Preventive Medicine and Hygiene.</a:t>
            </a:r>
            <a:r>
              <a:rPr lang="en-GB" dirty="0"/>
              <a:t> Vol. 64. p.E172. Available at:</a:t>
            </a:r>
            <a:r>
              <a:rPr lang="en-GB" i="1" dirty="0"/>
              <a:t> </a:t>
            </a:r>
            <a:r>
              <a:rPr lang="en-GB" u="sng" dirty="0">
                <a:hlinkClick r:id="rId5"/>
              </a:rPr>
              <a:t>https://pmc.ncbi.nlm.nih.gov/articles/PMC10468194/</a:t>
            </a:r>
            <a:r>
              <a:rPr lang="en-GB" dirty="0"/>
              <a:t> (Accessed on 6</a:t>
            </a:r>
            <a:r>
              <a:rPr lang="en-GB" baseline="30000" dirty="0"/>
              <a:t>th</a:t>
            </a:r>
            <a:r>
              <a:rPr lang="en-GB" dirty="0"/>
              <a:t> January 2026)</a:t>
            </a:r>
          </a:p>
          <a:p>
            <a:r>
              <a:rPr lang="en-GB" dirty="0"/>
              <a:t>Care for Kids (2024) ‘The Froebel Approach’ </a:t>
            </a:r>
            <a:r>
              <a:rPr lang="en-GB" i="1" dirty="0"/>
              <a:t>Care for Kids. </a:t>
            </a:r>
            <a:r>
              <a:rPr lang="en-GB" dirty="0"/>
              <a:t>30</a:t>
            </a:r>
            <a:r>
              <a:rPr lang="en-GB" baseline="30000" dirty="0"/>
              <a:t>th</a:t>
            </a:r>
            <a:r>
              <a:rPr lang="en-GB" dirty="0"/>
              <a:t> September. Available at: </a:t>
            </a:r>
            <a:r>
              <a:rPr lang="en-GB" u="sng" dirty="0">
                <a:hlinkClick r:id="rId6"/>
              </a:rPr>
              <a:t>https://www.careforkids.com.au/blog/the-froebel-approach</a:t>
            </a:r>
            <a:r>
              <a:rPr lang="en-GB" dirty="0"/>
              <a:t> (Accessed on 23rd January 2026)</a:t>
            </a:r>
          </a:p>
          <a:p>
            <a:r>
              <a:rPr lang="en-GB" dirty="0" err="1"/>
              <a:t>Center</a:t>
            </a:r>
            <a:r>
              <a:rPr lang="en-GB" dirty="0"/>
              <a:t> on the Developing Child Harvard University (2026) </a:t>
            </a:r>
            <a:r>
              <a:rPr lang="en-GB" i="1" dirty="0"/>
              <a:t>Serve and Return. </a:t>
            </a:r>
            <a:r>
              <a:rPr lang="en-GB" dirty="0"/>
              <a:t>Available at: </a:t>
            </a:r>
            <a:r>
              <a:rPr lang="en-GB" u="sng" dirty="0">
                <a:hlinkClick r:id="rId7"/>
              </a:rPr>
              <a:t>https://developingchild.harvard.edu/key-concept/serve-and-return/</a:t>
            </a:r>
            <a:r>
              <a:rPr lang="en-GB" dirty="0"/>
              <a:t> (Accessed on 12</a:t>
            </a:r>
            <a:r>
              <a:rPr lang="en-GB" baseline="30000" dirty="0"/>
              <a:t>th</a:t>
            </a:r>
            <a:r>
              <a:rPr lang="en-GB" dirty="0"/>
              <a:t> January 2026)</a:t>
            </a:r>
          </a:p>
          <a:p>
            <a:r>
              <a:rPr lang="en-GB" dirty="0"/>
              <a:t>Department for Education (2024) </a:t>
            </a:r>
            <a:r>
              <a:rPr lang="en-GB" i="1" dirty="0"/>
              <a:t>Working in partnership with parents and carers. </a:t>
            </a:r>
            <a:r>
              <a:rPr lang="en-GB" dirty="0"/>
              <a:t>Available at:</a:t>
            </a:r>
            <a:r>
              <a:rPr lang="en-GB" i="1" dirty="0"/>
              <a:t> </a:t>
            </a:r>
            <a:r>
              <a:rPr lang="en-GB" u="sng" dirty="0">
                <a:hlinkClick r:id="rId8"/>
              </a:rPr>
              <a:t>https://help-for-early-years-providers.education.gov.uk/support-for-practitioners/working-in-partnership-with-parents-and-carers</a:t>
            </a:r>
            <a:r>
              <a:rPr lang="en-GB" dirty="0"/>
              <a:t> (Accessed in 18</a:t>
            </a:r>
            <a:r>
              <a:rPr lang="en-GB" baseline="30000" dirty="0"/>
              <a:t>th</a:t>
            </a:r>
            <a:r>
              <a:rPr lang="en-GB" dirty="0"/>
              <a:t> January 2026)</a:t>
            </a:r>
          </a:p>
          <a:p>
            <a:r>
              <a:rPr lang="en-GB" dirty="0"/>
              <a:t>Education Hub (2019</a:t>
            </a:r>
            <a:r>
              <a:rPr lang="en-GB" i="1" dirty="0"/>
              <a:t>) An introduction to serve and return in early childhood education</a:t>
            </a:r>
            <a:r>
              <a:rPr lang="en-GB" dirty="0"/>
              <a:t>. p.2. Available at: </a:t>
            </a:r>
            <a:r>
              <a:rPr lang="en-GB" u="sng" dirty="0">
                <a:hlinkClick r:id="rId9"/>
              </a:rPr>
              <a:t>https://www.theeducationhub.org.nz/wp-content/uploads/2020/07/An-introduction-to-serve-and-return-in-ECE.pdf</a:t>
            </a:r>
            <a:r>
              <a:rPr lang="en-GB" dirty="0"/>
              <a:t> (Accessed on 13th January 2026)</a:t>
            </a:r>
          </a:p>
          <a:p>
            <a:r>
              <a:rPr lang="en-GB" dirty="0"/>
              <a:t>Evans, O. (2025) </a:t>
            </a:r>
            <a:r>
              <a:rPr lang="en-GB" i="1" dirty="0"/>
              <a:t>Bronfenbrenner’s Ecological Systems Theory. </a:t>
            </a:r>
            <a:r>
              <a:rPr lang="en-GB" dirty="0"/>
              <a:t>Available at:</a:t>
            </a:r>
            <a:r>
              <a:rPr lang="en-GB" i="1" dirty="0"/>
              <a:t> </a:t>
            </a:r>
            <a:r>
              <a:rPr lang="en-GB" u="sng" dirty="0">
                <a:hlinkClick r:id="rId10"/>
              </a:rPr>
              <a:t>https://www.simplypsychology.org/bronfenbrenner.html</a:t>
            </a:r>
            <a:r>
              <a:rPr lang="en-GB" dirty="0"/>
              <a:t> (Accessed on 17th January 2026)</a:t>
            </a:r>
          </a:p>
          <a:p>
            <a:r>
              <a:rPr lang="en-GB" dirty="0" err="1"/>
              <a:t>Fennies</a:t>
            </a:r>
            <a:r>
              <a:rPr lang="en-GB" dirty="0"/>
              <a:t> Nurseries (2024) </a:t>
            </a:r>
            <a:r>
              <a:rPr lang="en-GB" i="1" dirty="0"/>
              <a:t>27 Early Years Literacy Activities and Games. </a:t>
            </a:r>
            <a:r>
              <a:rPr lang="en-GB" dirty="0"/>
              <a:t>Available at: </a:t>
            </a:r>
            <a:r>
              <a:rPr lang="en-GB" u="sng" dirty="0">
                <a:hlinkClick r:id="rId11"/>
              </a:rPr>
              <a:t>https://www.fennies.com/post/early-years-literacy-activities</a:t>
            </a:r>
            <a:r>
              <a:rPr lang="en-GB" dirty="0"/>
              <a:t> (Accessed on 23rd January 2026)</a:t>
            </a:r>
          </a:p>
          <a:p>
            <a:r>
              <a:rPr lang="en-GB" dirty="0"/>
              <a:t>First Five Years (2018) ‘Child Development Milestones: 1-2yrs’ </a:t>
            </a:r>
            <a:r>
              <a:rPr lang="en-GB" i="1" dirty="0"/>
              <a:t>First Five Years, </a:t>
            </a:r>
            <a:r>
              <a:rPr lang="en-GB" dirty="0"/>
              <a:t>25</a:t>
            </a:r>
            <a:r>
              <a:rPr lang="en-GB" baseline="30000" dirty="0"/>
              <a:t>th</a:t>
            </a:r>
            <a:r>
              <a:rPr lang="en-GB" dirty="0"/>
              <a:t> February. Available at: </a:t>
            </a:r>
            <a:r>
              <a:rPr lang="en-GB" u="sng" dirty="0">
                <a:hlinkClick r:id="rId12"/>
              </a:rPr>
              <a:t>https://www.firstfiveyears.org.au/child-development/child-development-milestones-1-to-2-years</a:t>
            </a:r>
            <a:r>
              <a:rPr lang="en-GB" dirty="0"/>
              <a:t> (Accessed on 7th January 2026)</a:t>
            </a:r>
          </a:p>
          <a:p>
            <a:r>
              <a:rPr lang="en-GB" dirty="0"/>
              <a:t>Green, W. (2023) ‘Reports Show That Mothers Are Reducing Maternity Leave due to Financial Struggles’ </a:t>
            </a:r>
            <a:r>
              <a:rPr lang="en-GB" i="1" dirty="0"/>
              <a:t>Employment Law Review. </a:t>
            </a:r>
            <a:r>
              <a:rPr lang="en-GB" dirty="0"/>
              <a:t>17</a:t>
            </a:r>
            <a:r>
              <a:rPr lang="en-GB" baseline="30000" dirty="0"/>
              <a:t>th</a:t>
            </a:r>
            <a:r>
              <a:rPr lang="en-GB" dirty="0"/>
              <a:t> November. Available at : </a:t>
            </a:r>
            <a:r>
              <a:rPr lang="en-GB" u="sng" dirty="0">
                <a:hlinkClick r:id="rId13"/>
              </a:rPr>
              <a:t>https://www.employmentlawreview.co.uk/reports-show-that-mothers-are-reducing-maternity-leave-due-to-financial-struggles/</a:t>
            </a:r>
            <a:r>
              <a:rPr lang="en-GB" dirty="0"/>
              <a:t> (Accessed on 16</a:t>
            </a:r>
            <a:r>
              <a:rPr lang="en-GB" baseline="30000" dirty="0"/>
              <a:t>th</a:t>
            </a:r>
            <a:r>
              <a:rPr lang="en-GB" dirty="0"/>
              <a:t> January 2026)</a:t>
            </a:r>
          </a:p>
          <a:p>
            <a:r>
              <a:rPr lang="en-GB" dirty="0"/>
              <a:t>Harvard Health Publishing Harvard Medical School (2026) </a:t>
            </a:r>
            <a:r>
              <a:rPr lang="en-GB" i="1" dirty="0"/>
              <a:t>Endorphins: The brains natural pain reliever.</a:t>
            </a:r>
            <a:r>
              <a:rPr lang="en-GB" dirty="0"/>
              <a:t> Available at: </a:t>
            </a:r>
            <a:r>
              <a:rPr lang="en-GB" u="sng" dirty="0">
                <a:hlinkClick r:id="rId14"/>
              </a:rPr>
              <a:t>https://www.health.harvard.edu/mind-and-mood/endorphins-the-brains-natural-pain-reliever</a:t>
            </a:r>
            <a:r>
              <a:rPr lang="en-GB" dirty="0"/>
              <a:t> (Accessed on 12th January 2026)</a:t>
            </a:r>
          </a:p>
          <a:p>
            <a:pPr marL="0" indent="0">
              <a:buNone/>
            </a:pPr>
            <a:endParaRPr lang="en-GB" dirty="0"/>
          </a:p>
        </p:txBody>
      </p:sp>
    </p:spTree>
    <p:extLst>
      <p:ext uri="{BB962C8B-B14F-4D97-AF65-F5344CB8AC3E}">
        <p14:creationId xmlns:p14="http://schemas.microsoft.com/office/powerpoint/2010/main" val="19153374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EE6060-B5F5-4AB1-C954-7E99F0C44448}"/>
              </a:ext>
            </a:extLst>
          </p:cNvPr>
          <p:cNvSpPr>
            <a:spLocks noGrp="1"/>
          </p:cNvSpPr>
          <p:nvPr>
            <p:ph idx="1"/>
          </p:nvPr>
        </p:nvSpPr>
        <p:spPr>
          <a:xfrm>
            <a:off x="119921" y="104931"/>
            <a:ext cx="11842229" cy="6535712"/>
          </a:xfrm>
        </p:spPr>
        <p:txBody>
          <a:bodyPr>
            <a:normAutofit fontScale="47500" lnSpcReduction="20000"/>
          </a:bodyPr>
          <a:lstStyle/>
          <a:p>
            <a:r>
              <a:rPr lang="en-GB" dirty="0"/>
              <a:t>House of Commons Health and Social Care Committee (2019) ‘</a:t>
            </a:r>
            <a:r>
              <a:rPr lang="en-GB" i="1" dirty="0"/>
              <a:t>First 1000 Days of Life’. </a:t>
            </a:r>
            <a:r>
              <a:rPr lang="en-GB" dirty="0"/>
              <a:t>Available at: </a:t>
            </a:r>
            <a:r>
              <a:rPr lang="en-GB" i="1" dirty="0"/>
              <a:t> </a:t>
            </a:r>
            <a:r>
              <a:rPr lang="en-GB" u="sng" dirty="0">
                <a:hlinkClick r:id="rId3"/>
              </a:rPr>
              <a:t>https://publications.parliament.uk/pa/cm201719/cmselect/cmhealth/1496/149605.htm</a:t>
            </a:r>
            <a:r>
              <a:rPr lang="en-GB" dirty="0"/>
              <a:t> (Accessed on: 7</a:t>
            </a:r>
            <a:r>
              <a:rPr lang="en-GB" baseline="30000" dirty="0"/>
              <a:t>th</a:t>
            </a:r>
            <a:r>
              <a:rPr lang="en-GB" dirty="0"/>
              <a:t> January 2026)</a:t>
            </a:r>
          </a:p>
          <a:p>
            <a:r>
              <a:rPr lang="en-GB" dirty="0"/>
              <a:t>House of Commons Health and Social Care Committee (2019) </a:t>
            </a:r>
            <a:r>
              <a:rPr lang="en-GB" i="1" dirty="0"/>
              <a:t>First 1000 Days of Life. </a:t>
            </a:r>
            <a:r>
              <a:rPr lang="en-GB" dirty="0"/>
              <a:t>HC1496. House of Commons. Available at : </a:t>
            </a:r>
            <a:r>
              <a:rPr lang="en-GB" u="sng" dirty="0">
                <a:hlinkClick r:id="rId4"/>
              </a:rPr>
              <a:t>https://publications.parliament.uk/pa/cm201719/cmselect/cmhealth/1496/1496.pdf</a:t>
            </a:r>
            <a:r>
              <a:rPr lang="en-GB" dirty="0"/>
              <a:t> (Accessed on 6th January 2026)</a:t>
            </a:r>
          </a:p>
          <a:p>
            <a:r>
              <a:rPr lang="en-GB" dirty="0"/>
              <a:t>Jones, S. (2015) ‘Attachment Theory’ </a:t>
            </a:r>
            <a:r>
              <a:rPr lang="en-GB" i="1" dirty="0"/>
              <a:t>The International </a:t>
            </a:r>
            <a:r>
              <a:rPr lang="en-GB" i="1" dirty="0" err="1"/>
              <a:t>Encyclopedia</a:t>
            </a:r>
            <a:r>
              <a:rPr lang="en-GB" i="1" dirty="0"/>
              <a:t> of Interpersonal Communication’. </a:t>
            </a:r>
            <a:r>
              <a:rPr lang="en-GB" dirty="0"/>
              <a:t>p.1-2. Available at: </a:t>
            </a:r>
            <a:r>
              <a:rPr lang="en-GB" u="sng" dirty="0">
                <a:hlinkClick r:id="rId5"/>
              </a:rPr>
              <a:t>https://www.researchgate.net/publication/314694646_Attachment_Theory</a:t>
            </a:r>
            <a:r>
              <a:rPr lang="en-GB" dirty="0"/>
              <a:t> Accessed on 12</a:t>
            </a:r>
            <a:r>
              <a:rPr lang="en-GB" baseline="30000" dirty="0"/>
              <a:t>th</a:t>
            </a:r>
            <a:r>
              <a:rPr lang="en-GB" dirty="0"/>
              <a:t> January 2026)</a:t>
            </a:r>
          </a:p>
          <a:p>
            <a:r>
              <a:rPr lang="en-GB" dirty="0" err="1"/>
              <a:t>Karakochuk</a:t>
            </a:r>
            <a:r>
              <a:rPr lang="en-GB" dirty="0"/>
              <a:t>, C., Whitfield, K., Green, T., Kraemer, E. (2018) </a:t>
            </a:r>
            <a:r>
              <a:rPr lang="en-GB" i="1" dirty="0"/>
              <a:t>The Biology of The First 1000 Days. </a:t>
            </a:r>
            <a:r>
              <a:rPr lang="en-GB" dirty="0"/>
              <a:t>Taylor and Francis. Available at: </a:t>
            </a:r>
            <a:r>
              <a:rPr lang="en-GB" u="sng" dirty="0">
                <a:hlinkClick r:id="rId6"/>
              </a:rPr>
              <a:t>https://research-ebsco-com.uwtsd.idm.oclc.org/c/onvpsy/ebook-viewer/pdf/cnto7chxbn/section/lp_8?location=https%25253A%25252F%25252Fresearch-ebsco-com.uwtsd.idm.oclc.org%25252Fc%25252Fonvpsy%25252Fsearch%25252Fdetails%25252Fcnto7chxbn%25253Fdb%25253De001mww</a:t>
            </a:r>
            <a:r>
              <a:rPr lang="en-GB" dirty="0"/>
              <a:t> p.8.</a:t>
            </a:r>
          </a:p>
          <a:p>
            <a:r>
              <a:rPr lang="en-GB" dirty="0"/>
              <a:t>Lesman, G., Alfasi, R.,</a:t>
            </a:r>
            <a:r>
              <a:rPr lang="en-GB" dirty="0" err="1"/>
              <a:t>D’Angiulli</a:t>
            </a:r>
            <a:r>
              <a:rPr lang="en-GB" dirty="0"/>
              <a:t>, A. (2025) ‘Emotional Brain Development: Neurobiological Indicators from </a:t>
            </a:r>
            <a:r>
              <a:rPr lang="en-GB" dirty="0" err="1"/>
              <a:t>Fetus</a:t>
            </a:r>
            <a:r>
              <a:rPr lang="en-GB" dirty="0"/>
              <a:t> Through Toddlerhood’ </a:t>
            </a:r>
            <a:r>
              <a:rPr lang="en-GB" i="1" dirty="0"/>
              <a:t>Brain Sciences</a:t>
            </a:r>
            <a:r>
              <a:rPr lang="en-GB" dirty="0"/>
              <a:t>, Vol 15 (Issue 8) p.2. Available at: </a:t>
            </a:r>
            <a:r>
              <a:rPr lang="en-GB" u="sng" dirty="0">
                <a:hlinkClick r:id="rId7"/>
              </a:rPr>
              <a:t>https://www.mdpi.com/2076-3425/15/8/846</a:t>
            </a:r>
            <a:r>
              <a:rPr lang="en-GB" dirty="0"/>
              <a:t> (Accessed on 7th January 2025)</a:t>
            </a:r>
          </a:p>
          <a:p>
            <a:r>
              <a:rPr lang="en-GB" dirty="0"/>
              <a:t>Muglia, L., Benhalima, K., Tong, S., Ozanne, S. (2022) ‘Maternal factors during pregnancy influencing maternal </a:t>
            </a:r>
            <a:r>
              <a:rPr lang="en-GB" dirty="0" err="1"/>
              <a:t>fetal</a:t>
            </a:r>
            <a:r>
              <a:rPr lang="en-GB" dirty="0"/>
              <a:t> childhood outcomes’ </a:t>
            </a:r>
            <a:r>
              <a:rPr lang="en-GB" i="1" dirty="0"/>
              <a:t>BMC Medicine. </a:t>
            </a:r>
            <a:r>
              <a:rPr lang="en-GB" dirty="0"/>
              <a:t>p.2. Available </a:t>
            </a:r>
            <a:r>
              <a:rPr lang="en-GB" dirty="0" err="1"/>
              <a:t>at:</a:t>
            </a:r>
            <a:r>
              <a:rPr lang="en-GB" u="sng" dirty="0" err="1">
                <a:hlinkClick r:id="rId8"/>
              </a:rPr>
              <a:t>https</a:t>
            </a:r>
            <a:r>
              <a:rPr lang="en-GB" u="sng" dirty="0">
                <a:hlinkClick r:id="rId8"/>
              </a:rPr>
              <a:t>://www.repository.cam.ac.uk/items/de80f9bd-9afc-4c34-b15b-12f8f09ce357</a:t>
            </a:r>
            <a:r>
              <a:rPr lang="en-GB" dirty="0"/>
              <a:t> (Accessed on 13</a:t>
            </a:r>
            <a:r>
              <a:rPr lang="en-GB" baseline="30000" dirty="0"/>
              <a:t>th</a:t>
            </a:r>
            <a:r>
              <a:rPr lang="en-GB" dirty="0"/>
              <a:t> January 2026) </a:t>
            </a:r>
          </a:p>
          <a:p>
            <a:r>
              <a:rPr lang="en-GB" dirty="0"/>
              <a:t>My Teaching Cupboard (ND) </a:t>
            </a:r>
            <a:r>
              <a:rPr lang="en-GB" i="1" dirty="0"/>
              <a:t>Froebel’s Theory of Play for Early Childhood Education.</a:t>
            </a:r>
            <a:r>
              <a:rPr lang="en-GB" dirty="0"/>
              <a:t> Available at: </a:t>
            </a:r>
            <a:r>
              <a:rPr lang="en-GB" u="sng" dirty="0">
                <a:hlinkClick r:id="rId9"/>
              </a:rPr>
              <a:t>https://www.myteachingcupboard.com/blog/froebel-theory-of-play</a:t>
            </a:r>
            <a:r>
              <a:rPr lang="en-GB" dirty="0"/>
              <a:t> (Accessed on 12th January 2026)</a:t>
            </a:r>
          </a:p>
          <a:p>
            <a:r>
              <a:rPr lang="en-GB" dirty="0"/>
              <a:t>National Day Nurseries Association (2022) </a:t>
            </a:r>
            <a:r>
              <a:rPr lang="en-GB" i="1" dirty="0"/>
              <a:t>A Brief Introduction to ‘Loose Parts Play. </a:t>
            </a:r>
            <a:r>
              <a:rPr lang="en-GB" dirty="0"/>
              <a:t>Available at: </a:t>
            </a:r>
            <a:r>
              <a:rPr lang="en-GB" u="sng" dirty="0">
                <a:hlinkClick r:id="rId10"/>
              </a:rPr>
              <a:t>https://ndna.org.uk/wp-content/uploads/2022/07/Wales-Introduction-to-Loose-Parts-Play-Factsheet.pdf</a:t>
            </a:r>
            <a:r>
              <a:rPr lang="en-GB" dirty="0"/>
              <a:t> (Accessed on 23rd January 2026)</a:t>
            </a:r>
          </a:p>
          <a:p>
            <a:r>
              <a:rPr lang="en-GB" dirty="0"/>
              <a:t>National Health Service [NHS] </a:t>
            </a:r>
            <a:r>
              <a:rPr lang="en-GB" i="1" dirty="0"/>
              <a:t>Week 28</a:t>
            </a:r>
            <a:r>
              <a:rPr lang="en-GB" dirty="0"/>
              <a:t>. Available at: </a:t>
            </a:r>
            <a:r>
              <a:rPr lang="en-GB" u="sng" dirty="0">
                <a:hlinkClick r:id="rId11"/>
              </a:rPr>
              <a:t>https://www.nhs.uk/best-start-in-life/pregnancy/week-by-week-guide-to-pregnancy/3rd-trimester/week-28/</a:t>
            </a:r>
            <a:r>
              <a:rPr lang="en-GB" dirty="0"/>
              <a:t> (Accessed on 6</a:t>
            </a:r>
            <a:r>
              <a:rPr lang="en-GB" baseline="30000" dirty="0"/>
              <a:t>th</a:t>
            </a:r>
            <a:r>
              <a:rPr lang="en-GB" dirty="0"/>
              <a:t> January 2026)</a:t>
            </a:r>
          </a:p>
          <a:p>
            <a:r>
              <a:rPr lang="en-GB" dirty="0"/>
              <a:t>Nursery Management Show [NMS] (2024) ‘Unlocking potential – Investing in the First 1000 Days for Brain Development and School Readiness’ </a:t>
            </a:r>
            <a:r>
              <a:rPr lang="en-GB" i="1" dirty="0"/>
              <a:t>Nursery Management Show. </a:t>
            </a:r>
            <a:r>
              <a:rPr lang="en-GB" dirty="0"/>
              <a:t>Available at:  </a:t>
            </a:r>
            <a:r>
              <a:rPr lang="en-GB" u="sng" dirty="0">
                <a:hlinkClick r:id="rId12"/>
              </a:rPr>
              <a:t>https://nurserymanagementshow.co.uk/blog-2/guest-blog-unlocking-potential-investing-first-1000-days-brain-development-school-readiness#:~:text=The%20biggest%20payoff&amp;text=Those%20foundational%20neural%20pathways%20formed,in%20a%20formal%20learning%20setting</a:t>
            </a:r>
            <a:r>
              <a:rPr lang="en-GB" dirty="0"/>
              <a:t> (Accessed on 7</a:t>
            </a:r>
            <a:r>
              <a:rPr lang="en-GB" baseline="30000" dirty="0"/>
              <a:t>th</a:t>
            </a:r>
            <a:r>
              <a:rPr lang="en-GB" dirty="0"/>
              <a:t> January 2026)</a:t>
            </a:r>
          </a:p>
          <a:p>
            <a:r>
              <a:rPr lang="en-GB" dirty="0"/>
              <a:t>Oldham Family Hubs (2023) </a:t>
            </a:r>
            <a:r>
              <a:rPr lang="en-GB" i="1" dirty="0"/>
              <a:t>Breastfeeding: Health Benefits for You and Your Baby. </a:t>
            </a:r>
            <a:r>
              <a:rPr lang="en-GB" dirty="0"/>
              <a:t>Available at: </a:t>
            </a:r>
            <a:r>
              <a:rPr lang="en-GB" u="sng" dirty="0">
                <a:hlinkClick r:id="rId13"/>
              </a:rPr>
              <a:t>https://familyhubs.oldham.gov.uk/breastfeeding-health-benefits-for-you-and-your-baby/</a:t>
            </a:r>
            <a:r>
              <a:rPr lang="en-GB" dirty="0"/>
              <a:t> (Accessed on 7</a:t>
            </a:r>
            <a:r>
              <a:rPr lang="en-GB" baseline="30000" dirty="0"/>
              <a:t>th</a:t>
            </a:r>
            <a:r>
              <a:rPr lang="en-GB" dirty="0"/>
              <a:t> January 2026)</a:t>
            </a:r>
          </a:p>
          <a:p>
            <a:pPr marL="0" indent="0">
              <a:buNone/>
            </a:pPr>
            <a:endParaRPr lang="en-GB" dirty="0"/>
          </a:p>
        </p:txBody>
      </p:sp>
    </p:spTree>
    <p:extLst>
      <p:ext uri="{BB962C8B-B14F-4D97-AF65-F5344CB8AC3E}">
        <p14:creationId xmlns:p14="http://schemas.microsoft.com/office/powerpoint/2010/main" val="3550608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BA2816-B3AA-0218-23CF-7DECD1128A4A}"/>
              </a:ext>
            </a:extLst>
          </p:cNvPr>
          <p:cNvSpPr>
            <a:spLocks noGrp="1"/>
          </p:cNvSpPr>
          <p:nvPr>
            <p:ph idx="1"/>
          </p:nvPr>
        </p:nvSpPr>
        <p:spPr>
          <a:xfrm>
            <a:off x="164892" y="134911"/>
            <a:ext cx="11902190" cy="6580682"/>
          </a:xfrm>
        </p:spPr>
        <p:txBody>
          <a:bodyPr>
            <a:normAutofit fontScale="47500" lnSpcReduction="20000"/>
          </a:bodyPr>
          <a:lstStyle/>
          <a:p>
            <a:r>
              <a:rPr lang="en-GB" dirty="0" err="1"/>
              <a:t>Owsten</a:t>
            </a:r>
            <a:r>
              <a:rPr lang="en-GB" dirty="0"/>
              <a:t>, L., Jones, A,. Stanley, Y. (2024) ‘Maintaining quality early years provision in the face of workforce challenges’ </a:t>
            </a:r>
            <a:r>
              <a:rPr lang="en-GB" i="1" dirty="0"/>
              <a:t>Ofsted: early years.</a:t>
            </a:r>
            <a:r>
              <a:rPr lang="en-GB" dirty="0"/>
              <a:t> 13</a:t>
            </a:r>
            <a:r>
              <a:rPr lang="en-GB" baseline="30000" dirty="0"/>
              <a:t>th</a:t>
            </a:r>
            <a:r>
              <a:rPr lang="en-GB" dirty="0"/>
              <a:t> May. Available at: </a:t>
            </a:r>
            <a:r>
              <a:rPr lang="en-GB" u="sng" dirty="0">
                <a:hlinkClick r:id="rId3"/>
              </a:rPr>
              <a:t>https://earlyyears.blog.gov.uk/2024/05/13/maintaining-quality-early-years-provision-in-the-face-of-workforce-challenges/#:~:text=Workforce%20challenges%20and%20issues,pay%20to%20staff%20well%2Dbeing</a:t>
            </a:r>
            <a:r>
              <a:rPr lang="en-GB" dirty="0"/>
              <a:t> (Accessed on 13</a:t>
            </a:r>
            <a:r>
              <a:rPr lang="en-GB" baseline="30000" dirty="0"/>
              <a:t>th</a:t>
            </a:r>
            <a:r>
              <a:rPr lang="en-GB" dirty="0"/>
              <a:t> January 2026)</a:t>
            </a:r>
          </a:p>
          <a:p>
            <a:r>
              <a:rPr lang="en-GB" dirty="0"/>
              <a:t>Paris, J., Ricardo, A., </a:t>
            </a:r>
            <a:r>
              <a:rPr lang="en-GB" dirty="0" err="1"/>
              <a:t>Rymond</a:t>
            </a:r>
            <a:r>
              <a:rPr lang="en-GB" dirty="0"/>
              <a:t> D. (2025) ‘ECE: Infant and Toddler Development’ </a:t>
            </a:r>
            <a:r>
              <a:rPr lang="en-GB" i="1" dirty="0"/>
              <a:t>Western Technical College. </a:t>
            </a:r>
            <a:r>
              <a:rPr lang="en-GB" dirty="0"/>
              <a:t>p.2.8.2. Available at: </a:t>
            </a:r>
            <a:r>
              <a:rPr lang="en-GB" u="sng" dirty="0">
                <a:hlinkClick r:id="rId4"/>
              </a:rPr>
              <a:t>https://socialsci.libretexts.org/Courses/Western_Technical_College/ECE%3A_Infant_and_Toddler_Development/02%3A_Heredity_Conception_and_Prenatal_Development/2.08%3A_Maternal_Factors</a:t>
            </a:r>
            <a:r>
              <a:rPr lang="en-GB" dirty="0"/>
              <a:t> (Accessed on 22</a:t>
            </a:r>
            <a:r>
              <a:rPr lang="en-GB" baseline="30000" dirty="0"/>
              <a:t>nd</a:t>
            </a:r>
            <a:r>
              <a:rPr lang="en-GB" dirty="0"/>
              <a:t> January 2026)</a:t>
            </a:r>
          </a:p>
          <a:p>
            <a:r>
              <a:rPr lang="en-GB" dirty="0"/>
              <a:t>Play Scotland (2020) </a:t>
            </a:r>
            <a:r>
              <a:rPr lang="en-GB" i="1" dirty="0"/>
              <a:t>The Power of Play for Children and Young People’s Positive Mental Health </a:t>
            </a:r>
            <a:r>
              <a:rPr lang="en-GB" dirty="0"/>
              <a:t>Available at : </a:t>
            </a:r>
            <a:r>
              <a:rPr lang="en-GB" u="sng" dirty="0">
                <a:hlinkClick r:id="rId5"/>
              </a:rPr>
              <a:t>https://ltl.org.uk/wp-content/uploads/2022/05/the-power-of-play-for-childrens-positive-mental-health.pdf</a:t>
            </a:r>
            <a:r>
              <a:rPr lang="en-GB" dirty="0"/>
              <a:t> (Accessed on 12th January 2026)</a:t>
            </a:r>
          </a:p>
          <a:p>
            <a:r>
              <a:rPr lang="en-GB" dirty="0"/>
              <a:t>Psarros, A. (2025) </a:t>
            </a:r>
            <a:r>
              <a:rPr lang="en-GB" i="1" dirty="0"/>
              <a:t>Pushed into Poverty: the impact of pregnancy on working women. </a:t>
            </a:r>
            <a:r>
              <a:rPr lang="en-GB" dirty="0"/>
              <a:t>Available at: </a:t>
            </a:r>
            <a:r>
              <a:rPr lang="en-GB" u="sng" dirty="0">
                <a:hlinkClick r:id="rId6"/>
              </a:rPr>
              <a:t>https://maternityandmidwifery.co.uk/pushed-into-poverty-the-impact-of-pregnancy-on-working-women/#:~:text=Almost%20three%20in%20five%20survey,the%20appendix%20to%20our%20report</a:t>
            </a:r>
            <a:r>
              <a:rPr lang="en-GB" dirty="0"/>
              <a:t> (Accessed on: 14</a:t>
            </a:r>
            <a:r>
              <a:rPr lang="en-GB" baseline="30000" dirty="0"/>
              <a:t>th</a:t>
            </a:r>
            <a:r>
              <a:rPr lang="en-GB" dirty="0"/>
              <a:t> January 2026)</a:t>
            </a:r>
          </a:p>
          <a:p>
            <a:r>
              <a:rPr lang="en-GB" dirty="0"/>
              <a:t>Raintree International School (2025) </a:t>
            </a:r>
            <a:r>
              <a:rPr lang="en-GB" i="1" dirty="0"/>
              <a:t>How to Encourage Child-Led Learning: The Reggio Emilia Approach.</a:t>
            </a:r>
            <a:r>
              <a:rPr lang="en-GB" dirty="0"/>
              <a:t> Available at: </a:t>
            </a:r>
            <a:r>
              <a:rPr lang="en-GB" u="sng" dirty="0">
                <a:hlinkClick r:id="rId7"/>
              </a:rPr>
              <a:t>https://raintree.ac.th/encourage-child-led-learning/</a:t>
            </a:r>
            <a:r>
              <a:rPr lang="en-GB" dirty="0"/>
              <a:t> (Accessed on 23</a:t>
            </a:r>
            <a:r>
              <a:rPr lang="en-GB" baseline="30000" dirty="0"/>
              <a:t>rd</a:t>
            </a:r>
            <a:r>
              <a:rPr lang="en-GB" dirty="0"/>
              <a:t> January 2026)</a:t>
            </a:r>
          </a:p>
          <a:p>
            <a:r>
              <a:rPr lang="en-GB" dirty="0"/>
              <a:t>Raising Children (2023) </a:t>
            </a:r>
            <a:r>
              <a:rPr lang="en-GB" i="1" dirty="0"/>
              <a:t>Reading and storytelling with babies and children. </a:t>
            </a:r>
            <a:r>
              <a:rPr lang="en-GB" dirty="0"/>
              <a:t>Available </a:t>
            </a:r>
            <a:r>
              <a:rPr lang="en-GB" dirty="0" err="1"/>
              <a:t>at:</a:t>
            </a:r>
            <a:r>
              <a:rPr lang="en-GB" u="sng" dirty="0" err="1">
                <a:hlinkClick r:id="rId8"/>
              </a:rPr>
              <a:t>https</a:t>
            </a:r>
            <a:r>
              <a:rPr lang="en-GB" u="sng" dirty="0">
                <a:hlinkClick r:id="rId8"/>
              </a:rPr>
              <a:t>://raisingchildren.net.au/babies/play-learning/literacy-reading-stories/reading-storytelling#why-reading-is-important-for-babies-and-young-children-nav-title</a:t>
            </a:r>
            <a:r>
              <a:rPr lang="en-GB" dirty="0"/>
              <a:t> (Accessed on 23</a:t>
            </a:r>
            <a:r>
              <a:rPr lang="en-GB" baseline="30000" dirty="0"/>
              <a:t>rd</a:t>
            </a:r>
            <a:r>
              <a:rPr lang="en-GB" dirty="0"/>
              <a:t> January 2026)</a:t>
            </a:r>
          </a:p>
          <a:p>
            <a:r>
              <a:rPr lang="en-GB" dirty="0"/>
              <a:t>Revere Health (2017) ‘Pregnancy Milestones by Trimester’ </a:t>
            </a:r>
            <a:r>
              <a:rPr lang="en-GB" i="1" dirty="0"/>
              <a:t>Revere Health, </a:t>
            </a:r>
            <a:r>
              <a:rPr lang="en-GB" dirty="0"/>
              <a:t>30</a:t>
            </a:r>
            <a:r>
              <a:rPr lang="en-GB" baseline="30000" dirty="0"/>
              <a:t>th</a:t>
            </a:r>
            <a:r>
              <a:rPr lang="en-GB" dirty="0"/>
              <a:t> November. Available at :</a:t>
            </a:r>
            <a:r>
              <a:rPr lang="en-GB" u="sng" dirty="0">
                <a:hlinkClick r:id="rId9"/>
              </a:rPr>
              <a:t>https://reverehealth.com/live-better/pregnancy-milestones-trimester/</a:t>
            </a:r>
            <a:r>
              <a:rPr lang="en-GB" dirty="0"/>
              <a:t> (Accessed on 6</a:t>
            </a:r>
            <a:r>
              <a:rPr lang="en-GB" baseline="30000" dirty="0"/>
              <a:t>th</a:t>
            </a:r>
            <a:r>
              <a:rPr lang="en-GB" dirty="0"/>
              <a:t> January 2026)</a:t>
            </a:r>
          </a:p>
          <a:p>
            <a:r>
              <a:rPr lang="en-GB" dirty="0"/>
              <a:t>Royal College of Obstetricians and Gynaecologists (2022) </a:t>
            </a:r>
            <a:r>
              <a:rPr lang="en-GB" i="1" dirty="0"/>
              <a:t>Alcohol and pregnancy. </a:t>
            </a:r>
            <a:r>
              <a:rPr lang="en-GB" dirty="0"/>
              <a:t>Available at: </a:t>
            </a:r>
            <a:r>
              <a:rPr lang="en-GB" u="sng" dirty="0">
                <a:hlinkClick r:id="rId10"/>
              </a:rPr>
              <a:t>https://www.rcog.org.uk/for-the-public/browse-our-patient-information/alcohol-and-pregnancy/</a:t>
            </a:r>
            <a:r>
              <a:rPr lang="en-GB" dirty="0"/>
              <a:t> (Accessed on 22</a:t>
            </a:r>
            <a:r>
              <a:rPr lang="en-GB" baseline="30000" dirty="0"/>
              <a:t>nd</a:t>
            </a:r>
            <a:r>
              <a:rPr lang="en-GB" dirty="0"/>
              <a:t> January 2026)</a:t>
            </a:r>
          </a:p>
          <a:p>
            <a:r>
              <a:rPr lang="en-GB" dirty="0"/>
              <a:t>Royal College of Obstetricians and Gynaecologists (2022) </a:t>
            </a:r>
            <a:r>
              <a:rPr lang="en-GB" i="1" dirty="0"/>
              <a:t>Being overweight in pregnancy and after birth. </a:t>
            </a:r>
            <a:r>
              <a:rPr lang="en-GB" dirty="0"/>
              <a:t>Available at:  </a:t>
            </a:r>
            <a:r>
              <a:rPr lang="en-GB" u="sng" dirty="0">
                <a:hlinkClick r:id="rId11"/>
              </a:rPr>
              <a:t>https://www.rcog.org.uk/for-the-public/browse-our-patient-information/being-overweight-in-pregnancy-and-after-birth/</a:t>
            </a:r>
            <a:r>
              <a:rPr lang="en-GB" dirty="0"/>
              <a:t> (Accessed on 22</a:t>
            </a:r>
            <a:r>
              <a:rPr lang="en-GB" baseline="30000" dirty="0"/>
              <a:t>nd</a:t>
            </a:r>
            <a:r>
              <a:rPr lang="en-GB" dirty="0"/>
              <a:t> January 2026)</a:t>
            </a:r>
          </a:p>
          <a:p>
            <a:r>
              <a:rPr lang="en-GB" dirty="0"/>
              <a:t>Scottish Government (2025) </a:t>
            </a:r>
            <a:r>
              <a:rPr lang="en-GB" i="1" dirty="0"/>
              <a:t>Health outcomes of experiencing poverty in the early years: evidence review. </a:t>
            </a:r>
            <a:r>
              <a:rPr lang="en-GB" dirty="0"/>
              <a:t>Available at: </a:t>
            </a:r>
            <a:r>
              <a:rPr lang="en-GB" u="sng" dirty="0">
                <a:hlinkClick r:id="rId12"/>
              </a:rPr>
              <a:t>https://www.gov.scot/publications/understanding-health-outcomes-experiencing-poverty-early-years-evidence-review/</a:t>
            </a:r>
            <a:r>
              <a:rPr lang="en-GB" dirty="0"/>
              <a:t> (Accessed on 13</a:t>
            </a:r>
            <a:r>
              <a:rPr lang="en-GB" baseline="30000" dirty="0"/>
              <a:t>th</a:t>
            </a:r>
            <a:r>
              <a:rPr lang="en-GB" dirty="0"/>
              <a:t> January 2026)</a:t>
            </a:r>
          </a:p>
          <a:p>
            <a:r>
              <a:rPr lang="en-GB" dirty="0"/>
              <a:t>Sheffield Parent Carer Forum (2025) </a:t>
            </a:r>
            <a:r>
              <a:rPr lang="en-GB" i="1" dirty="0"/>
              <a:t>How do health visitors support children with additional needs?. </a:t>
            </a:r>
            <a:r>
              <a:rPr lang="en-GB" dirty="0"/>
              <a:t>Available at: </a:t>
            </a:r>
            <a:r>
              <a:rPr lang="en-GB" u="sng" dirty="0">
                <a:hlinkClick r:id="rId13"/>
              </a:rPr>
              <a:t>https://sheffieldparentcarerforum.org.uk/information/health-wellbeing/how-to-health-visitors-support-children-with-additional-needs/</a:t>
            </a:r>
            <a:r>
              <a:rPr lang="en-GB" dirty="0"/>
              <a:t> (Accessed on 20</a:t>
            </a:r>
            <a:r>
              <a:rPr lang="en-GB" baseline="30000" dirty="0"/>
              <a:t>th</a:t>
            </a:r>
            <a:r>
              <a:rPr lang="en-GB" dirty="0"/>
              <a:t> January 2026)</a:t>
            </a:r>
          </a:p>
          <a:p>
            <a:pPr marL="0" indent="0">
              <a:buNone/>
            </a:pPr>
            <a:endParaRPr lang="en-GB" dirty="0"/>
          </a:p>
        </p:txBody>
      </p:sp>
    </p:spTree>
    <p:extLst>
      <p:ext uri="{BB962C8B-B14F-4D97-AF65-F5344CB8AC3E}">
        <p14:creationId xmlns:p14="http://schemas.microsoft.com/office/powerpoint/2010/main" val="25663385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FF06F6-24AE-ED29-E905-692EDF968E72}"/>
              </a:ext>
            </a:extLst>
          </p:cNvPr>
          <p:cNvSpPr>
            <a:spLocks noGrp="1"/>
          </p:cNvSpPr>
          <p:nvPr>
            <p:ph idx="1"/>
          </p:nvPr>
        </p:nvSpPr>
        <p:spPr>
          <a:xfrm>
            <a:off x="179882" y="149902"/>
            <a:ext cx="11827239" cy="6708098"/>
          </a:xfrm>
        </p:spPr>
        <p:txBody>
          <a:bodyPr>
            <a:normAutofit fontScale="70000" lnSpcReduction="20000"/>
          </a:bodyPr>
          <a:lstStyle/>
          <a:p>
            <a:r>
              <a:rPr lang="en-GB" dirty="0"/>
              <a:t>Structural Learning (2023) </a:t>
            </a:r>
            <a:r>
              <a:rPr lang="en-GB" i="1" dirty="0"/>
              <a:t>Bronfenbrenner’s Ecological Systems Theory: Understanding Child Development In Context. </a:t>
            </a:r>
            <a:r>
              <a:rPr lang="en-GB" dirty="0"/>
              <a:t>Available at: </a:t>
            </a:r>
            <a:r>
              <a:rPr lang="en-GB" u="sng" dirty="0">
                <a:hlinkClick r:id="rId3"/>
              </a:rPr>
              <a:t>https://www.structural-learning.com/post/bronfenbrenners-ecological-model</a:t>
            </a:r>
            <a:r>
              <a:rPr lang="en-GB" dirty="0"/>
              <a:t> (Accessed on: 17</a:t>
            </a:r>
            <a:r>
              <a:rPr lang="en-GB" baseline="30000" dirty="0"/>
              <a:t>th</a:t>
            </a:r>
            <a:r>
              <a:rPr lang="en-GB" dirty="0"/>
              <a:t> January 2026) </a:t>
            </a:r>
          </a:p>
          <a:p>
            <a:r>
              <a:rPr lang="en-GB" dirty="0"/>
              <a:t>Suri, S., Verlato, G., Ray, S. (2025). ‘Editorial: The First 1000 Days: Window of Opportunity for Child Health and Development’ </a:t>
            </a:r>
            <a:r>
              <a:rPr lang="en-GB" i="1" dirty="0"/>
              <a:t>Frontier Nutrition. </a:t>
            </a:r>
            <a:r>
              <a:rPr lang="en-GB" dirty="0"/>
              <a:t>pp.1-2. Available at : </a:t>
            </a:r>
            <a:r>
              <a:rPr lang="en-GB" u="sng" dirty="0">
                <a:hlinkClick r:id="rId4"/>
              </a:rPr>
              <a:t>https://www.frontiersin.org/journals/nutrition/articles/10.3389/fnut.2025.1673003/full</a:t>
            </a:r>
            <a:r>
              <a:rPr lang="en-GB" dirty="0"/>
              <a:t> (Accessed on 6th January 2026) </a:t>
            </a:r>
          </a:p>
          <a:p>
            <a:r>
              <a:rPr lang="en-GB" dirty="0"/>
              <a:t>Thousand Days, ‘Building Brains’. Available at : </a:t>
            </a:r>
            <a:r>
              <a:rPr lang="en-GB" u="sng" dirty="0">
                <a:hlinkClick r:id="rId5"/>
              </a:rPr>
              <a:t>https://thousanddays.org/why-1000-days/building-brains/#1640053226043-9e83820a-12fe</a:t>
            </a:r>
            <a:r>
              <a:rPr lang="en-GB" dirty="0"/>
              <a:t> (Accessed on 7</a:t>
            </a:r>
            <a:r>
              <a:rPr lang="en-GB" baseline="30000" dirty="0"/>
              <a:t>th</a:t>
            </a:r>
            <a:r>
              <a:rPr lang="en-GB" dirty="0"/>
              <a:t> January 2026)</a:t>
            </a:r>
          </a:p>
          <a:p>
            <a:r>
              <a:rPr lang="en-GB" dirty="0"/>
              <a:t>Tye, A. (2021) ‘Baby Milestones’ </a:t>
            </a:r>
            <a:r>
              <a:rPr lang="en-GB" i="1" dirty="0"/>
              <a:t>The New Parent Company </a:t>
            </a:r>
            <a:r>
              <a:rPr lang="en-GB" dirty="0"/>
              <a:t> 16</a:t>
            </a:r>
            <a:r>
              <a:rPr lang="en-GB" baseline="30000" dirty="0"/>
              <a:t>th</a:t>
            </a:r>
            <a:r>
              <a:rPr lang="en-GB" dirty="0"/>
              <a:t> </a:t>
            </a:r>
            <a:r>
              <a:rPr lang="en-GB" i="1" dirty="0"/>
              <a:t>April</a:t>
            </a:r>
            <a:r>
              <a:rPr lang="en-GB" dirty="0"/>
              <a:t>. Available at: </a:t>
            </a:r>
            <a:r>
              <a:rPr lang="en-GB" u="sng" dirty="0">
                <a:hlinkClick r:id="rId6"/>
              </a:rPr>
              <a:t>https://www.newparentcompany.com/2021/04/16/baby-development-milestones-0-12-months/</a:t>
            </a:r>
            <a:r>
              <a:rPr lang="en-GB" dirty="0"/>
              <a:t> (Accessed on 6</a:t>
            </a:r>
            <a:r>
              <a:rPr lang="en-GB" baseline="30000" dirty="0"/>
              <a:t>th</a:t>
            </a:r>
            <a:r>
              <a:rPr lang="en-GB" dirty="0"/>
              <a:t> January 2026) </a:t>
            </a:r>
          </a:p>
          <a:p>
            <a:r>
              <a:rPr lang="en-GB" dirty="0"/>
              <a:t>UNICEF, ‘How Play Strengthens your Childs Mental Health’. Available at : </a:t>
            </a:r>
            <a:r>
              <a:rPr lang="en-GB" u="sng" dirty="0">
                <a:hlinkClick r:id="rId7"/>
              </a:rPr>
              <a:t>https://www.unicef.org/parenting/child-development/how-play-strengthens-your-childs-mental-health</a:t>
            </a:r>
            <a:r>
              <a:rPr lang="en-GB" dirty="0"/>
              <a:t> (Accessed on 7th January 2026) </a:t>
            </a:r>
          </a:p>
          <a:p>
            <a:r>
              <a:rPr lang="en-GB" dirty="0" err="1"/>
              <a:t>Wesep</a:t>
            </a:r>
            <a:r>
              <a:rPr lang="en-GB" dirty="0"/>
              <a:t>, I. (2024) ‘How the Reggio Emilia Approach Develops Your Child’s Executive Skills: What Parents Need to Know’ </a:t>
            </a:r>
            <a:r>
              <a:rPr lang="en-GB" i="1" dirty="0"/>
              <a:t>Reflection Sciences.</a:t>
            </a:r>
            <a:r>
              <a:rPr lang="en-GB" dirty="0"/>
              <a:t> 26</a:t>
            </a:r>
            <a:r>
              <a:rPr lang="en-GB" baseline="30000" dirty="0"/>
              <a:t>th</a:t>
            </a:r>
            <a:r>
              <a:rPr lang="en-GB" dirty="0"/>
              <a:t> April. Available at:</a:t>
            </a:r>
            <a:r>
              <a:rPr lang="en-GB" i="1" dirty="0"/>
              <a:t> </a:t>
            </a:r>
            <a:r>
              <a:rPr lang="en-GB" u="sng" dirty="0">
                <a:hlinkClick r:id="rId8"/>
              </a:rPr>
              <a:t>https://reflectionsciences.com/how-the-reggio-emilia-approach-develops-your-childs-executive-skills-what-parents-need-to-know/</a:t>
            </a:r>
            <a:r>
              <a:rPr lang="en-GB" dirty="0"/>
              <a:t> (Accessed on 23</a:t>
            </a:r>
            <a:r>
              <a:rPr lang="en-GB" baseline="30000" dirty="0"/>
              <a:t>rd</a:t>
            </a:r>
            <a:r>
              <a:rPr lang="en-GB" dirty="0"/>
              <a:t> January 2026)</a:t>
            </a:r>
          </a:p>
          <a:p>
            <a:r>
              <a:rPr lang="en-GB" dirty="0" err="1"/>
              <a:t>Womens</a:t>
            </a:r>
            <a:r>
              <a:rPr lang="en-GB" dirty="0"/>
              <a:t> Health </a:t>
            </a:r>
            <a:r>
              <a:rPr lang="en-GB" dirty="0" err="1"/>
              <a:t>Centers</a:t>
            </a:r>
            <a:r>
              <a:rPr lang="en-GB" dirty="0"/>
              <a:t> (2025) ‘Thinking About Motherhood After 35? What You Need to Know for a Healthy and Fulfilling Journey’ </a:t>
            </a:r>
            <a:r>
              <a:rPr lang="en-GB" i="1" dirty="0" err="1"/>
              <a:t>Womens</a:t>
            </a:r>
            <a:r>
              <a:rPr lang="en-GB" i="1" dirty="0"/>
              <a:t> Health </a:t>
            </a:r>
            <a:r>
              <a:rPr lang="en-GB" i="1" dirty="0" err="1"/>
              <a:t>Centers</a:t>
            </a:r>
            <a:r>
              <a:rPr lang="en-GB" i="1" dirty="0"/>
              <a:t>. </a:t>
            </a:r>
            <a:r>
              <a:rPr lang="en-GB" dirty="0"/>
              <a:t>12</a:t>
            </a:r>
            <a:r>
              <a:rPr lang="en-GB" baseline="30000" dirty="0"/>
              <a:t>th</a:t>
            </a:r>
            <a:r>
              <a:rPr lang="en-GB" dirty="0"/>
              <a:t> April. Available at: </a:t>
            </a:r>
            <a:r>
              <a:rPr lang="en-GB" u="sng" dirty="0">
                <a:hlinkClick r:id="rId9"/>
              </a:rPr>
              <a:t>https://womanshealthcenters.com/thinking-about-motherhood-after-35-what-you-need-to-know/</a:t>
            </a:r>
            <a:r>
              <a:rPr lang="en-GB" dirty="0"/>
              <a:t> (Accessed on 23</a:t>
            </a:r>
            <a:r>
              <a:rPr lang="en-GB" baseline="30000" dirty="0"/>
              <a:t>rd</a:t>
            </a:r>
            <a:r>
              <a:rPr lang="en-GB" dirty="0"/>
              <a:t> January 2026)</a:t>
            </a:r>
          </a:p>
          <a:p>
            <a:r>
              <a:rPr lang="en-GB" dirty="0"/>
              <a:t>Worsley, K. (2023) ‘What is the Reggio Emilio Approach, and how does it differ to the Montessori Approach?’. </a:t>
            </a:r>
            <a:r>
              <a:rPr lang="en-GB" i="1" dirty="0"/>
              <a:t>Pentagon Play. </a:t>
            </a:r>
            <a:r>
              <a:rPr lang="en-GB" dirty="0"/>
              <a:t>11</a:t>
            </a:r>
            <a:r>
              <a:rPr lang="en-GB" baseline="30000" dirty="0"/>
              <a:t>th</a:t>
            </a:r>
            <a:r>
              <a:rPr lang="en-GB" dirty="0"/>
              <a:t> October. Available at: </a:t>
            </a:r>
            <a:r>
              <a:rPr lang="en-GB" u="sng" dirty="0">
                <a:hlinkClick r:id="rId10"/>
              </a:rPr>
              <a:t>https://www.pentagonplay.co.uk/news-and-info/reggio-emilio-learning?srsltid=AfmBOoprJtjUxJ4kXY268PNJzXoaVdXRQTeXPfS6rFVwvx7xIBDK5WmD</a:t>
            </a:r>
            <a:r>
              <a:rPr lang="en-GB" dirty="0"/>
              <a:t> (Accessed on 23</a:t>
            </a:r>
            <a:r>
              <a:rPr lang="en-GB" baseline="30000" dirty="0"/>
              <a:t>rd</a:t>
            </a:r>
            <a:r>
              <a:rPr lang="en-GB" dirty="0"/>
              <a:t> January 2026)</a:t>
            </a:r>
          </a:p>
          <a:p>
            <a:pPr marL="0" indent="0">
              <a:buNone/>
            </a:pPr>
            <a:endParaRPr lang="en-GB" dirty="0"/>
          </a:p>
        </p:txBody>
      </p:sp>
    </p:spTree>
    <p:extLst>
      <p:ext uri="{BB962C8B-B14F-4D97-AF65-F5344CB8AC3E}">
        <p14:creationId xmlns:p14="http://schemas.microsoft.com/office/powerpoint/2010/main" val="3493834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7D292-5AC1-F1B8-AEC4-8B565D79316D}"/>
              </a:ext>
            </a:extLst>
          </p:cNvPr>
          <p:cNvSpPr>
            <a:spLocks noGrp="1"/>
          </p:cNvSpPr>
          <p:nvPr>
            <p:ph type="title"/>
          </p:nvPr>
        </p:nvSpPr>
        <p:spPr>
          <a:xfrm>
            <a:off x="0" y="-291559"/>
            <a:ext cx="9634011" cy="1325563"/>
          </a:xfrm>
        </p:spPr>
        <p:txBody>
          <a:bodyPr>
            <a:normAutofit/>
          </a:bodyPr>
          <a:lstStyle/>
          <a:p>
            <a:r>
              <a:rPr lang="en-GB" sz="2800" dirty="0">
                <a:latin typeface="+mn-lt"/>
              </a:rPr>
              <a:t>Photo references</a:t>
            </a:r>
          </a:p>
        </p:txBody>
      </p:sp>
      <p:sp>
        <p:nvSpPr>
          <p:cNvPr id="3" name="Content Placeholder 2">
            <a:extLst>
              <a:ext uri="{FF2B5EF4-FFF2-40B4-BE49-F238E27FC236}">
                <a16:creationId xmlns:a16="http://schemas.microsoft.com/office/drawing/2014/main" id="{B6C3688F-4E27-2FAE-E735-5DCD2421521B}"/>
              </a:ext>
            </a:extLst>
          </p:cNvPr>
          <p:cNvSpPr>
            <a:spLocks noGrp="1"/>
          </p:cNvSpPr>
          <p:nvPr>
            <p:ph idx="1"/>
          </p:nvPr>
        </p:nvSpPr>
        <p:spPr>
          <a:xfrm>
            <a:off x="239844" y="809469"/>
            <a:ext cx="11632366" cy="5876144"/>
          </a:xfrm>
        </p:spPr>
        <p:txBody>
          <a:bodyPr>
            <a:normAutofit fontScale="40000" lnSpcReduction="20000"/>
          </a:bodyPr>
          <a:lstStyle/>
          <a:p>
            <a:r>
              <a:rPr lang="en-GB" dirty="0"/>
              <a:t>Affinity Health (2022) </a:t>
            </a:r>
            <a:r>
              <a:rPr lang="en-GB" i="1" dirty="0"/>
              <a:t>Taking Folic Acid for Pregnancy. </a:t>
            </a:r>
            <a:r>
              <a:rPr lang="en-GB" dirty="0"/>
              <a:t>Available at: </a:t>
            </a:r>
            <a:r>
              <a:rPr lang="en-GB" u="sng" dirty="0">
                <a:hlinkClick r:id="rId3"/>
              </a:rPr>
              <a:t>https://www.affinityhealth.co.za/folic-acid-pregnancy-how-does-it-work/</a:t>
            </a:r>
            <a:r>
              <a:rPr lang="en-GB" dirty="0"/>
              <a:t> (Accessed on 25</a:t>
            </a:r>
            <a:r>
              <a:rPr lang="en-GB" baseline="30000" dirty="0"/>
              <a:t>th</a:t>
            </a:r>
            <a:r>
              <a:rPr lang="en-GB" dirty="0"/>
              <a:t> January 2026) </a:t>
            </a:r>
          </a:p>
          <a:p>
            <a:r>
              <a:rPr lang="en-GB" dirty="0"/>
              <a:t>Bartz, A (2025) </a:t>
            </a:r>
            <a:r>
              <a:rPr lang="en-GB" i="1" dirty="0"/>
              <a:t>Age-by-Age Guide to Deepening Your Bond with Baby. </a:t>
            </a:r>
            <a:r>
              <a:rPr lang="en-GB" dirty="0"/>
              <a:t> Available at: </a:t>
            </a:r>
            <a:r>
              <a:rPr lang="en-GB" u="sng" dirty="0">
                <a:hlinkClick r:id="rId4"/>
              </a:rPr>
              <a:t>https://www.parents.com/baby/care/american-baby-how-tos/bond-with-baby-age-guide/</a:t>
            </a:r>
            <a:r>
              <a:rPr lang="en-GB" dirty="0"/>
              <a:t> (Accessed on 25</a:t>
            </a:r>
            <a:r>
              <a:rPr lang="en-GB" baseline="30000" dirty="0"/>
              <a:t>th</a:t>
            </a:r>
            <a:r>
              <a:rPr lang="en-GB" dirty="0"/>
              <a:t> January 2026)</a:t>
            </a:r>
          </a:p>
          <a:p>
            <a:r>
              <a:rPr lang="en-GB" dirty="0" err="1"/>
              <a:t>Beloglovsky</a:t>
            </a:r>
            <a:r>
              <a:rPr lang="en-GB" dirty="0"/>
              <a:t>, M., Daly L (2017) </a:t>
            </a:r>
            <a:r>
              <a:rPr lang="en-GB" i="1" dirty="0"/>
              <a:t>Loose Parts 2: Inspiring Play with Infants and Toddlers. </a:t>
            </a:r>
            <a:r>
              <a:rPr lang="en-GB" dirty="0"/>
              <a:t>Available at:</a:t>
            </a:r>
            <a:r>
              <a:rPr lang="en-GB" i="1" dirty="0"/>
              <a:t> </a:t>
            </a:r>
            <a:r>
              <a:rPr lang="en-GB" u="sng" dirty="0">
                <a:hlinkClick r:id="rId5"/>
              </a:rPr>
              <a:t>https://www.communityplaythings.com/resources/articles/loose-parts-play-for-infants-and-toddlers</a:t>
            </a:r>
            <a:r>
              <a:rPr lang="en-GB" dirty="0"/>
              <a:t> (Accessed on 25th January 2026)</a:t>
            </a:r>
          </a:p>
          <a:p>
            <a:r>
              <a:rPr lang="en-GB" dirty="0"/>
              <a:t>Biological Sciences Division (2024) </a:t>
            </a:r>
            <a:r>
              <a:rPr lang="en-GB" i="1" dirty="0"/>
              <a:t>Surprisingly simple model explains how brain cells organize and connect. </a:t>
            </a:r>
            <a:r>
              <a:rPr lang="en-GB" dirty="0"/>
              <a:t>Available at: </a:t>
            </a:r>
            <a:r>
              <a:rPr lang="en-GB" u="sng" dirty="0">
                <a:hlinkClick r:id="rId6"/>
              </a:rPr>
              <a:t>https://biologicalsciences.uchicago.edu/news/simple-model-brain-cells-connect</a:t>
            </a:r>
            <a:r>
              <a:rPr lang="en-GB" dirty="0"/>
              <a:t> (Accessed on 25th January 2026)</a:t>
            </a:r>
          </a:p>
          <a:p>
            <a:r>
              <a:rPr lang="en-GB" dirty="0"/>
              <a:t>Celeste, N (2017) </a:t>
            </a:r>
            <a:r>
              <a:rPr lang="en-GB" i="1" dirty="0"/>
              <a:t>Abraham Maslow, His Theory &amp; Contribution to Psychology. </a:t>
            </a:r>
            <a:r>
              <a:rPr lang="en-GB" dirty="0"/>
              <a:t> Available at: </a:t>
            </a:r>
            <a:r>
              <a:rPr lang="en-GB" u="sng" dirty="0">
                <a:hlinkClick r:id="rId7"/>
              </a:rPr>
              <a:t>https://positivepsychology.com/abraham-maslow/</a:t>
            </a:r>
            <a:r>
              <a:rPr lang="en-GB" dirty="0"/>
              <a:t> (Accessed on 25</a:t>
            </a:r>
            <a:r>
              <a:rPr lang="en-GB" baseline="30000" dirty="0"/>
              <a:t>th</a:t>
            </a:r>
            <a:r>
              <a:rPr lang="en-GB" dirty="0"/>
              <a:t> January 2026)</a:t>
            </a:r>
          </a:p>
          <a:p>
            <a:r>
              <a:rPr lang="en-GB" dirty="0" err="1"/>
              <a:t>Celinska</a:t>
            </a:r>
            <a:r>
              <a:rPr lang="en-GB" dirty="0"/>
              <a:t>, A (2025) </a:t>
            </a:r>
            <a:r>
              <a:rPr lang="en-GB" i="1" dirty="0"/>
              <a:t>An introduction to Urie Bronfenbrenner. </a:t>
            </a:r>
            <a:r>
              <a:rPr lang="en-GB" dirty="0"/>
              <a:t>Available at : </a:t>
            </a:r>
            <a:r>
              <a:rPr lang="en-GB" u="sng" dirty="0">
                <a:hlinkClick r:id="rId8"/>
              </a:rPr>
              <a:t>https://thevoiceofearlychildhood.com/introduction-urie-bronfenbrenner/</a:t>
            </a:r>
            <a:r>
              <a:rPr lang="en-GB" dirty="0"/>
              <a:t> (Accessed on 25</a:t>
            </a:r>
            <a:r>
              <a:rPr lang="en-GB" baseline="30000" dirty="0"/>
              <a:t>th</a:t>
            </a:r>
            <a:r>
              <a:rPr lang="en-GB" dirty="0"/>
              <a:t> January 2026)</a:t>
            </a:r>
          </a:p>
          <a:p>
            <a:r>
              <a:rPr lang="en-GB" dirty="0" err="1"/>
              <a:t>Cloudnine</a:t>
            </a:r>
            <a:r>
              <a:rPr lang="en-GB" dirty="0"/>
              <a:t> Team (2020) </a:t>
            </a:r>
            <a:r>
              <a:rPr lang="en-GB" i="1" dirty="0"/>
              <a:t>Role of Vitamin D in Pregnancy Diet. </a:t>
            </a:r>
            <a:r>
              <a:rPr lang="en-GB" dirty="0"/>
              <a:t>Available at: </a:t>
            </a:r>
            <a:r>
              <a:rPr lang="en-GB" u="sng" dirty="0">
                <a:hlinkClick r:id="rId9"/>
              </a:rPr>
              <a:t>https://www.cloudninecare.com/blog/role-of-vitamin-d-in-pregnancy-diet</a:t>
            </a:r>
            <a:r>
              <a:rPr lang="en-GB" dirty="0"/>
              <a:t> (Accessed on 25th January 2026)</a:t>
            </a:r>
          </a:p>
          <a:p>
            <a:r>
              <a:rPr lang="en-GB" dirty="0" err="1"/>
              <a:t>Croneri</a:t>
            </a:r>
            <a:r>
              <a:rPr lang="en-GB" dirty="0"/>
              <a:t> (2024) </a:t>
            </a:r>
            <a:r>
              <a:rPr lang="en-GB" i="1" dirty="0"/>
              <a:t>Managing transitions in early years provisions. </a:t>
            </a:r>
            <a:r>
              <a:rPr lang="en-GB" dirty="0"/>
              <a:t>Available at: </a:t>
            </a:r>
            <a:r>
              <a:rPr lang="en-GB" u="sng" dirty="0">
                <a:hlinkClick r:id="rId10"/>
              </a:rPr>
              <a:t>https://app.croneri.co.uk/feature-articles/managing-transitions-early-years-provisions</a:t>
            </a:r>
            <a:r>
              <a:rPr lang="en-GB" dirty="0"/>
              <a:t> (Accessed on:25th January 2026)</a:t>
            </a:r>
          </a:p>
          <a:p>
            <a:r>
              <a:rPr lang="en-GB" dirty="0"/>
              <a:t>Discerning Parenting (2026) </a:t>
            </a:r>
            <a:r>
              <a:rPr lang="en-GB" i="1" dirty="0"/>
              <a:t>Breaking Free from Negative Parenting Cycles: Reclaiming Joy in Parenthood. </a:t>
            </a:r>
            <a:r>
              <a:rPr lang="en-GB" dirty="0"/>
              <a:t>Available at: </a:t>
            </a:r>
            <a:r>
              <a:rPr lang="en-GB" u="sng" dirty="0">
                <a:hlinkClick r:id="rId11"/>
              </a:rPr>
              <a:t>https://discerningparenting.com/negative-parenting-cycles/</a:t>
            </a:r>
            <a:r>
              <a:rPr lang="en-GB" dirty="0"/>
              <a:t> (Accessed on 25</a:t>
            </a:r>
            <a:r>
              <a:rPr lang="en-GB" baseline="30000" dirty="0"/>
              <a:t>th</a:t>
            </a:r>
            <a:r>
              <a:rPr lang="en-GB" dirty="0"/>
              <a:t> January 2026)</a:t>
            </a:r>
          </a:p>
          <a:p>
            <a:r>
              <a:rPr lang="en-GB" dirty="0"/>
              <a:t>Every Mum (2022) </a:t>
            </a:r>
            <a:r>
              <a:rPr lang="en-GB" i="1" dirty="0"/>
              <a:t>Want Your Kids To Stop Growing Up So Fast?. </a:t>
            </a:r>
            <a:r>
              <a:rPr lang="en-GB" dirty="0"/>
              <a:t>Available </a:t>
            </a:r>
            <a:r>
              <a:rPr lang="en-GB" dirty="0" err="1"/>
              <a:t>at:</a:t>
            </a:r>
            <a:r>
              <a:rPr lang="en-GB" u="sng" dirty="0" err="1">
                <a:hlinkClick r:id="rId12"/>
              </a:rPr>
              <a:t>https</a:t>
            </a:r>
            <a:r>
              <a:rPr lang="en-GB" u="sng" dirty="0">
                <a:hlinkClick r:id="rId12"/>
              </a:rPr>
              <a:t>://everymum.ie/my-family/home-life/want-your-kids-to-stop-growing-up-so-fast/</a:t>
            </a:r>
            <a:r>
              <a:rPr lang="en-GB" dirty="0"/>
              <a:t> (Accessed on 25</a:t>
            </a:r>
            <a:r>
              <a:rPr lang="en-GB" baseline="30000" dirty="0"/>
              <a:t>th</a:t>
            </a:r>
            <a:r>
              <a:rPr lang="en-GB" dirty="0"/>
              <a:t> January 2026)</a:t>
            </a:r>
          </a:p>
          <a:p>
            <a:r>
              <a:rPr lang="en-GB" dirty="0"/>
              <a:t>Goncalves, J., Arnez, M., Paula-Silva, F (2024) </a:t>
            </a:r>
            <a:r>
              <a:rPr lang="en-GB" i="1" dirty="0"/>
              <a:t>How the First 1,000 Days of Life Can Shape a Child’s Future Health. </a:t>
            </a:r>
            <a:r>
              <a:rPr lang="en-GB" dirty="0"/>
              <a:t>Available at: </a:t>
            </a:r>
            <a:r>
              <a:rPr lang="en-GB" u="sng" dirty="0">
                <a:hlinkClick r:id="rId13"/>
              </a:rPr>
              <a:t>https://kids.frontiersin.org/articles/10.3389/frym.2024.1386240</a:t>
            </a:r>
            <a:r>
              <a:rPr lang="en-GB" dirty="0"/>
              <a:t> (Accessed 25th January 2026)</a:t>
            </a:r>
          </a:p>
          <a:p>
            <a:r>
              <a:rPr lang="en-GB" dirty="0"/>
              <a:t>Institute of Child Psychology (2023) </a:t>
            </a:r>
            <a:r>
              <a:rPr lang="en-GB" i="1" dirty="0"/>
              <a:t>Helping Children with </a:t>
            </a:r>
            <a:r>
              <a:rPr lang="en-GB" dirty="0"/>
              <a:t> </a:t>
            </a:r>
            <a:r>
              <a:rPr lang="en-GB" i="1" dirty="0"/>
              <a:t>Grief and Loss. </a:t>
            </a:r>
            <a:r>
              <a:rPr lang="en-GB" dirty="0"/>
              <a:t>Available </a:t>
            </a:r>
            <a:r>
              <a:rPr lang="en-GB" dirty="0" err="1"/>
              <a:t>at:</a:t>
            </a:r>
            <a:r>
              <a:rPr lang="en-GB" u="sng" dirty="0" err="1">
                <a:hlinkClick r:id="rId14"/>
              </a:rPr>
              <a:t>https</a:t>
            </a:r>
            <a:r>
              <a:rPr lang="en-GB" u="sng" dirty="0">
                <a:hlinkClick r:id="rId14"/>
              </a:rPr>
              <a:t>://instituteofchildpsychology.com/product/helping-children-with-grief-and-loss/?</a:t>
            </a:r>
            <a:r>
              <a:rPr lang="en-GB" u="sng" dirty="0" err="1">
                <a:hlinkClick r:id="rId14"/>
              </a:rPr>
              <a:t>srsltid</a:t>
            </a:r>
            <a:r>
              <a:rPr lang="en-GB" u="sng" dirty="0">
                <a:hlinkClick r:id="rId14"/>
              </a:rPr>
              <a:t>=AfmBOoqLi9w-jK7JRNRFV8snpX3BmTWmLXPYHUA_jtaPKGwwpv7lgq3U</a:t>
            </a:r>
            <a:r>
              <a:rPr lang="en-GB" dirty="0"/>
              <a:t> (Accessed on 25</a:t>
            </a:r>
            <a:r>
              <a:rPr lang="en-GB" baseline="30000" dirty="0"/>
              <a:t>th</a:t>
            </a:r>
            <a:r>
              <a:rPr lang="en-GB" dirty="0"/>
              <a:t> January 2026)</a:t>
            </a:r>
          </a:p>
          <a:p>
            <a:r>
              <a:rPr lang="en-GB" dirty="0"/>
              <a:t>Kiddy House (ND) Available at: </a:t>
            </a:r>
            <a:r>
              <a:rPr lang="en-GB" u="sng" dirty="0">
                <a:hlinkClick r:id="rId15"/>
              </a:rPr>
              <a:t>https://www.kiddyhouse.com/Songs/songclips/12345poster.gif</a:t>
            </a:r>
            <a:r>
              <a:rPr lang="en-GB" dirty="0"/>
              <a:t> (Accessed on 25th January 2026)</a:t>
            </a:r>
          </a:p>
          <a:p>
            <a:r>
              <a:rPr lang="en-GB" dirty="0" err="1"/>
              <a:t>Lovevery</a:t>
            </a:r>
            <a:r>
              <a:rPr lang="en-GB" dirty="0"/>
              <a:t> (2026) </a:t>
            </a:r>
            <a:r>
              <a:rPr lang="en-GB" i="1" dirty="0"/>
              <a:t>This is how we put on our shoes and socks. </a:t>
            </a:r>
            <a:r>
              <a:rPr lang="en-GB" dirty="0"/>
              <a:t>Available at:</a:t>
            </a:r>
            <a:r>
              <a:rPr lang="en-GB" i="1" dirty="0"/>
              <a:t> </a:t>
            </a:r>
            <a:r>
              <a:rPr lang="en-GB" u="sng" dirty="0">
                <a:hlinkClick r:id="rId16"/>
              </a:rPr>
              <a:t>https://blog.lovevery.co.uk/child-development/a-2-year-old-friendly-guide-to-putting-on-shoes-and-socks/</a:t>
            </a:r>
            <a:r>
              <a:rPr lang="en-GB" dirty="0"/>
              <a:t> (Accessed on 25</a:t>
            </a:r>
            <a:r>
              <a:rPr lang="en-GB" baseline="30000" dirty="0"/>
              <a:t>th</a:t>
            </a:r>
            <a:r>
              <a:rPr lang="en-GB" dirty="0"/>
              <a:t> January 2026)</a:t>
            </a:r>
          </a:p>
          <a:p>
            <a:r>
              <a:rPr lang="en-GB" dirty="0"/>
              <a:t>Made for Mums (2026) </a:t>
            </a:r>
            <a:r>
              <a:rPr lang="en-GB" i="1" dirty="0"/>
              <a:t>Omega 3 in Pregnancy. </a:t>
            </a:r>
            <a:r>
              <a:rPr lang="en-GB" dirty="0"/>
              <a:t>Available at: </a:t>
            </a:r>
            <a:r>
              <a:rPr lang="en-GB" u="sng" dirty="0">
                <a:hlinkClick r:id="rId17"/>
              </a:rPr>
              <a:t>https://www.madeformums.com/pregnancy/all-about-omega-3-in-pregnancy/</a:t>
            </a:r>
            <a:r>
              <a:rPr lang="en-GB" dirty="0"/>
              <a:t> (Accessed on 25</a:t>
            </a:r>
            <a:r>
              <a:rPr lang="en-GB" baseline="30000" dirty="0"/>
              <a:t>th</a:t>
            </a:r>
            <a:r>
              <a:rPr lang="en-GB" dirty="0"/>
              <a:t> January 2026)</a:t>
            </a:r>
          </a:p>
          <a:p>
            <a:r>
              <a:rPr lang="en-GB" dirty="0"/>
              <a:t>Mamy Poko (2023) </a:t>
            </a:r>
            <a:r>
              <a:rPr lang="en-GB" i="1" dirty="0"/>
              <a:t>Foods That Provide Iron to the Mother to Be: Iron Rich Foods for Pregnancy. </a:t>
            </a:r>
            <a:r>
              <a:rPr lang="en-GB" dirty="0"/>
              <a:t>Available at: </a:t>
            </a:r>
            <a:r>
              <a:rPr lang="en-GB" u="sng" dirty="0">
                <a:hlinkClick r:id="rId18"/>
              </a:rPr>
              <a:t>https://www.mamypoko.co.in/pregnancy-blogs/foods-that-provide-iron-to-the-mother-to-be</a:t>
            </a:r>
            <a:r>
              <a:rPr lang="en-GB" dirty="0"/>
              <a:t> (Accessed on 25th January 2026)</a:t>
            </a:r>
          </a:p>
          <a:p>
            <a:r>
              <a:rPr lang="en-GB" dirty="0" err="1"/>
              <a:t>Medela</a:t>
            </a:r>
            <a:r>
              <a:rPr lang="en-GB" dirty="0"/>
              <a:t> (2026) </a:t>
            </a:r>
            <a:r>
              <a:rPr lang="en-GB" i="1" dirty="0"/>
              <a:t>Does Introducing Solids Mean Bye-Bye to Breastfeeding?. </a:t>
            </a:r>
            <a:r>
              <a:rPr lang="en-GB" dirty="0"/>
              <a:t>Available at: </a:t>
            </a:r>
            <a:r>
              <a:rPr lang="en-GB" u="sng" dirty="0">
                <a:hlinkClick r:id="rId19"/>
              </a:rPr>
              <a:t>https://medela.sg/blog/the-breastfeeding-journey-parenting-tips/introducing-solids-mean-bye-bye-breastfeeding/</a:t>
            </a:r>
            <a:r>
              <a:rPr lang="en-GB" dirty="0"/>
              <a:t> (Accessed on 25</a:t>
            </a:r>
            <a:r>
              <a:rPr lang="en-GB" baseline="30000" dirty="0"/>
              <a:t>th</a:t>
            </a:r>
            <a:r>
              <a:rPr lang="en-GB" dirty="0"/>
              <a:t> January 2026)</a:t>
            </a:r>
          </a:p>
          <a:p>
            <a:pPr marL="0" indent="0">
              <a:buNone/>
            </a:pPr>
            <a:endParaRPr lang="en-GB" dirty="0"/>
          </a:p>
        </p:txBody>
      </p:sp>
    </p:spTree>
    <p:extLst>
      <p:ext uri="{BB962C8B-B14F-4D97-AF65-F5344CB8AC3E}">
        <p14:creationId xmlns:p14="http://schemas.microsoft.com/office/powerpoint/2010/main" val="10134326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CC411E-87DD-21D0-AB23-3D6EBE923FB8}"/>
              </a:ext>
            </a:extLst>
          </p:cNvPr>
          <p:cNvSpPr>
            <a:spLocks noGrp="1"/>
          </p:cNvSpPr>
          <p:nvPr>
            <p:ph idx="1"/>
          </p:nvPr>
        </p:nvSpPr>
        <p:spPr>
          <a:xfrm>
            <a:off x="134911" y="149901"/>
            <a:ext cx="11857219" cy="6550701"/>
          </a:xfrm>
        </p:spPr>
        <p:txBody>
          <a:bodyPr>
            <a:normAutofit fontScale="55000" lnSpcReduction="20000"/>
          </a:bodyPr>
          <a:lstStyle/>
          <a:p>
            <a:r>
              <a:rPr lang="en-GB" dirty="0"/>
              <a:t>Nursery Story (2021) </a:t>
            </a:r>
            <a:r>
              <a:rPr lang="en-GB" i="1" dirty="0"/>
              <a:t>The 6 Steps for Safe Staff Recruitment in Early Years. </a:t>
            </a:r>
            <a:r>
              <a:rPr lang="en-GB" dirty="0"/>
              <a:t>Available at : </a:t>
            </a:r>
            <a:r>
              <a:rPr lang="en-GB" u="sng" dirty="0">
                <a:hlinkClick r:id="rId3"/>
              </a:rPr>
              <a:t>https://nurserystory.co.uk/top-6-steps-for-safe-staff-recruitment-in-early-years/</a:t>
            </a:r>
            <a:r>
              <a:rPr lang="en-GB" dirty="0"/>
              <a:t> (Accessed on 25thJanuary 2026)</a:t>
            </a:r>
          </a:p>
          <a:p>
            <a:r>
              <a:rPr lang="en-GB" dirty="0"/>
              <a:t>Nursery Story (2021) </a:t>
            </a:r>
            <a:r>
              <a:rPr lang="en-GB" i="1" dirty="0"/>
              <a:t>The Power of SERVE and RETURN. </a:t>
            </a:r>
            <a:r>
              <a:rPr lang="en-GB" dirty="0"/>
              <a:t> Available at: </a:t>
            </a:r>
            <a:r>
              <a:rPr lang="en-GB" u="sng" dirty="0">
                <a:hlinkClick r:id="rId4"/>
              </a:rPr>
              <a:t>https://nurserystory.co.uk/the-power-of-serve-and-return/</a:t>
            </a:r>
            <a:r>
              <a:rPr lang="en-GB" dirty="0"/>
              <a:t> (Accessed on 25</a:t>
            </a:r>
            <a:r>
              <a:rPr lang="en-GB" baseline="30000" dirty="0"/>
              <a:t>th</a:t>
            </a:r>
            <a:r>
              <a:rPr lang="en-GB" dirty="0"/>
              <a:t> January 2026)</a:t>
            </a:r>
          </a:p>
          <a:p>
            <a:r>
              <a:rPr lang="en-GB" dirty="0"/>
              <a:t>Open a Nursery (ND) </a:t>
            </a:r>
            <a:r>
              <a:rPr lang="en-GB" i="1" dirty="0"/>
              <a:t>Working in Partnership with Parents. </a:t>
            </a:r>
            <a:r>
              <a:rPr lang="en-GB" dirty="0"/>
              <a:t>Available at: </a:t>
            </a:r>
            <a:r>
              <a:rPr lang="en-GB" u="sng" dirty="0">
                <a:hlinkClick r:id="rId5"/>
              </a:rPr>
              <a:t>https://www.openanursery.co.uk/working-in-partnership-with-parents/</a:t>
            </a:r>
            <a:r>
              <a:rPr lang="en-GB" dirty="0"/>
              <a:t> (Accessed on 25</a:t>
            </a:r>
            <a:r>
              <a:rPr lang="en-GB" baseline="30000" dirty="0"/>
              <a:t>th</a:t>
            </a:r>
            <a:r>
              <a:rPr lang="en-GB" dirty="0"/>
              <a:t> January 2026)</a:t>
            </a:r>
          </a:p>
          <a:p>
            <a:r>
              <a:rPr lang="en-GB" dirty="0"/>
              <a:t>Penguin (2026) </a:t>
            </a:r>
            <a:r>
              <a:rPr lang="en-GB" i="1" dirty="0"/>
              <a:t>The 100 best children’s books of all time, as chosen by our readers. </a:t>
            </a:r>
            <a:r>
              <a:rPr lang="en-GB" dirty="0"/>
              <a:t>Available at: </a:t>
            </a:r>
            <a:r>
              <a:rPr lang="en-GB" u="sng" dirty="0">
                <a:hlinkClick r:id="rId6"/>
              </a:rPr>
              <a:t>https://www.penguin.co.uk/discover/articles/best-childrens-books-stories</a:t>
            </a:r>
            <a:r>
              <a:rPr lang="en-GB" dirty="0"/>
              <a:t> (Accessed on 25th January 2026)</a:t>
            </a:r>
          </a:p>
          <a:p>
            <a:r>
              <a:rPr lang="en-GB" dirty="0"/>
              <a:t>Perry, B (2002) </a:t>
            </a:r>
            <a:r>
              <a:rPr lang="en-GB" i="1" dirty="0"/>
              <a:t>Childhood Experience and the Expression of Genetic Potential: What Childhood Neglect Tells Us About Nature and Nurture. </a:t>
            </a:r>
            <a:r>
              <a:rPr lang="en-GB" dirty="0"/>
              <a:t>Available at: </a:t>
            </a:r>
            <a:r>
              <a:rPr lang="en-GB" u="sng" dirty="0">
                <a:hlinkClick r:id="rId7"/>
              </a:rPr>
              <a:t>https://www.researchgate.net/figure/Abnormal-brain-development-following-sensory-neglect-in-early-childhood-These-images_fig1_225759011</a:t>
            </a:r>
            <a:r>
              <a:rPr lang="en-GB" dirty="0"/>
              <a:t> (Accessed on 25th January 2026)</a:t>
            </a:r>
          </a:p>
          <a:p>
            <a:r>
              <a:rPr lang="en-GB" dirty="0"/>
              <a:t>Play of the Wild (2020) </a:t>
            </a:r>
            <a:r>
              <a:rPr lang="en-GB" i="1" dirty="0"/>
              <a:t>Books about Diversity &amp; Inclusion. </a:t>
            </a:r>
            <a:r>
              <a:rPr lang="en-GB" dirty="0"/>
              <a:t>Available at: </a:t>
            </a:r>
            <a:r>
              <a:rPr lang="en-GB" u="sng" dirty="0">
                <a:hlinkClick r:id="rId8"/>
              </a:rPr>
              <a:t>https://playofthewild.com/2020/09/13/books-about-diversity-inclusion/</a:t>
            </a:r>
            <a:r>
              <a:rPr lang="en-GB" dirty="0"/>
              <a:t> (Accessed on 25</a:t>
            </a:r>
            <a:r>
              <a:rPr lang="en-GB" baseline="30000" dirty="0"/>
              <a:t>th</a:t>
            </a:r>
            <a:r>
              <a:rPr lang="en-GB" dirty="0"/>
              <a:t> January 2026)</a:t>
            </a:r>
          </a:p>
          <a:p>
            <a:r>
              <a:rPr lang="en-GB" dirty="0"/>
              <a:t>Reddy Medical Group (2024) </a:t>
            </a:r>
            <a:r>
              <a:rPr lang="en-GB" i="1" dirty="0"/>
              <a:t>Building Strong Foundations: The Vital Importance of </a:t>
            </a:r>
            <a:r>
              <a:rPr lang="en-GB" i="1" dirty="0" err="1"/>
              <a:t>Pediatric</a:t>
            </a:r>
            <a:r>
              <a:rPr lang="en-GB" i="1" dirty="0"/>
              <a:t> Care. </a:t>
            </a:r>
            <a:r>
              <a:rPr lang="en-GB" dirty="0"/>
              <a:t>Available at: </a:t>
            </a:r>
            <a:r>
              <a:rPr lang="en-GB" u="sng" dirty="0">
                <a:hlinkClick r:id="rId9"/>
              </a:rPr>
              <a:t>https://reddymedicalgroup.com/news/building-strong-foundations-the-vital-importance-of-pediatric-care/</a:t>
            </a:r>
            <a:r>
              <a:rPr lang="en-GB" dirty="0"/>
              <a:t> (Accessed on 25</a:t>
            </a:r>
            <a:r>
              <a:rPr lang="en-GB" baseline="30000" dirty="0"/>
              <a:t>th</a:t>
            </a:r>
            <a:r>
              <a:rPr lang="en-GB" dirty="0"/>
              <a:t> January 2026)</a:t>
            </a:r>
          </a:p>
          <a:p>
            <a:r>
              <a:rPr lang="en-GB" dirty="0"/>
              <a:t>The Village Company (2024) </a:t>
            </a:r>
            <a:r>
              <a:rPr lang="en-GB" i="1" dirty="0"/>
              <a:t>The Best Bubble Bath Ingredients for Kids with Sensitive and Dry Skin. </a:t>
            </a:r>
            <a:r>
              <a:rPr lang="en-GB" dirty="0"/>
              <a:t>Available at: </a:t>
            </a:r>
            <a:r>
              <a:rPr lang="en-GB" u="sng" dirty="0">
                <a:hlinkClick r:id="rId10"/>
              </a:rPr>
              <a:t>https://thevillagecompany.com/blogs/fun/the-best-bubble-bath-ingredients-for-kids-with-sensitive-and-dry-skin?srsltid=AfmBOor82a0QxRrJYQyuSONCZ9-xdIiNxDSDni-aS5gklYVdbt5EVuKI</a:t>
            </a:r>
            <a:r>
              <a:rPr lang="en-GB" dirty="0"/>
              <a:t> (Accessed on 25</a:t>
            </a:r>
            <a:r>
              <a:rPr lang="en-GB" baseline="30000" dirty="0"/>
              <a:t>th</a:t>
            </a:r>
            <a:r>
              <a:rPr lang="en-GB" dirty="0"/>
              <a:t> January 2026)</a:t>
            </a:r>
          </a:p>
          <a:p>
            <a:r>
              <a:rPr lang="en-GB" dirty="0"/>
              <a:t>Total History (2020) </a:t>
            </a:r>
            <a:r>
              <a:rPr lang="en-GB" i="1" dirty="0"/>
              <a:t>Lev Vygotsky. </a:t>
            </a:r>
            <a:r>
              <a:rPr lang="en-GB" dirty="0"/>
              <a:t>Available at: </a:t>
            </a:r>
            <a:r>
              <a:rPr lang="en-GB" u="sng" dirty="0">
                <a:hlinkClick r:id="rId11"/>
              </a:rPr>
              <a:t>https://totallyhistory.com/lev-vygotsky/</a:t>
            </a:r>
            <a:r>
              <a:rPr lang="en-GB" dirty="0"/>
              <a:t> (Accessed on 25</a:t>
            </a:r>
            <a:r>
              <a:rPr lang="en-GB" baseline="30000" dirty="0"/>
              <a:t>th</a:t>
            </a:r>
            <a:r>
              <a:rPr lang="en-GB" dirty="0"/>
              <a:t> January 2026)</a:t>
            </a:r>
          </a:p>
          <a:p>
            <a:r>
              <a:rPr lang="en-GB" dirty="0"/>
              <a:t>Warren, N (2022) </a:t>
            </a:r>
            <a:r>
              <a:rPr lang="en-GB" i="1" dirty="0"/>
              <a:t>Lets talk about… Iodine in pregnancy. </a:t>
            </a:r>
            <a:r>
              <a:rPr lang="en-GB" dirty="0"/>
              <a:t>Available at : </a:t>
            </a:r>
            <a:r>
              <a:rPr lang="en-GB" u="sng" dirty="0">
                <a:hlinkClick r:id="rId12"/>
              </a:rPr>
              <a:t>https://uk.naturobest.com/blogs/pregnancy-morning-sickness/let-s-talk-about-iodine-in-pregnancy?srsltid=AfmBOooNs2Wj4Fowgh-Ghm0G4pbDx1FDB_uShik67e__0DQifmHUS64B&amp;shpxid=a5a6ecfd-61e7-4365-9828-4284c2253e9c</a:t>
            </a:r>
            <a:r>
              <a:rPr lang="en-GB" dirty="0"/>
              <a:t> (Accessed on 25</a:t>
            </a:r>
            <a:r>
              <a:rPr lang="en-GB" baseline="30000" dirty="0"/>
              <a:t>th</a:t>
            </a:r>
            <a:r>
              <a:rPr lang="en-GB" dirty="0"/>
              <a:t> January 2026)</a:t>
            </a:r>
          </a:p>
          <a:p>
            <a:r>
              <a:rPr lang="en-GB" dirty="0" err="1"/>
              <a:t>Wijenberg</a:t>
            </a:r>
            <a:r>
              <a:rPr lang="en-GB" dirty="0"/>
              <a:t>, E (2018) </a:t>
            </a:r>
            <a:r>
              <a:rPr lang="en-GB" i="1" dirty="0"/>
              <a:t>What is playful parenting  and how will it help my child? </a:t>
            </a:r>
            <a:r>
              <a:rPr lang="en-GB" dirty="0"/>
              <a:t> Available at: </a:t>
            </a:r>
            <a:r>
              <a:rPr lang="en-GB" u="sng" dirty="0">
                <a:hlinkClick r:id="rId13"/>
              </a:rPr>
              <a:t>https://besigebreintjies.co.za/what-is-playful-parenting-and-how-will-it-help-my-child/?srsltid=AfmBOopb9seCeKGdEZjFHlQNOHPfXJJOv_1bBslyPFOw2N7AkdqnmTrH</a:t>
            </a:r>
            <a:r>
              <a:rPr lang="en-GB" dirty="0"/>
              <a:t> (Accessed on 25</a:t>
            </a:r>
            <a:r>
              <a:rPr lang="en-GB" baseline="30000" dirty="0"/>
              <a:t>th</a:t>
            </a:r>
            <a:r>
              <a:rPr lang="en-GB" dirty="0"/>
              <a:t> January 2026)</a:t>
            </a:r>
          </a:p>
          <a:p>
            <a:r>
              <a:rPr lang="en-GB" dirty="0"/>
              <a:t>Wikipedia Commons (2005) </a:t>
            </a:r>
            <a:r>
              <a:rPr lang="en-GB" i="1" dirty="0"/>
              <a:t>Flag of Italy. </a:t>
            </a:r>
            <a:r>
              <a:rPr lang="en-GB" dirty="0"/>
              <a:t> Available at: </a:t>
            </a:r>
            <a:r>
              <a:rPr lang="en-GB" u="sng" dirty="0">
                <a:hlinkClick r:id="rId14"/>
              </a:rPr>
              <a:t>https://commons.wikimedia.org/wiki/File:Flag_of_Italy.svg</a:t>
            </a:r>
            <a:r>
              <a:rPr lang="en-GB" dirty="0"/>
              <a:t> (Accessed on 25</a:t>
            </a:r>
            <a:r>
              <a:rPr lang="en-GB" baseline="30000" dirty="0"/>
              <a:t>th</a:t>
            </a:r>
            <a:r>
              <a:rPr lang="en-GB" dirty="0"/>
              <a:t> January 2026)</a:t>
            </a:r>
          </a:p>
          <a:p>
            <a:pPr marL="0" indent="0">
              <a:buNone/>
            </a:pPr>
            <a:endParaRPr lang="en-GB" dirty="0"/>
          </a:p>
        </p:txBody>
      </p:sp>
    </p:spTree>
    <p:extLst>
      <p:ext uri="{BB962C8B-B14F-4D97-AF65-F5344CB8AC3E}">
        <p14:creationId xmlns:p14="http://schemas.microsoft.com/office/powerpoint/2010/main" val="1705819803"/>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599</TotalTime>
  <Words>6786</Words>
  <Application>Microsoft Office PowerPoint</Application>
  <PresentationFormat>Widescreen</PresentationFormat>
  <Paragraphs>284</Paragraphs>
  <Slides>27</Slides>
  <Notes>26</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Alasassy Caps</vt:lpstr>
      <vt:lpstr>Aptos</vt:lpstr>
      <vt:lpstr>Arial</vt:lpstr>
      <vt:lpstr>Avenir Next LT Pro</vt:lpstr>
      <vt:lpstr>Modern Love</vt:lpstr>
      <vt:lpstr>BohemianVTI</vt:lpstr>
      <vt:lpstr>PowerPoint Presentation</vt:lpstr>
      <vt:lpstr>The First 1000 Days Scrapbook </vt:lpstr>
      <vt:lpstr>What is The First 1000 Days </vt:lpstr>
      <vt:lpstr>Why Is It Important?</vt:lpstr>
      <vt:lpstr>             Why Is It Important?</vt:lpstr>
      <vt:lpstr>Pregnancy Timeline</vt:lpstr>
      <vt:lpstr>Why Is It Important – Brain Development</vt:lpstr>
      <vt:lpstr>Why is it important – brain development</vt:lpstr>
      <vt:lpstr>Why Is It Important- brain development</vt:lpstr>
      <vt:lpstr>Exceptional Caregiving </vt:lpstr>
      <vt:lpstr>Exceptional caregiving</vt:lpstr>
      <vt:lpstr>Exceptional Caregiving</vt:lpstr>
      <vt:lpstr>Enabling and Inclusive Environments</vt:lpstr>
      <vt:lpstr>Supporting children in the first 1000 days </vt:lpstr>
      <vt:lpstr>Supporting families and caregivers in the first 1000 days </vt:lpstr>
      <vt:lpstr>Importance of effective partnership</vt:lpstr>
      <vt:lpstr>Challenges in providing quality care </vt:lpstr>
      <vt:lpstr>Maternal factors that could impact development </vt:lpstr>
      <vt:lpstr>Activities supporting development </vt:lpstr>
      <vt:lpstr>Activities supporting development </vt:lpstr>
      <vt:lpstr>International approach – Reggio Emilia</vt:lpstr>
      <vt:lpstr>Reference list </vt:lpstr>
      <vt:lpstr>PowerPoint Presentation</vt:lpstr>
      <vt:lpstr>PowerPoint Presentation</vt:lpstr>
      <vt:lpstr>PowerPoint Presentation</vt:lpstr>
      <vt:lpstr>Photo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Ebony Harries (2511971)</dc:creator>
  <cp:lastModifiedBy>Ebony Harries (2511971)</cp:lastModifiedBy>
  <cp:revision>2</cp:revision>
  <cp:lastPrinted>2026-01-25T22:17:20Z</cp:lastPrinted>
  <dcterms:created xsi:type="dcterms:W3CDTF">2026-01-25T12:52:34Z</dcterms:created>
  <dcterms:modified xsi:type="dcterms:W3CDTF">2026-01-25T22:51:59Z</dcterms:modified>
</cp:coreProperties>
</file>